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91"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79" r:id="rId12"/>
    <p:sldId id="266" r:id="rId13"/>
    <p:sldId id="268" r:id="rId14"/>
    <p:sldId id="269" r:id="rId15"/>
    <p:sldId id="278" r:id="rId16"/>
    <p:sldId id="270" r:id="rId17"/>
    <p:sldId id="271" r:id="rId18"/>
    <p:sldId id="272" r:id="rId19"/>
    <p:sldId id="273" r:id="rId20"/>
    <p:sldId id="274" r:id="rId21"/>
    <p:sldId id="276" r:id="rId22"/>
    <p:sldId id="277"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AD3493-E47A-447C-9789-368DFC9362D4}" type="datetimeFigureOut">
              <a:rPr lang="en-IN" smtClean="0"/>
              <a:t>11-04-2022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44B44B-75AA-41A6-BC0C-A2E8517C1309}" type="slidenum">
              <a:rPr lang="en-IN" smtClean="0"/>
              <a:t>‹#›</a:t>
            </a:fld>
            <a:endParaRPr lang="en-IN"/>
          </a:p>
        </p:txBody>
      </p:sp>
    </p:spTree>
    <p:extLst>
      <p:ext uri="{BB962C8B-B14F-4D97-AF65-F5344CB8AC3E}">
        <p14:creationId xmlns:p14="http://schemas.microsoft.com/office/powerpoint/2010/main" val="1578366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3D4594-5F48-44B2-83D7-54DE75191BF8}" type="datetimeFigureOut">
              <a:rPr lang="en-IN" smtClean="0"/>
              <a:t>11-04-2022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00B24FF-D729-4291-A35D-D2DE9DEED5FB}" type="slidenum">
              <a:rPr lang="en-IN" smtClean="0"/>
              <a:t>‹#›</a:t>
            </a:fld>
            <a:endParaRPr lang="en-IN"/>
          </a:p>
        </p:txBody>
      </p:sp>
    </p:spTree>
    <p:extLst>
      <p:ext uri="{BB962C8B-B14F-4D97-AF65-F5344CB8AC3E}">
        <p14:creationId xmlns:p14="http://schemas.microsoft.com/office/powerpoint/2010/main" val="600289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3D4594-5F48-44B2-83D7-54DE75191BF8}" type="datetimeFigureOut">
              <a:rPr lang="en-IN" smtClean="0"/>
              <a:t>11-04-2022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0B24FF-D729-4291-A35D-D2DE9DEED5FB}" type="slidenum">
              <a:rPr lang="en-IN" smtClean="0"/>
              <a:t>‹#›</a:t>
            </a:fld>
            <a:endParaRPr lang="en-IN"/>
          </a:p>
        </p:txBody>
      </p:sp>
    </p:spTree>
    <p:extLst>
      <p:ext uri="{BB962C8B-B14F-4D97-AF65-F5344CB8AC3E}">
        <p14:creationId xmlns:p14="http://schemas.microsoft.com/office/powerpoint/2010/main" val="3133193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3D4594-5F48-44B2-83D7-54DE75191BF8}" type="datetimeFigureOut">
              <a:rPr lang="en-IN" smtClean="0"/>
              <a:t>11-04-2022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0B24FF-D729-4291-A35D-D2DE9DEED5F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31085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53D4594-5F48-44B2-83D7-54DE75191BF8}" type="datetimeFigureOut">
              <a:rPr lang="en-IN" smtClean="0"/>
              <a:t>11-04-2022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0B24FF-D729-4291-A35D-D2DE9DEED5FB}" type="slidenum">
              <a:rPr lang="en-IN" smtClean="0"/>
              <a:t>‹#›</a:t>
            </a:fld>
            <a:endParaRPr lang="en-IN"/>
          </a:p>
        </p:txBody>
      </p:sp>
    </p:spTree>
    <p:extLst>
      <p:ext uri="{BB962C8B-B14F-4D97-AF65-F5344CB8AC3E}">
        <p14:creationId xmlns:p14="http://schemas.microsoft.com/office/powerpoint/2010/main" val="918963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53D4594-5F48-44B2-83D7-54DE75191BF8}" type="datetimeFigureOut">
              <a:rPr lang="en-IN" smtClean="0"/>
              <a:t>11-04-2022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0B24FF-D729-4291-A35D-D2DE9DEED5F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89676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53D4594-5F48-44B2-83D7-54DE75191BF8}" type="datetimeFigureOut">
              <a:rPr lang="en-IN" smtClean="0"/>
              <a:t>11-04-2022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0B24FF-D729-4291-A35D-D2DE9DEED5FB}" type="slidenum">
              <a:rPr lang="en-IN" smtClean="0"/>
              <a:t>‹#›</a:t>
            </a:fld>
            <a:endParaRPr lang="en-IN"/>
          </a:p>
        </p:txBody>
      </p:sp>
    </p:spTree>
    <p:extLst>
      <p:ext uri="{BB962C8B-B14F-4D97-AF65-F5344CB8AC3E}">
        <p14:creationId xmlns:p14="http://schemas.microsoft.com/office/powerpoint/2010/main" val="744340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3D4594-5F48-44B2-83D7-54DE75191BF8}" type="datetimeFigureOut">
              <a:rPr lang="en-IN" smtClean="0"/>
              <a:t>11-04-2022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0B24FF-D729-4291-A35D-D2DE9DEED5FB}" type="slidenum">
              <a:rPr lang="en-IN" smtClean="0"/>
              <a:t>‹#›</a:t>
            </a:fld>
            <a:endParaRPr lang="en-IN"/>
          </a:p>
        </p:txBody>
      </p:sp>
    </p:spTree>
    <p:extLst>
      <p:ext uri="{BB962C8B-B14F-4D97-AF65-F5344CB8AC3E}">
        <p14:creationId xmlns:p14="http://schemas.microsoft.com/office/powerpoint/2010/main" val="3637963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3D4594-5F48-44B2-83D7-54DE75191BF8}" type="datetimeFigureOut">
              <a:rPr lang="en-IN" smtClean="0"/>
              <a:t>11-04-2022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0B24FF-D729-4291-A35D-D2DE9DEED5FB}" type="slidenum">
              <a:rPr lang="en-IN" smtClean="0"/>
              <a:t>‹#›</a:t>
            </a:fld>
            <a:endParaRPr lang="en-IN"/>
          </a:p>
        </p:txBody>
      </p:sp>
    </p:spTree>
    <p:extLst>
      <p:ext uri="{BB962C8B-B14F-4D97-AF65-F5344CB8AC3E}">
        <p14:creationId xmlns:p14="http://schemas.microsoft.com/office/powerpoint/2010/main" val="3532007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3D4594-5F48-44B2-83D7-54DE75191BF8}" type="datetimeFigureOut">
              <a:rPr lang="en-IN" smtClean="0"/>
              <a:t>11-04-2022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0B24FF-D729-4291-A35D-D2DE9DEED5FB}" type="slidenum">
              <a:rPr lang="en-IN" smtClean="0"/>
              <a:t>‹#›</a:t>
            </a:fld>
            <a:endParaRPr lang="en-IN"/>
          </a:p>
        </p:txBody>
      </p:sp>
    </p:spTree>
    <p:extLst>
      <p:ext uri="{BB962C8B-B14F-4D97-AF65-F5344CB8AC3E}">
        <p14:creationId xmlns:p14="http://schemas.microsoft.com/office/powerpoint/2010/main" val="3490445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3D4594-5F48-44B2-83D7-54DE75191BF8}" type="datetimeFigureOut">
              <a:rPr lang="en-IN" smtClean="0"/>
              <a:t>11-04-2022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0B24FF-D729-4291-A35D-D2DE9DEED5FB}" type="slidenum">
              <a:rPr lang="en-IN" smtClean="0"/>
              <a:t>‹#›</a:t>
            </a:fld>
            <a:endParaRPr lang="en-IN"/>
          </a:p>
        </p:txBody>
      </p:sp>
    </p:spTree>
    <p:extLst>
      <p:ext uri="{BB962C8B-B14F-4D97-AF65-F5344CB8AC3E}">
        <p14:creationId xmlns:p14="http://schemas.microsoft.com/office/powerpoint/2010/main" val="3622245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3D4594-5F48-44B2-83D7-54DE75191BF8}" type="datetimeFigureOut">
              <a:rPr lang="en-IN" smtClean="0"/>
              <a:t>11-04-2022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00B24FF-D729-4291-A35D-D2DE9DEED5FB}" type="slidenum">
              <a:rPr lang="en-IN" smtClean="0"/>
              <a:t>‹#›</a:t>
            </a:fld>
            <a:endParaRPr lang="en-IN"/>
          </a:p>
        </p:txBody>
      </p:sp>
    </p:spTree>
    <p:extLst>
      <p:ext uri="{BB962C8B-B14F-4D97-AF65-F5344CB8AC3E}">
        <p14:creationId xmlns:p14="http://schemas.microsoft.com/office/powerpoint/2010/main" val="546502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3D4594-5F48-44B2-83D7-54DE75191BF8}" type="datetimeFigureOut">
              <a:rPr lang="en-IN" smtClean="0"/>
              <a:t>11-04-2022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00B24FF-D729-4291-A35D-D2DE9DEED5FB}" type="slidenum">
              <a:rPr lang="en-IN" smtClean="0"/>
              <a:t>‹#›</a:t>
            </a:fld>
            <a:endParaRPr lang="en-IN"/>
          </a:p>
        </p:txBody>
      </p:sp>
    </p:spTree>
    <p:extLst>
      <p:ext uri="{BB962C8B-B14F-4D97-AF65-F5344CB8AC3E}">
        <p14:creationId xmlns:p14="http://schemas.microsoft.com/office/powerpoint/2010/main" val="1048720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3D4594-5F48-44B2-83D7-54DE75191BF8}" type="datetimeFigureOut">
              <a:rPr lang="en-IN" smtClean="0"/>
              <a:t>11-04-2022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00B24FF-D729-4291-A35D-D2DE9DEED5FB}" type="slidenum">
              <a:rPr lang="en-IN" smtClean="0"/>
              <a:t>‹#›</a:t>
            </a:fld>
            <a:endParaRPr lang="en-IN"/>
          </a:p>
        </p:txBody>
      </p:sp>
    </p:spTree>
    <p:extLst>
      <p:ext uri="{BB962C8B-B14F-4D97-AF65-F5344CB8AC3E}">
        <p14:creationId xmlns:p14="http://schemas.microsoft.com/office/powerpoint/2010/main" val="928831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3D4594-5F48-44B2-83D7-54DE75191BF8}" type="datetimeFigureOut">
              <a:rPr lang="en-IN" smtClean="0"/>
              <a:t>11-04-2022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00B24FF-D729-4291-A35D-D2DE9DEED5FB}" type="slidenum">
              <a:rPr lang="en-IN" smtClean="0"/>
              <a:t>‹#›</a:t>
            </a:fld>
            <a:endParaRPr lang="en-IN"/>
          </a:p>
        </p:txBody>
      </p:sp>
    </p:spTree>
    <p:extLst>
      <p:ext uri="{BB962C8B-B14F-4D97-AF65-F5344CB8AC3E}">
        <p14:creationId xmlns:p14="http://schemas.microsoft.com/office/powerpoint/2010/main" val="289364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3D4594-5F48-44B2-83D7-54DE75191BF8}" type="datetimeFigureOut">
              <a:rPr lang="en-IN" smtClean="0"/>
              <a:t>11-04-2022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00B24FF-D729-4291-A35D-D2DE9DEED5FB}" type="slidenum">
              <a:rPr lang="en-IN" smtClean="0"/>
              <a:t>‹#›</a:t>
            </a:fld>
            <a:endParaRPr lang="en-IN"/>
          </a:p>
        </p:txBody>
      </p:sp>
    </p:spTree>
    <p:extLst>
      <p:ext uri="{BB962C8B-B14F-4D97-AF65-F5344CB8AC3E}">
        <p14:creationId xmlns:p14="http://schemas.microsoft.com/office/powerpoint/2010/main" val="3837446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3D4594-5F48-44B2-83D7-54DE75191BF8}" type="datetimeFigureOut">
              <a:rPr lang="en-IN" smtClean="0"/>
              <a:t>11-04-2022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0B24FF-D729-4291-A35D-D2DE9DEED5FB}" type="slidenum">
              <a:rPr lang="en-IN" smtClean="0"/>
              <a:t>‹#›</a:t>
            </a:fld>
            <a:endParaRPr lang="en-IN"/>
          </a:p>
        </p:txBody>
      </p:sp>
    </p:spTree>
    <p:extLst>
      <p:ext uri="{BB962C8B-B14F-4D97-AF65-F5344CB8AC3E}">
        <p14:creationId xmlns:p14="http://schemas.microsoft.com/office/powerpoint/2010/main" val="2955288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53D4594-5F48-44B2-83D7-54DE75191BF8}" type="datetimeFigureOut">
              <a:rPr lang="en-IN" smtClean="0"/>
              <a:t>11-04-2022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00B24FF-D729-4291-A35D-D2DE9DEED5FB}" type="slidenum">
              <a:rPr lang="en-IN" smtClean="0"/>
              <a:t>‹#›</a:t>
            </a:fld>
            <a:endParaRPr lang="en-IN"/>
          </a:p>
        </p:txBody>
      </p:sp>
    </p:spTree>
    <p:extLst>
      <p:ext uri="{BB962C8B-B14F-4D97-AF65-F5344CB8AC3E}">
        <p14:creationId xmlns:p14="http://schemas.microsoft.com/office/powerpoint/2010/main" val="3210743495"/>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irjet.ne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researchgate.net/publication/325116774_disease_prediction_using_machine_learning_techniques" TargetMode="External"/><Relationship Id="rId2" Type="http://schemas.openxmlformats.org/officeDocument/2006/relationships/hyperlink" Target="http://www.wikipedia.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910AD-0466-44B0-A143-7BF791B8F967}"/>
              </a:ext>
            </a:extLst>
          </p:cNvPr>
          <p:cNvSpPr>
            <a:spLocks noGrp="1"/>
          </p:cNvSpPr>
          <p:nvPr>
            <p:ph type="ctrTitle"/>
          </p:nvPr>
        </p:nvSpPr>
        <p:spPr/>
        <p:txBody>
          <a:bodyPr>
            <a:normAutofit/>
          </a:bodyPr>
          <a:lstStyle/>
          <a:p>
            <a:r>
              <a:rPr lang="en-IN" dirty="0"/>
              <a:t>Disease prediction using machine learning</a:t>
            </a:r>
          </a:p>
        </p:txBody>
      </p:sp>
      <p:pic>
        <p:nvPicPr>
          <p:cNvPr id="4" name="Google Shape;56;p1">
            <a:extLst>
              <a:ext uri="{FF2B5EF4-FFF2-40B4-BE49-F238E27FC236}">
                <a16:creationId xmlns:a16="http://schemas.microsoft.com/office/drawing/2014/main" id="{3B575D82-55E3-4EEE-A3D0-C4068A3B9B35}"/>
              </a:ext>
            </a:extLst>
          </p:cNvPr>
          <p:cNvPicPr preferRelativeResize="0"/>
          <p:nvPr/>
        </p:nvPicPr>
        <p:blipFill rotWithShape="1">
          <a:blip r:embed="rId2">
            <a:alphaModFix/>
          </a:blip>
          <a:srcRect/>
          <a:stretch/>
        </p:blipFill>
        <p:spPr>
          <a:xfrm>
            <a:off x="2422186" y="527090"/>
            <a:ext cx="7347627" cy="1133143"/>
          </a:xfrm>
          <a:prstGeom prst="rect">
            <a:avLst/>
          </a:prstGeom>
          <a:noFill/>
          <a:ln>
            <a:noFill/>
          </a:ln>
        </p:spPr>
      </p:pic>
    </p:spTree>
    <p:extLst>
      <p:ext uri="{BB962C8B-B14F-4D97-AF65-F5344CB8AC3E}">
        <p14:creationId xmlns:p14="http://schemas.microsoft.com/office/powerpoint/2010/main" val="3068830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METHODOLOGY AND TOOLS USED</a:t>
            </a:r>
          </a:p>
        </p:txBody>
      </p:sp>
      <p:sp>
        <p:nvSpPr>
          <p:cNvPr id="3" name="Content Placeholder 2"/>
          <p:cNvSpPr>
            <a:spLocks noGrp="1"/>
          </p:cNvSpPr>
          <p:nvPr>
            <p:ph idx="1"/>
          </p:nvPr>
        </p:nvSpPr>
        <p:spPr>
          <a:xfrm>
            <a:off x="1461154" y="1753386"/>
            <a:ext cx="10121245" cy="4602174"/>
          </a:xfrm>
        </p:spPr>
        <p:txBody>
          <a:bodyPr>
            <a:normAutofit/>
          </a:bodyPr>
          <a:lstStyle/>
          <a:p>
            <a:r>
              <a:rPr lang="en-IN" b="1" dirty="0"/>
              <a:t>Naïve Bayes  Algorithm:</a:t>
            </a:r>
          </a:p>
          <a:p>
            <a:r>
              <a:rPr lang="en-US" altLang="en-US" dirty="0">
                <a:cs typeface="Times New Roman" panose="02020603050405020304" charset="0"/>
              </a:rPr>
              <a:t>Naïve Bayes Algorithm is a supervised learning algorithm , which is based on Bayes theorem and used for classification problems.</a:t>
            </a:r>
          </a:p>
          <a:p>
            <a:r>
              <a:rPr lang="en-US" altLang="en-US" dirty="0">
                <a:cs typeface="Times New Roman" panose="02020603050405020304" charset="0"/>
              </a:rPr>
              <a:t>It classifies the class data based on the training set and the values in a classifying attribute and uses it in classifying new data</a:t>
            </a:r>
            <a:r>
              <a:rPr lang="en-US" altLang="en-US" sz="2000" dirty="0">
                <a:cs typeface="Times New Roman" panose="02020603050405020304" charset="0"/>
              </a:rPr>
              <a:t>.</a:t>
            </a:r>
          </a:p>
          <a:p>
            <a:r>
              <a:rPr lang="en-US" sz="2000" dirty="0"/>
              <a:t>P(</a:t>
            </a:r>
            <a:r>
              <a:rPr lang="en-US" sz="2000" dirty="0" err="1"/>
              <a:t>c|x</a:t>
            </a:r>
            <a:r>
              <a:rPr lang="en-US" sz="2000" dirty="0"/>
              <a:t>) from P(c), P(x) and P(</a:t>
            </a:r>
            <a:r>
              <a:rPr lang="en-US" sz="2000" dirty="0" err="1"/>
              <a:t>x|c</a:t>
            </a:r>
            <a:r>
              <a:rPr lang="en-US" sz="2000" dirty="0"/>
              <a:t>) P(</a:t>
            </a:r>
            <a:r>
              <a:rPr lang="en-US" sz="2000" dirty="0" err="1"/>
              <a:t>c|x</a:t>
            </a:r>
            <a:r>
              <a:rPr lang="en-US" sz="2000" dirty="0"/>
              <a:t>)=P(</a:t>
            </a:r>
            <a:r>
              <a:rPr lang="en-US" sz="2000" dirty="0" err="1"/>
              <a:t>x|c</a:t>
            </a:r>
            <a:r>
              <a:rPr lang="en-US" sz="2000" dirty="0"/>
              <a:t>)P(c)/P(x) </a:t>
            </a:r>
            <a:endParaRPr lang="en-IN" sz="2000" dirty="0"/>
          </a:p>
          <a:p>
            <a:pPr marL="0" indent="0">
              <a:buNone/>
            </a:pPr>
            <a:r>
              <a:rPr lang="en-IN" dirty="0">
                <a:solidFill>
                  <a:srgbClr val="0070C0"/>
                </a:solidFill>
              </a:rPr>
              <a:t>TOOLS</a:t>
            </a:r>
          </a:p>
          <a:p>
            <a:r>
              <a:rPr lang="en-IN" dirty="0">
                <a:solidFill>
                  <a:schemeClr val="tx1"/>
                </a:solidFill>
              </a:rPr>
              <a:t>Python(programming language)</a:t>
            </a:r>
          </a:p>
          <a:p>
            <a:r>
              <a:rPr lang="en-US" dirty="0" err="1">
                <a:solidFill>
                  <a:schemeClr val="tx1"/>
                </a:solidFill>
              </a:rPr>
              <a:t>Pycharm</a:t>
            </a:r>
            <a:endParaRPr lang="en-US" dirty="0">
              <a:solidFill>
                <a:schemeClr val="tx1"/>
              </a:solidFill>
            </a:endParaRPr>
          </a:p>
          <a:p>
            <a:r>
              <a:rPr lang="en-US" dirty="0" err="1">
                <a:solidFill>
                  <a:schemeClr val="tx1"/>
                </a:solidFill>
              </a:rPr>
              <a:t>Tkinter</a:t>
            </a:r>
            <a:endParaRPr lang="en-IN" dirty="0">
              <a:solidFill>
                <a:schemeClr val="tx1"/>
              </a:solidFill>
            </a:endParaRPr>
          </a:p>
          <a:p>
            <a:endParaRPr lang="en-IN" dirty="0"/>
          </a:p>
        </p:txBody>
      </p:sp>
    </p:spTree>
    <p:extLst>
      <p:ext uri="{BB962C8B-B14F-4D97-AF65-F5344CB8AC3E}">
        <p14:creationId xmlns:p14="http://schemas.microsoft.com/office/powerpoint/2010/main" val="2309081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684A5-D3CA-4E93-80A1-566FF86EB6C7}"/>
              </a:ext>
            </a:extLst>
          </p:cNvPr>
          <p:cNvSpPr>
            <a:spLocks noGrp="1"/>
          </p:cNvSpPr>
          <p:nvPr>
            <p:ph type="title"/>
          </p:nvPr>
        </p:nvSpPr>
        <p:spPr/>
        <p:txBody>
          <a:bodyPr/>
          <a:lstStyle/>
          <a:p>
            <a:r>
              <a:rPr lang="en-IN" dirty="0"/>
              <a:t>SYSTEM ARCHITECTURE</a:t>
            </a:r>
          </a:p>
        </p:txBody>
      </p:sp>
      <p:pic>
        <p:nvPicPr>
          <p:cNvPr id="4" name="Content Placeholder 4">
            <a:extLst>
              <a:ext uri="{FF2B5EF4-FFF2-40B4-BE49-F238E27FC236}">
                <a16:creationId xmlns:a16="http://schemas.microsoft.com/office/drawing/2014/main" id="{A8A0A17B-8B23-441E-A2F4-E81DE28328C6}"/>
              </a:ext>
            </a:extLst>
          </p:cNvPr>
          <p:cNvPicPr>
            <a:picLocks noGrp="1" noChangeAspect="1"/>
          </p:cNvPicPr>
          <p:nvPr>
            <p:ph idx="1"/>
          </p:nvPr>
        </p:nvPicPr>
        <p:blipFill>
          <a:blip r:embed="rId2"/>
          <a:stretch>
            <a:fillRect/>
          </a:stretch>
        </p:blipFill>
        <p:spPr>
          <a:xfrm>
            <a:off x="2732240" y="1905000"/>
            <a:ext cx="5989839" cy="3406435"/>
          </a:xfrm>
        </p:spPr>
      </p:pic>
    </p:spTree>
    <p:extLst>
      <p:ext uri="{BB962C8B-B14F-4D97-AF65-F5344CB8AC3E}">
        <p14:creationId xmlns:p14="http://schemas.microsoft.com/office/powerpoint/2010/main" val="4054714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a:t>
            </a:r>
            <a:endParaRPr lang="en-IN" dirty="0"/>
          </a:p>
        </p:txBody>
      </p:sp>
      <p:sp>
        <p:nvSpPr>
          <p:cNvPr id="3" name="Content Placeholder 2"/>
          <p:cNvSpPr>
            <a:spLocks noGrp="1"/>
          </p:cNvSpPr>
          <p:nvPr>
            <p:ph idx="1"/>
          </p:nvPr>
        </p:nvSpPr>
        <p:spPr/>
        <p:txBody>
          <a:bodyPr>
            <a:normAutofit/>
          </a:bodyPr>
          <a:lstStyle/>
          <a:p>
            <a:r>
              <a:rPr lang="en-US" dirty="0" err="1"/>
              <a:t>Tkinter</a:t>
            </a:r>
            <a:r>
              <a:rPr lang="en-US" dirty="0"/>
              <a:t> is a python binding  to the </a:t>
            </a:r>
            <a:r>
              <a:rPr lang="en-US" dirty="0" err="1"/>
              <a:t>Tk</a:t>
            </a:r>
            <a:r>
              <a:rPr lang="en-US" dirty="0"/>
              <a:t> GUL toolkit.</a:t>
            </a:r>
          </a:p>
          <a:p>
            <a:r>
              <a:rPr lang="en-US" dirty="0"/>
              <a:t>It is a Standard python interface to the </a:t>
            </a:r>
            <a:r>
              <a:rPr lang="en-US" dirty="0" err="1"/>
              <a:t>Tk</a:t>
            </a:r>
            <a:r>
              <a:rPr lang="en-US" dirty="0"/>
              <a:t> GUL toolkit shipped with python </a:t>
            </a:r>
          </a:p>
          <a:p>
            <a:r>
              <a:rPr lang="en-US" dirty="0"/>
              <a:t>Python with </a:t>
            </a:r>
            <a:r>
              <a:rPr lang="en-US" dirty="0" err="1"/>
              <a:t>Tkinter</a:t>
            </a:r>
            <a:r>
              <a:rPr lang="en-US" dirty="0"/>
              <a:t>  outputs the fastest and easiest way to create the GUI applications.</a:t>
            </a:r>
          </a:p>
          <a:p>
            <a:r>
              <a:rPr lang="en-US" dirty="0"/>
              <a:t>Python offers multiple options for developing GUL(Graphical User Interface).</a:t>
            </a:r>
          </a:p>
          <a:p>
            <a:r>
              <a:rPr lang="en-US" dirty="0"/>
              <a:t>Out of all the GUI methods ,</a:t>
            </a:r>
            <a:r>
              <a:rPr lang="en-US" dirty="0" err="1"/>
              <a:t>tkinter</a:t>
            </a:r>
            <a:r>
              <a:rPr lang="en-US" dirty="0"/>
              <a:t> is most commonly used method</a:t>
            </a:r>
          </a:p>
          <a:p>
            <a:endParaRPr lang="en-US" dirty="0"/>
          </a:p>
          <a:p>
            <a:pPr marL="0" indent="0">
              <a:buNone/>
            </a:pPr>
            <a:endParaRPr lang="en-IN" dirty="0"/>
          </a:p>
        </p:txBody>
      </p:sp>
    </p:spTree>
    <p:extLst>
      <p:ext uri="{BB962C8B-B14F-4D97-AF65-F5344CB8AC3E}">
        <p14:creationId xmlns:p14="http://schemas.microsoft.com/office/powerpoint/2010/main" val="4181771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53313-A541-4932-8655-0E9F318A16B1}"/>
              </a:ext>
            </a:extLst>
          </p:cNvPr>
          <p:cNvSpPr>
            <a:spLocks noGrp="1"/>
          </p:cNvSpPr>
          <p:nvPr>
            <p:ph type="title"/>
          </p:nvPr>
        </p:nvSpPr>
        <p:spPr/>
        <p:txBody>
          <a:bodyPr/>
          <a:lstStyle/>
          <a:p>
            <a:r>
              <a:rPr lang="en-IN" dirty="0"/>
              <a:t>IMPLEMENTATION </a:t>
            </a:r>
          </a:p>
        </p:txBody>
      </p:sp>
      <p:sp>
        <p:nvSpPr>
          <p:cNvPr id="3" name="Content Placeholder 2"/>
          <p:cNvSpPr>
            <a:spLocks noGrp="1"/>
          </p:cNvSpPr>
          <p:nvPr>
            <p:ph idx="1"/>
          </p:nvPr>
        </p:nvSpPr>
        <p:spPr/>
        <p:txBody>
          <a:bodyPr>
            <a:normAutofit/>
          </a:bodyPr>
          <a:lstStyle/>
          <a:p>
            <a:r>
              <a:rPr lang="en-US" dirty="0"/>
              <a:t>The project is designed user friendly and also secure to use ever user requires a authentication to enter into the system after which it provides the result based on the user input.</a:t>
            </a:r>
          </a:p>
          <a:p>
            <a:r>
              <a:rPr lang="en-US" dirty="0"/>
              <a:t> After user enters the system user have to provide the symptoms which he/she is  going through based on which we have several algorithms which predict the disease   and also displays the percentage of accuracy.</a:t>
            </a:r>
          </a:p>
          <a:p>
            <a:r>
              <a:rPr lang="en-US" dirty="0"/>
              <a:t>In Unstructured analysis we select the features automatically with help of algorithms and techniques.</a:t>
            </a:r>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783185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986" y="188536"/>
            <a:ext cx="10743414" cy="1237928"/>
          </a:xfrm>
        </p:spPr>
        <p:txBody>
          <a:bodyPr/>
          <a:lstStyle/>
          <a:p>
            <a:br>
              <a:rPr lang="en-US" dirty="0"/>
            </a:br>
            <a:r>
              <a:rPr lang="en-US" dirty="0"/>
              <a:t>           IMPLEMENTATION</a:t>
            </a:r>
            <a:endParaRPr lang="en-IN" dirty="0"/>
          </a:p>
        </p:txBody>
      </p:sp>
      <p:sp>
        <p:nvSpPr>
          <p:cNvPr id="3" name="Content Placeholder 2"/>
          <p:cNvSpPr>
            <a:spLocks noGrp="1"/>
          </p:cNvSpPr>
          <p:nvPr>
            <p:ph idx="1"/>
          </p:nvPr>
        </p:nvSpPr>
        <p:spPr>
          <a:xfrm>
            <a:off x="1310326" y="1847653"/>
            <a:ext cx="10743414" cy="5175315"/>
          </a:xfrm>
        </p:spPr>
        <p:txBody>
          <a:bodyPr>
            <a:normAutofit fontScale="25000" lnSpcReduction="20000"/>
          </a:bodyPr>
          <a:lstStyle/>
          <a:p>
            <a:r>
              <a:rPr lang="en-US" sz="9600" dirty="0"/>
              <a:t>The user needs to enter all the columns of symptoms to get the accurate result.</a:t>
            </a:r>
          </a:p>
          <a:p>
            <a:endParaRPr lang="en-US" sz="9600" dirty="0"/>
          </a:p>
          <a:p>
            <a:r>
              <a:rPr lang="en-US" sz="9600" dirty="0"/>
              <a:t>Data collection and data set preparation This will involve collection of medical information from various sources like hospitals, then pre-processing is applied on dataset which will remove all the unnecessary data and extract important features from data.</a:t>
            </a:r>
          </a:p>
          <a:p>
            <a:endParaRPr lang="en-US" sz="9600" dirty="0"/>
          </a:p>
          <a:p>
            <a:r>
              <a:rPr lang="en-US" sz="9600" dirty="0"/>
              <a:t>Training and experimentation on datasets The disease prediction model will be trained on the dataset of diseases to do the prediction accurately and produce confusion matrix.</a:t>
            </a:r>
          </a:p>
          <a:p>
            <a:endParaRPr lang="en-US" sz="9600" dirty="0"/>
          </a:p>
          <a:p>
            <a:endParaRPr lang="en-US" sz="2900" dirty="0"/>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864942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E4C3F-F32E-477E-AE25-B890FE8ED984}"/>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6A427A7E-E44D-4366-927E-5A4A9805ACC9}"/>
              </a:ext>
            </a:extLst>
          </p:cNvPr>
          <p:cNvSpPr>
            <a:spLocks noGrp="1"/>
          </p:cNvSpPr>
          <p:nvPr>
            <p:ph idx="1"/>
          </p:nvPr>
        </p:nvSpPr>
        <p:spPr>
          <a:xfrm>
            <a:off x="1574276" y="2026763"/>
            <a:ext cx="9930336" cy="3884458"/>
          </a:xfrm>
        </p:spPr>
        <p:txBody>
          <a:bodyPr/>
          <a:lstStyle/>
          <a:p>
            <a:r>
              <a:rPr lang="en-US" sz="1800" dirty="0"/>
              <a:t>In this project 2 different algorithms were used- Decision Tree Algorithm and Naïve Bayes Algorithm.</a:t>
            </a:r>
          </a:p>
          <a:p>
            <a:endParaRPr lang="en-US" sz="1800" dirty="0"/>
          </a:p>
          <a:p>
            <a:r>
              <a:rPr lang="en-US" sz="1800" dirty="0"/>
              <a:t>Deployment and analysis on real life scenario the trained and tested prediction model will be deployed in a real life scenario made by the human experts &amp; will be leveraged for further improvement in the methodology</a:t>
            </a:r>
            <a:r>
              <a:rPr lang="en-US" sz="800" dirty="0"/>
              <a:t>.</a:t>
            </a:r>
          </a:p>
          <a:p>
            <a:endParaRPr lang="en-IN" dirty="0"/>
          </a:p>
        </p:txBody>
      </p:sp>
    </p:spTree>
    <p:extLst>
      <p:ext uri="{BB962C8B-B14F-4D97-AF65-F5344CB8AC3E}">
        <p14:creationId xmlns:p14="http://schemas.microsoft.com/office/powerpoint/2010/main" val="4186284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 case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72992" y="2357610"/>
            <a:ext cx="5547841" cy="3330229"/>
          </a:xfrm>
        </p:spPr>
      </p:pic>
    </p:spTree>
    <p:extLst>
      <p:ext uri="{BB962C8B-B14F-4D97-AF65-F5344CB8AC3E}">
        <p14:creationId xmlns:p14="http://schemas.microsoft.com/office/powerpoint/2010/main" val="2043410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endParaRPr lang="en-IN" dirty="0"/>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9733" y="2276475"/>
            <a:ext cx="8128000" cy="327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646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endParaRPr lang="en-IN" dirty="0"/>
          </a:p>
        </p:txBody>
      </p:sp>
      <p:sp>
        <p:nvSpPr>
          <p:cNvPr id="3" name="Content Placeholder 2"/>
          <p:cNvSpPr>
            <a:spLocks noGrp="1"/>
          </p:cNvSpPr>
          <p:nvPr>
            <p:ph idx="1"/>
          </p:nvPr>
        </p:nvSpPr>
        <p:spPr/>
        <p:txBody>
          <a:bodyPr/>
          <a:lstStyle/>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0" y="2268009"/>
            <a:ext cx="8128000" cy="327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8128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DF520-A242-4A66-9662-A7B01D0A9FD6}"/>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30EBD55-27F9-43DC-AD8B-367D5546382F}"/>
              </a:ext>
            </a:extLst>
          </p:cNvPr>
          <p:cNvSpPr>
            <a:spLocks noGrp="1"/>
          </p:cNvSpPr>
          <p:nvPr>
            <p:ph idx="1"/>
          </p:nvPr>
        </p:nvSpPr>
        <p:spPr>
          <a:xfrm>
            <a:off x="1489435" y="1426464"/>
            <a:ext cx="9898144" cy="4796537"/>
          </a:xfrm>
        </p:spPr>
        <p:txBody>
          <a:bodyPr>
            <a:normAutofit/>
          </a:bodyPr>
          <a:lstStyle/>
          <a:p>
            <a:pPr>
              <a:buFont typeface="Wingdings" panose="05000000000000000000" pitchFamily="2" charset="2"/>
              <a:buChar char="§"/>
            </a:pPr>
            <a:r>
              <a:rPr lang="en-US" dirty="0"/>
              <a:t>This project Disease prediction using machine learning is extremely much useful in everyone’s day to day life.</a:t>
            </a:r>
            <a:endParaRPr lang="en-IN" dirty="0"/>
          </a:p>
          <a:p>
            <a:pPr>
              <a:buFont typeface="Wingdings" panose="05000000000000000000" pitchFamily="2" charset="2"/>
              <a:buChar char="§"/>
            </a:pPr>
            <a:r>
              <a:rPr lang="en-US" dirty="0"/>
              <a:t>Now a day’s health industry plays major role in curing the diseases of the patients as this it is useful for the user I case he/she doesn’t want to go the hospital or any other clinic , so just by entering the symptoms and all other useful information the user can get to know the disease and  health industry also easily predict the disease of the patient.</a:t>
            </a:r>
          </a:p>
          <a:p>
            <a:pPr>
              <a:buFont typeface="Wingdings" panose="05000000000000000000" pitchFamily="2" charset="2"/>
              <a:buChar char="§"/>
            </a:pPr>
            <a:r>
              <a:rPr lang="en-US" dirty="0"/>
              <a:t>The Disease  prediction is to provide prediction for the various and generally occurring diseases.</a:t>
            </a:r>
          </a:p>
          <a:p>
            <a:pPr>
              <a:buFont typeface="Wingdings" panose="05000000000000000000" pitchFamily="2" charset="2"/>
              <a:buChar char="Ø"/>
            </a:pPr>
            <a:endParaRPr lang="en-US" sz="2400" dirty="0"/>
          </a:p>
          <a:p>
            <a:pPr>
              <a:buFont typeface="Wingdings" panose="05000000000000000000" pitchFamily="2" charset="2"/>
              <a:buChar char="Ø"/>
            </a:pPr>
            <a:endParaRPr lang="en-US" sz="2400" dirty="0"/>
          </a:p>
        </p:txBody>
      </p:sp>
    </p:spTree>
    <p:extLst>
      <p:ext uri="{BB962C8B-B14F-4D97-AF65-F5344CB8AC3E}">
        <p14:creationId xmlns:p14="http://schemas.microsoft.com/office/powerpoint/2010/main" val="2823344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76E-2B06-44D8-8DB5-AAED75559558}"/>
              </a:ext>
            </a:extLst>
          </p:cNvPr>
          <p:cNvSpPr>
            <a:spLocks noGrp="1"/>
          </p:cNvSpPr>
          <p:nvPr>
            <p:ph type="title"/>
          </p:nvPr>
        </p:nvSpPr>
        <p:spPr/>
        <p:txBody>
          <a:bodyPr/>
          <a:lstStyle/>
          <a:p>
            <a:r>
              <a:rPr lang="en-IN" dirty="0"/>
              <a:t>TEAM MEMBERS</a:t>
            </a:r>
          </a:p>
        </p:txBody>
      </p:sp>
      <p:sp>
        <p:nvSpPr>
          <p:cNvPr id="3" name="Content Placeholder 2">
            <a:extLst>
              <a:ext uri="{FF2B5EF4-FFF2-40B4-BE49-F238E27FC236}">
                <a16:creationId xmlns:a16="http://schemas.microsoft.com/office/drawing/2014/main" id="{71BE9586-F67E-4050-BFBE-D9EAC6AAF7C9}"/>
              </a:ext>
            </a:extLst>
          </p:cNvPr>
          <p:cNvSpPr>
            <a:spLocks noGrp="1"/>
          </p:cNvSpPr>
          <p:nvPr>
            <p:ph idx="1"/>
          </p:nvPr>
        </p:nvSpPr>
        <p:spPr/>
        <p:txBody>
          <a:bodyPr>
            <a:normAutofit fontScale="77500" lnSpcReduction="20000"/>
          </a:bodyPr>
          <a:lstStyle/>
          <a:p>
            <a:r>
              <a:rPr lang="en-IN" sz="2900" u="sng" dirty="0">
                <a:solidFill>
                  <a:srgbClr val="FF0000"/>
                </a:solidFill>
              </a:rPr>
              <a:t>Team Members:</a:t>
            </a:r>
          </a:p>
          <a:p>
            <a:r>
              <a:rPr lang="en-US" sz="2900" dirty="0"/>
              <a:t>L. N. V. Mukesh (URK18CS229)	</a:t>
            </a:r>
          </a:p>
          <a:p>
            <a:r>
              <a:rPr lang="en-US" sz="2900" dirty="0"/>
              <a:t>M. Krishna Sai (URK18CS238)</a:t>
            </a:r>
          </a:p>
          <a:p>
            <a:r>
              <a:rPr lang="en-US" sz="2900" dirty="0"/>
              <a:t>S. V. Tharun Kumar Reddy(URK18CS247)</a:t>
            </a:r>
          </a:p>
          <a:p>
            <a:r>
              <a:rPr lang="en-US" sz="2900" dirty="0"/>
              <a:t>S. Rakesh(URK18CS246) </a:t>
            </a:r>
          </a:p>
          <a:p>
            <a:pPr marL="0" indent="0">
              <a:buNone/>
            </a:pPr>
            <a:r>
              <a:rPr lang="en-US" sz="2900" dirty="0"/>
              <a:t>                  </a:t>
            </a:r>
          </a:p>
          <a:p>
            <a:pPr marL="0" indent="0">
              <a:buNone/>
            </a:pPr>
            <a:r>
              <a:rPr lang="en-US" sz="2900" dirty="0"/>
              <a:t>           </a:t>
            </a:r>
            <a:r>
              <a:rPr lang="en-US" sz="2900" dirty="0">
                <a:solidFill>
                  <a:srgbClr val="FF0000"/>
                </a:solidFill>
              </a:rPr>
              <a:t>               Guide:</a:t>
            </a:r>
          </a:p>
          <a:p>
            <a:pPr marL="0" indent="0">
              <a:buNone/>
            </a:pPr>
            <a:r>
              <a:rPr lang="en-US" sz="2900" dirty="0"/>
              <a:t>                          </a:t>
            </a:r>
            <a:r>
              <a:rPr lang="en-US" sz="2900" dirty="0">
                <a:solidFill>
                  <a:srgbClr val="00B050"/>
                </a:solidFill>
              </a:rPr>
              <a:t>Dr. R. Venkatesan ,  Asst . Professor</a:t>
            </a:r>
            <a:endParaRPr lang="en-US" sz="2900" dirty="0"/>
          </a:p>
          <a:p>
            <a:pPr marL="0" indent="0">
              <a:buNone/>
            </a:pPr>
            <a:r>
              <a:rPr lang="en-US" sz="2900" dirty="0"/>
              <a:t>               </a:t>
            </a:r>
          </a:p>
          <a:p>
            <a:pPr>
              <a:buClr>
                <a:schemeClr val="tx1"/>
              </a:buClr>
              <a:buFont typeface="Wingdings" panose="05000000000000000000" pitchFamily="2" charset="2"/>
              <a:buChar char="§"/>
            </a:pPr>
            <a:endParaRPr lang="en-IN" u="sng" dirty="0"/>
          </a:p>
        </p:txBody>
      </p:sp>
    </p:spTree>
    <p:extLst>
      <p:ext uri="{BB962C8B-B14F-4D97-AF65-F5344CB8AC3E}">
        <p14:creationId xmlns:p14="http://schemas.microsoft.com/office/powerpoint/2010/main" val="3814357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endParaRPr lang="en-IN" dirty="0"/>
          </a:p>
        </p:txBody>
      </p:sp>
      <p:sp>
        <p:nvSpPr>
          <p:cNvPr id="3" name="Content Placeholder 2"/>
          <p:cNvSpPr>
            <a:spLocks noGrp="1"/>
          </p:cNvSpPr>
          <p:nvPr>
            <p:ph idx="1"/>
          </p:nvPr>
        </p:nvSpPr>
        <p:spPr/>
        <p:txBody>
          <a:bodyPr/>
          <a:lstStyle/>
          <a:p>
            <a:r>
              <a:rPr lang="en-US" dirty="0"/>
              <a:t>Facility for modifying user detail.</a:t>
            </a:r>
          </a:p>
          <a:p>
            <a:r>
              <a:rPr lang="en-US" dirty="0"/>
              <a:t>More Interactive user interface.</a:t>
            </a:r>
          </a:p>
          <a:p>
            <a:r>
              <a:rPr lang="en-US" dirty="0"/>
              <a:t>Facilities for backup creation.</a:t>
            </a:r>
          </a:p>
          <a:p>
            <a:r>
              <a:rPr lang="en-US" dirty="0"/>
              <a:t>Can be done as mobile application.</a:t>
            </a:r>
          </a:p>
          <a:p>
            <a:r>
              <a:rPr lang="en-US" dirty="0"/>
              <a:t>More Details and More Diseases</a:t>
            </a:r>
          </a:p>
          <a:p>
            <a:pPr marL="0" lvl="2" indent="0">
              <a:buNone/>
            </a:pPr>
            <a:endParaRPr lang="en-IN" sz="1400" dirty="0"/>
          </a:p>
          <a:p>
            <a:endParaRPr lang="en-IN" dirty="0"/>
          </a:p>
        </p:txBody>
      </p:sp>
    </p:spTree>
    <p:extLst>
      <p:ext uri="{BB962C8B-B14F-4D97-AF65-F5344CB8AC3E}">
        <p14:creationId xmlns:p14="http://schemas.microsoft.com/office/powerpoint/2010/main" val="527365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C126-867D-4B54-82DC-6D67ECE5F792}"/>
              </a:ext>
            </a:extLst>
          </p:cNvPr>
          <p:cNvSpPr>
            <a:spLocks noGrp="1"/>
          </p:cNvSpPr>
          <p:nvPr>
            <p:ph type="title"/>
          </p:nvPr>
        </p:nvSpPr>
        <p:spPr/>
        <p:txBody>
          <a:bodyPr/>
          <a:lstStyle/>
          <a:p>
            <a:r>
              <a:rPr lang="en-IN" dirty="0"/>
              <a:t>REFERENCES	</a:t>
            </a:r>
          </a:p>
        </p:txBody>
      </p:sp>
      <p:sp>
        <p:nvSpPr>
          <p:cNvPr id="3" name="Content Placeholder 2">
            <a:extLst>
              <a:ext uri="{FF2B5EF4-FFF2-40B4-BE49-F238E27FC236}">
                <a16:creationId xmlns:a16="http://schemas.microsoft.com/office/drawing/2014/main" id="{B1ACA9F1-BF17-4E47-98F4-5165D6A851A2}"/>
              </a:ext>
            </a:extLst>
          </p:cNvPr>
          <p:cNvSpPr>
            <a:spLocks noGrp="1"/>
          </p:cNvSpPr>
          <p:nvPr>
            <p:ph idx="1"/>
          </p:nvPr>
        </p:nvSpPr>
        <p:spPr>
          <a:xfrm>
            <a:off x="1219199" y="1244339"/>
            <a:ext cx="10658573" cy="5750350"/>
          </a:xfrm>
        </p:spPr>
        <p:txBody>
          <a:bodyPr>
            <a:normAutofit fontScale="32500" lnSpcReduction="20000"/>
          </a:bodyPr>
          <a:lstStyle/>
          <a:p>
            <a:pPr>
              <a:lnSpc>
                <a:spcPct val="150000"/>
              </a:lnSpc>
              <a:tabLst>
                <a:tab pos="559435" algn="l"/>
              </a:tabLst>
            </a:pPr>
            <a:r>
              <a:rPr lang="en-US" sz="6200" dirty="0">
                <a:effectLst/>
                <a:latin typeface="Times New Roman" panose="02020603050405020304" pitchFamily="18" charset="0"/>
                <a:ea typeface="Times New Roman" panose="02020603050405020304" pitchFamily="18" charset="0"/>
              </a:rPr>
              <a:t>[1] Disease</a:t>
            </a:r>
            <a:r>
              <a:rPr lang="en-US" sz="6200" spc="-155"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Prediction</a:t>
            </a:r>
            <a:r>
              <a:rPr lang="en-US" sz="6200" spc="-150"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and</a:t>
            </a:r>
            <a:r>
              <a:rPr lang="en-US" sz="6200" spc="-150"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Doctor</a:t>
            </a:r>
            <a:r>
              <a:rPr lang="en-US" sz="6200" spc="-145"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Recommendation</a:t>
            </a:r>
            <a:r>
              <a:rPr lang="en-US" sz="6200" spc="-155"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System</a:t>
            </a:r>
            <a:r>
              <a:rPr lang="en-US" sz="6200" spc="-145"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by</a:t>
            </a:r>
            <a:r>
              <a:rPr lang="en-US" sz="6200" spc="-135" dirty="0">
                <a:effectLst/>
                <a:latin typeface="Times New Roman" panose="02020603050405020304" pitchFamily="18" charset="0"/>
                <a:ea typeface="Times New Roman" panose="02020603050405020304" pitchFamily="18" charset="0"/>
              </a:rPr>
              <a:t> </a:t>
            </a:r>
            <a:r>
              <a:rPr lang="en-US" sz="6200" u="sng" dirty="0">
                <a:solidFill>
                  <a:srgbClr val="0000FF"/>
                </a:solidFill>
                <a:latin typeface="Times New Roman" panose="02020603050405020304" pitchFamily="18" charset="0"/>
                <a:ea typeface="Times New Roman" panose="02020603050405020304" pitchFamily="18" charset="0"/>
              </a:rPr>
              <a:t>www.irjet.net</a:t>
            </a:r>
            <a:r>
              <a:rPr lang="en-US" sz="6200" dirty="0">
                <a:effectLst/>
                <a:latin typeface="Times New Roman" panose="02020603050405020304" pitchFamily="18" charset="0"/>
                <a:ea typeface="Times New Roman" panose="02020603050405020304" pitchFamily="18" charset="0"/>
              </a:rPr>
              <a:t> </a:t>
            </a:r>
            <a:endParaRPr lang="en-IN" sz="6200" dirty="0">
              <a:effectLst/>
              <a:latin typeface="Times New Roman" panose="02020603050405020304" pitchFamily="18" charset="0"/>
              <a:ea typeface="Times New Roman" panose="02020603050405020304" pitchFamily="18" charset="0"/>
            </a:endParaRPr>
          </a:p>
          <a:p>
            <a:pPr marR="402590">
              <a:lnSpc>
                <a:spcPct val="150000"/>
              </a:lnSpc>
              <a:spcBef>
                <a:spcPts val="275"/>
              </a:spcBef>
              <a:spcAft>
                <a:spcPts val="0"/>
              </a:spcAft>
              <a:tabLst>
                <a:tab pos="559435" algn="l"/>
                <a:tab pos="1254760" algn="l"/>
                <a:tab pos="2109470" algn="l"/>
                <a:tab pos="2704465" algn="l"/>
                <a:tab pos="3086735" algn="l"/>
                <a:tab pos="3607435" algn="l"/>
                <a:tab pos="4517390" algn="l"/>
                <a:tab pos="4890770" algn="l"/>
              </a:tabLst>
            </a:pPr>
            <a:r>
              <a:rPr lang="en-US" sz="6200" dirty="0">
                <a:effectLst/>
                <a:latin typeface="Times New Roman" panose="02020603050405020304" pitchFamily="18" charset="0"/>
                <a:ea typeface="Times New Roman" panose="02020603050405020304" pitchFamily="18" charset="0"/>
              </a:rPr>
              <a:t>[2] Disease Prediction Based on  </a:t>
            </a:r>
            <a:r>
              <a:rPr lang="en-US" sz="6200" dirty="0" err="1">
                <a:effectLst/>
                <a:latin typeface="Times New Roman" panose="02020603050405020304" pitchFamily="18" charset="0"/>
                <a:ea typeface="Times New Roman" panose="02020603050405020304" pitchFamily="18" charset="0"/>
              </a:rPr>
              <a:t>PriorKnowledge</a:t>
            </a:r>
            <a:r>
              <a:rPr lang="en-US" sz="6200" dirty="0">
                <a:effectLst/>
                <a:latin typeface="Times New Roman" panose="02020603050405020304" pitchFamily="18" charset="0"/>
                <a:ea typeface="Times New Roman" panose="02020603050405020304" pitchFamily="18" charset="0"/>
              </a:rPr>
              <a:t> by </a:t>
            </a:r>
            <a:r>
              <a:rPr lang="en-US" sz="6200" u="sng" spc="-15" dirty="0">
                <a:effectLst/>
                <a:latin typeface="Times New Roman" panose="02020603050405020304" pitchFamily="18" charset="0"/>
                <a:ea typeface="Times New Roman" panose="02020603050405020304" pitchFamily="18" charset="0"/>
              </a:rPr>
              <a:t>www.hcup- </a:t>
            </a:r>
            <a:r>
              <a:rPr lang="en-US" sz="6200" u="sng" dirty="0">
                <a:effectLst/>
                <a:latin typeface="Times New Roman" panose="02020603050405020304" pitchFamily="18" charset="0"/>
                <a:ea typeface="Times New Roman" panose="02020603050405020304" pitchFamily="18" charset="0"/>
              </a:rPr>
              <a:t>us.ahrq.gov/</a:t>
            </a:r>
            <a:r>
              <a:rPr lang="en-US" sz="6200" u="sng" dirty="0" err="1">
                <a:effectLst/>
                <a:latin typeface="Times New Roman" panose="02020603050405020304" pitchFamily="18" charset="0"/>
                <a:ea typeface="Times New Roman" panose="02020603050405020304" pitchFamily="18" charset="0"/>
              </a:rPr>
              <a:t>nisoverview.jsp</a:t>
            </a:r>
            <a:endParaRPr lang="en-IN" sz="6200" dirty="0">
              <a:effectLst/>
              <a:latin typeface="Times New Roman" panose="02020603050405020304" pitchFamily="18" charset="0"/>
              <a:ea typeface="Times New Roman" panose="02020603050405020304" pitchFamily="18" charset="0"/>
            </a:endParaRPr>
          </a:p>
          <a:p>
            <a:pPr>
              <a:lnSpc>
                <a:spcPct val="150000"/>
              </a:lnSpc>
              <a:spcBef>
                <a:spcPts val="1050"/>
              </a:spcBef>
              <a:tabLst>
                <a:tab pos="559435" algn="l"/>
              </a:tabLst>
            </a:pPr>
            <a:r>
              <a:rPr lang="en-US" sz="6200" dirty="0">
                <a:effectLst/>
                <a:latin typeface="Times New Roman" panose="02020603050405020304" pitchFamily="18" charset="0"/>
                <a:ea typeface="Times New Roman" panose="02020603050405020304" pitchFamily="18" charset="0"/>
              </a:rPr>
              <a:t>[3] GDPS</a:t>
            </a:r>
            <a:r>
              <a:rPr lang="en-US" sz="6200" spc="-115"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a:t>
            </a:r>
            <a:r>
              <a:rPr lang="en-US" sz="6200" spc="-105"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General</a:t>
            </a:r>
            <a:r>
              <a:rPr lang="en-US" sz="6200" spc="-115"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Disease</a:t>
            </a:r>
            <a:r>
              <a:rPr lang="en-US" sz="6200" spc="-125"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Prediction</a:t>
            </a:r>
            <a:r>
              <a:rPr lang="en-US" sz="6200" spc="-110"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System</a:t>
            </a:r>
            <a:r>
              <a:rPr lang="en-US" sz="6200" spc="-115"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by</a:t>
            </a:r>
            <a:r>
              <a:rPr lang="en-US" sz="6200" spc="-110" dirty="0">
                <a:effectLst/>
                <a:latin typeface="Times New Roman" panose="02020603050405020304" pitchFamily="18" charset="0"/>
                <a:ea typeface="Times New Roman" panose="02020603050405020304" pitchFamily="18" charset="0"/>
              </a:rPr>
              <a:t> </a:t>
            </a:r>
            <a:r>
              <a:rPr lang="en-US" sz="6200" u="sng" dirty="0">
                <a:solidFill>
                  <a:srgbClr val="0000FF"/>
                </a:solidFill>
                <a:effectLst/>
                <a:latin typeface="Times New Roman" panose="02020603050405020304" pitchFamily="18" charset="0"/>
                <a:ea typeface="Times New Roman" panose="02020603050405020304" pitchFamily="18" charset="0"/>
                <a:hlinkClick r:id="rId2"/>
              </a:rPr>
              <a:t>www.irjet.net</a:t>
            </a:r>
            <a:endParaRPr lang="en-IN" sz="6200" dirty="0">
              <a:effectLst/>
              <a:latin typeface="Times New Roman" panose="02020603050405020304" pitchFamily="18" charset="0"/>
              <a:ea typeface="Times New Roman" panose="02020603050405020304" pitchFamily="18" charset="0"/>
            </a:endParaRPr>
          </a:p>
          <a:p>
            <a:pPr marR="408305" algn="just">
              <a:lnSpc>
                <a:spcPct val="150000"/>
              </a:lnSpc>
              <a:spcBef>
                <a:spcPts val="280"/>
              </a:spcBef>
              <a:spcAft>
                <a:spcPts val="0"/>
              </a:spcAft>
              <a:tabLst>
                <a:tab pos="559435" algn="l"/>
              </a:tabLst>
            </a:pPr>
            <a:r>
              <a:rPr lang="en-US" sz="6200" dirty="0">
                <a:effectLst/>
                <a:latin typeface="Times New Roman" panose="02020603050405020304" pitchFamily="18" charset="0"/>
                <a:ea typeface="Times New Roman" panose="02020603050405020304" pitchFamily="18" charset="0"/>
              </a:rPr>
              <a:t>[4] Disease</a:t>
            </a:r>
            <a:r>
              <a:rPr lang="en-US" sz="6200" spc="-125"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Prediction</a:t>
            </a:r>
            <a:r>
              <a:rPr lang="en-US" sz="6200" spc="-125"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Using</a:t>
            </a:r>
            <a:r>
              <a:rPr lang="en-US" sz="6200" spc="-125"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Machine</a:t>
            </a:r>
            <a:r>
              <a:rPr lang="en-US" sz="6200" spc="-125"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Learning</a:t>
            </a:r>
            <a:r>
              <a:rPr lang="en-US" sz="6200" spc="-125"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by</a:t>
            </a:r>
            <a:r>
              <a:rPr lang="en-US" sz="6200" spc="-120"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International</a:t>
            </a:r>
            <a:r>
              <a:rPr lang="en-US" sz="6200" spc="-120"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Research</a:t>
            </a:r>
            <a:r>
              <a:rPr lang="en-US" sz="6200" spc="-125"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Journal</a:t>
            </a:r>
            <a:r>
              <a:rPr lang="en-US" sz="6200" spc="-125"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of Engineering</a:t>
            </a:r>
            <a:r>
              <a:rPr lang="en-US" sz="6200" spc="-105"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and</a:t>
            </a:r>
            <a:r>
              <a:rPr lang="en-US" sz="6200" spc="-85"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Technology</a:t>
            </a:r>
            <a:r>
              <a:rPr lang="en-US" sz="6200" spc="-90"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(IRJET).</a:t>
            </a:r>
            <a:endParaRPr lang="en-IN" sz="6200" dirty="0">
              <a:effectLst/>
              <a:latin typeface="Times New Roman" panose="02020603050405020304" pitchFamily="18" charset="0"/>
              <a:ea typeface="Times New Roman" panose="02020603050405020304" pitchFamily="18" charset="0"/>
            </a:endParaRPr>
          </a:p>
          <a:p>
            <a:pPr>
              <a:lnSpc>
                <a:spcPct val="150000"/>
              </a:lnSpc>
              <a:spcBef>
                <a:spcPts val="5"/>
              </a:spcBef>
              <a:tabLst>
                <a:tab pos="559435" algn="l"/>
              </a:tabLst>
            </a:pPr>
            <a:r>
              <a:rPr lang="en-US" sz="6200" dirty="0">
                <a:effectLst/>
                <a:latin typeface="Times New Roman" panose="02020603050405020304" pitchFamily="18" charset="0"/>
                <a:ea typeface="Times New Roman" panose="02020603050405020304" pitchFamily="18" charset="0"/>
              </a:rPr>
              <a:t>[5] </a:t>
            </a:r>
            <a:r>
              <a:rPr lang="en-US" sz="6200" dirty="0" err="1">
                <a:effectLst/>
                <a:latin typeface="Times New Roman" panose="02020603050405020304" pitchFamily="18" charset="0"/>
                <a:ea typeface="Times New Roman" panose="02020603050405020304" pitchFamily="18" charset="0"/>
              </a:rPr>
              <a:t>Kaveeshwar</a:t>
            </a:r>
            <a:r>
              <a:rPr lang="en-US" sz="6200" dirty="0">
                <a:effectLst/>
                <a:latin typeface="Times New Roman" panose="02020603050405020304" pitchFamily="18" charset="0"/>
                <a:ea typeface="Times New Roman" panose="02020603050405020304" pitchFamily="18" charset="0"/>
              </a:rPr>
              <a:t>,</a:t>
            </a:r>
            <a:r>
              <a:rPr lang="en-US" sz="6200" spc="-195"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S.A.,</a:t>
            </a:r>
            <a:r>
              <a:rPr lang="en-US" sz="6200" spc="-205"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and</a:t>
            </a:r>
            <a:r>
              <a:rPr lang="en-US" sz="6200" spc="-200"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Cornwall,</a:t>
            </a:r>
            <a:r>
              <a:rPr lang="en-US" sz="6200" spc="-200"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J.,</a:t>
            </a:r>
            <a:r>
              <a:rPr lang="en-US" sz="6200" spc="-200"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2014,</a:t>
            </a:r>
            <a:r>
              <a:rPr lang="en-US" sz="6200" spc="-205"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“The</a:t>
            </a:r>
            <a:r>
              <a:rPr lang="en-US" sz="6200" spc="-200"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current</a:t>
            </a:r>
            <a:r>
              <a:rPr lang="en-US" sz="6200" spc="-195"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state</a:t>
            </a:r>
            <a:r>
              <a:rPr lang="en-US" sz="6200" spc="-200"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of</a:t>
            </a:r>
            <a:r>
              <a:rPr lang="en-US" sz="6200" spc="-190"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disease</a:t>
            </a:r>
            <a:r>
              <a:rPr lang="en-US" sz="6200" spc="-195"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mellitus</a:t>
            </a:r>
            <a:r>
              <a:rPr lang="en-US" sz="6200" spc="-200"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in</a:t>
            </a:r>
            <a:endParaRPr lang="en-IN" sz="6200" dirty="0">
              <a:effectLst/>
              <a:latin typeface="Times New Roman" panose="02020603050405020304" pitchFamily="18" charset="0"/>
              <a:ea typeface="Times New Roman" panose="02020603050405020304" pitchFamily="18" charset="0"/>
            </a:endParaRPr>
          </a:p>
          <a:p>
            <a:pPr>
              <a:lnSpc>
                <a:spcPct val="150000"/>
              </a:lnSpc>
              <a:spcBef>
                <a:spcPts val="5"/>
              </a:spcBef>
              <a:tabLst>
                <a:tab pos="559435" algn="l"/>
              </a:tabLst>
            </a:pPr>
            <a:r>
              <a:rPr lang="en-US" sz="6200" dirty="0">
                <a:effectLst/>
                <a:latin typeface="Times New Roman" panose="02020603050405020304" pitchFamily="18" charset="0"/>
                <a:ea typeface="Times New Roman" panose="02020603050405020304" pitchFamily="18" charset="0"/>
              </a:rPr>
              <a:t>India”. AMJ,   7(1), pp. 45-48.</a:t>
            </a:r>
            <a:endParaRPr lang="en-IN" sz="6200" dirty="0">
              <a:effectLst/>
              <a:latin typeface="Times New Roman" panose="02020603050405020304" pitchFamily="18" charset="0"/>
              <a:ea typeface="Times New Roman" panose="02020603050405020304" pitchFamily="18" charset="0"/>
            </a:endParaRPr>
          </a:p>
          <a:p>
            <a:pPr marR="402590" algn="just">
              <a:lnSpc>
                <a:spcPct val="150000"/>
              </a:lnSpc>
              <a:spcBef>
                <a:spcPts val="900"/>
              </a:spcBef>
              <a:spcAft>
                <a:spcPts val="0"/>
              </a:spcAft>
              <a:tabLst>
                <a:tab pos="559435" algn="l"/>
              </a:tabLst>
            </a:pPr>
            <a:r>
              <a:rPr lang="en-US" sz="6200" dirty="0">
                <a:effectLst/>
                <a:latin typeface="Times New Roman" panose="02020603050405020304" pitchFamily="18" charset="0"/>
                <a:ea typeface="Times New Roman" panose="02020603050405020304" pitchFamily="18" charset="0"/>
              </a:rPr>
              <a:t>[6] Dean,</a:t>
            </a:r>
            <a:r>
              <a:rPr lang="en-US" sz="6200" spc="-75"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L.,</a:t>
            </a:r>
            <a:r>
              <a:rPr lang="en-US" sz="6200" spc="-80"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McEntyre,</a:t>
            </a:r>
            <a:r>
              <a:rPr lang="en-US" sz="6200" spc="-75"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J.,</a:t>
            </a:r>
            <a:r>
              <a:rPr lang="en-US" sz="6200" spc="-70"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2004,</a:t>
            </a:r>
            <a:r>
              <a:rPr lang="en-US" sz="6200" spc="-75"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“The</a:t>
            </a:r>
            <a:r>
              <a:rPr lang="en-US" sz="6200" spc="-70"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Genetic</a:t>
            </a:r>
            <a:r>
              <a:rPr lang="en-US" sz="6200" spc="-75"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Landscape</a:t>
            </a:r>
            <a:r>
              <a:rPr lang="en-US" sz="6200" spc="-75"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of</a:t>
            </a:r>
            <a:r>
              <a:rPr lang="en-US" sz="6200" spc="-65"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Disease</a:t>
            </a:r>
            <a:r>
              <a:rPr lang="en-US" sz="6200" spc="-70"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[Internet]. Bethesda</a:t>
            </a:r>
            <a:r>
              <a:rPr lang="en-US" sz="6200" spc="-50"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(MD):</a:t>
            </a:r>
            <a:r>
              <a:rPr lang="en-US" sz="6200" spc="-45"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National</a:t>
            </a:r>
            <a:r>
              <a:rPr lang="en-US" sz="6200" spc="-35"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Center</a:t>
            </a:r>
            <a:r>
              <a:rPr lang="en-US" sz="6200" spc="-40"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for</a:t>
            </a:r>
            <a:r>
              <a:rPr lang="en-US" sz="6200" spc="-40"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Biotechnology</a:t>
            </a:r>
            <a:r>
              <a:rPr lang="en-US" sz="6200" spc="-35"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Information</a:t>
            </a:r>
            <a:r>
              <a:rPr lang="en-US" sz="6200" spc="-35"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(US);</a:t>
            </a:r>
            <a:r>
              <a:rPr lang="en-US" sz="6200" spc="-25"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Chapter</a:t>
            </a:r>
            <a:r>
              <a:rPr lang="en-US" sz="6200" spc="-40"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1, Introduction</a:t>
            </a:r>
            <a:r>
              <a:rPr lang="en-US" sz="6200" spc="-80"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to</a:t>
            </a:r>
            <a:r>
              <a:rPr lang="en-US" sz="6200" spc="-75"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Disease.</a:t>
            </a:r>
            <a:r>
              <a:rPr lang="en-US" sz="6200" spc="-105"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2004</a:t>
            </a:r>
            <a:r>
              <a:rPr lang="en-US" sz="6200" spc="-80"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Jul</a:t>
            </a:r>
            <a:r>
              <a:rPr lang="en-US" sz="6200" spc="-85" dirty="0">
                <a:effectLst/>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7.</a:t>
            </a:r>
            <a:endParaRPr lang="en-IN" sz="6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01076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F2C9F-B25C-4F09-A247-DF8FC728BB5F}"/>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8AEFE52B-88EA-4AF9-8FE9-C8FAB19C792F}"/>
              </a:ext>
            </a:extLst>
          </p:cNvPr>
          <p:cNvSpPr>
            <a:spLocks noGrp="1"/>
          </p:cNvSpPr>
          <p:nvPr>
            <p:ph idx="1"/>
          </p:nvPr>
        </p:nvSpPr>
        <p:spPr/>
        <p:txBody>
          <a:bodyPr>
            <a:normAutofit/>
          </a:bodyPr>
          <a:lstStyle/>
          <a:p>
            <a:pPr>
              <a:lnSpc>
                <a:spcPct val="150000"/>
              </a:lnSpc>
              <a:spcBef>
                <a:spcPts val="825"/>
              </a:spcBef>
              <a:tabLst>
                <a:tab pos="559435" algn="l"/>
              </a:tabLst>
            </a:pPr>
            <a:r>
              <a:rPr lang="en-US" sz="2000" dirty="0">
                <a:effectLst/>
                <a:latin typeface="Times New Roman" panose="02020603050405020304" pitchFamily="18" charset="0"/>
                <a:ea typeface="Times New Roman" panose="02020603050405020304" pitchFamily="18" charset="0"/>
              </a:rPr>
              <a:t>[7] Machine</a:t>
            </a:r>
            <a:r>
              <a:rPr lang="en-US" sz="2000" spc="-1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Learning</a:t>
            </a:r>
            <a:r>
              <a:rPr lang="en-US" sz="2000" spc="-1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Methods</a:t>
            </a:r>
            <a:r>
              <a:rPr lang="en-US" sz="2000" spc="-1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Used</a:t>
            </a:r>
            <a:r>
              <a:rPr lang="en-US" sz="2000" spc="-1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a:t>
            </a:r>
            <a:r>
              <a:rPr lang="en-US" sz="2000" spc="-1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Disease</a:t>
            </a:r>
            <a:r>
              <a:rPr lang="en-US" sz="2000" spc="-1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by</a:t>
            </a:r>
            <a:r>
              <a:rPr lang="en-US" sz="2000" spc="-135" dirty="0">
                <a:effectLst/>
                <a:latin typeface="Times New Roman" panose="02020603050405020304" pitchFamily="18" charset="0"/>
                <a:ea typeface="Times New Roman" panose="02020603050405020304" pitchFamily="18" charset="0"/>
              </a:rPr>
              <a:t> </a:t>
            </a:r>
            <a:r>
              <a:rPr lang="en-US" sz="2000" u="sng" dirty="0">
                <a:solidFill>
                  <a:srgbClr val="0000FF"/>
                </a:solidFill>
                <a:effectLst/>
                <a:latin typeface="Times New Roman" panose="02020603050405020304" pitchFamily="18" charset="0"/>
                <a:ea typeface="Times New Roman" panose="02020603050405020304" pitchFamily="18" charset="0"/>
                <a:hlinkClick r:id="rId2"/>
              </a:rPr>
              <a:t>www.wikipedia.com</a:t>
            </a:r>
            <a:endParaRPr lang="en-IN" sz="2000" dirty="0">
              <a:effectLst/>
              <a:latin typeface="Times New Roman" panose="02020603050405020304" pitchFamily="18" charset="0"/>
              <a:ea typeface="Times New Roman" panose="02020603050405020304" pitchFamily="18" charset="0"/>
            </a:endParaRPr>
          </a:p>
          <a:p>
            <a:pPr>
              <a:lnSpc>
                <a:spcPct val="150000"/>
              </a:lnSpc>
            </a:pPr>
            <a:r>
              <a:rPr lang="en-US" sz="2000" dirty="0">
                <a:effectLst/>
                <a:latin typeface="Times New Roman" panose="02020603050405020304" pitchFamily="18" charset="0"/>
                <a:ea typeface="Times New Roman" panose="02020603050405020304" pitchFamily="18" charset="0"/>
              </a:rPr>
              <a:t> [8] </a:t>
            </a:r>
            <a:r>
              <a:rPr lang="en-US" sz="2000" u="sng" spc="-15" dirty="0">
                <a:solidFill>
                  <a:srgbClr val="0000FF"/>
                </a:solidFill>
                <a:effectLst/>
                <a:latin typeface="Times New Roman" panose="02020603050405020304" pitchFamily="18" charset="0"/>
                <a:ea typeface="Times New Roman" panose="02020603050405020304" pitchFamily="18" charset="0"/>
                <a:hlinkClick r:id="rId3"/>
              </a:rPr>
              <a:t>https://www.researchgate.net/publication/325116774_disease_prediction_usin</a:t>
            </a:r>
            <a:r>
              <a:rPr lang="en-US" sz="2000" u="sng" dirty="0">
                <a:solidFill>
                  <a:srgbClr val="0000FF"/>
                </a:solidFill>
                <a:effectLst/>
                <a:latin typeface="Times New Roman" panose="02020603050405020304" pitchFamily="18" charset="0"/>
                <a:ea typeface="Times New Roman" panose="02020603050405020304" pitchFamily="18" charset="0"/>
                <a:hlinkClick r:id="rId3"/>
              </a:rPr>
              <a:t>g_machine_learning_techniques</a:t>
            </a:r>
            <a:endParaRPr lang="en-IN" sz="2000" dirty="0">
              <a:effectLst/>
              <a:latin typeface="Times New Roman" panose="02020603050405020304" pitchFamily="18" charset="0"/>
              <a:ea typeface="Times New Roman" panose="02020603050405020304" pitchFamily="18" charset="0"/>
            </a:endParaRPr>
          </a:p>
          <a:p>
            <a:pPr marL="68580" indent="0">
              <a:lnSpc>
                <a:spcPct val="150000"/>
              </a:lnSpc>
              <a:buNone/>
            </a:pPr>
            <a:endParaRPr lang="en-IN" sz="32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969957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4D0FF6-974A-449C-AA03-56A785AC7CA1}"/>
              </a:ext>
            </a:extLst>
          </p:cNvPr>
          <p:cNvPicPr>
            <a:picLocks noChangeAspect="1"/>
          </p:cNvPicPr>
          <p:nvPr/>
        </p:nvPicPr>
        <p:blipFill rotWithShape="1">
          <a:blip r:embed="rId2">
            <a:extLst>
              <a:ext uri="{28A0092B-C50C-407E-A947-70E740481C1C}">
                <a14:useLocalDpi xmlns:a14="http://schemas.microsoft.com/office/drawing/2010/main" val="0"/>
              </a:ext>
            </a:extLst>
          </a:blip>
          <a:srcRect b="5728"/>
          <a:stretch/>
        </p:blipFill>
        <p:spPr>
          <a:xfrm>
            <a:off x="2438400" y="685800"/>
            <a:ext cx="7315200" cy="5220478"/>
          </a:xfrm>
          <a:prstGeom prst="rect">
            <a:avLst/>
          </a:prstGeom>
        </p:spPr>
      </p:pic>
    </p:spTree>
    <p:extLst>
      <p:ext uri="{BB962C8B-B14F-4D97-AF65-F5344CB8AC3E}">
        <p14:creationId xmlns:p14="http://schemas.microsoft.com/office/powerpoint/2010/main" val="3873676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endParaRPr lang="en-IN" dirty="0"/>
          </a:p>
        </p:txBody>
      </p:sp>
      <p:sp>
        <p:nvSpPr>
          <p:cNvPr id="3" name="Content Placeholder 2"/>
          <p:cNvSpPr>
            <a:spLocks noGrp="1"/>
          </p:cNvSpPr>
          <p:nvPr>
            <p:ph idx="1"/>
          </p:nvPr>
        </p:nvSpPr>
        <p:spPr/>
        <p:txBody>
          <a:bodyPr>
            <a:normAutofit/>
          </a:bodyPr>
          <a:lstStyle/>
          <a:p>
            <a:r>
              <a:rPr lang="en-US" dirty="0"/>
              <a:t>Objective</a:t>
            </a:r>
          </a:p>
          <a:p>
            <a:r>
              <a:rPr lang="en-US" dirty="0"/>
              <a:t>Introduction</a:t>
            </a:r>
          </a:p>
          <a:p>
            <a:r>
              <a:rPr lang="en-US" dirty="0"/>
              <a:t>Problem Statement</a:t>
            </a:r>
          </a:p>
          <a:p>
            <a:r>
              <a:rPr lang="en-US" dirty="0"/>
              <a:t>Proposed System</a:t>
            </a:r>
          </a:p>
          <a:p>
            <a:r>
              <a:rPr lang="en-US" dirty="0"/>
              <a:t>Methodology</a:t>
            </a:r>
          </a:p>
          <a:p>
            <a:r>
              <a:rPr lang="en-US" dirty="0"/>
              <a:t>Implementation</a:t>
            </a:r>
          </a:p>
          <a:p>
            <a:r>
              <a:rPr lang="en-US" dirty="0"/>
              <a:t>Result</a:t>
            </a:r>
          </a:p>
          <a:p>
            <a:r>
              <a:rPr lang="en-US" dirty="0"/>
              <a:t>Conclusion</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4108768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9BE03-9417-418A-B5D6-452D338A26F8}"/>
              </a:ext>
            </a:extLst>
          </p:cNvPr>
          <p:cNvSpPr>
            <a:spLocks noGrp="1"/>
          </p:cNvSpPr>
          <p:nvPr>
            <p:ph type="title"/>
          </p:nvPr>
        </p:nvSpPr>
        <p:spPr>
          <a:xfrm>
            <a:off x="895546" y="258776"/>
            <a:ext cx="10686854" cy="1209648"/>
          </a:xfrm>
        </p:spPr>
        <p:txBody>
          <a:bodyPr/>
          <a:lstStyle/>
          <a:p>
            <a:r>
              <a:rPr lang="en-IN" dirty="0"/>
              <a:t>    																							OBJECTIVE </a:t>
            </a:r>
          </a:p>
        </p:txBody>
      </p:sp>
      <p:sp>
        <p:nvSpPr>
          <p:cNvPr id="3" name="Content Placeholder 2">
            <a:extLst>
              <a:ext uri="{FF2B5EF4-FFF2-40B4-BE49-F238E27FC236}">
                <a16:creationId xmlns:a16="http://schemas.microsoft.com/office/drawing/2014/main" id="{B2010C9C-01C8-49BB-A780-D3C83EA45FE2}"/>
              </a:ext>
            </a:extLst>
          </p:cNvPr>
          <p:cNvSpPr>
            <a:spLocks noGrp="1"/>
          </p:cNvSpPr>
          <p:nvPr>
            <p:ph idx="1"/>
          </p:nvPr>
        </p:nvSpPr>
        <p:spPr>
          <a:xfrm>
            <a:off x="1143786" y="1809946"/>
            <a:ext cx="10762268" cy="5048054"/>
          </a:xfrm>
        </p:spPr>
        <p:txBody>
          <a:bodyPr>
            <a:noAutofit/>
          </a:bodyPr>
          <a:lstStyle/>
          <a:p>
            <a:r>
              <a:rPr lang="en-US" dirty="0"/>
              <a:t>To detect the various diseases through the examining symptoms of patient’s using different techniques of Machine Learning.</a:t>
            </a:r>
          </a:p>
          <a:p>
            <a:r>
              <a:rPr lang="en-US" dirty="0"/>
              <a:t>The predictions accuracy will increase using Machine Learning.</a:t>
            </a:r>
          </a:p>
          <a:p>
            <a:r>
              <a:rPr lang="en-US" dirty="0"/>
              <a:t>Doctors may sometimes fail to take accurate decisions while diagnosing  the disease of a patient , therefore disease prediction systems which use machine learning algorithms assist in such cases to get accurate results.</a:t>
            </a:r>
          </a:p>
          <a:p>
            <a:r>
              <a:rPr lang="en-US" dirty="0"/>
              <a:t>This disease prediction using machine learning is completely done with the help of machine learning and python programming language and also using the dataset  that is available previously  by the hospitals using that we will predict the disease</a:t>
            </a:r>
          </a:p>
          <a:p>
            <a:endParaRPr lang="en-IN" dirty="0"/>
          </a:p>
        </p:txBody>
      </p:sp>
    </p:spTree>
    <p:extLst>
      <p:ext uri="{BB962C8B-B14F-4D97-AF65-F5344CB8AC3E}">
        <p14:creationId xmlns:p14="http://schemas.microsoft.com/office/powerpoint/2010/main" val="696295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a:xfrm>
            <a:off x="1517715" y="1857080"/>
            <a:ext cx="10256363" cy="4722828"/>
          </a:xfrm>
        </p:spPr>
        <p:txBody>
          <a:bodyPr>
            <a:normAutofit/>
          </a:bodyPr>
          <a:lstStyle/>
          <a:p>
            <a:r>
              <a:rPr lang="en-US" dirty="0"/>
              <a:t>Machine learning disease prediction is a system that predicts based on information provided by users.</a:t>
            </a:r>
          </a:p>
          <a:p>
            <a:r>
              <a:rPr lang="en-US" dirty="0"/>
              <a:t>The project disease prediction using machine learning is being developed to beat general disease in earlier stages , as we know in a competitive economic development , mankind has been involved in so much that he/she isn’t concerned about.</a:t>
            </a:r>
          </a:p>
          <a:p>
            <a:r>
              <a:rPr lang="en-US" dirty="0"/>
              <a:t>According to research ,70 percent of people in India suffer from general disease, and 25 percent die as result of early ignorance.</a:t>
            </a:r>
          </a:p>
          <a:p>
            <a:r>
              <a:rPr lang="en-US" dirty="0"/>
              <a:t>The main reason for developing this project is so that a user can sit at their convenience and have check-up</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338508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D450-8C6B-4590-8107-992D6646A03D}"/>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52977ED8-B864-4E1A-AFFF-EE2624EE2253}"/>
              </a:ext>
            </a:extLst>
          </p:cNvPr>
          <p:cNvSpPr>
            <a:spLocks noGrp="1"/>
          </p:cNvSpPr>
          <p:nvPr>
            <p:ph idx="1"/>
          </p:nvPr>
        </p:nvSpPr>
        <p:spPr>
          <a:xfrm>
            <a:off x="1621410" y="1905000"/>
            <a:ext cx="8352150" cy="4470400"/>
          </a:xfrm>
        </p:spPr>
        <p:txBody>
          <a:bodyPr>
            <a:normAutofit/>
          </a:bodyPr>
          <a:lstStyle/>
          <a:p>
            <a:r>
              <a:rPr lang="en-IN" dirty="0"/>
              <a:t>To know the disease in early stages of the symptoms this disease prediction will help a lot to the various people’s ranging from children to senior citizens.</a:t>
            </a:r>
          </a:p>
          <a:p>
            <a:r>
              <a:rPr lang="en-US" dirty="0"/>
              <a:t>It predicts the disease of the patient or the user based on the information or the symptoms enter into the web system and gives results based on that information.</a:t>
            </a:r>
          </a:p>
          <a:p>
            <a:r>
              <a:rPr lang="en-US" dirty="0"/>
              <a:t>The general purpose of this disease prediction is to provide prediction for the various and generally occurring diseases that when unchecked and sometimes ignored can turns into fatal disease and cause  lot of problem.</a:t>
            </a:r>
          </a:p>
          <a:p>
            <a:r>
              <a:rPr lang="en-US" dirty="0"/>
              <a:t>The system processes the symptoms provided by the user as input and gives the output as the probability of the disease. </a:t>
            </a:r>
          </a:p>
          <a:p>
            <a:endParaRPr lang="en-US" sz="2400" dirty="0"/>
          </a:p>
          <a:p>
            <a:endParaRPr lang="en-US" sz="2400" dirty="0"/>
          </a:p>
          <a:p>
            <a:endParaRPr lang="en-US" sz="2400" dirty="0"/>
          </a:p>
          <a:p>
            <a:endParaRPr lang="en-IN" sz="2400" dirty="0"/>
          </a:p>
          <a:p>
            <a:endParaRPr lang="en-IN" sz="2400" dirty="0"/>
          </a:p>
          <a:p>
            <a:endParaRPr lang="en-IN" dirty="0"/>
          </a:p>
        </p:txBody>
      </p:sp>
    </p:spTree>
    <p:extLst>
      <p:ext uri="{BB962C8B-B14F-4D97-AF65-F5344CB8AC3E}">
        <p14:creationId xmlns:p14="http://schemas.microsoft.com/office/powerpoint/2010/main" val="702254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IN" dirty="0"/>
          </a:p>
        </p:txBody>
      </p:sp>
      <p:sp>
        <p:nvSpPr>
          <p:cNvPr id="3" name="Content Placeholder 2"/>
          <p:cNvSpPr>
            <a:spLocks noGrp="1"/>
          </p:cNvSpPr>
          <p:nvPr>
            <p:ph idx="1"/>
          </p:nvPr>
        </p:nvSpPr>
        <p:spPr/>
        <p:txBody>
          <a:bodyPr>
            <a:normAutofit/>
          </a:bodyPr>
          <a:lstStyle/>
          <a:p>
            <a:r>
              <a:rPr lang="en-US" dirty="0"/>
              <a:t>The Proposed System of Disease Prediction using machine learning  is that we have used  many techniques and algorithms and all various  tools to build system which predicts the disease of the patient using the symptoms and comparing  with the system’s dataset that is previously available.</a:t>
            </a:r>
          </a:p>
          <a:p>
            <a:r>
              <a:rPr lang="en-US" dirty="0"/>
              <a:t>Decision tree, Naïve Bayes, tree-based random subspace classification algorithms can be used to predict disease patients</a:t>
            </a:r>
          </a:p>
          <a:p>
            <a:r>
              <a:rPr lang="en-US" dirty="0"/>
              <a:t>Both classification algorithms will be applied.</a:t>
            </a:r>
          </a:p>
          <a:p>
            <a:r>
              <a:rPr lang="en-US" dirty="0"/>
              <a:t>Results of both algorithms will be combined</a:t>
            </a:r>
          </a:p>
          <a:p>
            <a:r>
              <a:rPr lang="en-US" dirty="0"/>
              <a:t>According to the accuracy the result will be taken.</a:t>
            </a:r>
          </a:p>
          <a:p>
            <a:endParaRPr lang="en-US" dirty="0"/>
          </a:p>
          <a:p>
            <a:endParaRPr lang="en-US" dirty="0"/>
          </a:p>
          <a:p>
            <a:pPr marL="0" indent="0">
              <a:buNone/>
            </a:pPr>
            <a:endParaRPr lang="en-IN" dirty="0"/>
          </a:p>
        </p:txBody>
      </p:sp>
    </p:spTree>
    <p:extLst>
      <p:ext uri="{BB962C8B-B14F-4D97-AF65-F5344CB8AC3E}">
        <p14:creationId xmlns:p14="http://schemas.microsoft.com/office/powerpoint/2010/main" val="2972404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IN" dirty="0"/>
          </a:p>
        </p:txBody>
      </p:sp>
      <p:sp>
        <p:nvSpPr>
          <p:cNvPr id="3" name="Content Placeholder 2"/>
          <p:cNvSpPr>
            <a:spLocks noGrp="1"/>
          </p:cNvSpPr>
          <p:nvPr>
            <p:ph idx="1"/>
          </p:nvPr>
        </p:nvSpPr>
        <p:spPr/>
        <p:txBody>
          <a:bodyPr/>
          <a:lstStyle/>
          <a:p>
            <a:r>
              <a:rPr lang="en-US" dirty="0"/>
              <a:t>Collecting Data</a:t>
            </a:r>
          </a:p>
          <a:p>
            <a:r>
              <a:rPr lang="en-US" dirty="0"/>
              <a:t>Data Preprocessing</a:t>
            </a:r>
          </a:p>
          <a:p>
            <a:r>
              <a:rPr lang="en-US" dirty="0"/>
              <a:t>Training Data</a:t>
            </a:r>
          </a:p>
          <a:p>
            <a:r>
              <a:rPr lang="en-US" dirty="0"/>
              <a:t>Testing Data</a:t>
            </a:r>
          </a:p>
          <a:p>
            <a:r>
              <a:rPr lang="en-US" dirty="0"/>
              <a:t>Prediction</a:t>
            </a:r>
            <a:endParaRPr lang="en-IN" dirty="0"/>
          </a:p>
        </p:txBody>
      </p:sp>
    </p:spTree>
    <p:extLst>
      <p:ext uri="{BB962C8B-B14F-4D97-AF65-F5344CB8AC3E}">
        <p14:creationId xmlns:p14="http://schemas.microsoft.com/office/powerpoint/2010/main" val="2515543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50FC2-52D1-4423-B342-50B54322A1EC}"/>
              </a:ext>
            </a:extLst>
          </p:cNvPr>
          <p:cNvSpPr>
            <a:spLocks noGrp="1"/>
          </p:cNvSpPr>
          <p:nvPr>
            <p:ph type="title"/>
          </p:nvPr>
        </p:nvSpPr>
        <p:spPr/>
        <p:txBody>
          <a:bodyPr>
            <a:normAutofit/>
          </a:bodyPr>
          <a:lstStyle/>
          <a:p>
            <a:r>
              <a:rPr lang="en-IN" dirty="0"/>
              <a:t>METHODOLOGY AND TOOLS USED	</a:t>
            </a:r>
          </a:p>
        </p:txBody>
      </p:sp>
      <p:sp>
        <p:nvSpPr>
          <p:cNvPr id="3" name="Content Placeholder 2">
            <a:extLst>
              <a:ext uri="{FF2B5EF4-FFF2-40B4-BE49-F238E27FC236}">
                <a16:creationId xmlns:a16="http://schemas.microsoft.com/office/drawing/2014/main" id="{98D13CB6-B13E-4E4D-8BAB-D15A6DA35754}"/>
              </a:ext>
            </a:extLst>
          </p:cNvPr>
          <p:cNvSpPr>
            <a:spLocks noGrp="1"/>
          </p:cNvSpPr>
          <p:nvPr>
            <p:ph idx="1"/>
          </p:nvPr>
        </p:nvSpPr>
        <p:spPr>
          <a:xfrm>
            <a:off x="1480008" y="1329180"/>
            <a:ext cx="9492792" cy="5063154"/>
          </a:xfrm>
        </p:spPr>
        <p:txBody>
          <a:bodyPr>
            <a:normAutofit/>
          </a:bodyPr>
          <a:lstStyle/>
          <a:p>
            <a:pPr marL="0" indent="0">
              <a:buNone/>
            </a:pPr>
            <a:r>
              <a:rPr lang="en-IN" sz="2400" dirty="0">
                <a:solidFill>
                  <a:srgbClr val="0070C0"/>
                </a:solidFill>
              </a:rPr>
              <a:t>METHODS</a:t>
            </a:r>
          </a:p>
          <a:p>
            <a:r>
              <a:rPr lang="en-IN" sz="2400" b="1" dirty="0"/>
              <a:t>Decision Tree Algorithm :</a:t>
            </a:r>
          </a:p>
          <a:p>
            <a:r>
              <a:rPr lang="en-US" sz="2400" dirty="0"/>
              <a:t>In machine learning , the Decision Tree is the most powerful and widely used tool for categorization and prediction.</a:t>
            </a:r>
          </a:p>
          <a:p>
            <a:r>
              <a:rPr lang="en-US" sz="2400" dirty="0"/>
              <a:t>In general, decision tree classifiers have good accuracy.</a:t>
            </a:r>
          </a:p>
          <a:p>
            <a:r>
              <a:rPr lang="en-US" sz="2400" dirty="0"/>
              <a:t>There are two elements to the Decision tree algorithm : nodes and rules(tests).</a:t>
            </a:r>
          </a:p>
          <a:p>
            <a:endParaRPr lang="en-US" sz="2200" dirty="0"/>
          </a:p>
        </p:txBody>
      </p:sp>
    </p:spTree>
    <p:extLst>
      <p:ext uri="{BB962C8B-B14F-4D97-AF65-F5344CB8AC3E}">
        <p14:creationId xmlns:p14="http://schemas.microsoft.com/office/powerpoint/2010/main" val="394136237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TM02892315[[fn=Wisp]]</Template>
  <TotalTime>30</TotalTime>
  <Words>1303</Words>
  <Application>Microsoft Office PowerPoint</Application>
  <PresentationFormat>Widescreen</PresentationFormat>
  <Paragraphs>133</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Century Gothic</vt:lpstr>
      <vt:lpstr>Times New Roman</vt:lpstr>
      <vt:lpstr>Wingdings</vt:lpstr>
      <vt:lpstr>Wingdings 3</vt:lpstr>
      <vt:lpstr>Wisp</vt:lpstr>
      <vt:lpstr>Disease prediction using machine learning</vt:lpstr>
      <vt:lpstr>TEAM MEMBERS</vt:lpstr>
      <vt:lpstr>OUTLINE</vt:lpstr>
      <vt:lpstr>                           OBJECTIVE </vt:lpstr>
      <vt:lpstr>INTRODUCTION</vt:lpstr>
      <vt:lpstr>PROBLEM STATEMENT</vt:lpstr>
      <vt:lpstr>PROPOSED SYSTEM</vt:lpstr>
      <vt:lpstr>MODULES</vt:lpstr>
      <vt:lpstr>METHODOLOGY AND TOOLS USED </vt:lpstr>
      <vt:lpstr>METHODOLOGY AND TOOLS USED</vt:lpstr>
      <vt:lpstr>SYSTEM ARCHITECTURE</vt:lpstr>
      <vt:lpstr>GUI</vt:lpstr>
      <vt:lpstr>IMPLEMENTATION </vt:lpstr>
      <vt:lpstr>            IMPLEMENTATION</vt:lpstr>
      <vt:lpstr>IMPLEMENTATION</vt:lpstr>
      <vt:lpstr>Implementation case Diagram</vt:lpstr>
      <vt:lpstr>RESULT</vt:lpstr>
      <vt:lpstr>RESULT</vt:lpstr>
      <vt:lpstr>conclusion</vt:lpstr>
      <vt:lpstr>FUTURE SCOPE</vt:lpstr>
      <vt:lpstr>REFERENCES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prediction using machine learning</dc:title>
  <cp:lastModifiedBy>Tharun Reddy</cp:lastModifiedBy>
  <cp:revision>2</cp:revision>
  <dcterms:modified xsi:type="dcterms:W3CDTF">2022-04-11T16:05:54Z</dcterms:modified>
</cp:coreProperties>
</file>