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82" r:id="rId5"/>
    <p:sldId id="284" r:id="rId6"/>
    <p:sldId id="290" r:id="rId7"/>
    <p:sldId id="263" r:id="rId8"/>
    <p:sldId id="288" r:id="rId9"/>
    <p:sldId id="287" r:id="rId10"/>
    <p:sldId id="289" r:id="rId11"/>
    <p:sldId id="270" r:id="rId12"/>
    <p:sldId id="305" r:id="rId13"/>
    <p:sldId id="295" r:id="rId14"/>
    <p:sldId id="298" r:id="rId15"/>
    <p:sldId id="300" r:id="rId16"/>
    <p:sldId id="308" r:id="rId17"/>
    <p:sldId id="304" r:id="rId18"/>
    <p:sldId id="309" r:id="rId19"/>
    <p:sldId id="310" r:id="rId20"/>
    <p:sldId id="317" r:id="rId21"/>
    <p:sldId id="311" r:id="rId22"/>
    <p:sldId id="313" r:id="rId23"/>
    <p:sldId id="319" r:id="rId24"/>
    <p:sldId id="320" r:id="rId25"/>
    <p:sldId id="318" r:id="rId26"/>
    <p:sldId id="316" r:id="rId27"/>
    <p:sldId id="322" r:id="rId28"/>
    <p:sldId id="321" r:id="rId29"/>
    <p:sldId id="307" r:id="rId30"/>
    <p:sldId id="306" r:id="rId31"/>
    <p:sldId id="323"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510E4-91B6-45C8-B377-CEDD0EA100A0}" v="787" dt="2019-10-19T15:37:36.944"/>
    <p1510:client id="{8195DDB1-F23F-4B53-9F51-437EF219D631}" v="12619" dt="2019-10-20T06:34:43.187"/>
    <p1510:client id="{A918AF24-830A-4EE4-B042-C0836FAC20CC}" v="229" dt="2019-10-19T14:14:43.596"/>
    <p1510:client id="{B7C45BE9-85D1-41BC-9B62-492C62ED8C85}" v="387" dt="2019-10-19T13:59:09.893"/>
    <p1510:client id="{B8F7F565-3CB1-446E-91EC-52188935AE3D}" v="1944" dt="2019-10-19T19:58:26.734"/>
    <p1510:client id="{C43F2099-4AEE-4FC7-AF73-9410F551554D}" v="120" dt="2019-10-19T14:08:06.621"/>
    <p1510:client id="{E94D48B4-A389-496B-A02A-5CC391A4B886}" v="844" dt="2019-10-19T12:45:32.143"/>
    <p1510:client id="{F6D405EC-0BC6-4EC9-A4CC-D8E323BB4215}" v="2741" dt="2019-10-20T18:31:29.783"/>
  </p1510:revLst>
</p1510:revInfo>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34" autoAdjust="0"/>
  </p:normalViewPr>
  <p:slideViewPr>
    <p:cSldViewPr snapToGrid="0">
      <p:cViewPr varScale="1">
        <p:scale>
          <a:sx n="89" d="100"/>
          <a:sy n="89" d="100"/>
        </p:scale>
        <p:origin x="108" y="288"/>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E4F4-17CD-4EB2-B302-C6E9EA16DED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C3AE876-4E80-4150-9938-A7B028A57331}">
      <dgm:prSet/>
      <dgm:spPr/>
      <dgm:t>
        <a:bodyPr/>
        <a:lstStyle/>
        <a:p>
          <a:pPr>
            <a:lnSpc>
              <a:spcPct val="100000"/>
            </a:lnSpc>
            <a:defRPr cap="all"/>
          </a:pPr>
          <a:r>
            <a:rPr lang="en-US"/>
            <a:t>A peek into the Solution</a:t>
          </a:r>
        </a:p>
      </dgm:t>
    </dgm:pt>
    <dgm:pt modelId="{92B5B243-C958-44A3-9D99-ACFA48A2870F}" type="parTrans" cxnId="{B0725D49-1A9F-4D68-8019-880AF36AA527}">
      <dgm:prSet/>
      <dgm:spPr/>
      <dgm:t>
        <a:bodyPr/>
        <a:lstStyle/>
        <a:p>
          <a:endParaRPr lang="en-US"/>
        </a:p>
      </dgm:t>
    </dgm:pt>
    <dgm:pt modelId="{40BFEA4A-0A24-4277-B606-DC2D88FEBAF9}" type="sibTrans" cxnId="{B0725D49-1A9F-4D68-8019-880AF36AA527}">
      <dgm:prSet/>
      <dgm:spPr/>
      <dgm:t>
        <a:bodyPr/>
        <a:lstStyle/>
        <a:p>
          <a:endParaRPr lang="en-US"/>
        </a:p>
      </dgm:t>
    </dgm:pt>
    <dgm:pt modelId="{40968E18-8A6A-407D-B703-747AEF5C1729}">
      <dgm:prSet/>
      <dgm:spPr/>
      <dgm:t>
        <a:bodyPr/>
        <a:lstStyle/>
        <a:p>
          <a:pPr>
            <a:lnSpc>
              <a:spcPct val="100000"/>
            </a:lnSpc>
            <a:defRPr cap="all"/>
          </a:pPr>
          <a:r>
            <a:rPr lang="en-US"/>
            <a:t>Problem Statement</a:t>
          </a:r>
        </a:p>
      </dgm:t>
    </dgm:pt>
    <dgm:pt modelId="{1EE7016E-2057-490E-BDD9-59FDEE090D1A}" type="parTrans" cxnId="{FB8C4584-4B82-41F5-A869-D67433B6EC94}">
      <dgm:prSet/>
      <dgm:spPr/>
      <dgm:t>
        <a:bodyPr/>
        <a:lstStyle/>
        <a:p>
          <a:endParaRPr lang="en-US"/>
        </a:p>
      </dgm:t>
    </dgm:pt>
    <dgm:pt modelId="{CE5E303E-996A-429B-9C5A-33FA4E777385}" type="sibTrans" cxnId="{FB8C4584-4B82-41F5-A869-D67433B6EC94}">
      <dgm:prSet/>
      <dgm:spPr/>
      <dgm:t>
        <a:bodyPr/>
        <a:lstStyle/>
        <a:p>
          <a:endParaRPr lang="en-US"/>
        </a:p>
      </dgm:t>
    </dgm:pt>
    <dgm:pt modelId="{28B86340-93ED-47C5-894F-6754B20D44CE}">
      <dgm:prSet/>
      <dgm:spPr/>
      <dgm:t>
        <a:bodyPr/>
        <a:lstStyle/>
        <a:p>
          <a:pPr>
            <a:lnSpc>
              <a:spcPct val="100000"/>
            </a:lnSpc>
            <a:defRPr cap="all"/>
          </a:pPr>
          <a:r>
            <a:rPr lang="en-US"/>
            <a:t>Understanding the Data</a:t>
          </a:r>
        </a:p>
      </dgm:t>
    </dgm:pt>
    <dgm:pt modelId="{7ABE9D35-44B9-48E8-B10A-E51144550A83}" type="parTrans" cxnId="{B5C1054E-97A7-4BF4-8D9D-F8C5E538FC53}">
      <dgm:prSet/>
      <dgm:spPr/>
      <dgm:t>
        <a:bodyPr/>
        <a:lstStyle/>
        <a:p>
          <a:endParaRPr lang="en-US"/>
        </a:p>
      </dgm:t>
    </dgm:pt>
    <dgm:pt modelId="{4C444B46-586B-41B5-9FC4-EEF790C3D1A0}" type="sibTrans" cxnId="{B5C1054E-97A7-4BF4-8D9D-F8C5E538FC53}">
      <dgm:prSet/>
      <dgm:spPr/>
      <dgm:t>
        <a:bodyPr/>
        <a:lstStyle/>
        <a:p>
          <a:endParaRPr lang="en-US"/>
        </a:p>
      </dgm:t>
    </dgm:pt>
    <dgm:pt modelId="{A77DB663-E6B8-4660-955F-57E813EFC724}">
      <dgm:prSet/>
      <dgm:spPr/>
      <dgm:t>
        <a:bodyPr/>
        <a:lstStyle/>
        <a:p>
          <a:pPr>
            <a:lnSpc>
              <a:spcPct val="100000"/>
            </a:lnSpc>
            <a:defRPr cap="all"/>
          </a:pPr>
          <a:r>
            <a:rPr lang="en-US"/>
            <a:t>Data Cleaning</a:t>
          </a:r>
        </a:p>
      </dgm:t>
    </dgm:pt>
    <dgm:pt modelId="{89641CFC-AF91-41D5-8379-28C7BF7C06B4}" type="parTrans" cxnId="{BD439B0E-D4B9-4621-9FC3-B52C29A98744}">
      <dgm:prSet/>
      <dgm:spPr/>
      <dgm:t>
        <a:bodyPr/>
        <a:lstStyle/>
        <a:p>
          <a:endParaRPr lang="en-US"/>
        </a:p>
      </dgm:t>
    </dgm:pt>
    <dgm:pt modelId="{1216D767-DC8F-494A-9256-2AC4FC86D123}" type="sibTrans" cxnId="{BD439B0E-D4B9-4621-9FC3-B52C29A98744}">
      <dgm:prSet/>
      <dgm:spPr/>
      <dgm:t>
        <a:bodyPr/>
        <a:lstStyle/>
        <a:p>
          <a:endParaRPr lang="en-US"/>
        </a:p>
      </dgm:t>
    </dgm:pt>
    <dgm:pt modelId="{01AC7A84-40E3-4648-B1F1-ABE3410443E2}">
      <dgm:prSet/>
      <dgm:spPr/>
      <dgm:t>
        <a:bodyPr/>
        <a:lstStyle/>
        <a:p>
          <a:pPr>
            <a:lnSpc>
              <a:spcPct val="100000"/>
            </a:lnSpc>
            <a:defRPr cap="all"/>
          </a:pPr>
          <a:r>
            <a:rPr lang="en-US"/>
            <a:t>Feature Extraction</a:t>
          </a:r>
        </a:p>
      </dgm:t>
    </dgm:pt>
    <dgm:pt modelId="{4D67C22A-AB49-41E9-A3D4-839CC7403DAA}" type="parTrans" cxnId="{A19B8B13-97F3-42EF-8821-F99E9B95CF1A}">
      <dgm:prSet/>
      <dgm:spPr/>
      <dgm:t>
        <a:bodyPr/>
        <a:lstStyle/>
        <a:p>
          <a:endParaRPr lang="en-US"/>
        </a:p>
      </dgm:t>
    </dgm:pt>
    <dgm:pt modelId="{B2934803-CA66-409D-8B5A-903F33D80DF2}" type="sibTrans" cxnId="{A19B8B13-97F3-42EF-8821-F99E9B95CF1A}">
      <dgm:prSet/>
      <dgm:spPr/>
      <dgm:t>
        <a:bodyPr/>
        <a:lstStyle/>
        <a:p>
          <a:endParaRPr lang="en-US"/>
        </a:p>
      </dgm:t>
    </dgm:pt>
    <dgm:pt modelId="{B330BE68-B227-43A2-9F9B-E67B0BD6B2D0}">
      <dgm:prSet/>
      <dgm:spPr/>
      <dgm:t>
        <a:bodyPr/>
        <a:lstStyle/>
        <a:p>
          <a:pPr>
            <a:lnSpc>
              <a:spcPct val="100000"/>
            </a:lnSpc>
            <a:defRPr cap="all"/>
          </a:pPr>
          <a:r>
            <a:rPr lang="en-US"/>
            <a:t>Model Building</a:t>
          </a:r>
        </a:p>
      </dgm:t>
    </dgm:pt>
    <dgm:pt modelId="{1A2195AD-C8EF-44D8-B943-A503ABB3BF23}" type="parTrans" cxnId="{54FB5496-B417-418C-BB55-C463FB3B79E2}">
      <dgm:prSet/>
      <dgm:spPr/>
      <dgm:t>
        <a:bodyPr/>
        <a:lstStyle/>
        <a:p>
          <a:endParaRPr lang="en-US"/>
        </a:p>
      </dgm:t>
    </dgm:pt>
    <dgm:pt modelId="{6C07D640-D3D2-40E1-9289-B9C76554C975}" type="sibTrans" cxnId="{54FB5496-B417-418C-BB55-C463FB3B79E2}">
      <dgm:prSet/>
      <dgm:spPr/>
      <dgm:t>
        <a:bodyPr/>
        <a:lstStyle/>
        <a:p>
          <a:endParaRPr lang="en-US"/>
        </a:p>
      </dgm:t>
    </dgm:pt>
    <dgm:pt modelId="{0AB75761-1C06-475B-B671-637E1C8D8AAA}">
      <dgm:prSet/>
      <dgm:spPr/>
      <dgm:t>
        <a:bodyPr/>
        <a:lstStyle/>
        <a:p>
          <a:pPr>
            <a:lnSpc>
              <a:spcPct val="100000"/>
            </a:lnSpc>
            <a:defRPr cap="all"/>
          </a:pPr>
          <a:r>
            <a:rPr lang="en-US"/>
            <a:t>Analysis of the results</a:t>
          </a:r>
        </a:p>
      </dgm:t>
    </dgm:pt>
    <dgm:pt modelId="{75640E0C-720F-4DB1-958A-6C0AC1A1330D}" type="parTrans" cxnId="{25FF6FEB-569D-42C4-95DE-E8C6431D248A}">
      <dgm:prSet/>
      <dgm:spPr/>
      <dgm:t>
        <a:bodyPr/>
        <a:lstStyle/>
        <a:p>
          <a:endParaRPr lang="en-US"/>
        </a:p>
      </dgm:t>
    </dgm:pt>
    <dgm:pt modelId="{6D89E484-8E05-470B-98C1-A8AAE0DC4823}" type="sibTrans" cxnId="{25FF6FEB-569D-42C4-95DE-E8C6431D248A}">
      <dgm:prSet/>
      <dgm:spPr/>
      <dgm:t>
        <a:bodyPr/>
        <a:lstStyle/>
        <a:p>
          <a:endParaRPr lang="en-US"/>
        </a:p>
      </dgm:t>
    </dgm:pt>
    <dgm:pt modelId="{46F99A14-B6FE-4941-B127-0B0D74A96598}" type="pres">
      <dgm:prSet presAssocID="{AAECE4F4-17CD-4EB2-B302-C6E9EA16DEDB}" presName="root" presStyleCnt="0">
        <dgm:presLayoutVars>
          <dgm:dir/>
          <dgm:resizeHandles val="exact"/>
        </dgm:presLayoutVars>
      </dgm:prSet>
      <dgm:spPr/>
    </dgm:pt>
    <dgm:pt modelId="{90651CFE-E4DC-489A-8698-85BBC4144918}" type="pres">
      <dgm:prSet presAssocID="{6C3AE876-4E80-4150-9938-A7B028A57331}" presName="compNode" presStyleCnt="0"/>
      <dgm:spPr/>
    </dgm:pt>
    <dgm:pt modelId="{73E22572-1953-435A-99F2-F15600A60FA1}" type="pres">
      <dgm:prSet presAssocID="{6C3AE876-4E80-4150-9938-A7B028A57331}" presName="iconBgRect" presStyleLbl="bgShp" presStyleIdx="0" presStyleCnt="7"/>
      <dgm:spPr/>
    </dgm:pt>
    <dgm:pt modelId="{2D66F951-1F89-4160-9EA2-13C09A9F72CB}" type="pres">
      <dgm:prSet presAssocID="{6C3AE876-4E80-4150-9938-A7B028A5733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9B13864-83DC-4123-88B5-CB743AA0DE11}" type="pres">
      <dgm:prSet presAssocID="{6C3AE876-4E80-4150-9938-A7B028A57331}" presName="spaceRect" presStyleCnt="0"/>
      <dgm:spPr/>
    </dgm:pt>
    <dgm:pt modelId="{760ED550-0C04-4733-A585-6B14ABCD6D35}" type="pres">
      <dgm:prSet presAssocID="{6C3AE876-4E80-4150-9938-A7B028A57331}" presName="textRect" presStyleLbl="revTx" presStyleIdx="0" presStyleCnt="7">
        <dgm:presLayoutVars>
          <dgm:chMax val="1"/>
          <dgm:chPref val="1"/>
        </dgm:presLayoutVars>
      </dgm:prSet>
      <dgm:spPr/>
    </dgm:pt>
    <dgm:pt modelId="{C6C084DC-E387-466A-8660-3476493F2BDF}" type="pres">
      <dgm:prSet presAssocID="{40BFEA4A-0A24-4277-B606-DC2D88FEBAF9}" presName="sibTrans" presStyleCnt="0"/>
      <dgm:spPr/>
    </dgm:pt>
    <dgm:pt modelId="{B95FEEA0-080B-4041-8C25-3BF0762F1CB5}" type="pres">
      <dgm:prSet presAssocID="{40968E18-8A6A-407D-B703-747AEF5C1729}" presName="compNode" presStyleCnt="0"/>
      <dgm:spPr/>
    </dgm:pt>
    <dgm:pt modelId="{8C85D20F-6C86-4D60-A47A-8554E03F2D9E}" type="pres">
      <dgm:prSet presAssocID="{40968E18-8A6A-407D-B703-747AEF5C1729}" presName="iconBgRect" presStyleLbl="bgShp" presStyleIdx="1" presStyleCnt="7"/>
      <dgm:spPr/>
    </dgm:pt>
    <dgm:pt modelId="{60D84BE3-5A28-45AF-BC1B-0946E44C7123}" type="pres">
      <dgm:prSet presAssocID="{40968E18-8A6A-407D-B703-747AEF5C172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FACE4047-5007-48A8-B918-76CB2398EC3D}" type="pres">
      <dgm:prSet presAssocID="{40968E18-8A6A-407D-B703-747AEF5C1729}" presName="spaceRect" presStyleCnt="0"/>
      <dgm:spPr/>
    </dgm:pt>
    <dgm:pt modelId="{E710A07A-0FEB-4D83-BA00-E155916B1696}" type="pres">
      <dgm:prSet presAssocID="{40968E18-8A6A-407D-B703-747AEF5C1729}" presName="textRect" presStyleLbl="revTx" presStyleIdx="1" presStyleCnt="7">
        <dgm:presLayoutVars>
          <dgm:chMax val="1"/>
          <dgm:chPref val="1"/>
        </dgm:presLayoutVars>
      </dgm:prSet>
      <dgm:spPr/>
    </dgm:pt>
    <dgm:pt modelId="{9EE964DE-5313-4612-9C7A-DF0797CF5001}" type="pres">
      <dgm:prSet presAssocID="{CE5E303E-996A-429B-9C5A-33FA4E777385}" presName="sibTrans" presStyleCnt="0"/>
      <dgm:spPr/>
    </dgm:pt>
    <dgm:pt modelId="{AEC66E63-FB8C-44E6-9215-84DD91AA0EF3}" type="pres">
      <dgm:prSet presAssocID="{28B86340-93ED-47C5-894F-6754B20D44CE}" presName="compNode" presStyleCnt="0"/>
      <dgm:spPr/>
    </dgm:pt>
    <dgm:pt modelId="{698ECF2C-A51A-4174-A1A4-894D7AD4238A}" type="pres">
      <dgm:prSet presAssocID="{28B86340-93ED-47C5-894F-6754B20D44CE}" presName="iconBgRect" presStyleLbl="bgShp" presStyleIdx="2" presStyleCnt="7"/>
      <dgm:spPr/>
    </dgm:pt>
    <dgm:pt modelId="{B6DA007C-C1CC-408F-9FB9-82241E54D495}" type="pres">
      <dgm:prSet presAssocID="{28B86340-93ED-47C5-894F-6754B20D44C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FBA70FC-940A-48CF-BC9B-47EA420324A2}" type="pres">
      <dgm:prSet presAssocID="{28B86340-93ED-47C5-894F-6754B20D44CE}" presName="spaceRect" presStyleCnt="0"/>
      <dgm:spPr/>
    </dgm:pt>
    <dgm:pt modelId="{247728AD-86DE-4D1C-907C-818AF59E791E}" type="pres">
      <dgm:prSet presAssocID="{28B86340-93ED-47C5-894F-6754B20D44CE}" presName="textRect" presStyleLbl="revTx" presStyleIdx="2" presStyleCnt="7">
        <dgm:presLayoutVars>
          <dgm:chMax val="1"/>
          <dgm:chPref val="1"/>
        </dgm:presLayoutVars>
      </dgm:prSet>
      <dgm:spPr/>
    </dgm:pt>
    <dgm:pt modelId="{D334A069-E43D-497B-ABD6-BB15282743C6}" type="pres">
      <dgm:prSet presAssocID="{4C444B46-586B-41B5-9FC4-EEF790C3D1A0}" presName="sibTrans" presStyleCnt="0"/>
      <dgm:spPr/>
    </dgm:pt>
    <dgm:pt modelId="{5E4253D0-63A3-45E5-983C-0B5D2ED0B278}" type="pres">
      <dgm:prSet presAssocID="{A77DB663-E6B8-4660-955F-57E813EFC724}" presName="compNode" presStyleCnt="0"/>
      <dgm:spPr/>
    </dgm:pt>
    <dgm:pt modelId="{701BB194-FDD8-463F-990F-5B226FBC4EA1}" type="pres">
      <dgm:prSet presAssocID="{A77DB663-E6B8-4660-955F-57E813EFC724}" presName="iconBgRect" presStyleLbl="bgShp" presStyleIdx="3" presStyleCnt="7"/>
      <dgm:spPr/>
    </dgm:pt>
    <dgm:pt modelId="{E146A03E-308A-4E8B-A9BA-911F0FF5F1F7}" type="pres">
      <dgm:prSet presAssocID="{A77DB663-E6B8-4660-955F-57E813EFC72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177CD1DC-B254-4067-A899-1E6C22A9B83F}" type="pres">
      <dgm:prSet presAssocID="{A77DB663-E6B8-4660-955F-57E813EFC724}" presName="spaceRect" presStyleCnt="0"/>
      <dgm:spPr/>
    </dgm:pt>
    <dgm:pt modelId="{0613938F-2422-4374-88FF-C217B11A4BC0}" type="pres">
      <dgm:prSet presAssocID="{A77DB663-E6B8-4660-955F-57E813EFC724}" presName="textRect" presStyleLbl="revTx" presStyleIdx="3" presStyleCnt="7">
        <dgm:presLayoutVars>
          <dgm:chMax val="1"/>
          <dgm:chPref val="1"/>
        </dgm:presLayoutVars>
      </dgm:prSet>
      <dgm:spPr/>
    </dgm:pt>
    <dgm:pt modelId="{C6464F3E-018D-491D-BAF0-893BD5C7ADF5}" type="pres">
      <dgm:prSet presAssocID="{1216D767-DC8F-494A-9256-2AC4FC86D123}" presName="sibTrans" presStyleCnt="0"/>
      <dgm:spPr/>
    </dgm:pt>
    <dgm:pt modelId="{D559071A-535D-429C-800A-DC9B1781C834}" type="pres">
      <dgm:prSet presAssocID="{01AC7A84-40E3-4648-B1F1-ABE3410443E2}" presName="compNode" presStyleCnt="0"/>
      <dgm:spPr/>
    </dgm:pt>
    <dgm:pt modelId="{F40B7805-DF87-4849-9C12-A39D59CDEB79}" type="pres">
      <dgm:prSet presAssocID="{01AC7A84-40E3-4648-B1F1-ABE3410443E2}" presName="iconBgRect" presStyleLbl="bgShp" presStyleIdx="4" presStyleCnt="7"/>
      <dgm:spPr/>
    </dgm:pt>
    <dgm:pt modelId="{44C955DE-5D67-44B5-B4EF-62AD8D7F5670}" type="pres">
      <dgm:prSet presAssocID="{01AC7A84-40E3-4648-B1F1-ABE3410443E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4AB398EF-1F6A-4E7F-9B7F-D07F8AF5EEB4}" type="pres">
      <dgm:prSet presAssocID="{01AC7A84-40E3-4648-B1F1-ABE3410443E2}" presName="spaceRect" presStyleCnt="0"/>
      <dgm:spPr/>
    </dgm:pt>
    <dgm:pt modelId="{B144988D-45A3-4A90-BF09-C7949C70A280}" type="pres">
      <dgm:prSet presAssocID="{01AC7A84-40E3-4648-B1F1-ABE3410443E2}" presName="textRect" presStyleLbl="revTx" presStyleIdx="4" presStyleCnt="7">
        <dgm:presLayoutVars>
          <dgm:chMax val="1"/>
          <dgm:chPref val="1"/>
        </dgm:presLayoutVars>
      </dgm:prSet>
      <dgm:spPr/>
    </dgm:pt>
    <dgm:pt modelId="{77617E1F-1261-4906-9B2A-08EA5EF0F3DC}" type="pres">
      <dgm:prSet presAssocID="{B2934803-CA66-409D-8B5A-903F33D80DF2}" presName="sibTrans" presStyleCnt="0"/>
      <dgm:spPr/>
    </dgm:pt>
    <dgm:pt modelId="{6A81E37F-212F-473C-86DD-2A59B26947EC}" type="pres">
      <dgm:prSet presAssocID="{B330BE68-B227-43A2-9F9B-E67B0BD6B2D0}" presName="compNode" presStyleCnt="0"/>
      <dgm:spPr/>
    </dgm:pt>
    <dgm:pt modelId="{ABD303C0-3FF8-4147-B972-CF77FD1D9812}" type="pres">
      <dgm:prSet presAssocID="{B330BE68-B227-43A2-9F9B-E67B0BD6B2D0}" presName="iconBgRect" presStyleLbl="bgShp" presStyleIdx="5" presStyleCnt="7"/>
      <dgm:spPr/>
    </dgm:pt>
    <dgm:pt modelId="{67A80DFE-BA02-440B-AEC2-5CF248566734}" type="pres">
      <dgm:prSet presAssocID="{B330BE68-B227-43A2-9F9B-E67B0BD6B2D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ilding"/>
        </a:ext>
      </dgm:extLst>
    </dgm:pt>
    <dgm:pt modelId="{F3813911-9B34-45E9-B344-1EB44CF47AB1}" type="pres">
      <dgm:prSet presAssocID="{B330BE68-B227-43A2-9F9B-E67B0BD6B2D0}" presName="spaceRect" presStyleCnt="0"/>
      <dgm:spPr/>
    </dgm:pt>
    <dgm:pt modelId="{6D912051-EE80-428F-A8D3-A142D79CFF8F}" type="pres">
      <dgm:prSet presAssocID="{B330BE68-B227-43A2-9F9B-E67B0BD6B2D0}" presName="textRect" presStyleLbl="revTx" presStyleIdx="5" presStyleCnt="7">
        <dgm:presLayoutVars>
          <dgm:chMax val="1"/>
          <dgm:chPref val="1"/>
        </dgm:presLayoutVars>
      </dgm:prSet>
      <dgm:spPr/>
    </dgm:pt>
    <dgm:pt modelId="{E59B1E2A-8538-4D7D-9F42-37522917FB69}" type="pres">
      <dgm:prSet presAssocID="{6C07D640-D3D2-40E1-9289-B9C76554C975}" presName="sibTrans" presStyleCnt="0"/>
      <dgm:spPr/>
    </dgm:pt>
    <dgm:pt modelId="{6CF6E6C2-977C-43E9-B4CD-908F0DCC58DE}" type="pres">
      <dgm:prSet presAssocID="{0AB75761-1C06-475B-B671-637E1C8D8AAA}" presName="compNode" presStyleCnt="0"/>
      <dgm:spPr/>
    </dgm:pt>
    <dgm:pt modelId="{A8254DD9-410C-4847-970B-EB73AC20EACD}" type="pres">
      <dgm:prSet presAssocID="{0AB75761-1C06-475B-B671-637E1C8D8AAA}" presName="iconBgRect" presStyleLbl="bgShp" presStyleIdx="6" presStyleCnt="7"/>
      <dgm:spPr/>
    </dgm:pt>
    <dgm:pt modelId="{D998081C-F4EB-4495-9982-E418C2DC850F}" type="pres">
      <dgm:prSet presAssocID="{0AB75761-1C06-475B-B671-637E1C8D8AA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A5F59B9C-EE40-4B09-A419-447D127365CA}" type="pres">
      <dgm:prSet presAssocID="{0AB75761-1C06-475B-B671-637E1C8D8AAA}" presName="spaceRect" presStyleCnt="0"/>
      <dgm:spPr/>
    </dgm:pt>
    <dgm:pt modelId="{A706F26F-4092-42CE-AA7E-D52D9FE6165A}" type="pres">
      <dgm:prSet presAssocID="{0AB75761-1C06-475B-B671-637E1C8D8AAA}" presName="textRect" presStyleLbl="revTx" presStyleIdx="6" presStyleCnt="7">
        <dgm:presLayoutVars>
          <dgm:chMax val="1"/>
          <dgm:chPref val="1"/>
        </dgm:presLayoutVars>
      </dgm:prSet>
      <dgm:spPr/>
    </dgm:pt>
  </dgm:ptLst>
  <dgm:cxnLst>
    <dgm:cxn modelId="{9BAE2E0B-B6EA-4077-B519-4CCE1ECFC77E}" type="presOf" srcId="{B330BE68-B227-43A2-9F9B-E67B0BD6B2D0}" destId="{6D912051-EE80-428F-A8D3-A142D79CFF8F}" srcOrd="0" destOrd="0" presId="urn:microsoft.com/office/officeart/2018/5/layout/IconCircleLabelList"/>
    <dgm:cxn modelId="{BD439B0E-D4B9-4621-9FC3-B52C29A98744}" srcId="{AAECE4F4-17CD-4EB2-B302-C6E9EA16DEDB}" destId="{A77DB663-E6B8-4660-955F-57E813EFC724}" srcOrd="3" destOrd="0" parTransId="{89641CFC-AF91-41D5-8379-28C7BF7C06B4}" sibTransId="{1216D767-DC8F-494A-9256-2AC4FC86D123}"/>
    <dgm:cxn modelId="{A19B8B13-97F3-42EF-8821-F99E9B95CF1A}" srcId="{AAECE4F4-17CD-4EB2-B302-C6E9EA16DEDB}" destId="{01AC7A84-40E3-4648-B1F1-ABE3410443E2}" srcOrd="4" destOrd="0" parTransId="{4D67C22A-AB49-41E9-A3D4-839CC7403DAA}" sibTransId="{B2934803-CA66-409D-8B5A-903F33D80DF2}"/>
    <dgm:cxn modelId="{DCE4DB2B-57C6-4866-9A88-BC2AFB101281}" type="presOf" srcId="{AAECE4F4-17CD-4EB2-B302-C6E9EA16DEDB}" destId="{46F99A14-B6FE-4941-B127-0B0D74A96598}" srcOrd="0" destOrd="0" presId="urn:microsoft.com/office/officeart/2018/5/layout/IconCircleLabelList"/>
    <dgm:cxn modelId="{B0725D49-1A9F-4D68-8019-880AF36AA527}" srcId="{AAECE4F4-17CD-4EB2-B302-C6E9EA16DEDB}" destId="{6C3AE876-4E80-4150-9938-A7B028A57331}" srcOrd="0" destOrd="0" parTransId="{92B5B243-C958-44A3-9D99-ACFA48A2870F}" sibTransId="{40BFEA4A-0A24-4277-B606-DC2D88FEBAF9}"/>
    <dgm:cxn modelId="{B5C1054E-97A7-4BF4-8D9D-F8C5E538FC53}" srcId="{AAECE4F4-17CD-4EB2-B302-C6E9EA16DEDB}" destId="{28B86340-93ED-47C5-894F-6754B20D44CE}" srcOrd="2" destOrd="0" parTransId="{7ABE9D35-44B9-48E8-B10A-E51144550A83}" sibTransId="{4C444B46-586B-41B5-9FC4-EEF790C3D1A0}"/>
    <dgm:cxn modelId="{100DD26F-DD68-48BA-9C3C-BB65B08CEE96}" type="presOf" srcId="{6C3AE876-4E80-4150-9938-A7B028A57331}" destId="{760ED550-0C04-4733-A585-6B14ABCD6D35}" srcOrd="0" destOrd="0" presId="urn:microsoft.com/office/officeart/2018/5/layout/IconCircleLabelList"/>
    <dgm:cxn modelId="{FB8C4584-4B82-41F5-A869-D67433B6EC94}" srcId="{AAECE4F4-17CD-4EB2-B302-C6E9EA16DEDB}" destId="{40968E18-8A6A-407D-B703-747AEF5C1729}" srcOrd="1" destOrd="0" parTransId="{1EE7016E-2057-490E-BDD9-59FDEE090D1A}" sibTransId="{CE5E303E-996A-429B-9C5A-33FA4E777385}"/>
    <dgm:cxn modelId="{C22E3D90-0A90-40D5-B2A6-72500DFA23E0}" type="presOf" srcId="{01AC7A84-40E3-4648-B1F1-ABE3410443E2}" destId="{B144988D-45A3-4A90-BF09-C7949C70A280}" srcOrd="0" destOrd="0" presId="urn:microsoft.com/office/officeart/2018/5/layout/IconCircleLabelList"/>
    <dgm:cxn modelId="{54FB5496-B417-418C-BB55-C463FB3B79E2}" srcId="{AAECE4F4-17CD-4EB2-B302-C6E9EA16DEDB}" destId="{B330BE68-B227-43A2-9F9B-E67B0BD6B2D0}" srcOrd="5" destOrd="0" parTransId="{1A2195AD-C8EF-44D8-B943-A503ABB3BF23}" sibTransId="{6C07D640-D3D2-40E1-9289-B9C76554C975}"/>
    <dgm:cxn modelId="{CE42F398-2D42-44F1-AAD6-6B4EA6BA90A4}" type="presOf" srcId="{A77DB663-E6B8-4660-955F-57E813EFC724}" destId="{0613938F-2422-4374-88FF-C217B11A4BC0}" srcOrd="0" destOrd="0" presId="urn:microsoft.com/office/officeart/2018/5/layout/IconCircleLabelList"/>
    <dgm:cxn modelId="{BD93FBC8-00CE-4C49-9945-29F22C93CE2A}" type="presOf" srcId="{0AB75761-1C06-475B-B671-637E1C8D8AAA}" destId="{A706F26F-4092-42CE-AA7E-D52D9FE6165A}" srcOrd="0" destOrd="0" presId="urn:microsoft.com/office/officeart/2018/5/layout/IconCircleLabelList"/>
    <dgm:cxn modelId="{69FB1CE7-A6AB-4620-8D30-259EB70CC9A9}" type="presOf" srcId="{28B86340-93ED-47C5-894F-6754B20D44CE}" destId="{247728AD-86DE-4D1C-907C-818AF59E791E}" srcOrd="0" destOrd="0" presId="urn:microsoft.com/office/officeart/2018/5/layout/IconCircleLabelList"/>
    <dgm:cxn modelId="{25FF6FEB-569D-42C4-95DE-E8C6431D248A}" srcId="{AAECE4F4-17CD-4EB2-B302-C6E9EA16DEDB}" destId="{0AB75761-1C06-475B-B671-637E1C8D8AAA}" srcOrd="6" destOrd="0" parTransId="{75640E0C-720F-4DB1-958A-6C0AC1A1330D}" sibTransId="{6D89E484-8E05-470B-98C1-A8AAE0DC4823}"/>
    <dgm:cxn modelId="{C3FC41F3-7BF9-4C33-96DF-07C2159AD526}" type="presOf" srcId="{40968E18-8A6A-407D-B703-747AEF5C1729}" destId="{E710A07A-0FEB-4D83-BA00-E155916B1696}" srcOrd="0" destOrd="0" presId="urn:microsoft.com/office/officeart/2018/5/layout/IconCircleLabelList"/>
    <dgm:cxn modelId="{903BFDCA-04A4-48E3-8E11-09EE3889ECC1}" type="presParOf" srcId="{46F99A14-B6FE-4941-B127-0B0D74A96598}" destId="{90651CFE-E4DC-489A-8698-85BBC4144918}" srcOrd="0" destOrd="0" presId="urn:microsoft.com/office/officeart/2018/5/layout/IconCircleLabelList"/>
    <dgm:cxn modelId="{C0CED630-BA9A-4944-8499-9D0868251F66}" type="presParOf" srcId="{90651CFE-E4DC-489A-8698-85BBC4144918}" destId="{73E22572-1953-435A-99F2-F15600A60FA1}" srcOrd="0" destOrd="0" presId="urn:microsoft.com/office/officeart/2018/5/layout/IconCircleLabelList"/>
    <dgm:cxn modelId="{3326FC4F-8813-43B4-B640-83E9367CEAFA}" type="presParOf" srcId="{90651CFE-E4DC-489A-8698-85BBC4144918}" destId="{2D66F951-1F89-4160-9EA2-13C09A9F72CB}" srcOrd="1" destOrd="0" presId="urn:microsoft.com/office/officeart/2018/5/layout/IconCircleLabelList"/>
    <dgm:cxn modelId="{E656307E-4128-492A-96AF-89EDCEC5478F}" type="presParOf" srcId="{90651CFE-E4DC-489A-8698-85BBC4144918}" destId="{D9B13864-83DC-4123-88B5-CB743AA0DE11}" srcOrd="2" destOrd="0" presId="urn:microsoft.com/office/officeart/2018/5/layout/IconCircleLabelList"/>
    <dgm:cxn modelId="{6149A04A-1806-4E40-A346-22E88A7D6115}" type="presParOf" srcId="{90651CFE-E4DC-489A-8698-85BBC4144918}" destId="{760ED550-0C04-4733-A585-6B14ABCD6D35}" srcOrd="3" destOrd="0" presId="urn:microsoft.com/office/officeart/2018/5/layout/IconCircleLabelList"/>
    <dgm:cxn modelId="{4972A72F-548C-4221-BECC-48087D71849D}" type="presParOf" srcId="{46F99A14-B6FE-4941-B127-0B0D74A96598}" destId="{C6C084DC-E387-466A-8660-3476493F2BDF}" srcOrd="1" destOrd="0" presId="urn:microsoft.com/office/officeart/2018/5/layout/IconCircleLabelList"/>
    <dgm:cxn modelId="{BA8DCB0D-D68D-420F-A886-78594A1C8F9F}" type="presParOf" srcId="{46F99A14-B6FE-4941-B127-0B0D74A96598}" destId="{B95FEEA0-080B-4041-8C25-3BF0762F1CB5}" srcOrd="2" destOrd="0" presId="urn:microsoft.com/office/officeart/2018/5/layout/IconCircleLabelList"/>
    <dgm:cxn modelId="{3A185DF2-FEFD-47B1-A51B-008464A84329}" type="presParOf" srcId="{B95FEEA0-080B-4041-8C25-3BF0762F1CB5}" destId="{8C85D20F-6C86-4D60-A47A-8554E03F2D9E}" srcOrd="0" destOrd="0" presId="urn:microsoft.com/office/officeart/2018/5/layout/IconCircleLabelList"/>
    <dgm:cxn modelId="{F8E24EC2-DFAD-4ED8-AC0E-3BD6EAC19565}" type="presParOf" srcId="{B95FEEA0-080B-4041-8C25-3BF0762F1CB5}" destId="{60D84BE3-5A28-45AF-BC1B-0946E44C7123}" srcOrd="1" destOrd="0" presId="urn:microsoft.com/office/officeart/2018/5/layout/IconCircleLabelList"/>
    <dgm:cxn modelId="{46D0CCD9-E867-45CD-809D-F8E2A722C068}" type="presParOf" srcId="{B95FEEA0-080B-4041-8C25-3BF0762F1CB5}" destId="{FACE4047-5007-48A8-B918-76CB2398EC3D}" srcOrd="2" destOrd="0" presId="urn:microsoft.com/office/officeart/2018/5/layout/IconCircleLabelList"/>
    <dgm:cxn modelId="{AF3FD9CF-2BC0-4FDD-A549-A57DD20FF827}" type="presParOf" srcId="{B95FEEA0-080B-4041-8C25-3BF0762F1CB5}" destId="{E710A07A-0FEB-4D83-BA00-E155916B1696}" srcOrd="3" destOrd="0" presId="urn:microsoft.com/office/officeart/2018/5/layout/IconCircleLabelList"/>
    <dgm:cxn modelId="{2C3F8769-69F3-4CE4-B4A3-45805DAF81C5}" type="presParOf" srcId="{46F99A14-B6FE-4941-B127-0B0D74A96598}" destId="{9EE964DE-5313-4612-9C7A-DF0797CF5001}" srcOrd="3" destOrd="0" presId="urn:microsoft.com/office/officeart/2018/5/layout/IconCircleLabelList"/>
    <dgm:cxn modelId="{1EA00A56-A06B-434C-A1D1-5D3D998860AA}" type="presParOf" srcId="{46F99A14-B6FE-4941-B127-0B0D74A96598}" destId="{AEC66E63-FB8C-44E6-9215-84DD91AA0EF3}" srcOrd="4" destOrd="0" presId="urn:microsoft.com/office/officeart/2018/5/layout/IconCircleLabelList"/>
    <dgm:cxn modelId="{9CA9B89D-1B89-495E-8918-909B0C0B34EB}" type="presParOf" srcId="{AEC66E63-FB8C-44E6-9215-84DD91AA0EF3}" destId="{698ECF2C-A51A-4174-A1A4-894D7AD4238A}" srcOrd="0" destOrd="0" presId="urn:microsoft.com/office/officeart/2018/5/layout/IconCircleLabelList"/>
    <dgm:cxn modelId="{31355618-C826-4A93-833B-3AE530ABBFE6}" type="presParOf" srcId="{AEC66E63-FB8C-44E6-9215-84DD91AA0EF3}" destId="{B6DA007C-C1CC-408F-9FB9-82241E54D495}" srcOrd="1" destOrd="0" presId="urn:microsoft.com/office/officeart/2018/5/layout/IconCircleLabelList"/>
    <dgm:cxn modelId="{6F09B324-28AA-4857-B6D2-5F7ADB8CE3E1}" type="presParOf" srcId="{AEC66E63-FB8C-44E6-9215-84DD91AA0EF3}" destId="{DFBA70FC-940A-48CF-BC9B-47EA420324A2}" srcOrd="2" destOrd="0" presId="urn:microsoft.com/office/officeart/2018/5/layout/IconCircleLabelList"/>
    <dgm:cxn modelId="{B1E67921-BA5A-4EA2-A584-7D57D58930D8}" type="presParOf" srcId="{AEC66E63-FB8C-44E6-9215-84DD91AA0EF3}" destId="{247728AD-86DE-4D1C-907C-818AF59E791E}" srcOrd="3" destOrd="0" presId="urn:microsoft.com/office/officeart/2018/5/layout/IconCircleLabelList"/>
    <dgm:cxn modelId="{68DAD391-6126-4B42-B20B-ACCC6DD94782}" type="presParOf" srcId="{46F99A14-B6FE-4941-B127-0B0D74A96598}" destId="{D334A069-E43D-497B-ABD6-BB15282743C6}" srcOrd="5" destOrd="0" presId="urn:microsoft.com/office/officeart/2018/5/layout/IconCircleLabelList"/>
    <dgm:cxn modelId="{59935CD5-2ED8-4267-82DA-BECC58F4B5B4}" type="presParOf" srcId="{46F99A14-B6FE-4941-B127-0B0D74A96598}" destId="{5E4253D0-63A3-45E5-983C-0B5D2ED0B278}" srcOrd="6" destOrd="0" presId="urn:microsoft.com/office/officeart/2018/5/layout/IconCircleLabelList"/>
    <dgm:cxn modelId="{60D5F5B3-5DC3-45AD-B6CA-A4D7402EA309}" type="presParOf" srcId="{5E4253D0-63A3-45E5-983C-0B5D2ED0B278}" destId="{701BB194-FDD8-463F-990F-5B226FBC4EA1}" srcOrd="0" destOrd="0" presId="urn:microsoft.com/office/officeart/2018/5/layout/IconCircleLabelList"/>
    <dgm:cxn modelId="{AFC80019-BEA3-4829-8555-C5BA038A974D}" type="presParOf" srcId="{5E4253D0-63A3-45E5-983C-0B5D2ED0B278}" destId="{E146A03E-308A-4E8B-A9BA-911F0FF5F1F7}" srcOrd="1" destOrd="0" presId="urn:microsoft.com/office/officeart/2018/5/layout/IconCircleLabelList"/>
    <dgm:cxn modelId="{0E37FD85-1649-4067-B8B4-0B5020DC4205}" type="presParOf" srcId="{5E4253D0-63A3-45E5-983C-0B5D2ED0B278}" destId="{177CD1DC-B254-4067-A899-1E6C22A9B83F}" srcOrd="2" destOrd="0" presId="urn:microsoft.com/office/officeart/2018/5/layout/IconCircleLabelList"/>
    <dgm:cxn modelId="{9B03487A-8785-448A-A135-738A33E43643}" type="presParOf" srcId="{5E4253D0-63A3-45E5-983C-0B5D2ED0B278}" destId="{0613938F-2422-4374-88FF-C217B11A4BC0}" srcOrd="3" destOrd="0" presId="urn:microsoft.com/office/officeart/2018/5/layout/IconCircleLabelList"/>
    <dgm:cxn modelId="{4B549A07-AF9B-4A3B-882F-5C239625628E}" type="presParOf" srcId="{46F99A14-B6FE-4941-B127-0B0D74A96598}" destId="{C6464F3E-018D-491D-BAF0-893BD5C7ADF5}" srcOrd="7" destOrd="0" presId="urn:microsoft.com/office/officeart/2018/5/layout/IconCircleLabelList"/>
    <dgm:cxn modelId="{2D1391F5-FBE0-41EE-A263-DA7B403A3CAE}" type="presParOf" srcId="{46F99A14-B6FE-4941-B127-0B0D74A96598}" destId="{D559071A-535D-429C-800A-DC9B1781C834}" srcOrd="8" destOrd="0" presId="urn:microsoft.com/office/officeart/2018/5/layout/IconCircleLabelList"/>
    <dgm:cxn modelId="{48F9928B-43F5-4966-B5D9-FB5AB932F2D4}" type="presParOf" srcId="{D559071A-535D-429C-800A-DC9B1781C834}" destId="{F40B7805-DF87-4849-9C12-A39D59CDEB79}" srcOrd="0" destOrd="0" presId="urn:microsoft.com/office/officeart/2018/5/layout/IconCircleLabelList"/>
    <dgm:cxn modelId="{3EDD8333-95A4-400F-A61B-8D9804B84BC9}" type="presParOf" srcId="{D559071A-535D-429C-800A-DC9B1781C834}" destId="{44C955DE-5D67-44B5-B4EF-62AD8D7F5670}" srcOrd="1" destOrd="0" presId="urn:microsoft.com/office/officeart/2018/5/layout/IconCircleLabelList"/>
    <dgm:cxn modelId="{6954C997-5042-465A-9691-7B0651208176}" type="presParOf" srcId="{D559071A-535D-429C-800A-DC9B1781C834}" destId="{4AB398EF-1F6A-4E7F-9B7F-D07F8AF5EEB4}" srcOrd="2" destOrd="0" presId="urn:microsoft.com/office/officeart/2018/5/layout/IconCircleLabelList"/>
    <dgm:cxn modelId="{8067C71F-863E-4741-AE25-1AF06262B50C}" type="presParOf" srcId="{D559071A-535D-429C-800A-DC9B1781C834}" destId="{B144988D-45A3-4A90-BF09-C7949C70A280}" srcOrd="3" destOrd="0" presId="urn:microsoft.com/office/officeart/2018/5/layout/IconCircleLabelList"/>
    <dgm:cxn modelId="{7BFD954C-9151-4B4E-997E-0A932AD5539E}" type="presParOf" srcId="{46F99A14-B6FE-4941-B127-0B0D74A96598}" destId="{77617E1F-1261-4906-9B2A-08EA5EF0F3DC}" srcOrd="9" destOrd="0" presId="urn:microsoft.com/office/officeart/2018/5/layout/IconCircleLabelList"/>
    <dgm:cxn modelId="{554745FB-7EA4-4EA0-896D-956645F16414}" type="presParOf" srcId="{46F99A14-B6FE-4941-B127-0B0D74A96598}" destId="{6A81E37F-212F-473C-86DD-2A59B26947EC}" srcOrd="10" destOrd="0" presId="urn:microsoft.com/office/officeart/2018/5/layout/IconCircleLabelList"/>
    <dgm:cxn modelId="{A266BDE7-8E2A-42D2-8DEB-BC524ADA43FC}" type="presParOf" srcId="{6A81E37F-212F-473C-86DD-2A59B26947EC}" destId="{ABD303C0-3FF8-4147-B972-CF77FD1D9812}" srcOrd="0" destOrd="0" presId="urn:microsoft.com/office/officeart/2018/5/layout/IconCircleLabelList"/>
    <dgm:cxn modelId="{3847A11F-0D5F-442D-AD22-9126AB9E494B}" type="presParOf" srcId="{6A81E37F-212F-473C-86DD-2A59B26947EC}" destId="{67A80DFE-BA02-440B-AEC2-5CF248566734}" srcOrd="1" destOrd="0" presId="urn:microsoft.com/office/officeart/2018/5/layout/IconCircleLabelList"/>
    <dgm:cxn modelId="{6622EDAA-E6C0-4064-849E-A484A3D03DD6}" type="presParOf" srcId="{6A81E37F-212F-473C-86DD-2A59B26947EC}" destId="{F3813911-9B34-45E9-B344-1EB44CF47AB1}" srcOrd="2" destOrd="0" presId="urn:microsoft.com/office/officeart/2018/5/layout/IconCircleLabelList"/>
    <dgm:cxn modelId="{1AD5062E-731A-4095-A17C-CC0E5F897C70}" type="presParOf" srcId="{6A81E37F-212F-473C-86DD-2A59B26947EC}" destId="{6D912051-EE80-428F-A8D3-A142D79CFF8F}" srcOrd="3" destOrd="0" presId="urn:microsoft.com/office/officeart/2018/5/layout/IconCircleLabelList"/>
    <dgm:cxn modelId="{425F1C18-5264-470A-8800-70E7A96067D7}" type="presParOf" srcId="{46F99A14-B6FE-4941-B127-0B0D74A96598}" destId="{E59B1E2A-8538-4D7D-9F42-37522917FB69}" srcOrd="11" destOrd="0" presId="urn:microsoft.com/office/officeart/2018/5/layout/IconCircleLabelList"/>
    <dgm:cxn modelId="{1A335050-4911-4D6A-BCFE-88E392CE1D41}" type="presParOf" srcId="{46F99A14-B6FE-4941-B127-0B0D74A96598}" destId="{6CF6E6C2-977C-43E9-B4CD-908F0DCC58DE}" srcOrd="12" destOrd="0" presId="urn:microsoft.com/office/officeart/2018/5/layout/IconCircleLabelList"/>
    <dgm:cxn modelId="{45328281-5774-4B29-96D1-4C984F8A7764}" type="presParOf" srcId="{6CF6E6C2-977C-43E9-B4CD-908F0DCC58DE}" destId="{A8254DD9-410C-4847-970B-EB73AC20EACD}" srcOrd="0" destOrd="0" presId="urn:microsoft.com/office/officeart/2018/5/layout/IconCircleLabelList"/>
    <dgm:cxn modelId="{F1E52FC6-1A51-42A8-B15D-7F310F81561B}" type="presParOf" srcId="{6CF6E6C2-977C-43E9-B4CD-908F0DCC58DE}" destId="{D998081C-F4EB-4495-9982-E418C2DC850F}" srcOrd="1" destOrd="0" presId="urn:microsoft.com/office/officeart/2018/5/layout/IconCircleLabelList"/>
    <dgm:cxn modelId="{32260D3B-5F1B-408C-9D21-5B82D0F3AC81}" type="presParOf" srcId="{6CF6E6C2-977C-43E9-B4CD-908F0DCC58DE}" destId="{A5F59B9C-EE40-4B09-A419-447D127365CA}" srcOrd="2" destOrd="0" presId="urn:microsoft.com/office/officeart/2018/5/layout/IconCircleLabelList"/>
    <dgm:cxn modelId="{F299E745-087A-4DAC-A1C4-96B80EEB6369}" type="presParOf" srcId="{6CF6E6C2-977C-43E9-B4CD-908F0DCC58DE}" destId="{A706F26F-4092-42CE-AA7E-D52D9FE616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BDD314-5170-459D-A564-2E93F2A07D51}"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ECB3F7D-802C-4F72-B101-8E508897F64C}">
      <dgm:prSet/>
      <dgm:spPr/>
      <dgm:t>
        <a:bodyPr/>
        <a:lstStyle/>
        <a:p>
          <a:r>
            <a:rPr lang="en-US"/>
            <a:t>Join Individual Sentences</a:t>
          </a:r>
        </a:p>
      </dgm:t>
    </dgm:pt>
    <dgm:pt modelId="{39009F67-4238-44C3-97D8-8873527FDB5D}" type="parTrans" cxnId="{D8927683-08B1-4923-89D5-5D3FCC1A5CA7}">
      <dgm:prSet/>
      <dgm:spPr/>
      <dgm:t>
        <a:bodyPr/>
        <a:lstStyle/>
        <a:p>
          <a:endParaRPr lang="en-US"/>
        </a:p>
      </dgm:t>
    </dgm:pt>
    <dgm:pt modelId="{5C0FC14D-0AFF-4B1E-906B-F0D010608634}" type="sibTrans" cxnId="{D8927683-08B1-4923-89D5-5D3FCC1A5CA7}">
      <dgm:prSet phldrT="1" phldr="0"/>
      <dgm:spPr/>
      <dgm:t>
        <a:bodyPr/>
        <a:lstStyle/>
        <a:p>
          <a:endParaRPr lang="en-US"/>
        </a:p>
      </dgm:t>
    </dgm:pt>
    <dgm:pt modelId="{5ADF04B9-1898-4CC3-A533-E3B9B5486061}">
      <dgm:prSet/>
      <dgm:spPr/>
      <dgm:t>
        <a:bodyPr/>
        <a:lstStyle/>
        <a:p>
          <a:r>
            <a:rPr lang="en-US"/>
            <a:t>Remove duplicate Strings</a:t>
          </a:r>
        </a:p>
      </dgm:t>
    </dgm:pt>
    <dgm:pt modelId="{006640FE-6726-41FA-B1E8-51BBE7A2C2A7}" type="parTrans" cxnId="{B280B151-6040-4A10-8A73-186E475E1601}">
      <dgm:prSet/>
      <dgm:spPr/>
      <dgm:t>
        <a:bodyPr/>
        <a:lstStyle/>
        <a:p>
          <a:endParaRPr lang="en-US"/>
        </a:p>
      </dgm:t>
    </dgm:pt>
    <dgm:pt modelId="{701E22DC-C029-4770-B263-F9BA316D0242}" type="sibTrans" cxnId="{B280B151-6040-4A10-8A73-186E475E1601}">
      <dgm:prSet phldrT="2" phldr="0"/>
      <dgm:spPr/>
      <dgm:t>
        <a:bodyPr/>
        <a:lstStyle/>
        <a:p>
          <a:endParaRPr lang="en-US"/>
        </a:p>
      </dgm:t>
    </dgm:pt>
    <dgm:pt modelId="{D3AA9389-24A3-43C0-83E9-69FD7F6AA411}">
      <dgm:prSet/>
      <dgm:spPr/>
      <dgm:t>
        <a:bodyPr/>
        <a:lstStyle/>
        <a:p>
          <a:r>
            <a:rPr lang="en-US"/>
            <a:t>Remove Company Tags</a:t>
          </a:r>
        </a:p>
      </dgm:t>
    </dgm:pt>
    <dgm:pt modelId="{794D23FF-358C-4ABF-9308-3416332CA5C7}" type="parTrans" cxnId="{7C54B69B-2CD6-4847-B798-E2CA4A966E56}">
      <dgm:prSet/>
      <dgm:spPr/>
      <dgm:t>
        <a:bodyPr/>
        <a:lstStyle/>
        <a:p>
          <a:endParaRPr lang="en-US"/>
        </a:p>
      </dgm:t>
    </dgm:pt>
    <dgm:pt modelId="{3B9CE07B-3C90-4C78-808F-790A621E772C}" type="sibTrans" cxnId="{7C54B69B-2CD6-4847-B798-E2CA4A966E56}">
      <dgm:prSet phldrT="3" phldr="0"/>
      <dgm:spPr/>
      <dgm:t>
        <a:bodyPr/>
        <a:lstStyle/>
        <a:p>
          <a:endParaRPr lang="en-US"/>
        </a:p>
      </dgm:t>
    </dgm:pt>
    <dgm:pt modelId="{CEBE3970-D01A-49A6-AC95-3485C9AF1EE3}">
      <dgm:prSet/>
      <dgm:spPr/>
      <dgm:t>
        <a:bodyPr/>
        <a:lstStyle/>
        <a:p>
          <a:r>
            <a:rPr lang="en-US"/>
            <a:t>Clean text in hashtags</a:t>
          </a:r>
        </a:p>
      </dgm:t>
    </dgm:pt>
    <dgm:pt modelId="{8A416916-E8FB-4900-B0DE-47C5F026261B}" type="parTrans" cxnId="{DB58B41B-A52E-42DC-826D-F775D551928C}">
      <dgm:prSet/>
      <dgm:spPr/>
      <dgm:t>
        <a:bodyPr/>
        <a:lstStyle/>
        <a:p>
          <a:endParaRPr lang="en-US"/>
        </a:p>
      </dgm:t>
    </dgm:pt>
    <dgm:pt modelId="{F714B39E-E226-4129-853F-AF1677AB4AE4}" type="sibTrans" cxnId="{DB58B41B-A52E-42DC-826D-F775D551928C}">
      <dgm:prSet phldrT="4" phldr="0"/>
      <dgm:spPr/>
      <dgm:t>
        <a:bodyPr/>
        <a:lstStyle/>
        <a:p>
          <a:endParaRPr lang="en-US"/>
        </a:p>
      </dgm:t>
    </dgm:pt>
    <dgm:pt modelId="{A520229D-C694-40A6-BEAA-C51E0D176F06}">
      <dgm:prSet/>
      <dgm:spPr/>
      <dgm:t>
        <a:bodyPr/>
        <a:lstStyle/>
        <a:p>
          <a:r>
            <a:rPr lang="en-US"/>
            <a:t>Clean &amp; preserve Negation </a:t>
          </a:r>
        </a:p>
      </dgm:t>
    </dgm:pt>
    <dgm:pt modelId="{7DE2C582-BD2D-4705-84C4-345AA550676D}" type="parTrans" cxnId="{33DC61CA-0D6B-4D66-B9FA-F5140D0DC861}">
      <dgm:prSet/>
      <dgm:spPr/>
      <dgm:t>
        <a:bodyPr/>
        <a:lstStyle/>
        <a:p>
          <a:endParaRPr lang="en-US"/>
        </a:p>
      </dgm:t>
    </dgm:pt>
    <dgm:pt modelId="{8EEFB0CB-4F2E-4784-8FC9-044F1D337C37}" type="sibTrans" cxnId="{33DC61CA-0D6B-4D66-B9FA-F5140D0DC861}">
      <dgm:prSet phldrT="5" phldr="0"/>
      <dgm:spPr/>
      <dgm:t>
        <a:bodyPr/>
        <a:lstStyle/>
        <a:p>
          <a:endParaRPr lang="en-US"/>
        </a:p>
      </dgm:t>
    </dgm:pt>
    <dgm:pt modelId="{F34231C7-D195-416C-A59E-A2530D674ADF}">
      <dgm:prSet/>
      <dgm:spPr/>
      <dgm:t>
        <a:bodyPr/>
        <a:lstStyle/>
        <a:p>
          <a:r>
            <a:rPr lang="en-US" dirty="0"/>
            <a:t>Stop Word Removal</a:t>
          </a:r>
        </a:p>
      </dgm:t>
    </dgm:pt>
    <dgm:pt modelId="{222B8837-E8B1-4BF7-977B-51E96B4B0F12}" type="parTrans" cxnId="{AF31E418-FCBA-48AF-8B9B-90FB2058DAAD}">
      <dgm:prSet/>
      <dgm:spPr/>
      <dgm:t>
        <a:bodyPr/>
        <a:lstStyle/>
        <a:p>
          <a:endParaRPr lang="en-US"/>
        </a:p>
      </dgm:t>
    </dgm:pt>
    <dgm:pt modelId="{11B20A3A-62C1-482C-8F7C-1BF4DC36E9CF}" type="sibTrans" cxnId="{AF31E418-FCBA-48AF-8B9B-90FB2058DAAD}">
      <dgm:prSet phldrT="6" phldr="0"/>
      <dgm:spPr/>
      <dgm:t>
        <a:bodyPr/>
        <a:lstStyle/>
        <a:p>
          <a:endParaRPr lang="en-US"/>
        </a:p>
      </dgm:t>
    </dgm:pt>
    <dgm:pt modelId="{DAE234B5-178B-4979-8926-89A025F2473C}">
      <dgm:prSet/>
      <dgm:spPr/>
      <dgm:t>
        <a:bodyPr/>
        <a:lstStyle/>
        <a:p>
          <a:r>
            <a:rPr lang="en-US" dirty="0"/>
            <a:t>Encode Numeric tweets</a:t>
          </a:r>
        </a:p>
      </dgm:t>
    </dgm:pt>
    <dgm:pt modelId="{717F5998-AB63-4720-8B8D-AFE9F5936D30}" type="parTrans" cxnId="{E15D30FC-18B3-468F-A776-9AE6F4015A00}">
      <dgm:prSet/>
      <dgm:spPr/>
      <dgm:t>
        <a:bodyPr/>
        <a:lstStyle/>
        <a:p>
          <a:endParaRPr lang="en-US"/>
        </a:p>
      </dgm:t>
    </dgm:pt>
    <dgm:pt modelId="{9F356607-E7BD-46CA-A6AA-94B5F7421016}" type="sibTrans" cxnId="{E15D30FC-18B3-468F-A776-9AE6F4015A00}">
      <dgm:prSet phldrT="7" phldr="0"/>
      <dgm:spPr/>
      <dgm:t>
        <a:bodyPr/>
        <a:lstStyle/>
        <a:p>
          <a:endParaRPr lang="en-US"/>
        </a:p>
      </dgm:t>
    </dgm:pt>
    <dgm:pt modelId="{0A353534-F7EE-4BF0-99CC-F96A8FAF8D51}">
      <dgm:prSet/>
      <dgm:spPr/>
      <dgm:t>
        <a:bodyPr/>
        <a:lstStyle/>
        <a:p>
          <a:r>
            <a:rPr lang="en-US" dirty="0"/>
            <a:t>Remove Punctuation, special characters &amp; numbers</a:t>
          </a:r>
        </a:p>
      </dgm:t>
    </dgm:pt>
    <dgm:pt modelId="{F4C8D671-4D25-4566-B46B-FF8E8A8D5749}" type="parTrans" cxnId="{D0D4CB24-5F91-44C2-A0E8-BF51C7AEE6E2}">
      <dgm:prSet/>
      <dgm:spPr/>
      <dgm:t>
        <a:bodyPr/>
        <a:lstStyle/>
        <a:p>
          <a:endParaRPr lang="en-US"/>
        </a:p>
      </dgm:t>
    </dgm:pt>
    <dgm:pt modelId="{1EB90317-2EDE-4A5A-91B8-B186A49ACAE7}" type="sibTrans" cxnId="{D0D4CB24-5F91-44C2-A0E8-BF51C7AEE6E2}">
      <dgm:prSet phldrT="8" phldr="0"/>
      <dgm:spPr/>
      <dgm:t>
        <a:bodyPr/>
        <a:lstStyle/>
        <a:p>
          <a:endParaRPr lang="en-US"/>
        </a:p>
      </dgm:t>
    </dgm:pt>
    <dgm:pt modelId="{6813F0C6-9166-4497-A40B-233D00F8FFDD}">
      <dgm:prSet/>
      <dgm:spPr/>
      <dgm:t>
        <a:bodyPr/>
        <a:lstStyle/>
        <a:p>
          <a:r>
            <a:rPr lang="en-US" dirty="0"/>
            <a:t>Tokenize &amp; Lemmatize</a:t>
          </a:r>
        </a:p>
      </dgm:t>
    </dgm:pt>
    <dgm:pt modelId="{2BC6DB0E-54F0-4F9F-845F-431389AD438A}" type="parTrans" cxnId="{BCB20A11-DE31-4585-A6E9-EC5BE1BAF1F0}">
      <dgm:prSet/>
      <dgm:spPr/>
      <dgm:t>
        <a:bodyPr/>
        <a:lstStyle/>
        <a:p>
          <a:endParaRPr lang="en-US"/>
        </a:p>
      </dgm:t>
    </dgm:pt>
    <dgm:pt modelId="{CC5C43D8-8C11-4156-A6BA-77AE48053D5C}" type="sibTrans" cxnId="{BCB20A11-DE31-4585-A6E9-EC5BE1BAF1F0}">
      <dgm:prSet phldrT="9" phldr="0"/>
      <dgm:spPr/>
      <dgm:t>
        <a:bodyPr/>
        <a:lstStyle/>
        <a:p>
          <a:endParaRPr lang="en-US"/>
        </a:p>
      </dgm:t>
    </dgm:pt>
    <dgm:pt modelId="{F5162093-1D8F-4AF0-BEF4-ECDD8D0E6874}" type="pres">
      <dgm:prSet presAssocID="{BEBDD314-5170-459D-A564-2E93F2A07D51}" presName="diagram" presStyleCnt="0">
        <dgm:presLayoutVars>
          <dgm:dir/>
          <dgm:resizeHandles val="exact"/>
        </dgm:presLayoutVars>
      </dgm:prSet>
      <dgm:spPr/>
    </dgm:pt>
    <dgm:pt modelId="{660D0C2A-7DDF-4B00-8870-5FA3385A93FF}" type="pres">
      <dgm:prSet presAssocID="{EECB3F7D-802C-4F72-B101-8E508897F64C}" presName="node" presStyleLbl="node1" presStyleIdx="0" presStyleCnt="9">
        <dgm:presLayoutVars>
          <dgm:bulletEnabled val="1"/>
        </dgm:presLayoutVars>
      </dgm:prSet>
      <dgm:spPr/>
    </dgm:pt>
    <dgm:pt modelId="{FF56E032-D547-4F43-8306-82EFCDBA5383}" type="pres">
      <dgm:prSet presAssocID="{5C0FC14D-0AFF-4B1E-906B-F0D010608634}" presName="sibTrans" presStyleLbl="sibTrans2D1" presStyleIdx="0" presStyleCnt="8"/>
      <dgm:spPr/>
    </dgm:pt>
    <dgm:pt modelId="{DDB85184-0DC7-4303-A524-0059146862EB}" type="pres">
      <dgm:prSet presAssocID="{5C0FC14D-0AFF-4B1E-906B-F0D010608634}" presName="connectorText" presStyleLbl="sibTrans2D1" presStyleIdx="0" presStyleCnt="8"/>
      <dgm:spPr/>
    </dgm:pt>
    <dgm:pt modelId="{BB630D66-894F-4B9F-9FCF-E17D28D5D0B4}" type="pres">
      <dgm:prSet presAssocID="{5ADF04B9-1898-4CC3-A533-E3B9B5486061}" presName="node" presStyleLbl="node1" presStyleIdx="1" presStyleCnt="9">
        <dgm:presLayoutVars>
          <dgm:bulletEnabled val="1"/>
        </dgm:presLayoutVars>
      </dgm:prSet>
      <dgm:spPr/>
    </dgm:pt>
    <dgm:pt modelId="{33FAD73E-168C-422C-8054-49436FEF21F2}" type="pres">
      <dgm:prSet presAssocID="{701E22DC-C029-4770-B263-F9BA316D0242}" presName="sibTrans" presStyleLbl="sibTrans2D1" presStyleIdx="1" presStyleCnt="8"/>
      <dgm:spPr/>
    </dgm:pt>
    <dgm:pt modelId="{02E40A17-CDDF-43A0-9409-0BDD73FB833E}" type="pres">
      <dgm:prSet presAssocID="{701E22DC-C029-4770-B263-F9BA316D0242}" presName="connectorText" presStyleLbl="sibTrans2D1" presStyleIdx="1" presStyleCnt="8"/>
      <dgm:spPr/>
    </dgm:pt>
    <dgm:pt modelId="{16C2BDF0-944B-497D-A842-F1B62DFAC203}" type="pres">
      <dgm:prSet presAssocID="{D3AA9389-24A3-43C0-83E9-69FD7F6AA411}" presName="node" presStyleLbl="node1" presStyleIdx="2" presStyleCnt="9">
        <dgm:presLayoutVars>
          <dgm:bulletEnabled val="1"/>
        </dgm:presLayoutVars>
      </dgm:prSet>
      <dgm:spPr/>
    </dgm:pt>
    <dgm:pt modelId="{BFA41B13-6DF9-4825-A961-C85067A474A1}" type="pres">
      <dgm:prSet presAssocID="{3B9CE07B-3C90-4C78-808F-790A621E772C}" presName="sibTrans" presStyleLbl="sibTrans2D1" presStyleIdx="2" presStyleCnt="8"/>
      <dgm:spPr/>
    </dgm:pt>
    <dgm:pt modelId="{613233FC-5D3D-4758-93A1-EC86F5605A81}" type="pres">
      <dgm:prSet presAssocID="{3B9CE07B-3C90-4C78-808F-790A621E772C}" presName="connectorText" presStyleLbl="sibTrans2D1" presStyleIdx="2" presStyleCnt="8"/>
      <dgm:spPr/>
    </dgm:pt>
    <dgm:pt modelId="{E7A406CB-4D15-4920-AA89-43E3D5A4FC96}" type="pres">
      <dgm:prSet presAssocID="{CEBE3970-D01A-49A6-AC95-3485C9AF1EE3}" presName="node" presStyleLbl="node1" presStyleIdx="3" presStyleCnt="9">
        <dgm:presLayoutVars>
          <dgm:bulletEnabled val="1"/>
        </dgm:presLayoutVars>
      </dgm:prSet>
      <dgm:spPr/>
    </dgm:pt>
    <dgm:pt modelId="{C48E0D90-A291-4062-8664-4CEFFFA50FF9}" type="pres">
      <dgm:prSet presAssocID="{F714B39E-E226-4129-853F-AF1677AB4AE4}" presName="sibTrans" presStyleLbl="sibTrans2D1" presStyleIdx="3" presStyleCnt="8"/>
      <dgm:spPr/>
    </dgm:pt>
    <dgm:pt modelId="{962A4520-6BF0-4EF2-BCD9-732F6C4BC558}" type="pres">
      <dgm:prSet presAssocID="{F714B39E-E226-4129-853F-AF1677AB4AE4}" presName="connectorText" presStyleLbl="sibTrans2D1" presStyleIdx="3" presStyleCnt="8"/>
      <dgm:spPr/>
    </dgm:pt>
    <dgm:pt modelId="{43E6A5C0-78C4-4376-8A6A-38385D38E089}" type="pres">
      <dgm:prSet presAssocID="{A520229D-C694-40A6-BEAA-C51E0D176F06}" presName="node" presStyleLbl="node1" presStyleIdx="4" presStyleCnt="9">
        <dgm:presLayoutVars>
          <dgm:bulletEnabled val="1"/>
        </dgm:presLayoutVars>
      </dgm:prSet>
      <dgm:spPr/>
    </dgm:pt>
    <dgm:pt modelId="{EA1D040C-2F79-41C0-A403-D5F2B747673F}" type="pres">
      <dgm:prSet presAssocID="{8EEFB0CB-4F2E-4784-8FC9-044F1D337C37}" presName="sibTrans" presStyleLbl="sibTrans2D1" presStyleIdx="4" presStyleCnt="8"/>
      <dgm:spPr/>
    </dgm:pt>
    <dgm:pt modelId="{CA154FCB-4FD6-4B45-86BF-9F98E1B5DCD8}" type="pres">
      <dgm:prSet presAssocID="{8EEFB0CB-4F2E-4784-8FC9-044F1D337C37}" presName="connectorText" presStyleLbl="sibTrans2D1" presStyleIdx="4" presStyleCnt="8"/>
      <dgm:spPr/>
    </dgm:pt>
    <dgm:pt modelId="{9D43560C-F150-48BC-81B8-EC2C536580A0}" type="pres">
      <dgm:prSet presAssocID="{F34231C7-D195-416C-A59E-A2530D674ADF}" presName="node" presStyleLbl="node1" presStyleIdx="5" presStyleCnt="9">
        <dgm:presLayoutVars>
          <dgm:bulletEnabled val="1"/>
        </dgm:presLayoutVars>
      </dgm:prSet>
      <dgm:spPr/>
    </dgm:pt>
    <dgm:pt modelId="{1B370B0F-A977-4504-B413-A16E3DB4C3CA}" type="pres">
      <dgm:prSet presAssocID="{11B20A3A-62C1-482C-8F7C-1BF4DC36E9CF}" presName="sibTrans" presStyleLbl="sibTrans2D1" presStyleIdx="5" presStyleCnt="8"/>
      <dgm:spPr/>
    </dgm:pt>
    <dgm:pt modelId="{BFBB59A1-7770-4ED5-956F-CC596B8E191C}" type="pres">
      <dgm:prSet presAssocID="{11B20A3A-62C1-482C-8F7C-1BF4DC36E9CF}" presName="connectorText" presStyleLbl="sibTrans2D1" presStyleIdx="5" presStyleCnt="8"/>
      <dgm:spPr/>
    </dgm:pt>
    <dgm:pt modelId="{58968879-DC42-4B6B-9DDC-7E63AD480954}" type="pres">
      <dgm:prSet presAssocID="{DAE234B5-178B-4979-8926-89A025F2473C}" presName="node" presStyleLbl="node1" presStyleIdx="6" presStyleCnt="9">
        <dgm:presLayoutVars>
          <dgm:bulletEnabled val="1"/>
        </dgm:presLayoutVars>
      </dgm:prSet>
      <dgm:spPr/>
    </dgm:pt>
    <dgm:pt modelId="{F32EA5BA-1E82-4E33-96A5-82F8F54C47E2}" type="pres">
      <dgm:prSet presAssocID="{9F356607-E7BD-46CA-A6AA-94B5F7421016}" presName="sibTrans" presStyleLbl="sibTrans2D1" presStyleIdx="6" presStyleCnt="8"/>
      <dgm:spPr/>
    </dgm:pt>
    <dgm:pt modelId="{BA94C098-4CEC-433C-B399-FAAF98382C7C}" type="pres">
      <dgm:prSet presAssocID="{9F356607-E7BD-46CA-A6AA-94B5F7421016}" presName="connectorText" presStyleLbl="sibTrans2D1" presStyleIdx="6" presStyleCnt="8"/>
      <dgm:spPr/>
    </dgm:pt>
    <dgm:pt modelId="{9194ACEF-0D4C-4338-9D38-9000931C9801}" type="pres">
      <dgm:prSet presAssocID="{0A353534-F7EE-4BF0-99CC-F96A8FAF8D51}" presName="node" presStyleLbl="node1" presStyleIdx="7" presStyleCnt="9">
        <dgm:presLayoutVars>
          <dgm:bulletEnabled val="1"/>
        </dgm:presLayoutVars>
      </dgm:prSet>
      <dgm:spPr/>
    </dgm:pt>
    <dgm:pt modelId="{8844006D-F524-4BF3-A4F8-D01B3F9F1DFC}" type="pres">
      <dgm:prSet presAssocID="{1EB90317-2EDE-4A5A-91B8-B186A49ACAE7}" presName="sibTrans" presStyleLbl="sibTrans2D1" presStyleIdx="7" presStyleCnt="8"/>
      <dgm:spPr/>
    </dgm:pt>
    <dgm:pt modelId="{702AC80D-A6B4-4D4E-94CF-54CFEA2F2EEF}" type="pres">
      <dgm:prSet presAssocID="{1EB90317-2EDE-4A5A-91B8-B186A49ACAE7}" presName="connectorText" presStyleLbl="sibTrans2D1" presStyleIdx="7" presStyleCnt="8"/>
      <dgm:spPr/>
    </dgm:pt>
    <dgm:pt modelId="{F3C5230E-0A82-4F1C-B40A-5C311D83AD93}" type="pres">
      <dgm:prSet presAssocID="{6813F0C6-9166-4497-A40B-233D00F8FFDD}" presName="node" presStyleLbl="node1" presStyleIdx="8" presStyleCnt="9">
        <dgm:presLayoutVars>
          <dgm:bulletEnabled val="1"/>
        </dgm:presLayoutVars>
      </dgm:prSet>
      <dgm:spPr/>
    </dgm:pt>
  </dgm:ptLst>
  <dgm:cxnLst>
    <dgm:cxn modelId="{3769150E-A74D-4B5A-B3F0-20471591563D}" type="presOf" srcId="{5ADF04B9-1898-4CC3-A533-E3B9B5486061}" destId="{BB630D66-894F-4B9F-9FCF-E17D28D5D0B4}" srcOrd="0" destOrd="0" presId="urn:microsoft.com/office/officeart/2005/8/layout/process5"/>
    <dgm:cxn modelId="{BCB20A11-DE31-4585-A6E9-EC5BE1BAF1F0}" srcId="{BEBDD314-5170-459D-A564-2E93F2A07D51}" destId="{6813F0C6-9166-4497-A40B-233D00F8FFDD}" srcOrd="8" destOrd="0" parTransId="{2BC6DB0E-54F0-4F9F-845F-431389AD438A}" sibTransId="{CC5C43D8-8C11-4156-A6BA-77AE48053D5C}"/>
    <dgm:cxn modelId="{AF31E418-FCBA-48AF-8B9B-90FB2058DAAD}" srcId="{BEBDD314-5170-459D-A564-2E93F2A07D51}" destId="{F34231C7-D195-416C-A59E-A2530D674ADF}" srcOrd="5" destOrd="0" parTransId="{222B8837-E8B1-4BF7-977B-51E96B4B0F12}" sibTransId="{11B20A3A-62C1-482C-8F7C-1BF4DC36E9CF}"/>
    <dgm:cxn modelId="{DB58B41B-A52E-42DC-826D-F775D551928C}" srcId="{BEBDD314-5170-459D-A564-2E93F2A07D51}" destId="{CEBE3970-D01A-49A6-AC95-3485C9AF1EE3}" srcOrd="3" destOrd="0" parTransId="{8A416916-E8FB-4900-B0DE-47C5F026261B}" sibTransId="{F714B39E-E226-4129-853F-AF1677AB4AE4}"/>
    <dgm:cxn modelId="{F20B4121-AEB5-42EE-9BF9-7C0EECC76664}" type="presOf" srcId="{6813F0C6-9166-4497-A40B-233D00F8FFDD}" destId="{F3C5230E-0A82-4F1C-B40A-5C311D83AD93}" srcOrd="0" destOrd="0" presId="urn:microsoft.com/office/officeart/2005/8/layout/process5"/>
    <dgm:cxn modelId="{D0D4CB24-5F91-44C2-A0E8-BF51C7AEE6E2}" srcId="{BEBDD314-5170-459D-A564-2E93F2A07D51}" destId="{0A353534-F7EE-4BF0-99CC-F96A8FAF8D51}" srcOrd="7" destOrd="0" parTransId="{F4C8D671-4D25-4566-B46B-FF8E8A8D5749}" sibTransId="{1EB90317-2EDE-4A5A-91B8-B186A49ACAE7}"/>
    <dgm:cxn modelId="{D634E92C-F61E-4175-A782-E27F5E4863B4}" type="presOf" srcId="{3B9CE07B-3C90-4C78-808F-790A621E772C}" destId="{613233FC-5D3D-4758-93A1-EC86F5605A81}" srcOrd="1" destOrd="0" presId="urn:microsoft.com/office/officeart/2005/8/layout/process5"/>
    <dgm:cxn modelId="{B8B0123C-ABD1-4E17-A335-6DBC551F197F}" type="presOf" srcId="{8EEFB0CB-4F2E-4784-8FC9-044F1D337C37}" destId="{EA1D040C-2F79-41C0-A403-D5F2B747673F}" srcOrd="0" destOrd="0" presId="urn:microsoft.com/office/officeart/2005/8/layout/process5"/>
    <dgm:cxn modelId="{540E443C-1943-420C-89A3-DB7EAB705A98}" type="presOf" srcId="{DAE234B5-178B-4979-8926-89A025F2473C}" destId="{58968879-DC42-4B6B-9DDC-7E63AD480954}" srcOrd="0" destOrd="0" presId="urn:microsoft.com/office/officeart/2005/8/layout/process5"/>
    <dgm:cxn modelId="{08FC553F-3625-4D44-AD0B-ABEB3FC53BF2}" type="presOf" srcId="{11B20A3A-62C1-482C-8F7C-1BF4DC36E9CF}" destId="{1B370B0F-A977-4504-B413-A16E3DB4C3CA}" srcOrd="0" destOrd="0" presId="urn:microsoft.com/office/officeart/2005/8/layout/process5"/>
    <dgm:cxn modelId="{2041B744-F2CC-441E-A634-ABC3EDB50546}" type="presOf" srcId="{CEBE3970-D01A-49A6-AC95-3485C9AF1EE3}" destId="{E7A406CB-4D15-4920-AA89-43E3D5A4FC96}" srcOrd="0" destOrd="0" presId="urn:microsoft.com/office/officeart/2005/8/layout/process5"/>
    <dgm:cxn modelId="{34AF0447-110F-4317-A33A-7E7455E4CA96}" type="presOf" srcId="{3B9CE07B-3C90-4C78-808F-790A621E772C}" destId="{BFA41B13-6DF9-4825-A961-C85067A474A1}" srcOrd="0" destOrd="0" presId="urn:microsoft.com/office/officeart/2005/8/layout/process5"/>
    <dgm:cxn modelId="{0A1AFF4D-DFBA-43E8-8E76-F3984C5B870D}" type="presOf" srcId="{5C0FC14D-0AFF-4B1E-906B-F0D010608634}" destId="{DDB85184-0DC7-4303-A524-0059146862EB}" srcOrd="1" destOrd="0" presId="urn:microsoft.com/office/officeart/2005/8/layout/process5"/>
    <dgm:cxn modelId="{132F726E-1DC7-4563-BF7C-6A54A97C51B4}" type="presOf" srcId="{F34231C7-D195-416C-A59E-A2530D674ADF}" destId="{9D43560C-F150-48BC-81B8-EC2C536580A0}" srcOrd="0" destOrd="0" presId="urn:microsoft.com/office/officeart/2005/8/layout/process5"/>
    <dgm:cxn modelId="{B280B151-6040-4A10-8A73-186E475E1601}" srcId="{BEBDD314-5170-459D-A564-2E93F2A07D51}" destId="{5ADF04B9-1898-4CC3-A533-E3B9B5486061}" srcOrd="1" destOrd="0" parTransId="{006640FE-6726-41FA-B1E8-51BBE7A2C2A7}" sibTransId="{701E22DC-C029-4770-B263-F9BA316D0242}"/>
    <dgm:cxn modelId="{AB067A73-0DB1-42D0-BD32-3824EC901B88}" type="presOf" srcId="{9F356607-E7BD-46CA-A6AA-94B5F7421016}" destId="{BA94C098-4CEC-433C-B399-FAAF98382C7C}" srcOrd="1" destOrd="0" presId="urn:microsoft.com/office/officeart/2005/8/layout/process5"/>
    <dgm:cxn modelId="{D8927683-08B1-4923-89D5-5D3FCC1A5CA7}" srcId="{BEBDD314-5170-459D-A564-2E93F2A07D51}" destId="{EECB3F7D-802C-4F72-B101-8E508897F64C}" srcOrd="0" destOrd="0" parTransId="{39009F67-4238-44C3-97D8-8873527FDB5D}" sibTransId="{5C0FC14D-0AFF-4B1E-906B-F0D010608634}"/>
    <dgm:cxn modelId="{A20FEC8A-99D1-4BAE-9DDE-1CCE23493F54}" type="presOf" srcId="{5C0FC14D-0AFF-4B1E-906B-F0D010608634}" destId="{FF56E032-D547-4F43-8306-82EFCDBA5383}" srcOrd="0" destOrd="0" presId="urn:microsoft.com/office/officeart/2005/8/layout/process5"/>
    <dgm:cxn modelId="{B054878C-C229-4662-B5B8-F8E9635F4E63}" type="presOf" srcId="{8EEFB0CB-4F2E-4784-8FC9-044F1D337C37}" destId="{CA154FCB-4FD6-4B45-86BF-9F98E1B5DCD8}" srcOrd="1" destOrd="0" presId="urn:microsoft.com/office/officeart/2005/8/layout/process5"/>
    <dgm:cxn modelId="{DBB5F790-66E5-4F2C-B409-8F22FAA4923E}" type="presOf" srcId="{0A353534-F7EE-4BF0-99CC-F96A8FAF8D51}" destId="{9194ACEF-0D4C-4338-9D38-9000931C9801}" srcOrd="0" destOrd="0" presId="urn:microsoft.com/office/officeart/2005/8/layout/process5"/>
    <dgm:cxn modelId="{55E98198-E1B0-4A9D-897C-F3C5343366E1}" type="presOf" srcId="{9F356607-E7BD-46CA-A6AA-94B5F7421016}" destId="{F32EA5BA-1E82-4E33-96A5-82F8F54C47E2}" srcOrd="0" destOrd="0" presId="urn:microsoft.com/office/officeart/2005/8/layout/process5"/>
    <dgm:cxn modelId="{7C54B69B-2CD6-4847-B798-E2CA4A966E56}" srcId="{BEBDD314-5170-459D-A564-2E93F2A07D51}" destId="{D3AA9389-24A3-43C0-83E9-69FD7F6AA411}" srcOrd="2" destOrd="0" parTransId="{794D23FF-358C-4ABF-9308-3416332CA5C7}" sibTransId="{3B9CE07B-3C90-4C78-808F-790A621E772C}"/>
    <dgm:cxn modelId="{870BD59B-8EBD-4F1D-B979-2E36B5F64F02}" type="presOf" srcId="{701E22DC-C029-4770-B263-F9BA316D0242}" destId="{33FAD73E-168C-422C-8054-49436FEF21F2}" srcOrd="0" destOrd="0" presId="urn:microsoft.com/office/officeart/2005/8/layout/process5"/>
    <dgm:cxn modelId="{0A60869C-69AF-4325-A8D9-ADADB812B3C1}" type="presOf" srcId="{1EB90317-2EDE-4A5A-91B8-B186A49ACAE7}" destId="{702AC80D-A6B4-4D4E-94CF-54CFEA2F2EEF}" srcOrd="1" destOrd="0" presId="urn:microsoft.com/office/officeart/2005/8/layout/process5"/>
    <dgm:cxn modelId="{55AE2CA2-5B66-4228-BA87-572D98D7F92C}" type="presOf" srcId="{D3AA9389-24A3-43C0-83E9-69FD7F6AA411}" destId="{16C2BDF0-944B-497D-A842-F1B62DFAC203}" srcOrd="0" destOrd="0" presId="urn:microsoft.com/office/officeart/2005/8/layout/process5"/>
    <dgm:cxn modelId="{81E3BCAD-D9E5-4115-93DE-ACE3E84296E7}" type="presOf" srcId="{701E22DC-C029-4770-B263-F9BA316D0242}" destId="{02E40A17-CDDF-43A0-9409-0BDD73FB833E}" srcOrd="1" destOrd="0" presId="urn:microsoft.com/office/officeart/2005/8/layout/process5"/>
    <dgm:cxn modelId="{980A86C2-5916-4831-887D-B5582E26FD5F}" type="presOf" srcId="{EECB3F7D-802C-4F72-B101-8E508897F64C}" destId="{660D0C2A-7DDF-4B00-8870-5FA3385A93FF}" srcOrd="0" destOrd="0" presId="urn:microsoft.com/office/officeart/2005/8/layout/process5"/>
    <dgm:cxn modelId="{33DC61CA-0D6B-4D66-B9FA-F5140D0DC861}" srcId="{BEBDD314-5170-459D-A564-2E93F2A07D51}" destId="{A520229D-C694-40A6-BEAA-C51E0D176F06}" srcOrd="4" destOrd="0" parTransId="{7DE2C582-BD2D-4705-84C4-345AA550676D}" sibTransId="{8EEFB0CB-4F2E-4784-8FC9-044F1D337C37}"/>
    <dgm:cxn modelId="{CF4F77E4-E206-471D-804A-E24C5B3D7AE7}" type="presOf" srcId="{BEBDD314-5170-459D-A564-2E93F2A07D51}" destId="{F5162093-1D8F-4AF0-BEF4-ECDD8D0E6874}" srcOrd="0" destOrd="0" presId="urn:microsoft.com/office/officeart/2005/8/layout/process5"/>
    <dgm:cxn modelId="{AD08C5E6-A688-4BDD-9FF6-4F9396C3E0C1}" type="presOf" srcId="{1EB90317-2EDE-4A5A-91B8-B186A49ACAE7}" destId="{8844006D-F524-4BF3-A4F8-D01B3F9F1DFC}" srcOrd="0" destOrd="0" presId="urn:microsoft.com/office/officeart/2005/8/layout/process5"/>
    <dgm:cxn modelId="{4DA047F5-F4BC-47ED-A50D-2A957F4331CA}" type="presOf" srcId="{F714B39E-E226-4129-853F-AF1677AB4AE4}" destId="{962A4520-6BF0-4EF2-BCD9-732F6C4BC558}" srcOrd="1" destOrd="0" presId="urn:microsoft.com/office/officeart/2005/8/layout/process5"/>
    <dgm:cxn modelId="{AB2DA5F9-FC13-4F1D-90F2-C12FD6A0BC05}" type="presOf" srcId="{A520229D-C694-40A6-BEAA-C51E0D176F06}" destId="{43E6A5C0-78C4-4376-8A6A-38385D38E089}" srcOrd="0" destOrd="0" presId="urn:microsoft.com/office/officeart/2005/8/layout/process5"/>
    <dgm:cxn modelId="{DA76A3FB-E7EA-44C1-9CCB-0846DCD02036}" type="presOf" srcId="{F714B39E-E226-4129-853F-AF1677AB4AE4}" destId="{C48E0D90-A291-4062-8664-4CEFFFA50FF9}" srcOrd="0" destOrd="0" presId="urn:microsoft.com/office/officeart/2005/8/layout/process5"/>
    <dgm:cxn modelId="{E15D30FC-18B3-468F-A776-9AE6F4015A00}" srcId="{BEBDD314-5170-459D-A564-2E93F2A07D51}" destId="{DAE234B5-178B-4979-8926-89A025F2473C}" srcOrd="6" destOrd="0" parTransId="{717F5998-AB63-4720-8B8D-AFE9F5936D30}" sibTransId="{9F356607-E7BD-46CA-A6AA-94B5F7421016}"/>
    <dgm:cxn modelId="{66FF96FE-C9DD-4D1B-82D8-F5F68E4A830F}" type="presOf" srcId="{11B20A3A-62C1-482C-8F7C-1BF4DC36E9CF}" destId="{BFBB59A1-7770-4ED5-956F-CC596B8E191C}" srcOrd="1" destOrd="0" presId="urn:microsoft.com/office/officeart/2005/8/layout/process5"/>
    <dgm:cxn modelId="{EBD8F164-422D-4914-A57A-EF46E0064F68}" type="presParOf" srcId="{F5162093-1D8F-4AF0-BEF4-ECDD8D0E6874}" destId="{660D0C2A-7DDF-4B00-8870-5FA3385A93FF}" srcOrd="0" destOrd="0" presId="urn:microsoft.com/office/officeart/2005/8/layout/process5"/>
    <dgm:cxn modelId="{C2AAB176-85BF-43AD-BCFC-17BDE3224237}" type="presParOf" srcId="{F5162093-1D8F-4AF0-BEF4-ECDD8D0E6874}" destId="{FF56E032-D547-4F43-8306-82EFCDBA5383}" srcOrd="1" destOrd="0" presId="urn:microsoft.com/office/officeart/2005/8/layout/process5"/>
    <dgm:cxn modelId="{0D4CDD80-9E82-49B5-9B6D-FE6A9862B9C7}" type="presParOf" srcId="{FF56E032-D547-4F43-8306-82EFCDBA5383}" destId="{DDB85184-0DC7-4303-A524-0059146862EB}" srcOrd="0" destOrd="0" presId="urn:microsoft.com/office/officeart/2005/8/layout/process5"/>
    <dgm:cxn modelId="{F46B5C63-1453-4DE4-A773-4AECE1867D65}" type="presParOf" srcId="{F5162093-1D8F-4AF0-BEF4-ECDD8D0E6874}" destId="{BB630D66-894F-4B9F-9FCF-E17D28D5D0B4}" srcOrd="2" destOrd="0" presId="urn:microsoft.com/office/officeart/2005/8/layout/process5"/>
    <dgm:cxn modelId="{6CB7CB26-9CC0-4500-B2E0-7297DB03F9CF}" type="presParOf" srcId="{F5162093-1D8F-4AF0-BEF4-ECDD8D0E6874}" destId="{33FAD73E-168C-422C-8054-49436FEF21F2}" srcOrd="3" destOrd="0" presId="urn:microsoft.com/office/officeart/2005/8/layout/process5"/>
    <dgm:cxn modelId="{36D436E2-6835-4E10-A8FE-46EB53C6EB46}" type="presParOf" srcId="{33FAD73E-168C-422C-8054-49436FEF21F2}" destId="{02E40A17-CDDF-43A0-9409-0BDD73FB833E}" srcOrd="0" destOrd="0" presId="urn:microsoft.com/office/officeart/2005/8/layout/process5"/>
    <dgm:cxn modelId="{818BCA7A-12A6-4A74-AD88-7CD5B522FF50}" type="presParOf" srcId="{F5162093-1D8F-4AF0-BEF4-ECDD8D0E6874}" destId="{16C2BDF0-944B-497D-A842-F1B62DFAC203}" srcOrd="4" destOrd="0" presId="urn:microsoft.com/office/officeart/2005/8/layout/process5"/>
    <dgm:cxn modelId="{8D198C44-A73C-42F8-A224-8E07435DDAD1}" type="presParOf" srcId="{F5162093-1D8F-4AF0-BEF4-ECDD8D0E6874}" destId="{BFA41B13-6DF9-4825-A961-C85067A474A1}" srcOrd="5" destOrd="0" presId="urn:microsoft.com/office/officeart/2005/8/layout/process5"/>
    <dgm:cxn modelId="{5E8BB17C-F632-47D0-B4EC-9E1BB1A9E53D}" type="presParOf" srcId="{BFA41B13-6DF9-4825-A961-C85067A474A1}" destId="{613233FC-5D3D-4758-93A1-EC86F5605A81}" srcOrd="0" destOrd="0" presId="urn:microsoft.com/office/officeart/2005/8/layout/process5"/>
    <dgm:cxn modelId="{08FE5D98-93F5-4218-99B2-81675F57988E}" type="presParOf" srcId="{F5162093-1D8F-4AF0-BEF4-ECDD8D0E6874}" destId="{E7A406CB-4D15-4920-AA89-43E3D5A4FC96}" srcOrd="6" destOrd="0" presId="urn:microsoft.com/office/officeart/2005/8/layout/process5"/>
    <dgm:cxn modelId="{2E1E69BE-9789-463C-9FEE-D02CE364E1C0}" type="presParOf" srcId="{F5162093-1D8F-4AF0-BEF4-ECDD8D0E6874}" destId="{C48E0D90-A291-4062-8664-4CEFFFA50FF9}" srcOrd="7" destOrd="0" presId="urn:microsoft.com/office/officeart/2005/8/layout/process5"/>
    <dgm:cxn modelId="{2A1582D1-B685-4D7F-9F19-DBF1DB15F62F}" type="presParOf" srcId="{C48E0D90-A291-4062-8664-4CEFFFA50FF9}" destId="{962A4520-6BF0-4EF2-BCD9-732F6C4BC558}" srcOrd="0" destOrd="0" presId="urn:microsoft.com/office/officeart/2005/8/layout/process5"/>
    <dgm:cxn modelId="{C0A19B72-44DA-4E88-BAB1-32976E1E27B7}" type="presParOf" srcId="{F5162093-1D8F-4AF0-BEF4-ECDD8D0E6874}" destId="{43E6A5C0-78C4-4376-8A6A-38385D38E089}" srcOrd="8" destOrd="0" presId="urn:microsoft.com/office/officeart/2005/8/layout/process5"/>
    <dgm:cxn modelId="{FE43E9BD-E98E-4987-BA0B-533539E6521D}" type="presParOf" srcId="{F5162093-1D8F-4AF0-BEF4-ECDD8D0E6874}" destId="{EA1D040C-2F79-41C0-A403-D5F2B747673F}" srcOrd="9" destOrd="0" presId="urn:microsoft.com/office/officeart/2005/8/layout/process5"/>
    <dgm:cxn modelId="{816A58D9-8D0C-486C-8592-C71A1213BFAF}" type="presParOf" srcId="{EA1D040C-2F79-41C0-A403-D5F2B747673F}" destId="{CA154FCB-4FD6-4B45-86BF-9F98E1B5DCD8}" srcOrd="0" destOrd="0" presId="urn:microsoft.com/office/officeart/2005/8/layout/process5"/>
    <dgm:cxn modelId="{13C39A64-48C5-4453-84BD-A54E8589491A}" type="presParOf" srcId="{F5162093-1D8F-4AF0-BEF4-ECDD8D0E6874}" destId="{9D43560C-F150-48BC-81B8-EC2C536580A0}" srcOrd="10" destOrd="0" presId="urn:microsoft.com/office/officeart/2005/8/layout/process5"/>
    <dgm:cxn modelId="{EDE34A32-686D-4B6F-A8A6-2DF309D3571B}" type="presParOf" srcId="{F5162093-1D8F-4AF0-BEF4-ECDD8D0E6874}" destId="{1B370B0F-A977-4504-B413-A16E3DB4C3CA}" srcOrd="11" destOrd="0" presId="urn:microsoft.com/office/officeart/2005/8/layout/process5"/>
    <dgm:cxn modelId="{C633EF08-A66C-4BFA-83E2-60C101FB8BDF}" type="presParOf" srcId="{1B370B0F-A977-4504-B413-A16E3DB4C3CA}" destId="{BFBB59A1-7770-4ED5-956F-CC596B8E191C}" srcOrd="0" destOrd="0" presId="urn:microsoft.com/office/officeart/2005/8/layout/process5"/>
    <dgm:cxn modelId="{770C58BA-0CCA-413D-AF80-09C28E4DF2E6}" type="presParOf" srcId="{F5162093-1D8F-4AF0-BEF4-ECDD8D0E6874}" destId="{58968879-DC42-4B6B-9DDC-7E63AD480954}" srcOrd="12" destOrd="0" presId="urn:microsoft.com/office/officeart/2005/8/layout/process5"/>
    <dgm:cxn modelId="{5387EFEB-912D-491B-86DF-47FEC32A902F}" type="presParOf" srcId="{F5162093-1D8F-4AF0-BEF4-ECDD8D0E6874}" destId="{F32EA5BA-1E82-4E33-96A5-82F8F54C47E2}" srcOrd="13" destOrd="0" presId="urn:microsoft.com/office/officeart/2005/8/layout/process5"/>
    <dgm:cxn modelId="{CC1E2F1D-8618-4ABA-943D-26B40D627698}" type="presParOf" srcId="{F32EA5BA-1E82-4E33-96A5-82F8F54C47E2}" destId="{BA94C098-4CEC-433C-B399-FAAF98382C7C}" srcOrd="0" destOrd="0" presId="urn:microsoft.com/office/officeart/2005/8/layout/process5"/>
    <dgm:cxn modelId="{A5131982-A53E-4BC6-B351-70681EA1B6B5}" type="presParOf" srcId="{F5162093-1D8F-4AF0-BEF4-ECDD8D0E6874}" destId="{9194ACEF-0D4C-4338-9D38-9000931C9801}" srcOrd="14" destOrd="0" presId="urn:microsoft.com/office/officeart/2005/8/layout/process5"/>
    <dgm:cxn modelId="{4F8F62FF-67FC-457C-A8FD-3E600B65EE6D}" type="presParOf" srcId="{F5162093-1D8F-4AF0-BEF4-ECDD8D0E6874}" destId="{8844006D-F524-4BF3-A4F8-D01B3F9F1DFC}" srcOrd="15" destOrd="0" presId="urn:microsoft.com/office/officeart/2005/8/layout/process5"/>
    <dgm:cxn modelId="{669C1928-73DB-4329-AA8F-59729694C135}" type="presParOf" srcId="{8844006D-F524-4BF3-A4F8-D01B3F9F1DFC}" destId="{702AC80D-A6B4-4D4E-94CF-54CFEA2F2EEF}" srcOrd="0" destOrd="0" presId="urn:microsoft.com/office/officeart/2005/8/layout/process5"/>
    <dgm:cxn modelId="{9261F8CD-66C0-44FA-B6F9-9AE987987293}" type="presParOf" srcId="{F5162093-1D8F-4AF0-BEF4-ECDD8D0E6874}" destId="{F3C5230E-0A82-4F1C-B40A-5C311D83AD93}"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812EE8-5FDD-4DE9-A96D-B97AF848D5F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3A350C-DE47-415B-9A0C-DB6D68B4F222}">
      <dgm:prSet phldrT="[Text]" phldr="0"/>
      <dgm:spPr/>
      <dgm:t>
        <a:bodyPr/>
        <a:lstStyle/>
        <a:p>
          <a:pPr>
            <a:lnSpc>
              <a:spcPct val="100000"/>
            </a:lnSpc>
          </a:pPr>
          <a:r>
            <a:rPr lang="en-US" b="1">
              <a:latin typeface="Arial Black"/>
            </a:rPr>
            <a:t>Word2Vec</a:t>
          </a:r>
          <a:endParaRPr lang="en-US" b="0"/>
        </a:p>
      </dgm:t>
    </dgm:pt>
    <dgm:pt modelId="{15928B7D-48E5-4740-9344-B15AF837508D}" type="parTrans" cxnId="{E4EE2A15-E83F-4E02-B17E-10021505F89A}">
      <dgm:prSet/>
      <dgm:spPr/>
      <dgm:t>
        <a:bodyPr/>
        <a:lstStyle/>
        <a:p>
          <a:endParaRPr lang="en-US"/>
        </a:p>
      </dgm:t>
    </dgm:pt>
    <dgm:pt modelId="{AEAE78EB-483C-4338-A854-DDB39504C543}" type="sibTrans" cxnId="{E4EE2A15-E83F-4E02-B17E-10021505F89A}">
      <dgm:prSet/>
      <dgm:spPr/>
      <dgm:t>
        <a:bodyPr/>
        <a:lstStyle/>
        <a:p>
          <a:endParaRPr lang="en-US"/>
        </a:p>
      </dgm:t>
    </dgm:pt>
    <dgm:pt modelId="{04C184CD-A045-4D7D-BED5-A2578D05735E}">
      <dgm:prSet phldr="0"/>
      <dgm:spPr/>
      <dgm:t>
        <a:bodyPr/>
        <a:lstStyle/>
        <a:p>
          <a:r>
            <a:rPr lang="en-US" b="1">
              <a:latin typeface="Arial Black"/>
            </a:rPr>
            <a:t>Self Trained</a:t>
          </a:r>
        </a:p>
      </dgm:t>
    </dgm:pt>
    <dgm:pt modelId="{CB04E123-04B3-47EC-A010-9BB90A3DFA4D}" type="parTrans" cxnId="{A33107E9-1F1D-4CB2-A6DB-CE4DD97DAEA6}">
      <dgm:prSet/>
      <dgm:spPr/>
    </dgm:pt>
    <dgm:pt modelId="{BF08B075-4E7E-417E-A620-4D8664C19552}" type="sibTrans" cxnId="{A33107E9-1F1D-4CB2-A6DB-CE4DD97DAEA6}">
      <dgm:prSet/>
      <dgm:spPr/>
      <dgm:t>
        <a:bodyPr/>
        <a:lstStyle/>
        <a:p>
          <a:endParaRPr lang="en-US"/>
        </a:p>
      </dgm:t>
    </dgm:pt>
    <dgm:pt modelId="{510FAFDA-73F6-448B-98C8-F7E2DC52E68D}">
      <dgm:prSet phldr="0"/>
      <dgm:spPr/>
      <dgm:t>
        <a:bodyPr/>
        <a:lstStyle/>
        <a:p>
          <a:r>
            <a:rPr lang="en-US" b="1">
              <a:latin typeface="Arial Black"/>
            </a:rPr>
            <a:t>Pre Trained</a:t>
          </a:r>
        </a:p>
      </dgm:t>
    </dgm:pt>
    <dgm:pt modelId="{C88CB186-91A2-4BA5-B536-2A904ACFEDD2}" type="parTrans" cxnId="{13A5AB29-8638-44BC-AB0A-1D387CF9C520}">
      <dgm:prSet/>
      <dgm:spPr/>
    </dgm:pt>
    <dgm:pt modelId="{7C905B41-679F-42EC-B4A4-E09EDC193E06}" type="sibTrans" cxnId="{13A5AB29-8638-44BC-AB0A-1D387CF9C520}">
      <dgm:prSet/>
      <dgm:spPr/>
      <dgm:t>
        <a:bodyPr/>
        <a:lstStyle/>
        <a:p>
          <a:endParaRPr lang="en-US"/>
        </a:p>
      </dgm:t>
    </dgm:pt>
    <dgm:pt modelId="{B1FDA2BC-9755-4CD6-826F-9BEA22364F17}">
      <dgm:prSet phldr="0"/>
      <dgm:spPr/>
      <dgm:t>
        <a:bodyPr/>
        <a:lstStyle/>
        <a:p>
          <a:pPr>
            <a:lnSpc>
              <a:spcPct val="100000"/>
            </a:lnSpc>
            <a:defRPr b="1"/>
          </a:pPr>
          <a:r>
            <a:rPr lang="en-US">
              <a:latin typeface="Arial Black"/>
            </a:rPr>
            <a:t>Document Level </a:t>
          </a:r>
          <a:r>
            <a:rPr lang="en-US" b="1" i="0" u="none" strike="noStrike" cap="none" baseline="0" noProof="0">
              <a:latin typeface="Arial Black"/>
            </a:rPr>
            <a:t>Features</a:t>
          </a:r>
          <a:endParaRPr lang="en-US"/>
        </a:p>
      </dgm:t>
    </dgm:pt>
    <dgm:pt modelId="{A9795DCA-6196-4900-85CD-E72B5F82B4EF}" type="parTrans" cxnId="{E0CB297B-A2B8-467B-A3FB-C5C68F90E795}">
      <dgm:prSet/>
      <dgm:spPr/>
    </dgm:pt>
    <dgm:pt modelId="{92CCAB2C-A207-4123-89C5-E97DC98E0CBE}" type="sibTrans" cxnId="{E0CB297B-A2B8-467B-A3FB-C5C68F90E795}">
      <dgm:prSet/>
      <dgm:spPr/>
      <dgm:t>
        <a:bodyPr/>
        <a:lstStyle/>
        <a:p>
          <a:endParaRPr lang="en-US"/>
        </a:p>
      </dgm:t>
    </dgm:pt>
    <dgm:pt modelId="{B1EB498D-FE45-47CE-B779-B58DC3BA1672}">
      <dgm:prSet phldr="0"/>
      <dgm:spPr/>
      <dgm:t>
        <a:bodyPr/>
        <a:lstStyle/>
        <a:p>
          <a:pPr>
            <a:lnSpc>
              <a:spcPct val="100000"/>
            </a:lnSpc>
            <a:defRPr b="1"/>
          </a:pPr>
          <a:r>
            <a:rPr lang="en-US">
              <a:latin typeface="Arial Black"/>
            </a:rPr>
            <a:t>Word Level </a:t>
          </a:r>
          <a:r>
            <a:rPr lang="en-US" b="1">
              <a:latin typeface="Arial Black"/>
            </a:rPr>
            <a:t>Features</a:t>
          </a:r>
        </a:p>
      </dgm:t>
    </dgm:pt>
    <dgm:pt modelId="{9EDA1696-905C-4FFC-AC6F-2937B50439B1}" type="parTrans" cxnId="{1BF46510-0D82-479B-BCC5-1546B2AEE196}">
      <dgm:prSet/>
      <dgm:spPr/>
    </dgm:pt>
    <dgm:pt modelId="{B9520CBC-1AFE-4C3F-A4B5-40D76964BB01}" type="sibTrans" cxnId="{1BF46510-0D82-479B-BCC5-1546B2AEE196}">
      <dgm:prSet/>
      <dgm:spPr/>
      <dgm:t>
        <a:bodyPr/>
        <a:lstStyle/>
        <a:p>
          <a:endParaRPr lang="en-US"/>
        </a:p>
      </dgm:t>
    </dgm:pt>
    <dgm:pt modelId="{AD8C841C-E73A-4308-877F-967BB98C2ECA}">
      <dgm:prSet phldr="0"/>
      <dgm:spPr/>
      <dgm:t>
        <a:bodyPr/>
        <a:lstStyle/>
        <a:p>
          <a:r>
            <a:rPr lang="en-US" dirty="0"/>
            <a:t>Pre Trained</a:t>
          </a:r>
        </a:p>
      </dgm:t>
    </dgm:pt>
    <dgm:pt modelId="{080BC38A-9BDA-4B85-85E7-EB3D2598937F}" type="parTrans" cxnId="{9ADFAF13-BB4E-4099-AB73-DBDF7D6581B7}">
      <dgm:prSet/>
      <dgm:spPr/>
    </dgm:pt>
    <dgm:pt modelId="{AC9AFBD6-10A6-4AA1-9645-A0BE4F217522}" type="sibTrans" cxnId="{9ADFAF13-BB4E-4099-AB73-DBDF7D6581B7}">
      <dgm:prSet/>
      <dgm:spPr/>
      <dgm:t>
        <a:bodyPr/>
        <a:lstStyle/>
        <a:p>
          <a:endParaRPr lang="en-US"/>
        </a:p>
      </dgm:t>
    </dgm:pt>
    <dgm:pt modelId="{3A8FCEA2-78E7-4B1B-A271-5C5119C80A38}">
      <dgm:prSet phldr="0"/>
      <dgm:spPr/>
      <dgm:t>
        <a:bodyPr/>
        <a:lstStyle/>
        <a:p>
          <a:r>
            <a:rPr lang="en-US" dirty="0"/>
            <a:t>Self Trained</a:t>
          </a:r>
        </a:p>
      </dgm:t>
    </dgm:pt>
    <dgm:pt modelId="{D58DB087-C42E-4FD4-B51F-DC658CAE58B8}" type="parTrans" cxnId="{4C64AE24-F776-4DD1-9759-4DB58BAE75DA}">
      <dgm:prSet/>
      <dgm:spPr/>
    </dgm:pt>
    <dgm:pt modelId="{A5930B7F-C882-4C23-A6EE-6772285F13C3}" type="sibTrans" cxnId="{4C64AE24-F776-4DD1-9759-4DB58BAE75DA}">
      <dgm:prSet/>
      <dgm:spPr/>
      <dgm:t>
        <a:bodyPr/>
        <a:lstStyle/>
        <a:p>
          <a:endParaRPr lang="en-US"/>
        </a:p>
      </dgm:t>
    </dgm:pt>
    <dgm:pt modelId="{BD3437F2-7C36-4E65-AE4A-D5D198E14C66}">
      <dgm:prSet phldr="0"/>
      <dgm:spPr/>
      <dgm:t>
        <a:bodyPr/>
        <a:lstStyle/>
        <a:p>
          <a:pPr>
            <a:lnSpc>
              <a:spcPct val="100000"/>
            </a:lnSpc>
          </a:pPr>
          <a:r>
            <a:rPr lang="en-US" b="1" i="0" u="none" strike="noStrike" cap="none" baseline="0" noProof="0">
              <a:latin typeface="Arial Black"/>
            </a:rPr>
            <a:t>Bag of Words</a:t>
          </a:r>
          <a:endParaRPr lang="en-US"/>
        </a:p>
      </dgm:t>
    </dgm:pt>
    <dgm:pt modelId="{80FF01CA-016A-48A3-97CA-49BE647505D4}" type="parTrans" cxnId="{5E037E5C-FCE9-429D-8E83-7B634FB70CDF}">
      <dgm:prSet/>
      <dgm:spPr/>
    </dgm:pt>
    <dgm:pt modelId="{C3F71DD9-68BD-46F5-863D-0E057A9E07B7}" type="sibTrans" cxnId="{5E037E5C-FCE9-429D-8E83-7B634FB70CDF}">
      <dgm:prSet/>
      <dgm:spPr/>
    </dgm:pt>
    <dgm:pt modelId="{98E03E2D-08D8-487D-AF8D-873569D1755B}">
      <dgm:prSet phldr="0"/>
      <dgm:spPr/>
      <dgm:t>
        <a:bodyPr/>
        <a:lstStyle/>
        <a:p>
          <a:pPr>
            <a:lnSpc>
              <a:spcPct val="100000"/>
            </a:lnSpc>
          </a:pPr>
          <a:r>
            <a:rPr lang="en-US" b="1">
              <a:latin typeface="Arial Black"/>
            </a:rPr>
            <a:t>TfIdf</a:t>
          </a:r>
          <a:endParaRPr lang="en-US" b="0">
            <a:latin typeface="Arial Black"/>
          </a:endParaRPr>
        </a:p>
      </dgm:t>
    </dgm:pt>
    <dgm:pt modelId="{F73E8BA9-4A51-456B-8D25-4D86185D8B34}" type="parTrans" cxnId="{3D6AC5ED-A522-466F-9378-04BC0C3FBFCA}">
      <dgm:prSet/>
      <dgm:spPr/>
    </dgm:pt>
    <dgm:pt modelId="{D87BF741-84DD-4063-B54C-288CAE753B40}" type="sibTrans" cxnId="{3D6AC5ED-A522-466F-9378-04BC0C3FBFCA}">
      <dgm:prSet/>
      <dgm:spPr/>
    </dgm:pt>
    <dgm:pt modelId="{FCF06D20-DF70-4643-9082-0F133928673F}">
      <dgm:prSet phldr="0"/>
      <dgm:spPr/>
      <dgm:t>
        <a:bodyPr/>
        <a:lstStyle/>
        <a:p>
          <a:pPr>
            <a:lnSpc>
              <a:spcPct val="100000"/>
            </a:lnSpc>
          </a:pPr>
          <a:r>
            <a:rPr lang="en-US" b="0">
              <a:latin typeface="Arial Black"/>
            </a:rPr>
            <a:t>Word2Vec</a:t>
          </a:r>
          <a:endParaRPr lang="en-US"/>
        </a:p>
      </dgm:t>
    </dgm:pt>
    <dgm:pt modelId="{344286E1-E53A-4313-B254-7B9F62434598}" type="parTrans" cxnId="{EC03184C-6363-417B-ACC6-085EC3C210E2}">
      <dgm:prSet/>
      <dgm:spPr/>
    </dgm:pt>
    <dgm:pt modelId="{306D813B-1BE4-4A43-8150-A473148D2865}" type="sibTrans" cxnId="{EC03184C-6363-417B-ACC6-085EC3C210E2}">
      <dgm:prSet/>
      <dgm:spPr/>
    </dgm:pt>
    <dgm:pt modelId="{9010EAC8-4143-4072-A7C3-DF6A44C4C8E6}" type="pres">
      <dgm:prSet presAssocID="{71812EE8-5FDD-4DE9-A96D-B97AF848D5F4}" presName="root" presStyleCnt="0">
        <dgm:presLayoutVars>
          <dgm:dir/>
          <dgm:resizeHandles val="exact"/>
        </dgm:presLayoutVars>
      </dgm:prSet>
      <dgm:spPr/>
    </dgm:pt>
    <dgm:pt modelId="{C1C57395-F13E-41FC-864C-EFD176A4A0B2}" type="pres">
      <dgm:prSet presAssocID="{B1FDA2BC-9755-4CD6-826F-9BEA22364F17}" presName="compNode" presStyleCnt="0"/>
      <dgm:spPr/>
    </dgm:pt>
    <dgm:pt modelId="{6CF99192-BAA3-4CCC-AAE4-03B1C32831DB}" type="pres">
      <dgm:prSet presAssocID="{B1FDA2BC-9755-4CD6-826F-9BEA22364F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FEC717CA-C109-49A1-A7CA-59132E7F0843}" type="pres">
      <dgm:prSet presAssocID="{B1FDA2BC-9755-4CD6-826F-9BEA22364F17}" presName="iconSpace" presStyleCnt="0"/>
      <dgm:spPr/>
    </dgm:pt>
    <dgm:pt modelId="{92953411-34E0-412F-831F-109AAC3DB95E}" type="pres">
      <dgm:prSet presAssocID="{B1FDA2BC-9755-4CD6-826F-9BEA22364F17}" presName="parTx" presStyleLbl="revTx" presStyleIdx="0" presStyleCnt="4">
        <dgm:presLayoutVars>
          <dgm:chMax val="0"/>
          <dgm:chPref val="0"/>
        </dgm:presLayoutVars>
      </dgm:prSet>
      <dgm:spPr/>
    </dgm:pt>
    <dgm:pt modelId="{155F0341-97E4-4498-96F7-6B82B6831E15}" type="pres">
      <dgm:prSet presAssocID="{B1FDA2BC-9755-4CD6-826F-9BEA22364F17}" presName="txSpace" presStyleCnt="0"/>
      <dgm:spPr/>
    </dgm:pt>
    <dgm:pt modelId="{D567FBA9-ACCB-4E67-9560-121BAC507733}" type="pres">
      <dgm:prSet presAssocID="{B1FDA2BC-9755-4CD6-826F-9BEA22364F17}" presName="desTx" presStyleLbl="revTx" presStyleIdx="1" presStyleCnt="4">
        <dgm:presLayoutVars/>
      </dgm:prSet>
      <dgm:spPr/>
    </dgm:pt>
    <dgm:pt modelId="{8C935757-8671-4B91-9B0D-6D7B9B8961DD}" type="pres">
      <dgm:prSet presAssocID="{92CCAB2C-A207-4123-89C5-E97DC98E0CBE}" presName="sibTrans" presStyleCnt="0"/>
      <dgm:spPr/>
    </dgm:pt>
    <dgm:pt modelId="{BD4E4E82-5DEB-443B-A030-F1EFEDA3305F}" type="pres">
      <dgm:prSet presAssocID="{B1EB498D-FE45-47CE-B779-B58DC3BA1672}" presName="compNode" presStyleCnt="0"/>
      <dgm:spPr/>
    </dgm:pt>
    <dgm:pt modelId="{012346D6-2EA2-4F03-BC1A-12085604E4AC}" type="pres">
      <dgm:prSet presAssocID="{B1EB498D-FE45-47CE-B779-B58DC3BA16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A848CC3-9F1A-4B46-A003-0760DD2B9C29}" type="pres">
      <dgm:prSet presAssocID="{B1EB498D-FE45-47CE-B779-B58DC3BA1672}" presName="iconSpace" presStyleCnt="0"/>
      <dgm:spPr/>
    </dgm:pt>
    <dgm:pt modelId="{426D9C19-2A42-4C13-9F91-4900E65970A6}" type="pres">
      <dgm:prSet presAssocID="{B1EB498D-FE45-47CE-B779-B58DC3BA1672}" presName="parTx" presStyleLbl="revTx" presStyleIdx="2" presStyleCnt="4">
        <dgm:presLayoutVars>
          <dgm:chMax val="0"/>
          <dgm:chPref val="0"/>
        </dgm:presLayoutVars>
      </dgm:prSet>
      <dgm:spPr/>
    </dgm:pt>
    <dgm:pt modelId="{AB2D991F-204D-475D-84C1-EA61F93832EE}" type="pres">
      <dgm:prSet presAssocID="{B1EB498D-FE45-47CE-B779-B58DC3BA1672}" presName="txSpace" presStyleCnt="0"/>
      <dgm:spPr/>
    </dgm:pt>
    <dgm:pt modelId="{416881CB-7EB0-496E-90BC-1793EA2595E9}" type="pres">
      <dgm:prSet presAssocID="{B1EB498D-FE45-47CE-B779-B58DC3BA1672}" presName="desTx" presStyleLbl="revTx" presStyleIdx="3" presStyleCnt="4">
        <dgm:presLayoutVars/>
      </dgm:prSet>
      <dgm:spPr/>
    </dgm:pt>
  </dgm:ptLst>
  <dgm:cxnLst>
    <dgm:cxn modelId="{1BF46510-0D82-479B-BCC5-1546B2AEE196}" srcId="{71812EE8-5FDD-4DE9-A96D-B97AF848D5F4}" destId="{B1EB498D-FE45-47CE-B779-B58DC3BA1672}" srcOrd="1" destOrd="0" parTransId="{9EDA1696-905C-4FFC-AC6F-2937B50439B1}" sibTransId="{B9520CBC-1AFE-4C3F-A4B5-40D76964BB01}"/>
    <dgm:cxn modelId="{9ADFAF13-BB4E-4099-AB73-DBDF7D6581B7}" srcId="{FCF06D20-DF70-4643-9082-0F133928673F}" destId="{AD8C841C-E73A-4308-877F-967BB98C2ECA}" srcOrd="1" destOrd="0" parTransId="{080BC38A-9BDA-4B85-85E7-EB3D2598937F}" sibTransId="{AC9AFBD6-10A6-4AA1-9645-A0BE4F217522}"/>
    <dgm:cxn modelId="{85318214-4631-4594-9477-279234BA2882}" type="presOf" srcId="{98E03E2D-08D8-487D-AF8D-873569D1755B}" destId="{D567FBA9-ACCB-4E67-9560-121BAC507733}" srcOrd="0" destOrd="1" presId="urn:microsoft.com/office/officeart/2018/5/layout/CenteredIconLabelDescriptionList"/>
    <dgm:cxn modelId="{E4EE2A15-E83F-4E02-B17E-10021505F89A}" srcId="{B1FDA2BC-9755-4CD6-826F-9BEA22364F17}" destId="{EC3A350C-DE47-415B-9A0C-DB6D68B4F222}" srcOrd="2" destOrd="0" parTransId="{15928B7D-48E5-4740-9344-B15AF837508D}" sibTransId="{AEAE78EB-483C-4338-A854-DDB39504C543}"/>
    <dgm:cxn modelId="{4C64AE24-F776-4DD1-9759-4DB58BAE75DA}" srcId="{FCF06D20-DF70-4643-9082-0F133928673F}" destId="{3A8FCEA2-78E7-4B1B-A271-5C5119C80A38}" srcOrd="0" destOrd="0" parTransId="{D58DB087-C42E-4FD4-B51F-DC658CAE58B8}" sibTransId="{A5930B7F-C882-4C23-A6EE-6772285F13C3}"/>
    <dgm:cxn modelId="{FE8E7528-6AB1-4596-AEB3-2B56597F7F7E}" type="presOf" srcId="{3A8FCEA2-78E7-4B1B-A271-5C5119C80A38}" destId="{416881CB-7EB0-496E-90BC-1793EA2595E9}" srcOrd="0" destOrd="1" presId="urn:microsoft.com/office/officeart/2018/5/layout/CenteredIconLabelDescriptionList"/>
    <dgm:cxn modelId="{13A5AB29-8638-44BC-AB0A-1D387CF9C520}" srcId="{EC3A350C-DE47-415B-9A0C-DB6D68B4F222}" destId="{510FAFDA-73F6-448B-98C8-F7E2DC52E68D}" srcOrd="1" destOrd="0" parTransId="{C88CB186-91A2-4BA5-B536-2A904ACFEDD2}" sibTransId="{7C905B41-679F-42EC-B4A4-E09EDC193E06}"/>
    <dgm:cxn modelId="{CE050E5C-B196-437A-A042-D9B2E24B8DE2}" type="presOf" srcId="{BD3437F2-7C36-4E65-AE4A-D5D198E14C66}" destId="{D567FBA9-ACCB-4E67-9560-121BAC507733}" srcOrd="0" destOrd="0" presId="urn:microsoft.com/office/officeart/2018/5/layout/CenteredIconLabelDescriptionList"/>
    <dgm:cxn modelId="{5E037E5C-FCE9-429D-8E83-7B634FB70CDF}" srcId="{B1FDA2BC-9755-4CD6-826F-9BEA22364F17}" destId="{BD3437F2-7C36-4E65-AE4A-D5D198E14C66}" srcOrd="0" destOrd="0" parTransId="{80FF01CA-016A-48A3-97CA-49BE647505D4}" sibTransId="{C3F71DD9-68BD-46F5-863D-0E057A9E07B7}"/>
    <dgm:cxn modelId="{6CC48444-3807-47C7-AC63-00B6548BACA4}" type="presOf" srcId="{510FAFDA-73F6-448B-98C8-F7E2DC52E68D}" destId="{D567FBA9-ACCB-4E67-9560-121BAC507733}" srcOrd="0" destOrd="4" presId="urn:microsoft.com/office/officeart/2018/5/layout/CenteredIconLabelDescriptionList"/>
    <dgm:cxn modelId="{2084D664-A868-4F7D-A3EC-7E758EED4D51}" type="presOf" srcId="{71812EE8-5FDD-4DE9-A96D-B97AF848D5F4}" destId="{9010EAC8-4143-4072-A7C3-DF6A44C4C8E6}" srcOrd="0" destOrd="0" presId="urn:microsoft.com/office/officeart/2018/5/layout/CenteredIconLabelDescriptionList"/>
    <dgm:cxn modelId="{EC03184C-6363-417B-ACC6-085EC3C210E2}" srcId="{B1EB498D-FE45-47CE-B779-B58DC3BA1672}" destId="{FCF06D20-DF70-4643-9082-0F133928673F}" srcOrd="0" destOrd="0" parTransId="{344286E1-E53A-4313-B254-7B9F62434598}" sibTransId="{306D813B-1BE4-4A43-8150-A473148D2865}"/>
    <dgm:cxn modelId="{0AFBB56D-4970-4A7A-B92A-9B6CC543C215}" type="presOf" srcId="{B1FDA2BC-9755-4CD6-826F-9BEA22364F17}" destId="{92953411-34E0-412F-831F-109AAC3DB95E}" srcOrd="0" destOrd="0" presId="urn:microsoft.com/office/officeart/2018/5/layout/CenteredIconLabelDescriptionList"/>
    <dgm:cxn modelId="{E0CB297B-A2B8-467B-A3FB-C5C68F90E795}" srcId="{71812EE8-5FDD-4DE9-A96D-B97AF848D5F4}" destId="{B1FDA2BC-9755-4CD6-826F-9BEA22364F17}" srcOrd="0" destOrd="0" parTransId="{A9795DCA-6196-4900-85CD-E72B5F82B4EF}" sibTransId="{92CCAB2C-A207-4123-89C5-E97DC98E0CBE}"/>
    <dgm:cxn modelId="{487079A4-EC15-4094-A34F-685F6A5B0011}" type="presOf" srcId="{B1EB498D-FE45-47CE-B779-B58DC3BA1672}" destId="{426D9C19-2A42-4C13-9F91-4900E65970A6}" srcOrd="0" destOrd="0" presId="urn:microsoft.com/office/officeart/2018/5/layout/CenteredIconLabelDescriptionList"/>
    <dgm:cxn modelId="{C5EB87A8-1BF9-4E35-AE82-25FCB1E3BB79}" type="presOf" srcId="{EC3A350C-DE47-415B-9A0C-DB6D68B4F222}" destId="{D567FBA9-ACCB-4E67-9560-121BAC507733}" srcOrd="0" destOrd="2" presId="urn:microsoft.com/office/officeart/2018/5/layout/CenteredIconLabelDescriptionList"/>
    <dgm:cxn modelId="{5472F4B1-A19A-4755-AD5C-CF8EDCA164D8}" type="presOf" srcId="{FCF06D20-DF70-4643-9082-0F133928673F}" destId="{416881CB-7EB0-496E-90BC-1793EA2595E9}" srcOrd="0" destOrd="0" presId="urn:microsoft.com/office/officeart/2018/5/layout/CenteredIconLabelDescriptionList"/>
    <dgm:cxn modelId="{A33107E9-1F1D-4CB2-A6DB-CE4DD97DAEA6}" srcId="{EC3A350C-DE47-415B-9A0C-DB6D68B4F222}" destId="{04C184CD-A045-4D7D-BED5-A2578D05735E}" srcOrd="0" destOrd="0" parTransId="{CB04E123-04B3-47EC-A010-9BB90A3DFA4D}" sibTransId="{BF08B075-4E7E-417E-A620-4D8664C19552}"/>
    <dgm:cxn modelId="{D85F24ED-4FD4-48F5-A20C-32B62512AC52}" type="presOf" srcId="{AD8C841C-E73A-4308-877F-967BB98C2ECA}" destId="{416881CB-7EB0-496E-90BC-1793EA2595E9}" srcOrd="0" destOrd="2" presId="urn:microsoft.com/office/officeart/2018/5/layout/CenteredIconLabelDescriptionList"/>
    <dgm:cxn modelId="{3D6AC5ED-A522-466F-9378-04BC0C3FBFCA}" srcId="{B1FDA2BC-9755-4CD6-826F-9BEA22364F17}" destId="{98E03E2D-08D8-487D-AF8D-873569D1755B}" srcOrd="1" destOrd="0" parTransId="{F73E8BA9-4A51-456B-8D25-4D86185D8B34}" sibTransId="{D87BF741-84DD-4063-B54C-288CAE753B40}"/>
    <dgm:cxn modelId="{E988A4FF-C831-47CD-B995-1F036BFCD828}" type="presOf" srcId="{04C184CD-A045-4D7D-BED5-A2578D05735E}" destId="{D567FBA9-ACCB-4E67-9560-121BAC507733}" srcOrd="0" destOrd="3" presId="urn:microsoft.com/office/officeart/2018/5/layout/CenteredIconLabelDescriptionList"/>
    <dgm:cxn modelId="{D64C1D16-0B48-475F-B081-2D222A048140}" type="presParOf" srcId="{9010EAC8-4143-4072-A7C3-DF6A44C4C8E6}" destId="{C1C57395-F13E-41FC-864C-EFD176A4A0B2}" srcOrd="0" destOrd="0" presId="urn:microsoft.com/office/officeart/2018/5/layout/CenteredIconLabelDescriptionList"/>
    <dgm:cxn modelId="{6145AB55-081E-4981-916B-32C6AA7F664B}" type="presParOf" srcId="{C1C57395-F13E-41FC-864C-EFD176A4A0B2}" destId="{6CF99192-BAA3-4CCC-AAE4-03B1C32831DB}" srcOrd="0" destOrd="0" presId="urn:microsoft.com/office/officeart/2018/5/layout/CenteredIconLabelDescriptionList"/>
    <dgm:cxn modelId="{B23CB63F-039D-4673-9C44-A06D2375A9A1}" type="presParOf" srcId="{C1C57395-F13E-41FC-864C-EFD176A4A0B2}" destId="{FEC717CA-C109-49A1-A7CA-59132E7F0843}" srcOrd="1" destOrd="0" presId="urn:microsoft.com/office/officeart/2018/5/layout/CenteredIconLabelDescriptionList"/>
    <dgm:cxn modelId="{FCE47F75-6D11-4F41-9CCD-325963C9C460}" type="presParOf" srcId="{C1C57395-F13E-41FC-864C-EFD176A4A0B2}" destId="{92953411-34E0-412F-831F-109AAC3DB95E}" srcOrd="2" destOrd="0" presId="urn:microsoft.com/office/officeart/2018/5/layout/CenteredIconLabelDescriptionList"/>
    <dgm:cxn modelId="{6819AE41-148B-4E49-B652-F12E864FE80B}" type="presParOf" srcId="{C1C57395-F13E-41FC-864C-EFD176A4A0B2}" destId="{155F0341-97E4-4498-96F7-6B82B6831E15}" srcOrd="3" destOrd="0" presId="urn:microsoft.com/office/officeart/2018/5/layout/CenteredIconLabelDescriptionList"/>
    <dgm:cxn modelId="{0B54A336-542F-42E5-9FC1-315090CC779F}" type="presParOf" srcId="{C1C57395-F13E-41FC-864C-EFD176A4A0B2}" destId="{D567FBA9-ACCB-4E67-9560-121BAC507733}" srcOrd="4" destOrd="0" presId="urn:microsoft.com/office/officeart/2018/5/layout/CenteredIconLabelDescriptionList"/>
    <dgm:cxn modelId="{2A5AF5AD-C056-45C5-A5AA-0308D9E74477}" type="presParOf" srcId="{9010EAC8-4143-4072-A7C3-DF6A44C4C8E6}" destId="{8C935757-8671-4B91-9B0D-6D7B9B8961DD}" srcOrd="1" destOrd="0" presId="urn:microsoft.com/office/officeart/2018/5/layout/CenteredIconLabelDescriptionList"/>
    <dgm:cxn modelId="{9177D6F3-96B6-4F37-BAAE-997CB5920269}" type="presParOf" srcId="{9010EAC8-4143-4072-A7C3-DF6A44C4C8E6}" destId="{BD4E4E82-5DEB-443B-A030-F1EFEDA3305F}" srcOrd="2" destOrd="0" presId="urn:microsoft.com/office/officeart/2018/5/layout/CenteredIconLabelDescriptionList"/>
    <dgm:cxn modelId="{F2798E71-2C7A-4A60-B983-8C066D2C4363}" type="presParOf" srcId="{BD4E4E82-5DEB-443B-A030-F1EFEDA3305F}" destId="{012346D6-2EA2-4F03-BC1A-12085604E4AC}" srcOrd="0" destOrd="0" presId="urn:microsoft.com/office/officeart/2018/5/layout/CenteredIconLabelDescriptionList"/>
    <dgm:cxn modelId="{6297D1A5-08DD-43C4-A3A3-C425256FA040}" type="presParOf" srcId="{BD4E4E82-5DEB-443B-A030-F1EFEDA3305F}" destId="{1A848CC3-9F1A-4B46-A003-0760DD2B9C29}" srcOrd="1" destOrd="0" presId="urn:microsoft.com/office/officeart/2018/5/layout/CenteredIconLabelDescriptionList"/>
    <dgm:cxn modelId="{0C1AE1F9-F64C-44C3-BD3F-47C18799980D}" type="presParOf" srcId="{BD4E4E82-5DEB-443B-A030-F1EFEDA3305F}" destId="{426D9C19-2A42-4C13-9F91-4900E65970A6}" srcOrd="2" destOrd="0" presId="urn:microsoft.com/office/officeart/2018/5/layout/CenteredIconLabelDescriptionList"/>
    <dgm:cxn modelId="{36B9BEA4-31A9-4DAB-A4A9-8B6FF87F5DBD}" type="presParOf" srcId="{BD4E4E82-5DEB-443B-A030-F1EFEDA3305F}" destId="{AB2D991F-204D-475D-84C1-EA61F93832EE}" srcOrd="3" destOrd="0" presId="urn:microsoft.com/office/officeart/2018/5/layout/CenteredIconLabelDescriptionList"/>
    <dgm:cxn modelId="{8EAA1513-1C5F-42EE-82F7-8F1B0E980DF3}" type="presParOf" srcId="{BD4E4E82-5DEB-443B-A030-F1EFEDA3305F}" destId="{416881CB-7EB0-496E-90BC-1793EA2595E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BD7FEF-5332-4B46-BCB5-0F2B6DB37871}" type="doc">
      <dgm:prSet loTypeId="urn:microsoft.com/office/officeart/2005/8/layout/vList2" loCatId="list" qsTypeId="urn:microsoft.com/office/officeart/2005/8/quickstyle/simple1" qsCatId="simple" csTypeId="urn:microsoft.com/office/officeart/2005/8/colors/accent1_2" csCatId="accent1" phldr="1"/>
      <dgm:spPr/>
    </dgm:pt>
    <dgm:pt modelId="{B801DADA-A99C-4120-A1EB-AEC83C620594}">
      <dgm:prSet phldrT="[Text]" phldr="0"/>
      <dgm:spPr/>
      <dgm:t>
        <a:bodyPr/>
        <a:lstStyle/>
        <a:p>
          <a:pPr rtl="0"/>
          <a:r>
            <a:rPr lang="en-US">
              <a:latin typeface="Arial Black"/>
            </a:rPr>
            <a:t> </a:t>
          </a:r>
          <a:r>
            <a:rPr lang="en-US" b="0" i="0" u="none" strike="noStrike" cap="none" baseline="0" noProof="0">
              <a:latin typeface="Arial Black"/>
            </a:rPr>
            <a:t>Logistic</a:t>
          </a:r>
          <a:r>
            <a:rPr lang="en-US" b="0" i="0" u="none" strike="noStrike" cap="none" baseline="0" noProof="0">
              <a:solidFill>
                <a:srgbClr val="010000"/>
              </a:solidFill>
              <a:latin typeface="Arial Black"/>
            </a:rPr>
            <a:t> </a:t>
          </a:r>
          <a:r>
            <a:rPr lang="en-US" b="0" i="0" u="none" strike="noStrike" cap="none" baseline="0" noProof="0">
              <a:latin typeface="Arial Black"/>
            </a:rPr>
            <a:t>Regression</a:t>
          </a:r>
          <a:endParaRPr lang="en-US"/>
        </a:p>
      </dgm:t>
    </dgm:pt>
    <dgm:pt modelId="{80A128AD-EA4D-41E1-AC14-517F77478DF9}" type="parTrans" cxnId="{9C2650EF-45D8-4771-AB48-D12847F551DB}">
      <dgm:prSet/>
      <dgm:spPr/>
    </dgm:pt>
    <dgm:pt modelId="{DD9C3A50-C78E-4786-A018-A1BC7D055CF3}" type="sibTrans" cxnId="{9C2650EF-45D8-4771-AB48-D12847F551DB}">
      <dgm:prSet/>
      <dgm:spPr/>
    </dgm:pt>
    <dgm:pt modelId="{03C316B6-3ADE-4670-92A0-6FD0EFCF22C0}">
      <dgm:prSet phldrT="[Text]" phldr="0"/>
      <dgm:spPr/>
      <dgm:t>
        <a:bodyPr/>
        <a:lstStyle/>
        <a:p>
          <a:pPr rtl="0"/>
          <a:r>
            <a:rPr lang="en-US">
              <a:latin typeface="Arial Black"/>
            </a:rPr>
            <a:t> SVM</a:t>
          </a:r>
          <a:endParaRPr lang="en-US"/>
        </a:p>
      </dgm:t>
    </dgm:pt>
    <dgm:pt modelId="{C72494CE-76C7-44E7-8070-E66BD116834C}" type="parTrans" cxnId="{0FB4AC7D-7C66-4B2B-8289-CD91B32877B7}">
      <dgm:prSet/>
      <dgm:spPr/>
    </dgm:pt>
    <dgm:pt modelId="{437B68E5-CD0E-4E5C-B562-79C8AF1C81AA}" type="sibTrans" cxnId="{0FB4AC7D-7C66-4B2B-8289-CD91B32877B7}">
      <dgm:prSet/>
      <dgm:spPr/>
    </dgm:pt>
    <dgm:pt modelId="{D93CF234-264B-4829-B321-87382BF3A321}">
      <dgm:prSet phldrT="[Text]" phldr="0"/>
      <dgm:spPr/>
      <dgm:t>
        <a:bodyPr/>
        <a:lstStyle/>
        <a:p>
          <a:pPr rtl="0"/>
          <a:r>
            <a:rPr lang="en-US">
              <a:latin typeface="Arial Black"/>
            </a:rPr>
            <a:t> Random Forest</a:t>
          </a:r>
          <a:endParaRPr lang="en-US"/>
        </a:p>
      </dgm:t>
    </dgm:pt>
    <dgm:pt modelId="{675CEBBF-3BDC-42A0-8F58-E03CBC9F2792}" type="parTrans" cxnId="{AB321776-ADB3-485B-9D70-760BBD9F32AA}">
      <dgm:prSet/>
      <dgm:spPr/>
    </dgm:pt>
    <dgm:pt modelId="{80401604-7D32-41D6-94F6-047064BA39B2}" type="sibTrans" cxnId="{AB321776-ADB3-485B-9D70-760BBD9F32AA}">
      <dgm:prSet/>
      <dgm:spPr/>
    </dgm:pt>
    <dgm:pt modelId="{D4665F66-B1E6-4B71-AADD-EA98F86A85C3}">
      <dgm:prSet phldr="0"/>
      <dgm:spPr/>
      <dgm:t>
        <a:bodyPr/>
        <a:lstStyle/>
        <a:p>
          <a:pPr rtl="0"/>
          <a:r>
            <a:rPr lang="en-US" dirty="0">
              <a:latin typeface="Arial Black"/>
            </a:rPr>
            <a:t> Deep Neural Network</a:t>
          </a:r>
        </a:p>
      </dgm:t>
    </dgm:pt>
    <dgm:pt modelId="{22BF3D14-73D7-492B-BEBA-7FFF8ED1FD6C}" type="parTrans" cxnId="{0A806DC6-0FA6-451B-8EB4-9EF986012FFD}">
      <dgm:prSet/>
      <dgm:spPr/>
    </dgm:pt>
    <dgm:pt modelId="{90321253-2644-4388-9781-932CC9E14853}" type="sibTrans" cxnId="{0A806DC6-0FA6-451B-8EB4-9EF986012FFD}">
      <dgm:prSet/>
      <dgm:spPr/>
    </dgm:pt>
    <dgm:pt modelId="{1FE389DA-5AB8-49D5-B213-17C7F0F2E51E}">
      <dgm:prSet phldr="0"/>
      <dgm:spPr/>
      <dgm:t>
        <a:bodyPr/>
        <a:lstStyle/>
        <a:p>
          <a:pPr rtl="0"/>
          <a:r>
            <a:rPr lang="en-US" dirty="0">
              <a:latin typeface="Arial Black"/>
            </a:rPr>
            <a:t> Convlutional Neural Network </a:t>
          </a:r>
        </a:p>
      </dgm:t>
    </dgm:pt>
    <dgm:pt modelId="{C0D7268C-2EB6-4324-A21F-AB267C64817F}" type="parTrans" cxnId="{AC60005D-21B3-4939-ACF3-A89266921FDE}">
      <dgm:prSet/>
      <dgm:spPr/>
    </dgm:pt>
    <dgm:pt modelId="{87FAE2DD-AF97-4F12-8076-E1D0A6704E0C}" type="sibTrans" cxnId="{AC60005D-21B3-4939-ACF3-A89266921FDE}">
      <dgm:prSet/>
      <dgm:spPr/>
    </dgm:pt>
    <dgm:pt modelId="{F103302F-69F8-4E9E-8E2B-C356A7D2FB78}">
      <dgm:prSet phldr="0"/>
      <dgm:spPr/>
      <dgm:t>
        <a:bodyPr/>
        <a:lstStyle/>
        <a:p>
          <a:pPr rtl="0"/>
          <a:r>
            <a:rPr lang="en-US" dirty="0">
              <a:latin typeface="Arial Black"/>
            </a:rPr>
            <a:t> Recurrent Neural Network</a:t>
          </a:r>
          <a:r>
            <a:rPr lang="en-US">
              <a:latin typeface="Arial Black"/>
            </a:rPr>
            <a:t> (LSTM)</a:t>
          </a:r>
          <a:endParaRPr lang="en-US"/>
        </a:p>
      </dgm:t>
    </dgm:pt>
    <dgm:pt modelId="{0C082D50-2676-4750-8AFF-F02B90C08ADF}" type="parTrans" cxnId="{C6280C7E-A8CD-4A01-9BA4-54F5C4E5E148}">
      <dgm:prSet/>
      <dgm:spPr/>
    </dgm:pt>
    <dgm:pt modelId="{AD21C482-FE6D-4B9C-833E-9EE656F1D010}" type="sibTrans" cxnId="{C6280C7E-A8CD-4A01-9BA4-54F5C4E5E148}">
      <dgm:prSet/>
      <dgm:spPr/>
    </dgm:pt>
    <dgm:pt modelId="{2D8633AE-2F43-40B3-B163-45B4881769B2}" type="pres">
      <dgm:prSet presAssocID="{BABD7FEF-5332-4B46-BCB5-0F2B6DB37871}" presName="linear" presStyleCnt="0">
        <dgm:presLayoutVars>
          <dgm:animLvl val="lvl"/>
          <dgm:resizeHandles val="exact"/>
        </dgm:presLayoutVars>
      </dgm:prSet>
      <dgm:spPr/>
    </dgm:pt>
    <dgm:pt modelId="{FB975169-5AFA-4E08-B5EA-B92D79A8969B}" type="pres">
      <dgm:prSet presAssocID="{B801DADA-A99C-4120-A1EB-AEC83C620594}" presName="parentText" presStyleLbl="node1" presStyleIdx="0" presStyleCnt="6">
        <dgm:presLayoutVars>
          <dgm:chMax val="0"/>
          <dgm:bulletEnabled val="1"/>
        </dgm:presLayoutVars>
      </dgm:prSet>
      <dgm:spPr/>
    </dgm:pt>
    <dgm:pt modelId="{986FD462-9033-4E0F-B8CD-A5925AB9FD0A}" type="pres">
      <dgm:prSet presAssocID="{DD9C3A50-C78E-4786-A018-A1BC7D055CF3}" presName="spacer" presStyleCnt="0"/>
      <dgm:spPr/>
    </dgm:pt>
    <dgm:pt modelId="{D433E471-1C4D-432E-86DF-8C419D9D40F0}" type="pres">
      <dgm:prSet presAssocID="{03C316B6-3ADE-4670-92A0-6FD0EFCF22C0}" presName="parentText" presStyleLbl="node1" presStyleIdx="1" presStyleCnt="6">
        <dgm:presLayoutVars>
          <dgm:chMax val="0"/>
          <dgm:bulletEnabled val="1"/>
        </dgm:presLayoutVars>
      </dgm:prSet>
      <dgm:spPr/>
    </dgm:pt>
    <dgm:pt modelId="{2FA835A6-0179-47BB-811F-C730D3BAAA75}" type="pres">
      <dgm:prSet presAssocID="{437B68E5-CD0E-4E5C-B562-79C8AF1C81AA}" presName="spacer" presStyleCnt="0"/>
      <dgm:spPr/>
    </dgm:pt>
    <dgm:pt modelId="{CD2052F1-171D-4D9D-8194-F0C66166B5A5}" type="pres">
      <dgm:prSet presAssocID="{D93CF234-264B-4829-B321-87382BF3A321}" presName="parentText" presStyleLbl="node1" presStyleIdx="2" presStyleCnt="6">
        <dgm:presLayoutVars>
          <dgm:chMax val="0"/>
          <dgm:bulletEnabled val="1"/>
        </dgm:presLayoutVars>
      </dgm:prSet>
      <dgm:spPr/>
    </dgm:pt>
    <dgm:pt modelId="{D60E0220-7B4F-4862-87D7-B70324F0D324}" type="pres">
      <dgm:prSet presAssocID="{80401604-7D32-41D6-94F6-047064BA39B2}" presName="spacer" presStyleCnt="0"/>
      <dgm:spPr/>
    </dgm:pt>
    <dgm:pt modelId="{1E46D420-73AB-4765-8E0B-27C0B0C8E6DC}" type="pres">
      <dgm:prSet presAssocID="{D4665F66-B1E6-4B71-AADD-EA98F86A85C3}" presName="parentText" presStyleLbl="node1" presStyleIdx="3" presStyleCnt="6">
        <dgm:presLayoutVars>
          <dgm:chMax val="0"/>
          <dgm:bulletEnabled val="1"/>
        </dgm:presLayoutVars>
      </dgm:prSet>
      <dgm:spPr/>
    </dgm:pt>
    <dgm:pt modelId="{51376704-19CD-46E8-A540-185E1856D9BD}" type="pres">
      <dgm:prSet presAssocID="{90321253-2644-4388-9781-932CC9E14853}" presName="spacer" presStyleCnt="0"/>
      <dgm:spPr/>
    </dgm:pt>
    <dgm:pt modelId="{B42695A9-ED79-4327-A892-9D8B801AB478}" type="pres">
      <dgm:prSet presAssocID="{1FE389DA-5AB8-49D5-B213-17C7F0F2E51E}" presName="parentText" presStyleLbl="node1" presStyleIdx="4" presStyleCnt="6">
        <dgm:presLayoutVars>
          <dgm:chMax val="0"/>
          <dgm:bulletEnabled val="1"/>
        </dgm:presLayoutVars>
      </dgm:prSet>
      <dgm:spPr/>
    </dgm:pt>
    <dgm:pt modelId="{EB90657B-0FE5-4E9F-8E5A-E73042E9362F}" type="pres">
      <dgm:prSet presAssocID="{87FAE2DD-AF97-4F12-8076-E1D0A6704E0C}" presName="spacer" presStyleCnt="0"/>
      <dgm:spPr/>
    </dgm:pt>
    <dgm:pt modelId="{9C61335D-4832-4779-A788-85B9C54A708F}" type="pres">
      <dgm:prSet presAssocID="{F103302F-69F8-4E9E-8E2B-C356A7D2FB78}" presName="parentText" presStyleLbl="node1" presStyleIdx="5" presStyleCnt="6">
        <dgm:presLayoutVars>
          <dgm:chMax val="0"/>
          <dgm:bulletEnabled val="1"/>
        </dgm:presLayoutVars>
      </dgm:prSet>
      <dgm:spPr/>
    </dgm:pt>
  </dgm:ptLst>
  <dgm:cxnLst>
    <dgm:cxn modelId="{EE81FA1A-0F0B-4A01-A8F8-522BE04B8602}" type="presOf" srcId="{BABD7FEF-5332-4B46-BCB5-0F2B6DB37871}" destId="{2D8633AE-2F43-40B3-B163-45B4881769B2}" srcOrd="0" destOrd="0" presId="urn:microsoft.com/office/officeart/2005/8/layout/vList2"/>
    <dgm:cxn modelId="{4E05443A-D0B2-494D-907A-A9EA352A0DAF}" type="presOf" srcId="{B801DADA-A99C-4120-A1EB-AEC83C620594}" destId="{FB975169-5AFA-4E08-B5EA-B92D79A8969B}" srcOrd="0" destOrd="0" presId="urn:microsoft.com/office/officeart/2005/8/layout/vList2"/>
    <dgm:cxn modelId="{AC60005D-21B3-4939-ACF3-A89266921FDE}" srcId="{BABD7FEF-5332-4B46-BCB5-0F2B6DB37871}" destId="{1FE389DA-5AB8-49D5-B213-17C7F0F2E51E}" srcOrd="4" destOrd="0" parTransId="{C0D7268C-2EB6-4324-A21F-AB267C64817F}" sibTransId="{87FAE2DD-AF97-4F12-8076-E1D0A6704E0C}"/>
    <dgm:cxn modelId="{3E915948-E6B9-487E-AF4B-9A150FF932F1}" type="presOf" srcId="{F103302F-69F8-4E9E-8E2B-C356A7D2FB78}" destId="{9C61335D-4832-4779-A788-85B9C54A708F}" srcOrd="0" destOrd="0" presId="urn:microsoft.com/office/officeart/2005/8/layout/vList2"/>
    <dgm:cxn modelId="{FA09B34C-18B1-400A-BB29-AF8E53A343FB}" type="presOf" srcId="{D93CF234-264B-4829-B321-87382BF3A321}" destId="{CD2052F1-171D-4D9D-8194-F0C66166B5A5}" srcOrd="0" destOrd="0" presId="urn:microsoft.com/office/officeart/2005/8/layout/vList2"/>
    <dgm:cxn modelId="{75C53372-AFFA-46D9-B47A-7C7F579185E3}" type="presOf" srcId="{03C316B6-3ADE-4670-92A0-6FD0EFCF22C0}" destId="{D433E471-1C4D-432E-86DF-8C419D9D40F0}" srcOrd="0" destOrd="0" presId="urn:microsoft.com/office/officeart/2005/8/layout/vList2"/>
    <dgm:cxn modelId="{D9317C54-EF30-4B4B-ADA2-899504D32B47}" type="presOf" srcId="{1FE389DA-5AB8-49D5-B213-17C7F0F2E51E}" destId="{B42695A9-ED79-4327-A892-9D8B801AB478}" srcOrd="0" destOrd="0" presId="urn:microsoft.com/office/officeart/2005/8/layout/vList2"/>
    <dgm:cxn modelId="{AB321776-ADB3-485B-9D70-760BBD9F32AA}" srcId="{BABD7FEF-5332-4B46-BCB5-0F2B6DB37871}" destId="{D93CF234-264B-4829-B321-87382BF3A321}" srcOrd="2" destOrd="0" parTransId="{675CEBBF-3BDC-42A0-8F58-E03CBC9F2792}" sibTransId="{80401604-7D32-41D6-94F6-047064BA39B2}"/>
    <dgm:cxn modelId="{0FB4AC7D-7C66-4B2B-8289-CD91B32877B7}" srcId="{BABD7FEF-5332-4B46-BCB5-0F2B6DB37871}" destId="{03C316B6-3ADE-4670-92A0-6FD0EFCF22C0}" srcOrd="1" destOrd="0" parTransId="{C72494CE-76C7-44E7-8070-E66BD116834C}" sibTransId="{437B68E5-CD0E-4E5C-B562-79C8AF1C81AA}"/>
    <dgm:cxn modelId="{C6280C7E-A8CD-4A01-9BA4-54F5C4E5E148}" srcId="{BABD7FEF-5332-4B46-BCB5-0F2B6DB37871}" destId="{F103302F-69F8-4E9E-8E2B-C356A7D2FB78}" srcOrd="5" destOrd="0" parTransId="{0C082D50-2676-4750-8AFF-F02B90C08ADF}" sibTransId="{AD21C482-FE6D-4B9C-833E-9EE656F1D010}"/>
    <dgm:cxn modelId="{E22FEF82-71E0-4293-80B5-3B5DCEBEE735}" type="presOf" srcId="{D4665F66-B1E6-4B71-AADD-EA98F86A85C3}" destId="{1E46D420-73AB-4765-8E0B-27C0B0C8E6DC}" srcOrd="0" destOrd="0" presId="urn:microsoft.com/office/officeart/2005/8/layout/vList2"/>
    <dgm:cxn modelId="{0A806DC6-0FA6-451B-8EB4-9EF986012FFD}" srcId="{BABD7FEF-5332-4B46-BCB5-0F2B6DB37871}" destId="{D4665F66-B1E6-4B71-AADD-EA98F86A85C3}" srcOrd="3" destOrd="0" parTransId="{22BF3D14-73D7-492B-BEBA-7FFF8ED1FD6C}" sibTransId="{90321253-2644-4388-9781-932CC9E14853}"/>
    <dgm:cxn modelId="{9C2650EF-45D8-4771-AB48-D12847F551DB}" srcId="{BABD7FEF-5332-4B46-BCB5-0F2B6DB37871}" destId="{B801DADA-A99C-4120-A1EB-AEC83C620594}" srcOrd="0" destOrd="0" parTransId="{80A128AD-EA4D-41E1-AC14-517F77478DF9}" sibTransId="{DD9C3A50-C78E-4786-A018-A1BC7D055CF3}"/>
    <dgm:cxn modelId="{47AAC7CD-0A0F-4453-AD98-77C135C7165B}" type="presParOf" srcId="{2D8633AE-2F43-40B3-B163-45B4881769B2}" destId="{FB975169-5AFA-4E08-B5EA-B92D79A8969B}" srcOrd="0" destOrd="0" presId="urn:microsoft.com/office/officeart/2005/8/layout/vList2"/>
    <dgm:cxn modelId="{14955847-5B5F-4F3B-A9BD-C5DF28BD1E24}" type="presParOf" srcId="{2D8633AE-2F43-40B3-B163-45B4881769B2}" destId="{986FD462-9033-4E0F-B8CD-A5925AB9FD0A}" srcOrd="1" destOrd="0" presId="urn:microsoft.com/office/officeart/2005/8/layout/vList2"/>
    <dgm:cxn modelId="{2AD5F14B-2497-48F7-A905-F9F440876E86}" type="presParOf" srcId="{2D8633AE-2F43-40B3-B163-45B4881769B2}" destId="{D433E471-1C4D-432E-86DF-8C419D9D40F0}" srcOrd="2" destOrd="0" presId="urn:microsoft.com/office/officeart/2005/8/layout/vList2"/>
    <dgm:cxn modelId="{95BB746B-08E0-4CC5-9B4F-F031D7C89D63}" type="presParOf" srcId="{2D8633AE-2F43-40B3-B163-45B4881769B2}" destId="{2FA835A6-0179-47BB-811F-C730D3BAAA75}" srcOrd="3" destOrd="0" presId="urn:microsoft.com/office/officeart/2005/8/layout/vList2"/>
    <dgm:cxn modelId="{DDA705B2-DE23-41A8-B7D0-B0D155400C3A}" type="presParOf" srcId="{2D8633AE-2F43-40B3-B163-45B4881769B2}" destId="{CD2052F1-171D-4D9D-8194-F0C66166B5A5}" srcOrd="4" destOrd="0" presId="urn:microsoft.com/office/officeart/2005/8/layout/vList2"/>
    <dgm:cxn modelId="{94EF2D13-9154-4028-BA9B-1E7876D83DF4}" type="presParOf" srcId="{2D8633AE-2F43-40B3-B163-45B4881769B2}" destId="{D60E0220-7B4F-4862-87D7-B70324F0D324}" srcOrd="5" destOrd="0" presId="urn:microsoft.com/office/officeart/2005/8/layout/vList2"/>
    <dgm:cxn modelId="{821C5453-8CB7-471B-B759-51FE7B35D76F}" type="presParOf" srcId="{2D8633AE-2F43-40B3-B163-45B4881769B2}" destId="{1E46D420-73AB-4765-8E0B-27C0B0C8E6DC}" srcOrd="6" destOrd="0" presId="urn:microsoft.com/office/officeart/2005/8/layout/vList2"/>
    <dgm:cxn modelId="{42C0306D-CCFB-46C4-929E-E6D260AF400D}" type="presParOf" srcId="{2D8633AE-2F43-40B3-B163-45B4881769B2}" destId="{51376704-19CD-46E8-A540-185E1856D9BD}" srcOrd="7" destOrd="0" presId="urn:microsoft.com/office/officeart/2005/8/layout/vList2"/>
    <dgm:cxn modelId="{674D54C5-054F-46E5-AB66-151A83D30A5F}" type="presParOf" srcId="{2D8633AE-2F43-40B3-B163-45B4881769B2}" destId="{B42695A9-ED79-4327-A892-9D8B801AB478}" srcOrd="8" destOrd="0" presId="urn:microsoft.com/office/officeart/2005/8/layout/vList2"/>
    <dgm:cxn modelId="{70487471-AC3A-4E25-8D01-CAE5E1A0E408}" type="presParOf" srcId="{2D8633AE-2F43-40B3-B163-45B4881769B2}" destId="{EB90657B-0FE5-4E9F-8E5A-E73042E9362F}" srcOrd="9" destOrd="0" presId="urn:microsoft.com/office/officeart/2005/8/layout/vList2"/>
    <dgm:cxn modelId="{D94C8113-4309-4D69-8AE6-EF5EA5EA93B9}" type="presParOf" srcId="{2D8633AE-2F43-40B3-B163-45B4881769B2}" destId="{9C61335D-4832-4779-A788-85B9C54A708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22572-1953-435A-99F2-F15600A60FA1}">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6F951-1F89-4160-9EA2-13C09A9F72CB}">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ED550-0C04-4733-A585-6B14ABCD6D35}">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 peek into the Solution</a:t>
          </a:r>
        </a:p>
      </dsp:txBody>
      <dsp:txXfrm>
        <a:off x="578678" y="1313725"/>
        <a:ext cx="1641796" cy="656718"/>
      </dsp:txXfrm>
    </dsp:sp>
    <dsp:sp modelId="{8C85D20F-6C86-4D60-A47A-8554E03F2D9E}">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84BE3-5A28-45AF-BC1B-0946E44C7123}">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0A07A-0FEB-4D83-BA00-E155916B1696}">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Problem Statement</a:t>
          </a:r>
        </a:p>
      </dsp:txBody>
      <dsp:txXfrm>
        <a:off x="2507790" y="1313725"/>
        <a:ext cx="1641796" cy="656718"/>
      </dsp:txXfrm>
    </dsp:sp>
    <dsp:sp modelId="{698ECF2C-A51A-4174-A1A4-894D7AD4238A}">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A007C-C1CC-408F-9FB9-82241E54D495}">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7728AD-86DE-4D1C-907C-818AF59E791E}">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Understanding the Data</a:t>
          </a:r>
        </a:p>
      </dsp:txBody>
      <dsp:txXfrm>
        <a:off x="4436901" y="1313725"/>
        <a:ext cx="1641796" cy="656718"/>
      </dsp:txXfrm>
    </dsp:sp>
    <dsp:sp modelId="{701BB194-FDD8-463F-990F-5B226FBC4EA1}">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6A03E-308A-4E8B-A9BA-911F0FF5F1F7}">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3938F-2422-4374-88FF-C217B11A4BC0}">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Data Cleaning</a:t>
          </a:r>
        </a:p>
      </dsp:txBody>
      <dsp:txXfrm>
        <a:off x="6366012" y="1313725"/>
        <a:ext cx="1641796" cy="656718"/>
      </dsp:txXfrm>
    </dsp:sp>
    <dsp:sp modelId="{F40B7805-DF87-4849-9C12-A39D59CDEB79}">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955DE-5D67-44B5-B4EF-62AD8D7F5670}">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4988D-45A3-4A90-BF09-C7949C70A280}">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Feature Extraction</a:t>
          </a:r>
        </a:p>
      </dsp:txBody>
      <dsp:txXfrm>
        <a:off x="8295124" y="1313725"/>
        <a:ext cx="1641796" cy="656718"/>
      </dsp:txXfrm>
    </dsp:sp>
    <dsp:sp modelId="{ABD303C0-3FF8-4147-B972-CF77FD1D9812}">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0DFE-BA02-440B-AEC2-5CF248566734}">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12051-EE80-428F-A8D3-A142D79CFF8F}">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Model Building</a:t>
          </a:r>
        </a:p>
      </dsp:txBody>
      <dsp:txXfrm>
        <a:off x="3472345" y="3694331"/>
        <a:ext cx="1641796" cy="656718"/>
      </dsp:txXfrm>
    </dsp:sp>
    <dsp:sp modelId="{A8254DD9-410C-4847-970B-EB73AC20EACD}">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8081C-F4EB-4495-9982-E418C2DC850F}">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06F26F-4092-42CE-AA7E-D52D9FE6165A}">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Analysis of the results</a:t>
          </a:r>
        </a:p>
      </dsp:txBody>
      <dsp:txXfrm>
        <a:off x="5401457" y="3694331"/>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0C2A-7DDF-4B00-8870-5FA3385A93FF}">
      <dsp:nvSpPr>
        <dsp:cNvPr id="0" name=""/>
        <dsp:cNvSpPr/>
      </dsp:nvSpPr>
      <dsp:spPr>
        <a:xfrm>
          <a:off x="1220989" y="1976"/>
          <a:ext cx="1943028" cy="116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Join Individual Sentences</a:t>
          </a:r>
        </a:p>
      </dsp:txBody>
      <dsp:txXfrm>
        <a:off x="1255135" y="36122"/>
        <a:ext cx="1874736" cy="1097524"/>
      </dsp:txXfrm>
    </dsp:sp>
    <dsp:sp modelId="{FF56E032-D547-4F43-8306-82EFCDBA5383}">
      <dsp:nvSpPr>
        <dsp:cNvPr id="0" name=""/>
        <dsp:cNvSpPr/>
      </dsp:nvSpPr>
      <dsp:spPr>
        <a:xfrm>
          <a:off x="3335004" y="343949"/>
          <a:ext cx="411921" cy="4818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35004" y="440323"/>
        <a:ext cx="288345" cy="289123"/>
      </dsp:txXfrm>
    </dsp:sp>
    <dsp:sp modelId="{BB630D66-894F-4B9F-9FCF-E17D28D5D0B4}">
      <dsp:nvSpPr>
        <dsp:cNvPr id="0" name=""/>
        <dsp:cNvSpPr/>
      </dsp:nvSpPr>
      <dsp:spPr>
        <a:xfrm>
          <a:off x="3941228" y="1976"/>
          <a:ext cx="1943028" cy="11658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Remove duplicate Strings</a:t>
          </a:r>
        </a:p>
      </dsp:txBody>
      <dsp:txXfrm>
        <a:off x="3975374" y="36122"/>
        <a:ext cx="1874736" cy="1097524"/>
      </dsp:txXfrm>
    </dsp:sp>
    <dsp:sp modelId="{33FAD73E-168C-422C-8054-49436FEF21F2}">
      <dsp:nvSpPr>
        <dsp:cNvPr id="0" name=""/>
        <dsp:cNvSpPr/>
      </dsp:nvSpPr>
      <dsp:spPr>
        <a:xfrm>
          <a:off x="6055243" y="343949"/>
          <a:ext cx="411921" cy="48187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55243" y="440323"/>
        <a:ext cx="288345" cy="289123"/>
      </dsp:txXfrm>
    </dsp:sp>
    <dsp:sp modelId="{16C2BDF0-944B-497D-A842-F1B62DFAC203}">
      <dsp:nvSpPr>
        <dsp:cNvPr id="0" name=""/>
        <dsp:cNvSpPr/>
      </dsp:nvSpPr>
      <dsp:spPr>
        <a:xfrm>
          <a:off x="6661468" y="1976"/>
          <a:ext cx="1943028" cy="11658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Remove Company Tags</a:t>
          </a:r>
        </a:p>
      </dsp:txBody>
      <dsp:txXfrm>
        <a:off x="6695614" y="36122"/>
        <a:ext cx="1874736" cy="1097524"/>
      </dsp:txXfrm>
    </dsp:sp>
    <dsp:sp modelId="{BFA41B13-6DF9-4825-A961-C85067A474A1}">
      <dsp:nvSpPr>
        <dsp:cNvPr id="0" name=""/>
        <dsp:cNvSpPr/>
      </dsp:nvSpPr>
      <dsp:spPr>
        <a:xfrm rot="5400000">
          <a:off x="7427021" y="1303805"/>
          <a:ext cx="411921" cy="4818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488420" y="1338780"/>
        <a:ext cx="289123" cy="288345"/>
      </dsp:txXfrm>
    </dsp:sp>
    <dsp:sp modelId="{E7A406CB-4D15-4920-AA89-43E3D5A4FC96}">
      <dsp:nvSpPr>
        <dsp:cNvPr id="0" name=""/>
        <dsp:cNvSpPr/>
      </dsp:nvSpPr>
      <dsp:spPr>
        <a:xfrm>
          <a:off x="6661468" y="1945005"/>
          <a:ext cx="1943028" cy="11658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Clean text in hashtags</a:t>
          </a:r>
        </a:p>
      </dsp:txBody>
      <dsp:txXfrm>
        <a:off x="6695614" y="1979151"/>
        <a:ext cx="1874736" cy="1097524"/>
      </dsp:txXfrm>
    </dsp:sp>
    <dsp:sp modelId="{C48E0D90-A291-4062-8664-4CEFFFA50FF9}">
      <dsp:nvSpPr>
        <dsp:cNvPr id="0" name=""/>
        <dsp:cNvSpPr/>
      </dsp:nvSpPr>
      <dsp:spPr>
        <a:xfrm rot="10800000">
          <a:off x="6078559" y="2286977"/>
          <a:ext cx="411921" cy="48187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202135" y="2383351"/>
        <a:ext cx="288345" cy="289123"/>
      </dsp:txXfrm>
    </dsp:sp>
    <dsp:sp modelId="{43E6A5C0-78C4-4376-8A6A-38385D38E089}">
      <dsp:nvSpPr>
        <dsp:cNvPr id="0" name=""/>
        <dsp:cNvSpPr/>
      </dsp:nvSpPr>
      <dsp:spPr>
        <a:xfrm>
          <a:off x="3941228" y="1945005"/>
          <a:ext cx="1943028" cy="11658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Clean &amp; preserve Negation </a:t>
          </a:r>
        </a:p>
      </dsp:txBody>
      <dsp:txXfrm>
        <a:off x="3975374" y="1979151"/>
        <a:ext cx="1874736" cy="1097524"/>
      </dsp:txXfrm>
    </dsp:sp>
    <dsp:sp modelId="{EA1D040C-2F79-41C0-A403-D5F2B747673F}">
      <dsp:nvSpPr>
        <dsp:cNvPr id="0" name=""/>
        <dsp:cNvSpPr/>
      </dsp:nvSpPr>
      <dsp:spPr>
        <a:xfrm rot="10800000">
          <a:off x="3358320" y="2286977"/>
          <a:ext cx="411921" cy="48187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81896" y="2383351"/>
        <a:ext cx="288345" cy="289123"/>
      </dsp:txXfrm>
    </dsp:sp>
    <dsp:sp modelId="{9D43560C-F150-48BC-81B8-EC2C536580A0}">
      <dsp:nvSpPr>
        <dsp:cNvPr id="0" name=""/>
        <dsp:cNvSpPr/>
      </dsp:nvSpPr>
      <dsp:spPr>
        <a:xfrm>
          <a:off x="1220989" y="1945005"/>
          <a:ext cx="1943028" cy="11658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Stop Word Removal</a:t>
          </a:r>
        </a:p>
      </dsp:txBody>
      <dsp:txXfrm>
        <a:off x="1255135" y="1979151"/>
        <a:ext cx="1874736" cy="1097524"/>
      </dsp:txXfrm>
    </dsp:sp>
    <dsp:sp modelId="{1B370B0F-A977-4504-B413-A16E3DB4C3CA}">
      <dsp:nvSpPr>
        <dsp:cNvPr id="0" name=""/>
        <dsp:cNvSpPr/>
      </dsp:nvSpPr>
      <dsp:spPr>
        <a:xfrm rot="5400000">
          <a:off x="1986542" y="3246833"/>
          <a:ext cx="411921" cy="4818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47941" y="3281808"/>
        <a:ext cx="289123" cy="288345"/>
      </dsp:txXfrm>
    </dsp:sp>
    <dsp:sp modelId="{58968879-DC42-4B6B-9DDC-7E63AD480954}">
      <dsp:nvSpPr>
        <dsp:cNvPr id="0" name=""/>
        <dsp:cNvSpPr/>
      </dsp:nvSpPr>
      <dsp:spPr>
        <a:xfrm>
          <a:off x="1220989" y="3888033"/>
          <a:ext cx="1943028" cy="11658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Encode Numeric tweets</a:t>
          </a:r>
        </a:p>
      </dsp:txBody>
      <dsp:txXfrm>
        <a:off x="1255135" y="3922179"/>
        <a:ext cx="1874736" cy="1097524"/>
      </dsp:txXfrm>
    </dsp:sp>
    <dsp:sp modelId="{F32EA5BA-1E82-4E33-96A5-82F8F54C47E2}">
      <dsp:nvSpPr>
        <dsp:cNvPr id="0" name=""/>
        <dsp:cNvSpPr/>
      </dsp:nvSpPr>
      <dsp:spPr>
        <a:xfrm>
          <a:off x="3335004" y="4230006"/>
          <a:ext cx="411921" cy="48187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35004" y="4326380"/>
        <a:ext cx="288345" cy="289123"/>
      </dsp:txXfrm>
    </dsp:sp>
    <dsp:sp modelId="{9194ACEF-0D4C-4338-9D38-9000931C9801}">
      <dsp:nvSpPr>
        <dsp:cNvPr id="0" name=""/>
        <dsp:cNvSpPr/>
      </dsp:nvSpPr>
      <dsp:spPr>
        <a:xfrm>
          <a:off x="3941228" y="3888033"/>
          <a:ext cx="1943028" cy="11658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Remove Punctuation, special characters &amp; numbers</a:t>
          </a:r>
        </a:p>
      </dsp:txBody>
      <dsp:txXfrm>
        <a:off x="3975374" y="3922179"/>
        <a:ext cx="1874736" cy="1097524"/>
      </dsp:txXfrm>
    </dsp:sp>
    <dsp:sp modelId="{8844006D-F524-4BF3-A4F8-D01B3F9F1DFC}">
      <dsp:nvSpPr>
        <dsp:cNvPr id="0" name=""/>
        <dsp:cNvSpPr/>
      </dsp:nvSpPr>
      <dsp:spPr>
        <a:xfrm>
          <a:off x="6055243" y="4230006"/>
          <a:ext cx="411921" cy="4818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55243" y="4326380"/>
        <a:ext cx="288345" cy="289123"/>
      </dsp:txXfrm>
    </dsp:sp>
    <dsp:sp modelId="{F3C5230E-0A82-4F1C-B40A-5C311D83AD93}">
      <dsp:nvSpPr>
        <dsp:cNvPr id="0" name=""/>
        <dsp:cNvSpPr/>
      </dsp:nvSpPr>
      <dsp:spPr>
        <a:xfrm>
          <a:off x="6661468" y="3888033"/>
          <a:ext cx="1943028" cy="11658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Tokenize &amp; Lemmatize</a:t>
          </a:r>
        </a:p>
      </dsp:txBody>
      <dsp:txXfrm>
        <a:off x="6695614" y="3922179"/>
        <a:ext cx="1874736" cy="1097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99192-BAA3-4CCC-AAE4-03B1C32831DB}">
      <dsp:nvSpPr>
        <dsp:cNvPr id="0" name=""/>
        <dsp:cNvSpPr/>
      </dsp:nvSpPr>
      <dsp:spPr>
        <a:xfrm>
          <a:off x="1963800" y="4546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953411-34E0-412F-831F-109AAC3DB95E}">
      <dsp:nvSpPr>
        <dsp:cNvPr id="0" name=""/>
        <dsp:cNvSpPr/>
      </dsp:nvSpPr>
      <dsp:spPr>
        <a:xfrm>
          <a:off x="559800" y="17406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latin typeface="Arial Black"/>
            </a:rPr>
            <a:t>Document Level </a:t>
          </a:r>
          <a:r>
            <a:rPr lang="en-US" sz="2400" b="1" i="0" u="none" strike="noStrike" kern="1200" cap="none" baseline="0" noProof="0">
              <a:latin typeface="Arial Black"/>
            </a:rPr>
            <a:t>Features</a:t>
          </a:r>
          <a:endParaRPr lang="en-US" sz="2400" kern="1200"/>
        </a:p>
      </dsp:txBody>
      <dsp:txXfrm>
        <a:off x="559800" y="1740665"/>
        <a:ext cx="4320000" cy="648000"/>
      </dsp:txXfrm>
    </dsp:sp>
    <dsp:sp modelId="{D567FBA9-ACCB-4E67-9560-121BAC507733}">
      <dsp:nvSpPr>
        <dsp:cNvPr id="0" name=""/>
        <dsp:cNvSpPr/>
      </dsp:nvSpPr>
      <dsp:spPr>
        <a:xfrm>
          <a:off x="559800" y="2473873"/>
          <a:ext cx="4320000" cy="183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u="none" strike="noStrike" kern="1200" cap="none" baseline="0" noProof="0">
              <a:latin typeface="Arial Black"/>
            </a:rPr>
            <a:t>Bag of Words</a:t>
          </a:r>
          <a:endParaRPr lang="en-US" sz="1700" kern="1200"/>
        </a:p>
        <a:p>
          <a:pPr marL="0" lvl="0" indent="0" algn="l" defTabSz="755650">
            <a:lnSpc>
              <a:spcPct val="100000"/>
            </a:lnSpc>
            <a:spcBef>
              <a:spcPct val="0"/>
            </a:spcBef>
            <a:spcAft>
              <a:spcPct val="35000"/>
            </a:spcAft>
            <a:buNone/>
          </a:pPr>
          <a:r>
            <a:rPr lang="en-US" sz="1700" b="1" kern="1200">
              <a:latin typeface="Arial Black"/>
            </a:rPr>
            <a:t>TfIdf</a:t>
          </a:r>
          <a:endParaRPr lang="en-US" sz="1700" b="0" kern="1200">
            <a:latin typeface="Arial Black"/>
          </a:endParaRPr>
        </a:p>
        <a:p>
          <a:pPr marL="0" lvl="0" indent="0" algn="l" defTabSz="755650">
            <a:lnSpc>
              <a:spcPct val="100000"/>
            </a:lnSpc>
            <a:spcBef>
              <a:spcPct val="0"/>
            </a:spcBef>
            <a:spcAft>
              <a:spcPct val="35000"/>
            </a:spcAft>
            <a:buNone/>
          </a:pPr>
          <a:r>
            <a:rPr lang="en-US" sz="1700" b="1" kern="1200">
              <a:latin typeface="Arial Black"/>
            </a:rPr>
            <a:t>Word2Vec</a:t>
          </a:r>
          <a:endParaRPr lang="en-US" sz="1700" b="0" kern="1200"/>
        </a:p>
        <a:p>
          <a:pPr marL="171450" lvl="1" indent="-171450" algn="l" defTabSz="755650">
            <a:lnSpc>
              <a:spcPct val="90000"/>
            </a:lnSpc>
            <a:spcBef>
              <a:spcPct val="0"/>
            </a:spcBef>
            <a:spcAft>
              <a:spcPct val="15000"/>
            </a:spcAft>
            <a:buChar char="•"/>
          </a:pPr>
          <a:r>
            <a:rPr lang="en-US" sz="1700" b="1" kern="1200">
              <a:latin typeface="Arial Black"/>
            </a:rPr>
            <a:t>Self Trained</a:t>
          </a:r>
        </a:p>
        <a:p>
          <a:pPr marL="171450" lvl="1" indent="-171450" algn="l" defTabSz="755650">
            <a:lnSpc>
              <a:spcPct val="90000"/>
            </a:lnSpc>
            <a:spcBef>
              <a:spcPct val="0"/>
            </a:spcBef>
            <a:spcAft>
              <a:spcPct val="15000"/>
            </a:spcAft>
            <a:buChar char="•"/>
          </a:pPr>
          <a:r>
            <a:rPr lang="en-US" sz="1700" b="1" kern="1200">
              <a:latin typeface="Arial Black"/>
            </a:rPr>
            <a:t>Pre Trained</a:t>
          </a:r>
        </a:p>
      </dsp:txBody>
      <dsp:txXfrm>
        <a:off x="559800" y="2473873"/>
        <a:ext cx="4320000" cy="1831996"/>
      </dsp:txXfrm>
    </dsp:sp>
    <dsp:sp modelId="{012346D6-2EA2-4F03-BC1A-12085604E4AC}">
      <dsp:nvSpPr>
        <dsp:cNvPr id="0" name=""/>
        <dsp:cNvSpPr/>
      </dsp:nvSpPr>
      <dsp:spPr>
        <a:xfrm>
          <a:off x="7039800" y="4546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D9C19-2A42-4C13-9F91-4900E65970A6}">
      <dsp:nvSpPr>
        <dsp:cNvPr id="0" name=""/>
        <dsp:cNvSpPr/>
      </dsp:nvSpPr>
      <dsp:spPr>
        <a:xfrm>
          <a:off x="5635800" y="17406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latin typeface="Arial Black"/>
            </a:rPr>
            <a:t>Word Level </a:t>
          </a:r>
          <a:r>
            <a:rPr lang="en-US" sz="2400" b="1" kern="1200">
              <a:latin typeface="Arial Black"/>
            </a:rPr>
            <a:t>Features</a:t>
          </a:r>
        </a:p>
      </dsp:txBody>
      <dsp:txXfrm>
        <a:off x="5635800" y="1740665"/>
        <a:ext cx="4320000" cy="648000"/>
      </dsp:txXfrm>
    </dsp:sp>
    <dsp:sp modelId="{416881CB-7EB0-496E-90BC-1793EA2595E9}">
      <dsp:nvSpPr>
        <dsp:cNvPr id="0" name=""/>
        <dsp:cNvSpPr/>
      </dsp:nvSpPr>
      <dsp:spPr>
        <a:xfrm>
          <a:off x="5635800" y="2473873"/>
          <a:ext cx="4320000" cy="183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kern="1200">
              <a:latin typeface="Arial Black"/>
            </a:rPr>
            <a:t>Word2Vec</a:t>
          </a:r>
          <a:endParaRPr lang="en-US" sz="1700" kern="1200"/>
        </a:p>
        <a:p>
          <a:pPr marL="171450" lvl="1" indent="-171450" algn="l" defTabSz="755650">
            <a:lnSpc>
              <a:spcPct val="90000"/>
            </a:lnSpc>
            <a:spcBef>
              <a:spcPct val="0"/>
            </a:spcBef>
            <a:spcAft>
              <a:spcPct val="15000"/>
            </a:spcAft>
            <a:buChar char="•"/>
          </a:pPr>
          <a:r>
            <a:rPr lang="en-US" sz="1700" kern="1200" dirty="0"/>
            <a:t>Self Trained</a:t>
          </a:r>
        </a:p>
        <a:p>
          <a:pPr marL="171450" lvl="1" indent="-171450" algn="l" defTabSz="755650">
            <a:lnSpc>
              <a:spcPct val="90000"/>
            </a:lnSpc>
            <a:spcBef>
              <a:spcPct val="0"/>
            </a:spcBef>
            <a:spcAft>
              <a:spcPct val="15000"/>
            </a:spcAft>
            <a:buChar char="•"/>
          </a:pPr>
          <a:r>
            <a:rPr lang="en-US" sz="1700" kern="1200" dirty="0"/>
            <a:t>Pre Trained</a:t>
          </a:r>
        </a:p>
      </dsp:txBody>
      <dsp:txXfrm>
        <a:off x="5635800" y="2473873"/>
        <a:ext cx="4320000" cy="1831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75169-5AFA-4E08-B5EA-B92D79A8969B}">
      <dsp:nvSpPr>
        <dsp:cNvPr id="0" name=""/>
        <dsp:cNvSpPr/>
      </dsp:nvSpPr>
      <dsp:spPr>
        <a:xfrm>
          <a:off x="0" y="19124"/>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a:rPr>
            <a:t> </a:t>
          </a:r>
          <a:r>
            <a:rPr lang="en-US" sz="2100" b="0" i="0" u="none" strike="noStrike" kern="1200" cap="none" baseline="0" noProof="0">
              <a:latin typeface="Arial Black"/>
            </a:rPr>
            <a:t>Logistic</a:t>
          </a:r>
          <a:r>
            <a:rPr lang="en-US" sz="2100" b="0" i="0" u="none" strike="noStrike" kern="1200" cap="none" baseline="0" noProof="0">
              <a:solidFill>
                <a:srgbClr val="010000"/>
              </a:solidFill>
              <a:latin typeface="Arial Black"/>
            </a:rPr>
            <a:t> </a:t>
          </a:r>
          <a:r>
            <a:rPr lang="en-US" sz="2100" b="0" i="0" u="none" strike="noStrike" kern="1200" cap="none" baseline="0" noProof="0">
              <a:latin typeface="Arial Black"/>
            </a:rPr>
            <a:t>Regression</a:t>
          </a:r>
          <a:endParaRPr lang="en-US" sz="2100" kern="1200"/>
        </a:p>
      </dsp:txBody>
      <dsp:txXfrm>
        <a:off x="26987" y="46111"/>
        <a:ext cx="7739815" cy="498850"/>
      </dsp:txXfrm>
    </dsp:sp>
    <dsp:sp modelId="{D433E471-1C4D-432E-86DF-8C419D9D40F0}">
      <dsp:nvSpPr>
        <dsp:cNvPr id="0" name=""/>
        <dsp:cNvSpPr/>
      </dsp:nvSpPr>
      <dsp:spPr>
        <a:xfrm>
          <a:off x="0" y="632429"/>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a:rPr>
            <a:t> SVM</a:t>
          </a:r>
          <a:endParaRPr lang="en-US" sz="2100" kern="1200"/>
        </a:p>
      </dsp:txBody>
      <dsp:txXfrm>
        <a:off x="26987" y="659416"/>
        <a:ext cx="7739815" cy="498850"/>
      </dsp:txXfrm>
    </dsp:sp>
    <dsp:sp modelId="{CD2052F1-171D-4D9D-8194-F0C66166B5A5}">
      <dsp:nvSpPr>
        <dsp:cNvPr id="0" name=""/>
        <dsp:cNvSpPr/>
      </dsp:nvSpPr>
      <dsp:spPr>
        <a:xfrm>
          <a:off x="0" y="1245734"/>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a:rPr>
            <a:t> Random Forest</a:t>
          </a:r>
          <a:endParaRPr lang="en-US" sz="2100" kern="1200"/>
        </a:p>
      </dsp:txBody>
      <dsp:txXfrm>
        <a:off x="26987" y="1272721"/>
        <a:ext cx="7739815" cy="498850"/>
      </dsp:txXfrm>
    </dsp:sp>
    <dsp:sp modelId="{1E46D420-73AB-4765-8E0B-27C0B0C8E6DC}">
      <dsp:nvSpPr>
        <dsp:cNvPr id="0" name=""/>
        <dsp:cNvSpPr/>
      </dsp:nvSpPr>
      <dsp:spPr>
        <a:xfrm>
          <a:off x="0" y="1859039"/>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Arial Black"/>
            </a:rPr>
            <a:t> Deep Neural Network</a:t>
          </a:r>
        </a:p>
      </dsp:txBody>
      <dsp:txXfrm>
        <a:off x="26987" y="1886026"/>
        <a:ext cx="7739815" cy="498850"/>
      </dsp:txXfrm>
    </dsp:sp>
    <dsp:sp modelId="{B42695A9-ED79-4327-A892-9D8B801AB478}">
      <dsp:nvSpPr>
        <dsp:cNvPr id="0" name=""/>
        <dsp:cNvSpPr/>
      </dsp:nvSpPr>
      <dsp:spPr>
        <a:xfrm>
          <a:off x="0" y="2472344"/>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Arial Black"/>
            </a:rPr>
            <a:t> Convlutional Neural Network </a:t>
          </a:r>
        </a:p>
      </dsp:txBody>
      <dsp:txXfrm>
        <a:off x="26987" y="2499331"/>
        <a:ext cx="7739815" cy="498850"/>
      </dsp:txXfrm>
    </dsp:sp>
    <dsp:sp modelId="{9C61335D-4832-4779-A788-85B9C54A708F}">
      <dsp:nvSpPr>
        <dsp:cNvPr id="0" name=""/>
        <dsp:cNvSpPr/>
      </dsp:nvSpPr>
      <dsp:spPr>
        <a:xfrm>
          <a:off x="0" y="3085650"/>
          <a:ext cx="7793789" cy="552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Arial Black"/>
            </a:rPr>
            <a:t> Recurrent Neural Network</a:t>
          </a:r>
          <a:r>
            <a:rPr lang="en-US" sz="2100" kern="1200">
              <a:latin typeface="Arial Black"/>
            </a:rPr>
            <a:t> (LSTM)</a:t>
          </a:r>
          <a:endParaRPr lang="en-US" sz="2100" kern="1200"/>
        </a:p>
      </dsp:txBody>
      <dsp:txXfrm>
        <a:off x="26987" y="3112637"/>
        <a:ext cx="7739815" cy="4988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7/1/2021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7/1/2021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147508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29</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2364588"/>
            <a:ext cx="4416225" cy="3714750"/>
          </a:xfrm>
        </p:spPr>
        <p:txBody>
          <a:bodyPr anchor="t"/>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
        <p:nvSpPr>
          <p:cNvPr id="7" name="Picture Placeholder 6">
            <a:extLst>
              <a:ext uri="{FF2B5EF4-FFF2-40B4-BE49-F238E27FC236}">
                <a16:creationId xmlns:a16="http://schemas.microsoft.com/office/drawing/2014/main" id="{D49F4F41-53C3-4B3B-8D54-5372A3723364}"/>
              </a:ext>
            </a:extLst>
          </p:cNvPr>
          <p:cNvSpPr>
            <a:spLocks noGrp="1"/>
          </p:cNvSpPr>
          <p:nvPr>
            <p:ph type="pic" sz="quarter" idx="15"/>
          </p:nvPr>
        </p:nvSpPr>
        <p:spPr>
          <a:xfrm>
            <a:off x="5353050" y="0"/>
            <a:ext cx="6406950" cy="3714750"/>
          </a:xfrm>
        </p:spPr>
        <p:txBody>
          <a:bodyPr/>
          <a:lstStyle/>
          <a:p>
            <a:endParaRPr lang="en-US" dirty="0"/>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Click icon to add picture</a:t>
            </a:r>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eg"/><Relationship Id="rId7" Type="http://schemas.openxmlformats.org/officeDocument/2006/relationships/image" Target="../media/image40.sv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21.png"/><Relationship Id="rId7" Type="http://schemas.openxmlformats.org/officeDocument/2006/relationships/hyperlink" Target="http://pngimg.com/download/41041" TargetMode="External"/><Relationship Id="rId2" Type="http://schemas.openxmlformats.org/officeDocument/2006/relationships/image" Target="../media/image20.png"/><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Ambox_plus.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6336000"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39896" y="2276358"/>
            <a:ext cx="3571782" cy="2387600"/>
          </a:xfrm>
        </p:spPr>
        <p:txBody>
          <a:bodyPr/>
          <a:lstStyle/>
          <a:p>
            <a:r>
              <a:rPr lang="en-US" dirty="0"/>
              <a:t>Sentiment Classification of Microblogs</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Data</a:t>
            </a:r>
            <a:r>
              <a:rPr lang="en-US" sz="5400" dirty="0">
                <a:solidFill>
                  <a:schemeClr val="tx1">
                    <a:lumMod val="85000"/>
                    <a:lumOff val="15000"/>
                  </a:schemeClr>
                </a:solidFill>
              </a:rPr>
              <a:t> Cleaning </a:t>
            </a:r>
            <a:endParaRPr lang="en-US" sz="5400" kern="1200" dirty="0">
              <a:solidFill>
                <a:schemeClr val="tx1">
                  <a:lumMod val="85000"/>
                  <a:lumOff val="15000"/>
                </a:schemeClr>
              </a:solidFill>
              <a:latin typeface="+mj-lt"/>
              <a:ea typeface="+mj-ea"/>
              <a:cs typeface="+mj-cs"/>
            </a:endParaRP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10</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7320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91B0-3BDB-4E6E-B377-8D52EE072A52}"/>
              </a:ext>
            </a:extLst>
          </p:cNvPr>
          <p:cNvSpPr>
            <a:spLocks noGrp="1"/>
          </p:cNvSpPr>
          <p:nvPr>
            <p:ph type="title"/>
          </p:nvPr>
        </p:nvSpPr>
        <p:spPr>
          <a:xfrm>
            <a:off x="838200" y="9195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Data Cleaning</a:t>
            </a:r>
          </a:p>
        </p:txBody>
      </p:sp>
      <p:sp>
        <p:nvSpPr>
          <p:cNvPr id="5" name="Slide Number Placeholder 4">
            <a:extLst>
              <a:ext uri="{FF2B5EF4-FFF2-40B4-BE49-F238E27FC236}">
                <a16:creationId xmlns:a16="http://schemas.microsoft.com/office/drawing/2014/main" id="{2E74EC1E-9764-4D34-88B0-4178EEF6E8FE}"/>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pPr>
            <a:fld id="{4B73C415-D670-4716-A5EC-CC4D52CA2BAC}" type="slidenum">
              <a:rPr lang="en-US" sz="1200" kern="1200" noProof="0">
                <a:solidFill>
                  <a:schemeClr val="tx1">
                    <a:tint val="75000"/>
                  </a:schemeClr>
                </a:solidFill>
                <a:latin typeface="+mn-lt"/>
                <a:ea typeface="+mn-ea"/>
                <a:cs typeface="+mn-cs"/>
              </a:rPr>
              <a:pPr algn="r">
                <a:spcAft>
                  <a:spcPts val="600"/>
                </a:spcAft>
              </a:pPr>
              <a:t>11</a:t>
            </a:fld>
            <a:endParaRPr lang="en-US" sz="1200" kern="1200" noProof="0">
              <a:solidFill>
                <a:schemeClr val="tx1">
                  <a:tint val="75000"/>
                </a:schemeClr>
              </a:solidFill>
              <a:latin typeface="+mn-lt"/>
              <a:ea typeface="+mn-ea"/>
              <a:cs typeface="+mn-cs"/>
            </a:endParaRPr>
          </a:p>
        </p:txBody>
      </p:sp>
      <p:graphicFrame>
        <p:nvGraphicFramePr>
          <p:cNvPr id="7" name="Content Placeholder 2">
            <a:extLst>
              <a:ext uri="{FF2B5EF4-FFF2-40B4-BE49-F238E27FC236}">
                <a16:creationId xmlns:a16="http://schemas.microsoft.com/office/drawing/2014/main" id="{24E9075D-AA20-46D6-8AA5-F1421A211349}"/>
              </a:ext>
            </a:extLst>
          </p:cNvPr>
          <p:cNvGraphicFramePr>
            <a:graphicFrameLocks noGrp="1"/>
          </p:cNvGraphicFramePr>
          <p:nvPr>
            <p:ph sz="half" idx="1"/>
            <p:extLst>
              <p:ext uri="{D42A27DB-BD31-4B8C-83A1-F6EECF244321}">
                <p14:modId xmlns:p14="http://schemas.microsoft.com/office/powerpoint/2010/main" val="3013116773"/>
              </p:ext>
            </p:extLst>
          </p:nvPr>
        </p:nvGraphicFramePr>
        <p:xfrm>
          <a:off x="1183257" y="1423060"/>
          <a:ext cx="9825486" cy="5055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67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2233-8AA1-41FC-83E1-FD77630BBA6B}"/>
              </a:ext>
            </a:extLst>
          </p:cNvPr>
          <p:cNvSpPr>
            <a:spLocks noGrp="1"/>
          </p:cNvSpPr>
          <p:nvPr>
            <p:ph type="title"/>
          </p:nvPr>
        </p:nvSpPr>
        <p:spPr>
          <a:xfrm>
            <a:off x="405263" y="124526"/>
            <a:ext cx="11340000" cy="432000"/>
          </a:xfrm>
        </p:spPr>
        <p:txBody>
          <a:bodyPr/>
          <a:lstStyle/>
          <a:p>
            <a:r>
              <a:rPr lang="en-US" dirty="0"/>
              <a:t>Data Cleaning</a:t>
            </a:r>
          </a:p>
        </p:txBody>
      </p:sp>
      <p:sp>
        <p:nvSpPr>
          <p:cNvPr id="3" name="Slide Number Placeholder 2">
            <a:extLst>
              <a:ext uri="{FF2B5EF4-FFF2-40B4-BE49-F238E27FC236}">
                <a16:creationId xmlns:a16="http://schemas.microsoft.com/office/drawing/2014/main" id="{850259D5-F591-4EA7-B822-FDA41EB1D23C}"/>
              </a:ext>
            </a:extLst>
          </p:cNvPr>
          <p:cNvSpPr>
            <a:spLocks noGrp="1"/>
          </p:cNvSpPr>
          <p:nvPr>
            <p:ph type="sldNum" sz="quarter" idx="11"/>
          </p:nvPr>
        </p:nvSpPr>
        <p:spPr/>
        <p:txBody>
          <a:bodyPr/>
          <a:lstStyle/>
          <a:p>
            <a:fld id="{4B73C415-D670-4716-A5EC-CC4D52CA2BAC}" type="slidenum">
              <a:rPr lang="en-US" noProof="0" smtClean="0"/>
              <a:pPr/>
              <a:t>12</a:t>
            </a:fld>
            <a:endParaRPr lang="en-US" noProof="0" dirty="0"/>
          </a:p>
        </p:txBody>
      </p:sp>
      <p:sp>
        <p:nvSpPr>
          <p:cNvPr id="6" name="TextBox 5">
            <a:extLst>
              <a:ext uri="{FF2B5EF4-FFF2-40B4-BE49-F238E27FC236}">
                <a16:creationId xmlns:a16="http://schemas.microsoft.com/office/drawing/2014/main" id="{ABAC75A2-80BA-42BC-B460-C025174520CA}"/>
              </a:ext>
            </a:extLst>
          </p:cNvPr>
          <p:cNvSpPr txBox="1"/>
          <p:nvPr/>
        </p:nvSpPr>
        <p:spPr>
          <a:xfrm>
            <a:off x="994608" y="1449138"/>
            <a:ext cx="2983833"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[''$AAPL stocks will go up soon'', '#ownitdon'ttradeit']​</a:t>
            </a:r>
            <a:endParaRPr lang="en-US">
              <a:solidFill>
                <a:srgbClr val="FFFFFF"/>
              </a:solidFill>
            </a:endParaRPr>
          </a:p>
        </p:txBody>
      </p:sp>
      <p:sp>
        <p:nvSpPr>
          <p:cNvPr id="7" name="Arrow: Down 6">
            <a:extLst>
              <a:ext uri="{FF2B5EF4-FFF2-40B4-BE49-F238E27FC236}">
                <a16:creationId xmlns:a16="http://schemas.microsoft.com/office/drawing/2014/main" id="{7A6C797A-BA08-4071-A671-5F82A37163EE}"/>
              </a:ext>
            </a:extLst>
          </p:cNvPr>
          <p:cNvSpPr/>
          <p:nvPr/>
        </p:nvSpPr>
        <p:spPr>
          <a:xfrm rot="16200000">
            <a:off x="4369788" y="1282112"/>
            <a:ext cx="484632" cy="97840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C316A1-2772-43ED-A2F0-97D1F89D62BD}"/>
              </a:ext>
            </a:extLst>
          </p:cNvPr>
          <p:cNvSpPr txBox="1"/>
          <p:nvPr/>
        </p:nvSpPr>
        <p:spPr>
          <a:xfrm>
            <a:off x="5299241" y="1449136"/>
            <a:ext cx="3064042"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''$AAPL stocks will go up soon #ownitdon'ttradeit'</a:t>
            </a:r>
            <a:endParaRPr lang="en-US">
              <a:ea typeface="+mn-lt"/>
              <a:cs typeface="+mn-lt"/>
            </a:endParaRPr>
          </a:p>
        </p:txBody>
      </p:sp>
      <p:sp>
        <p:nvSpPr>
          <p:cNvPr id="8" name="TextBox 7">
            <a:extLst>
              <a:ext uri="{FF2B5EF4-FFF2-40B4-BE49-F238E27FC236}">
                <a16:creationId xmlns:a16="http://schemas.microsoft.com/office/drawing/2014/main" id="{BD48FD3F-BE13-4733-B0D8-212F9623036F}"/>
              </a:ext>
            </a:extLst>
          </p:cNvPr>
          <p:cNvSpPr txBox="1"/>
          <p:nvPr/>
        </p:nvSpPr>
        <p:spPr>
          <a:xfrm>
            <a:off x="883483" y="2166853"/>
            <a:ext cx="104300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Raw text data contains multiple phrases per row</a:t>
            </a:r>
            <a:endParaRPr lang="en-US" dirty="0">
              <a:ea typeface="Tahoma"/>
              <a:cs typeface="Tahoma"/>
            </a:endParaRPr>
          </a:p>
          <a:p>
            <a:pPr marL="285750" indent="-285750">
              <a:buFont typeface="Arial"/>
              <a:buChar char="•"/>
            </a:pPr>
            <a:r>
              <a:rPr lang="en-US" dirty="0"/>
              <a:t>These phrases are joined to form a single string of text per each row</a:t>
            </a:r>
            <a:endParaRPr lang="en-US" dirty="0">
              <a:ea typeface="Tahoma"/>
              <a:cs typeface="Tahoma"/>
            </a:endParaRPr>
          </a:p>
        </p:txBody>
      </p:sp>
      <p:sp>
        <p:nvSpPr>
          <p:cNvPr id="4" name="TextBox 3">
            <a:extLst>
              <a:ext uri="{FF2B5EF4-FFF2-40B4-BE49-F238E27FC236}">
                <a16:creationId xmlns:a16="http://schemas.microsoft.com/office/drawing/2014/main" id="{14FBF88C-9DFE-446B-89F1-CAA42AB4A8B1}"/>
              </a:ext>
            </a:extLst>
          </p:cNvPr>
          <p:cNvSpPr txBox="1"/>
          <p:nvPr/>
        </p:nvSpPr>
        <p:spPr>
          <a:xfrm>
            <a:off x="406401" y="753978"/>
            <a:ext cx="47350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1">
                    <a:lumMod val="85000"/>
                    <a:lumOff val="15000"/>
                  </a:schemeClr>
                </a:solidFill>
                <a:latin typeface="Courier New"/>
                <a:cs typeface="Courier New"/>
              </a:rPr>
              <a:t>1. Join Individual Strings</a:t>
            </a:r>
          </a:p>
        </p:txBody>
      </p:sp>
      <p:cxnSp>
        <p:nvCxnSpPr>
          <p:cNvPr id="5" name="Straight Arrow Connector 4">
            <a:extLst>
              <a:ext uri="{FF2B5EF4-FFF2-40B4-BE49-F238E27FC236}">
                <a16:creationId xmlns:a16="http://schemas.microsoft.com/office/drawing/2014/main" id="{9D5A8AAA-2405-499D-8DE0-83F32DF42B1A}"/>
              </a:ext>
            </a:extLst>
          </p:cNvPr>
          <p:cNvCxnSpPr/>
          <p:nvPr/>
        </p:nvCxnSpPr>
        <p:spPr>
          <a:xfrm>
            <a:off x="407568" y="1269833"/>
            <a:ext cx="11349788" cy="40105"/>
          </a:xfrm>
          <a:prstGeom prst="straightConnector1">
            <a:avLst/>
          </a:prstGeom>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4EF019F1-A7AA-412B-A7E2-E133FD6D8849}"/>
              </a:ext>
            </a:extLst>
          </p:cNvPr>
          <p:cNvGraphicFramePr>
            <a:graphicFrameLocks noGrp="1"/>
          </p:cNvGraphicFramePr>
          <p:nvPr>
            <p:extLst>
              <p:ext uri="{D42A27DB-BD31-4B8C-83A1-F6EECF244321}">
                <p14:modId xmlns:p14="http://schemas.microsoft.com/office/powerpoint/2010/main" val="2913318912"/>
              </p:ext>
            </p:extLst>
          </p:nvPr>
        </p:nvGraphicFramePr>
        <p:xfrm>
          <a:off x="918745" y="3749039"/>
          <a:ext cx="8964140" cy="2011680"/>
        </p:xfrm>
        <a:graphic>
          <a:graphicData uri="http://schemas.openxmlformats.org/drawingml/2006/table">
            <a:tbl>
              <a:tblPr firstRow="1" bandRow="1">
                <a:tableStyleId>{0660B408-B3CF-4A94-85FC-2B1E0A45F4A2}</a:tableStyleId>
              </a:tblPr>
              <a:tblGrid>
                <a:gridCol w="1207893">
                  <a:extLst>
                    <a:ext uri="{9D8B030D-6E8A-4147-A177-3AD203B41FA5}">
                      <a16:colId xmlns:a16="http://schemas.microsoft.com/office/drawing/2014/main" val="570259704"/>
                    </a:ext>
                  </a:extLst>
                </a:gridCol>
                <a:gridCol w="1384654">
                  <a:extLst>
                    <a:ext uri="{9D8B030D-6E8A-4147-A177-3AD203B41FA5}">
                      <a16:colId xmlns:a16="http://schemas.microsoft.com/office/drawing/2014/main" val="3785280409"/>
                    </a:ext>
                  </a:extLst>
                </a:gridCol>
                <a:gridCol w="2165368">
                  <a:extLst>
                    <a:ext uri="{9D8B030D-6E8A-4147-A177-3AD203B41FA5}">
                      <a16:colId xmlns:a16="http://schemas.microsoft.com/office/drawing/2014/main" val="519811766"/>
                    </a:ext>
                  </a:extLst>
                </a:gridCol>
                <a:gridCol w="1531962">
                  <a:extLst>
                    <a:ext uri="{9D8B030D-6E8A-4147-A177-3AD203B41FA5}">
                      <a16:colId xmlns:a16="http://schemas.microsoft.com/office/drawing/2014/main" val="1859723049"/>
                    </a:ext>
                  </a:extLst>
                </a:gridCol>
                <a:gridCol w="2674263">
                  <a:extLst>
                    <a:ext uri="{9D8B030D-6E8A-4147-A177-3AD203B41FA5}">
                      <a16:colId xmlns:a16="http://schemas.microsoft.com/office/drawing/2014/main" val="1785239802"/>
                    </a:ext>
                  </a:extLst>
                </a:gridCol>
              </a:tblGrid>
              <a:tr h="190500">
                <a:tc>
                  <a:txBody>
                    <a:bodyPr/>
                    <a:lstStyle/>
                    <a:p>
                      <a:pPr lvl="0">
                        <a:buNone/>
                      </a:pPr>
                      <a:r>
                        <a:rPr lang="en-US" sz="1600">
                          <a:effectLst/>
                        </a:rPr>
                        <a:t>cashtag</a:t>
                      </a:r>
                    </a:p>
                  </a:txBody>
                  <a:tcPr anchor="ctr"/>
                </a:tc>
                <a:tc>
                  <a:txBody>
                    <a:bodyPr/>
                    <a:lstStyle/>
                    <a:p>
                      <a:pPr lvl="0" algn="r">
                        <a:buNone/>
                      </a:pPr>
                      <a:r>
                        <a:rPr lang="en-US" sz="1600">
                          <a:effectLst/>
                        </a:rPr>
                        <a:t>id</a:t>
                      </a:r>
                    </a:p>
                  </a:txBody>
                  <a:tcPr anchor="ctr"/>
                </a:tc>
                <a:tc>
                  <a:txBody>
                    <a:bodyPr/>
                    <a:lstStyle/>
                    <a:p>
                      <a:pPr lvl="0" algn="r">
                        <a:buNone/>
                      </a:pPr>
                      <a:r>
                        <a:rPr lang="en-US" sz="1600">
                          <a:effectLst/>
                        </a:rPr>
                        <a:t>Sentiment score</a:t>
                      </a:r>
                    </a:p>
                  </a:txBody>
                  <a:tcPr anchor="ctr"/>
                </a:tc>
                <a:tc>
                  <a:txBody>
                    <a:bodyPr/>
                    <a:lstStyle/>
                    <a:p>
                      <a:pPr lvl="0">
                        <a:buNone/>
                      </a:pPr>
                      <a:r>
                        <a:rPr lang="en-US" sz="1600">
                          <a:effectLst/>
                        </a:rPr>
                        <a:t>source</a:t>
                      </a:r>
                    </a:p>
                  </a:txBody>
                  <a:tcPr anchor="ctr"/>
                </a:tc>
                <a:tc>
                  <a:txBody>
                    <a:bodyPr/>
                    <a:lstStyle/>
                    <a:p>
                      <a:pPr lvl="0">
                        <a:buNone/>
                      </a:pPr>
                      <a:r>
                        <a:rPr lang="en-US" sz="1600">
                          <a:effectLst/>
                        </a:rPr>
                        <a:t>spans</a:t>
                      </a:r>
                    </a:p>
                  </a:txBody>
                  <a:tcPr anchor="ctr"/>
                </a:tc>
                <a:extLst>
                  <a:ext uri="{0D108BD9-81ED-4DB2-BD59-A6C34878D82A}">
                    <a16:rowId xmlns:a16="http://schemas.microsoft.com/office/drawing/2014/main" val="473404915"/>
                  </a:ext>
                </a:extLst>
              </a:tr>
              <a:tr h="190500">
                <a:tc>
                  <a:txBody>
                    <a:bodyPr/>
                    <a:lstStyle/>
                    <a:p>
                      <a:r>
                        <a:rPr lang="en-US" sz="1600">
                          <a:effectLst/>
                        </a:rPr>
                        <a:t>$OPTT</a:t>
                      </a:r>
                    </a:p>
                  </a:txBody>
                  <a:tcPr anchor="ctr"/>
                </a:tc>
                <a:tc>
                  <a:txBody>
                    <a:bodyPr/>
                    <a:lstStyle/>
                    <a:p>
                      <a:pPr algn="r"/>
                      <a:r>
                        <a:rPr lang="en-US" sz="1600">
                          <a:effectLst/>
                        </a:rPr>
                        <a:t>22409313</a:t>
                      </a:r>
                    </a:p>
                  </a:txBody>
                  <a:tcPr anchor="ctr"/>
                </a:tc>
                <a:tc>
                  <a:txBody>
                    <a:bodyPr/>
                    <a:lstStyle/>
                    <a:p>
                      <a:pPr algn="r"/>
                      <a:r>
                        <a:rPr lang="en-US" sz="1600">
                          <a:effectLst/>
                        </a:rPr>
                        <a:t>0.38</a:t>
                      </a:r>
                    </a:p>
                  </a:txBody>
                  <a:tcPr anchor="ctr"/>
                </a:tc>
                <a:tc>
                  <a:txBody>
                    <a:bodyPr/>
                    <a:lstStyle/>
                    <a:p>
                      <a:r>
                        <a:rPr lang="en-US" sz="1600">
                          <a:effectLst/>
                        </a:rPr>
                        <a:t>stocktwits</a:t>
                      </a:r>
                    </a:p>
                  </a:txBody>
                  <a:tcPr anchor="ctr"/>
                </a:tc>
                <a:tc>
                  <a:txBody>
                    <a:bodyPr/>
                    <a:lstStyle/>
                    <a:p>
                      <a:r>
                        <a:rPr lang="en-US" sz="1600">
                          <a:effectLst/>
                        </a:rPr>
                        <a:t>["Buy the dip'"]</a:t>
                      </a:r>
                    </a:p>
                  </a:txBody>
                  <a:tcPr anchor="ctr"/>
                </a:tc>
                <a:extLst>
                  <a:ext uri="{0D108BD9-81ED-4DB2-BD59-A6C34878D82A}">
                    <a16:rowId xmlns:a16="http://schemas.microsoft.com/office/drawing/2014/main" val="2144985257"/>
                  </a:ext>
                </a:extLst>
              </a:tr>
              <a:tr h="190500">
                <a:tc>
                  <a:txBody>
                    <a:bodyPr/>
                    <a:lstStyle/>
                    <a:p>
                      <a:r>
                        <a:rPr lang="en-US" sz="1600">
                          <a:effectLst/>
                        </a:rPr>
                        <a:t>$OMER</a:t>
                      </a:r>
                    </a:p>
                  </a:txBody>
                  <a:tcPr anchor="ctr"/>
                </a:tc>
                <a:tc>
                  <a:txBody>
                    <a:bodyPr/>
                    <a:lstStyle/>
                    <a:p>
                      <a:pPr algn="r"/>
                      <a:r>
                        <a:rPr lang="en-US" sz="1600"/>
                        <a:t>22409313</a:t>
                      </a:r>
                    </a:p>
                  </a:txBody>
                  <a:tcPr anchor="ctr"/>
                </a:tc>
                <a:tc>
                  <a:txBody>
                    <a:bodyPr/>
                    <a:lstStyle/>
                    <a:p>
                      <a:pPr algn="r"/>
                      <a:r>
                        <a:rPr lang="en-US" sz="1600"/>
                        <a:t>0.38</a:t>
                      </a:r>
                    </a:p>
                  </a:txBody>
                  <a:tcPr anchor="ctr"/>
                </a:tc>
                <a:tc>
                  <a:txBody>
                    <a:bodyPr/>
                    <a:lstStyle/>
                    <a:p>
                      <a:r>
                        <a:rPr lang="en-US" sz="1600"/>
                        <a:t>stocktwits</a:t>
                      </a:r>
                    </a:p>
                  </a:txBody>
                  <a:tcPr anchor="ctr"/>
                </a:tc>
                <a:tc>
                  <a:txBody>
                    <a:bodyPr/>
                    <a:lstStyle/>
                    <a:p>
                      <a:r>
                        <a:rPr lang="en-US" sz="1600"/>
                        <a:t>["Buy the dip'"]</a:t>
                      </a:r>
                    </a:p>
                  </a:txBody>
                  <a:tcPr anchor="ctr"/>
                </a:tc>
                <a:extLst>
                  <a:ext uri="{0D108BD9-81ED-4DB2-BD59-A6C34878D82A}">
                    <a16:rowId xmlns:a16="http://schemas.microsoft.com/office/drawing/2014/main" val="605025854"/>
                  </a:ext>
                </a:extLst>
              </a:tr>
              <a:tr h="190500">
                <a:tc>
                  <a:txBody>
                    <a:bodyPr/>
                    <a:lstStyle/>
                    <a:p>
                      <a:r>
                        <a:rPr lang="en-US" sz="1600">
                          <a:effectLst/>
                        </a:rPr>
                        <a:t>$TGA</a:t>
                      </a:r>
                    </a:p>
                  </a:txBody>
                  <a:tcPr anchor="ctr"/>
                </a:tc>
                <a:tc>
                  <a:txBody>
                    <a:bodyPr/>
                    <a:lstStyle/>
                    <a:p>
                      <a:pPr algn="r"/>
                      <a:r>
                        <a:rPr lang="en-US" sz="1600"/>
                        <a:t>22409313</a:t>
                      </a:r>
                    </a:p>
                  </a:txBody>
                  <a:tcPr anchor="ctr"/>
                </a:tc>
                <a:tc>
                  <a:txBody>
                    <a:bodyPr/>
                    <a:lstStyle/>
                    <a:p>
                      <a:pPr algn="r"/>
                      <a:r>
                        <a:rPr lang="en-US" sz="1600"/>
                        <a:t>0.38</a:t>
                      </a:r>
                    </a:p>
                  </a:txBody>
                  <a:tcPr anchor="ctr"/>
                </a:tc>
                <a:tc>
                  <a:txBody>
                    <a:bodyPr/>
                    <a:lstStyle/>
                    <a:p>
                      <a:r>
                        <a:rPr lang="en-US" sz="1600"/>
                        <a:t>stocktwits</a:t>
                      </a:r>
                    </a:p>
                  </a:txBody>
                  <a:tcPr anchor="ctr"/>
                </a:tc>
                <a:tc>
                  <a:txBody>
                    <a:bodyPr/>
                    <a:lstStyle/>
                    <a:p>
                      <a:r>
                        <a:rPr lang="en-US" sz="1600"/>
                        <a:t>["Buy the dip'"]</a:t>
                      </a:r>
                    </a:p>
                  </a:txBody>
                  <a:tcPr anchor="ctr"/>
                </a:tc>
                <a:extLst>
                  <a:ext uri="{0D108BD9-81ED-4DB2-BD59-A6C34878D82A}">
                    <a16:rowId xmlns:a16="http://schemas.microsoft.com/office/drawing/2014/main" val="3940074849"/>
                  </a:ext>
                </a:extLst>
              </a:tr>
              <a:tr h="190500">
                <a:tc>
                  <a:txBody>
                    <a:bodyPr/>
                    <a:lstStyle/>
                    <a:p>
                      <a:r>
                        <a:rPr lang="en-US" sz="1600">
                          <a:effectLst/>
                        </a:rPr>
                        <a:t>$KNDI</a:t>
                      </a:r>
                    </a:p>
                  </a:txBody>
                  <a:tcPr anchor="ctr"/>
                </a:tc>
                <a:tc>
                  <a:txBody>
                    <a:bodyPr/>
                    <a:lstStyle/>
                    <a:p>
                      <a:pPr algn="r"/>
                      <a:r>
                        <a:rPr lang="en-US" sz="1600"/>
                        <a:t>22409313</a:t>
                      </a:r>
                    </a:p>
                  </a:txBody>
                  <a:tcPr anchor="ctr"/>
                </a:tc>
                <a:tc>
                  <a:txBody>
                    <a:bodyPr/>
                    <a:lstStyle/>
                    <a:p>
                      <a:pPr algn="r"/>
                      <a:r>
                        <a:rPr lang="en-US" sz="1600"/>
                        <a:t>0.38</a:t>
                      </a:r>
                    </a:p>
                  </a:txBody>
                  <a:tcPr anchor="ctr"/>
                </a:tc>
                <a:tc>
                  <a:txBody>
                    <a:bodyPr/>
                    <a:lstStyle/>
                    <a:p>
                      <a:r>
                        <a:rPr lang="en-US" sz="1600"/>
                        <a:t>stocktwits</a:t>
                      </a:r>
                    </a:p>
                  </a:txBody>
                  <a:tcPr anchor="ctr"/>
                </a:tc>
                <a:tc>
                  <a:txBody>
                    <a:bodyPr/>
                    <a:lstStyle/>
                    <a:p>
                      <a:r>
                        <a:rPr lang="en-US" sz="1600"/>
                        <a:t>["Buy the dip'"]</a:t>
                      </a:r>
                    </a:p>
                  </a:txBody>
                  <a:tcPr anchor="ctr"/>
                </a:tc>
                <a:extLst>
                  <a:ext uri="{0D108BD9-81ED-4DB2-BD59-A6C34878D82A}">
                    <a16:rowId xmlns:a16="http://schemas.microsoft.com/office/drawing/2014/main" val="1873225842"/>
                  </a:ext>
                </a:extLst>
              </a:tr>
              <a:tr h="190500">
                <a:tc>
                  <a:txBody>
                    <a:bodyPr/>
                    <a:lstStyle/>
                    <a:p>
                      <a:pPr lvl="0" algn="l">
                        <a:buNone/>
                      </a:pPr>
                      <a:r>
                        <a:rPr lang="en-US" sz="1600">
                          <a:effectLst/>
                        </a:rPr>
                        <a:t>...</a:t>
                      </a:r>
                    </a:p>
                  </a:txBody>
                  <a:tcPr anchor="ctr"/>
                </a:tc>
                <a:tc>
                  <a:txBody>
                    <a:bodyPr/>
                    <a:lstStyle/>
                    <a:p>
                      <a:pPr lvl="0" algn="l">
                        <a:buNone/>
                      </a:pPr>
                      <a:r>
                        <a:rPr lang="en-US" sz="1600"/>
                        <a:t>...</a:t>
                      </a:r>
                    </a:p>
                  </a:txBody>
                  <a:tcPr anchor="ctr"/>
                </a:tc>
                <a:tc>
                  <a:txBody>
                    <a:bodyPr/>
                    <a:lstStyle/>
                    <a:p>
                      <a:pPr lvl="0" algn="l">
                        <a:buNone/>
                      </a:pPr>
                      <a:r>
                        <a:rPr lang="en-US" sz="1600"/>
                        <a:t>...</a:t>
                      </a:r>
                    </a:p>
                  </a:txBody>
                  <a:tcPr anchor="ctr"/>
                </a:tc>
                <a:tc>
                  <a:txBody>
                    <a:bodyPr/>
                    <a:lstStyle/>
                    <a:p>
                      <a:pPr lvl="0" algn="l">
                        <a:buNone/>
                      </a:pPr>
                      <a:r>
                        <a:rPr lang="en-US" sz="1600"/>
                        <a:t>...</a:t>
                      </a:r>
                    </a:p>
                  </a:txBody>
                  <a:tcPr anchor="ctr"/>
                </a:tc>
                <a:tc>
                  <a:txBody>
                    <a:bodyPr/>
                    <a:lstStyle/>
                    <a:p>
                      <a:pPr lvl="0" algn="l">
                        <a:buNone/>
                      </a:pPr>
                      <a:r>
                        <a:rPr lang="en-US" sz="1600"/>
                        <a:t>...</a:t>
                      </a:r>
                    </a:p>
                  </a:txBody>
                  <a:tcPr anchor="ctr"/>
                </a:tc>
                <a:extLst>
                  <a:ext uri="{0D108BD9-81ED-4DB2-BD59-A6C34878D82A}">
                    <a16:rowId xmlns:a16="http://schemas.microsoft.com/office/drawing/2014/main" val="3259373805"/>
                  </a:ext>
                </a:extLst>
              </a:tr>
            </a:tbl>
          </a:graphicData>
        </a:graphic>
      </p:graphicFrame>
      <p:sp>
        <p:nvSpPr>
          <p:cNvPr id="12" name="TextBox 11">
            <a:extLst>
              <a:ext uri="{FF2B5EF4-FFF2-40B4-BE49-F238E27FC236}">
                <a16:creationId xmlns:a16="http://schemas.microsoft.com/office/drawing/2014/main" id="{2DB28373-0B4B-40C5-8F08-6DC84CB56A6D}"/>
              </a:ext>
            </a:extLst>
          </p:cNvPr>
          <p:cNvSpPr txBox="1"/>
          <p:nvPr/>
        </p:nvSpPr>
        <p:spPr>
          <a:xfrm>
            <a:off x="820820" y="3360821"/>
            <a:ext cx="107776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 contains rows with duplicate strings and </a:t>
            </a:r>
            <a:r>
              <a:rPr lang="en-US"/>
              <a:t>sentiments as shown in the table below. </a:t>
            </a:r>
            <a:endParaRPr lang="en-US" dirty="0">
              <a:ea typeface="Tahoma"/>
              <a:cs typeface="Tahoma"/>
            </a:endParaRPr>
          </a:p>
        </p:txBody>
      </p:sp>
      <p:sp>
        <p:nvSpPr>
          <p:cNvPr id="14" name="TextBox 13">
            <a:extLst>
              <a:ext uri="{FF2B5EF4-FFF2-40B4-BE49-F238E27FC236}">
                <a16:creationId xmlns:a16="http://schemas.microsoft.com/office/drawing/2014/main" id="{49F9A990-9266-47DF-9665-6D2ADFF9B949}"/>
              </a:ext>
            </a:extLst>
          </p:cNvPr>
          <p:cNvSpPr txBox="1"/>
          <p:nvPr/>
        </p:nvSpPr>
        <p:spPr>
          <a:xfrm>
            <a:off x="843380" y="5843169"/>
            <a:ext cx="109113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is hence deduplicated for making the model unbiased to any particular sample which increases the generalizability. (detailed explanation of why duplicates are removed can be found in the appendix)</a:t>
            </a:r>
            <a:endParaRPr lang="en-US">
              <a:ea typeface="+mn-lt"/>
              <a:cs typeface="+mn-lt"/>
            </a:endParaRPr>
          </a:p>
          <a:p>
            <a:pPr algn="l"/>
            <a:endParaRPr lang="en-US" dirty="0">
              <a:ea typeface="Tahoma"/>
              <a:cs typeface="Tahoma"/>
            </a:endParaRPr>
          </a:p>
        </p:txBody>
      </p:sp>
      <p:sp>
        <p:nvSpPr>
          <p:cNvPr id="17" name="TextBox 16">
            <a:extLst>
              <a:ext uri="{FF2B5EF4-FFF2-40B4-BE49-F238E27FC236}">
                <a16:creationId xmlns:a16="http://schemas.microsoft.com/office/drawing/2014/main" id="{7683D4EE-CD3C-490D-A255-E94B4E3AD468}"/>
              </a:ext>
            </a:extLst>
          </p:cNvPr>
          <p:cNvSpPr txBox="1"/>
          <p:nvPr/>
        </p:nvSpPr>
        <p:spPr>
          <a:xfrm>
            <a:off x="406401" y="2812714"/>
            <a:ext cx="47350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1">
                    <a:lumMod val="85000"/>
                    <a:lumOff val="15000"/>
                  </a:schemeClr>
                </a:solidFill>
                <a:latin typeface="Courier New"/>
                <a:cs typeface="Courier New"/>
              </a:rPr>
              <a:t>2. Remove Duplicate Strings</a:t>
            </a:r>
          </a:p>
        </p:txBody>
      </p:sp>
      <p:cxnSp>
        <p:nvCxnSpPr>
          <p:cNvPr id="19" name="Straight Arrow Connector 18">
            <a:extLst>
              <a:ext uri="{FF2B5EF4-FFF2-40B4-BE49-F238E27FC236}">
                <a16:creationId xmlns:a16="http://schemas.microsoft.com/office/drawing/2014/main" id="{0B44BE29-DF03-4BFB-85CE-302EFD665881}"/>
              </a:ext>
            </a:extLst>
          </p:cNvPr>
          <p:cNvCxnSpPr>
            <a:cxnSpLocks/>
          </p:cNvCxnSpPr>
          <p:nvPr/>
        </p:nvCxnSpPr>
        <p:spPr>
          <a:xfrm>
            <a:off x="407567" y="3328569"/>
            <a:ext cx="11349788" cy="4010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189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031A20-90CB-4C51-B7C0-EBADE3B9639F}"/>
              </a:ext>
            </a:extLst>
          </p:cNvPr>
          <p:cNvSpPr>
            <a:spLocks noGrp="1"/>
          </p:cNvSpPr>
          <p:nvPr>
            <p:ph type="sldNum" sz="quarter" idx="11"/>
          </p:nvPr>
        </p:nvSpPr>
        <p:spPr/>
        <p:txBody>
          <a:bodyPr/>
          <a:lstStyle/>
          <a:p>
            <a:fld id="{4B73C415-D670-4716-A5EC-CC4D52CA2BAC}" type="slidenum">
              <a:rPr lang="en-US" noProof="0" smtClean="0"/>
              <a:pPr/>
              <a:t>13</a:t>
            </a:fld>
            <a:endParaRPr lang="en-US" noProof="0" dirty="0"/>
          </a:p>
        </p:txBody>
      </p:sp>
      <p:sp>
        <p:nvSpPr>
          <p:cNvPr id="5" name="TextBox 4">
            <a:extLst>
              <a:ext uri="{FF2B5EF4-FFF2-40B4-BE49-F238E27FC236}">
                <a16:creationId xmlns:a16="http://schemas.microsoft.com/office/drawing/2014/main" id="{09670B08-7DDD-4C3F-9DD8-0300105608AB}"/>
              </a:ext>
            </a:extLst>
          </p:cNvPr>
          <p:cNvSpPr txBox="1"/>
          <p:nvPr/>
        </p:nvSpPr>
        <p:spPr>
          <a:xfrm>
            <a:off x="406401" y="331737"/>
            <a:ext cx="4735094" cy="51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tx1">
                    <a:lumMod val="85000"/>
                    <a:lumOff val="15000"/>
                  </a:schemeClr>
                </a:solidFill>
                <a:latin typeface="Courier New"/>
                <a:cs typeface="Courier New"/>
              </a:rPr>
              <a:t>3. </a:t>
            </a:r>
            <a:r>
              <a:rPr lang="en-US" sz="2000" b="1">
                <a:latin typeface="Courier New"/>
                <a:ea typeface="Tahoma"/>
                <a:cs typeface="Tahoma"/>
              </a:rPr>
              <a:t>Remove Company Tags</a:t>
            </a:r>
            <a:endParaRPr lang="en-US" sz="2000" b="1">
              <a:latin typeface="Courier New"/>
              <a:ea typeface="+mn-lt"/>
              <a:cs typeface="+mn-lt"/>
            </a:endParaRPr>
          </a:p>
        </p:txBody>
      </p:sp>
      <p:cxnSp>
        <p:nvCxnSpPr>
          <p:cNvPr id="7" name="Straight Arrow Connector 6">
            <a:extLst>
              <a:ext uri="{FF2B5EF4-FFF2-40B4-BE49-F238E27FC236}">
                <a16:creationId xmlns:a16="http://schemas.microsoft.com/office/drawing/2014/main" id="{1A827FCF-75A1-4139-9BA5-8B6CF2603E3E}"/>
              </a:ext>
            </a:extLst>
          </p:cNvPr>
          <p:cNvCxnSpPr/>
          <p:nvPr/>
        </p:nvCxnSpPr>
        <p:spPr>
          <a:xfrm>
            <a:off x="407568" y="967909"/>
            <a:ext cx="11349788" cy="40105"/>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1">
            <a:extLst>
              <a:ext uri="{FF2B5EF4-FFF2-40B4-BE49-F238E27FC236}">
                <a16:creationId xmlns:a16="http://schemas.microsoft.com/office/drawing/2014/main" id="{BD010CC2-EFD0-470E-AD04-BDCF36ABA2F4}"/>
              </a:ext>
            </a:extLst>
          </p:cNvPr>
          <p:cNvSpPr txBox="1"/>
          <p:nvPr/>
        </p:nvSpPr>
        <p:spPr>
          <a:xfrm>
            <a:off x="887664" y="1075326"/>
            <a:ext cx="1095140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strings contain company tags (identified by words starting with $). These carry no information relevant to sentiment classification &amp; </a:t>
            </a:r>
            <a:r>
              <a:rPr lang="en-US"/>
              <a:t>hence are removed</a:t>
            </a:r>
          </a:p>
        </p:txBody>
      </p:sp>
      <p:sp>
        <p:nvSpPr>
          <p:cNvPr id="9" name="TextBox 2">
            <a:extLst>
              <a:ext uri="{FF2B5EF4-FFF2-40B4-BE49-F238E27FC236}">
                <a16:creationId xmlns:a16="http://schemas.microsoft.com/office/drawing/2014/main" id="{37DAED67-D96C-443F-908E-529078385723}"/>
              </a:ext>
            </a:extLst>
          </p:cNvPr>
          <p:cNvSpPr txBox="1"/>
          <p:nvPr/>
        </p:nvSpPr>
        <p:spPr>
          <a:xfrm>
            <a:off x="2237873" y="1823958"/>
            <a:ext cx="2863516" cy="646331"/>
          </a:xfrm>
          <a:prstGeom prst="rect">
            <a:avLst/>
          </a:prstGeom>
          <a:solidFill>
            <a:schemeClr val="tx1">
              <a:lumMod val="50000"/>
              <a:lumOff val="5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a:solidFill>
                  <a:srgbClr val="FFFFFF"/>
                </a:solidFill>
                <a:ea typeface="Tahoma"/>
                <a:cs typeface="Tahoma"/>
              </a:rPr>
              <a:t>'$AAPL stocks will go up soon #ownitdon'ttradeit'</a:t>
            </a:r>
            <a:endParaRPr lang="en-US">
              <a:solidFill>
                <a:srgbClr val="000000"/>
              </a:solidFill>
              <a:ea typeface="Tahoma"/>
              <a:cs typeface="Tahoma"/>
            </a:endParaRPr>
          </a:p>
        </p:txBody>
      </p:sp>
      <p:sp>
        <p:nvSpPr>
          <p:cNvPr id="10" name="TextBox 3">
            <a:extLst>
              <a:ext uri="{FF2B5EF4-FFF2-40B4-BE49-F238E27FC236}">
                <a16:creationId xmlns:a16="http://schemas.microsoft.com/office/drawing/2014/main" id="{EF85F95B-C6DE-484E-84BD-AF2798F7A1A9}"/>
              </a:ext>
            </a:extLst>
          </p:cNvPr>
          <p:cNvSpPr txBox="1"/>
          <p:nvPr/>
        </p:nvSpPr>
        <p:spPr>
          <a:xfrm>
            <a:off x="6569240" y="1823957"/>
            <a:ext cx="2582779" cy="646331"/>
          </a:xfrm>
          <a:prstGeom prst="rect">
            <a:avLst/>
          </a:prstGeom>
          <a:solidFill>
            <a:schemeClr val="tx1">
              <a:lumMod val="50000"/>
              <a:lumOff val="5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a:solidFill>
                  <a:srgbClr val="FFFFFF"/>
                </a:solidFill>
                <a:ea typeface="Tahoma"/>
                <a:cs typeface="Tahoma"/>
              </a:rPr>
              <a:t>'stocks will go up soon #ownitdon'ttradeit'</a:t>
            </a:r>
            <a:endParaRPr lang="en-US">
              <a:ea typeface="+mn-lt"/>
              <a:cs typeface="+mn-lt"/>
            </a:endParaRPr>
          </a:p>
        </p:txBody>
      </p:sp>
      <p:sp>
        <p:nvSpPr>
          <p:cNvPr id="11" name="Arrow: Right 10">
            <a:extLst>
              <a:ext uri="{FF2B5EF4-FFF2-40B4-BE49-F238E27FC236}">
                <a16:creationId xmlns:a16="http://schemas.microsoft.com/office/drawing/2014/main" id="{96EE0E49-7BB8-4699-9C9A-49AFDF95AB21}"/>
              </a:ext>
            </a:extLst>
          </p:cNvPr>
          <p:cNvSpPr/>
          <p:nvPr/>
        </p:nvSpPr>
        <p:spPr>
          <a:xfrm>
            <a:off x="5259217" y="1903821"/>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FDF3DF86-B755-457F-A289-3DF96D1A1A92}"/>
              </a:ext>
            </a:extLst>
          </p:cNvPr>
          <p:cNvSpPr txBox="1"/>
          <p:nvPr/>
        </p:nvSpPr>
        <p:spPr>
          <a:xfrm>
            <a:off x="406400" y="2695930"/>
            <a:ext cx="47350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ourier New"/>
                <a:ea typeface="+mn-lt"/>
                <a:cs typeface="+mn-lt"/>
              </a:rPr>
              <a:t>4. Clean text in hashtags</a:t>
            </a:r>
            <a:endParaRPr lang="en-US" sz="2000" b="1">
              <a:solidFill>
                <a:schemeClr val="tx1">
                  <a:lumMod val="85000"/>
                  <a:lumOff val="15000"/>
                </a:schemeClr>
              </a:solidFill>
              <a:latin typeface="Courier New"/>
              <a:cs typeface="Courier New"/>
            </a:endParaRPr>
          </a:p>
        </p:txBody>
      </p:sp>
      <p:cxnSp>
        <p:nvCxnSpPr>
          <p:cNvPr id="13" name="Straight Arrow Connector 12">
            <a:extLst>
              <a:ext uri="{FF2B5EF4-FFF2-40B4-BE49-F238E27FC236}">
                <a16:creationId xmlns:a16="http://schemas.microsoft.com/office/drawing/2014/main" id="{63344D44-2A61-4AF5-9853-82154C211B7C}"/>
              </a:ext>
            </a:extLst>
          </p:cNvPr>
          <p:cNvCxnSpPr>
            <a:cxnSpLocks/>
          </p:cNvCxnSpPr>
          <p:nvPr/>
        </p:nvCxnSpPr>
        <p:spPr>
          <a:xfrm>
            <a:off x="407568" y="3168653"/>
            <a:ext cx="11349788" cy="40105"/>
          </a:xfrm>
          <a:prstGeom prst="straightConnector1">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9AA6D85-46C4-4DE9-B788-2CB4778E0D2F}"/>
              </a:ext>
            </a:extLst>
          </p:cNvPr>
          <p:cNvSpPr txBox="1"/>
          <p:nvPr/>
        </p:nvSpPr>
        <p:spPr>
          <a:xfrm>
            <a:off x="789293" y="3325761"/>
            <a:ext cx="109584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000000"/>
                </a:solidFill>
                <a:ea typeface="Tahoma"/>
                <a:cs typeface="Tahoma"/>
              </a:rPr>
              <a:t>Text embedded in hashtags often carry crucial information essential for sentiment analysis</a:t>
            </a:r>
            <a:endParaRPr lang="en-US" dirty="0">
              <a:solidFill>
                <a:srgbClr val="000000"/>
              </a:solidFill>
              <a:ea typeface="+mn-lt"/>
              <a:cs typeface="+mn-lt"/>
            </a:endParaRPr>
          </a:p>
          <a:p>
            <a:pPr marL="285750" indent="-285750">
              <a:buFont typeface="Arial"/>
              <a:buChar char="•"/>
            </a:pPr>
            <a:r>
              <a:rPr lang="en-US">
                <a:solidFill>
                  <a:srgbClr val="000000"/>
                </a:solidFill>
                <a:ea typeface="Tahoma"/>
                <a:cs typeface="Tahoma"/>
              </a:rPr>
              <a:t>The data is extracted from social platfroms Twitter &amp; stocktwits where use of hasttags is quite </a:t>
            </a:r>
            <a:r>
              <a:rPr lang="en-US" dirty="0">
                <a:solidFill>
                  <a:srgbClr val="000000"/>
                </a:solidFill>
                <a:ea typeface="Tahoma"/>
                <a:cs typeface="Tahoma"/>
              </a:rPr>
              <a:t>common. </a:t>
            </a:r>
          </a:p>
          <a:p>
            <a:pPr marL="285750" indent="-285750">
              <a:buFont typeface="Arial"/>
              <a:buChar char="•"/>
            </a:pPr>
            <a:r>
              <a:rPr lang="en-US">
                <a:ea typeface="Tahoma"/>
                <a:cs typeface="Tahoma"/>
              </a:rPr>
              <a:t>People use </a:t>
            </a:r>
            <a:r>
              <a:rPr lang="en-US" dirty="0">
                <a:ea typeface="Tahoma"/>
                <a:cs typeface="Tahoma"/>
              </a:rPr>
              <a:t>hash tags to summarize their </a:t>
            </a:r>
            <a:r>
              <a:rPr lang="en-US">
                <a:ea typeface="Tahoma"/>
                <a:cs typeface="Tahoma"/>
              </a:rPr>
              <a:t>sentiment/ emotions or group the post with similar content on the platform. </a:t>
            </a:r>
            <a:endParaRPr lang="en-US" dirty="0">
              <a:ea typeface="Tahoma"/>
              <a:cs typeface="Tahoma"/>
            </a:endParaRPr>
          </a:p>
          <a:p>
            <a:endParaRPr lang="en-US" dirty="0">
              <a:ea typeface="Tahoma"/>
              <a:cs typeface="Tahoma"/>
            </a:endParaRPr>
          </a:p>
          <a:p>
            <a:r>
              <a:rPr lang="en-US">
                <a:ea typeface="Tahoma"/>
                <a:cs typeface="Tahoma"/>
              </a:rPr>
              <a:t>Hash(#) symbool is stripped from each hashtag string and the resulting text is then split into meaningful words</a:t>
            </a:r>
            <a:endParaRPr lang="en-US" dirty="0">
              <a:ea typeface="Tahoma"/>
              <a:cs typeface="Tahoma"/>
            </a:endParaRPr>
          </a:p>
        </p:txBody>
      </p:sp>
      <p:sp>
        <p:nvSpPr>
          <p:cNvPr id="17" name="TextBox 16">
            <a:extLst>
              <a:ext uri="{FF2B5EF4-FFF2-40B4-BE49-F238E27FC236}">
                <a16:creationId xmlns:a16="http://schemas.microsoft.com/office/drawing/2014/main" id="{01F5D26A-1125-46F4-B1C6-1FCEE471521D}"/>
              </a:ext>
            </a:extLst>
          </p:cNvPr>
          <p:cNvSpPr txBox="1"/>
          <p:nvPr/>
        </p:nvSpPr>
        <p:spPr>
          <a:xfrm>
            <a:off x="2235855" y="5683900"/>
            <a:ext cx="2450861"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'stocks will go up soon #ownitdon'ttradeit'</a:t>
            </a:r>
            <a:endParaRPr lang="en-US">
              <a:ea typeface="+mn-lt"/>
              <a:cs typeface="+mn-lt"/>
            </a:endParaRPr>
          </a:p>
        </p:txBody>
      </p:sp>
      <p:sp>
        <p:nvSpPr>
          <p:cNvPr id="19" name="TextBox 18">
            <a:extLst>
              <a:ext uri="{FF2B5EF4-FFF2-40B4-BE49-F238E27FC236}">
                <a16:creationId xmlns:a16="http://schemas.microsoft.com/office/drawing/2014/main" id="{212983E5-DC58-48CA-AB55-635964D7CB34}"/>
              </a:ext>
            </a:extLst>
          </p:cNvPr>
          <p:cNvSpPr txBox="1"/>
          <p:nvPr/>
        </p:nvSpPr>
        <p:spPr>
          <a:xfrm>
            <a:off x="6568988" y="5683899"/>
            <a:ext cx="2582779"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'stocks will go up soon own it don't trade it'</a:t>
            </a:r>
            <a:endParaRPr lang="en-US">
              <a:ea typeface="+mn-lt"/>
              <a:cs typeface="+mn-lt"/>
            </a:endParaRPr>
          </a:p>
        </p:txBody>
      </p:sp>
      <p:sp>
        <p:nvSpPr>
          <p:cNvPr id="21" name="Arrow: Right 20">
            <a:extLst>
              <a:ext uri="{FF2B5EF4-FFF2-40B4-BE49-F238E27FC236}">
                <a16:creationId xmlns:a16="http://schemas.microsoft.com/office/drawing/2014/main" id="{E8BC10F9-868D-40E8-AD88-331A58EB049E}"/>
              </a:ext>
            </a:extLst>
          </p:cNvPr>
          <p:cNvSpPr/>
          <p:nvPr/>
        </p:nvSpPr>
        <p:spPr>
          <a:xfrm>
            <a:off x="5258965" y="5777131"/>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9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0259D5-F591-4EA7-B822-FDA41EB1D23C}"/>
              </a:ext>
            </a:extLst>
          </p:cNvPr>
          <p:cNvSpPr>
            <a:spLocks noGrp="1"/>
          </p:cNvSpPr>
          <p:nvPr>
            <p:ph type="sldNum" sz="quarter" idx="11"/>
          </p:nvPr>
        </p:nvSpPr>
        <p:spPr/>
        <p:txBody>
          <a:bodyPr/>
          <a:lstStyle/>
          <a:p>
            <a:fld id="{4B73C415-D670-4716-A5EC-CC4D52CA2BAC}" type="slidenum">
              <a:rPr lang="en-US" noProof="0" smtClean="0"/>
              <a:pPr/>
              <a:t>14</a:t>
            </a:fld>
            <a:endParaRPr lang="en-US" noProof="0" dirty="0"/>
          </a:p>
        </p:txBody>
      </p:sp>
      <p:sp>
        <p:nvSpPr>
          <p:cNvPr id="4" name="TextBox 3">
            <a:extLst>
              <a:ext uri="{FF2B5EF4-FFF2-40B4-BE49-F238E27FC236}">
                <a16:creationId xmlns:a16="http://schemas.microsoft.com/office/drawing/2014/main" id="{F332C567-8E37-4165-B95F-700B095B12FD}"/>
              </a:ext>
            </a:extLst>
          </p:cNvPr>
          <p:cNvSpPr txBox="1"/>
          <p:nvPr/>
        </p:nvSpPr>
        <p:spPr>
          <a:xfrm>
            <a:off x="281796" y="75217"/>
            <a:ext cx="1141274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Courier New"/>
              <a:ea typeface="Tahoma"/>
              <a:cs typeface="Tahoma"/>
            </a:endParaRPr>
          </a:p>
          <a:p>
            <a:r>
              <a:rPr lang="en-US" sz="2000" b="1">
                <a:latin typeface="Courier New"/>
                <a:ea typeface="Tahoma"/>
                <a:cs typeface="Tahoma"/>
              </a:rPr>
              <a:t>5. Clean &amp; preserve Negation</a:t>
            </a:r>
            <a:endParaRPr lang="en-US"/>
          </a:p>
          <a:p>
            <a:endParaRPr lang="en-US" sz="2000" b="1" dirty="0">
              <a:latin typeface="Courier New"/>
              <a:ea typeface="Tahoma"/>
              <a:cs typeface="Tahoma"/>
            </a:endParaRPr>
          </a:p>
          <a:p>
            <a:pPr marL="742950" lvl="1" indent="-285750">
              <a:buFont typeface="Arial"/>
              <a:buChar char="•"/>
            </a:pPr>
            <a:r>
              <a:rPr lang="en-US" dirty="0">
                <a:ea typeface="Tahoma"/>
                <a:cs typeface="Tahoma"/>
              </a:rPr>
              <a:t>The word 'not' is generally considered as a stop word in most of the NLP </a:t>
            </a:r>
            <a:r>
              <a:rPr lang="en-US">
                <a:ea typeface="Tahoma"/>
                <a:cs typeface="Tahoma"/>
              </a:rPr>
              <a:t>tasks</a:t>
            </a:r>
          </a:p>
          <a:p>
            <a:pPr marL="742950" lvl="1" indent="-285750">
              <a:buFont typeface="Arial"/>
              <a:buChar char="•"/>
            </a:pPr>
            <a:r>
              <a:rPr lang="en-US">
                <a:ea typeface="Tahoma"/>
                <a:cs typeface="Tahoma"/>
              </a:rPr>
              <a:t>But presense of a not makes a huge diffrenece in sentiment analysis</a:t>
            </a:r>
            <a:endParaRPr lang="en-US" dirty="0">
              <a:ea typeface="Tahoma"/>
              <a:cs typeface="Tahoma"/>
            </a:endParaRPr>
          </a:p>
          <a:p>
            <a:pPr marL="742950" lvl="1" indent="-285750">
              <a:buFont typeface="Arial"/>
              <a:buChar char="•"/>
            </a:pPr>
            <a:r>
              <a:rPr lang="en-US">
                <a:ea typeface="Tahoma"/>
                <a:cs typeface="Tahoma"/>
              </a:rPr>
              <a:t>Hence preserving it is essential</a:t>
            </a:r>
            <a:endParaRPr lang="en-US" dirty="0">
              <a:ea typeface="Tahoma"/>
              <a:cs typeface="Tahoma"/>
            </a:endParaRPr>
          </a:p>
          <a:p>
            <a:pPr marL="742950" lvl="1" indent="-285750">
              <a:buFont typeface="Arial"/>
              <a:buChar char="•"/>
            </a:pPr>
            <a:r>
              <a:rPr lang="en-US" dirty="0">
                <a:ea typeface="Tahoma"/>
                <a:cs typeface="Tahoma"/>
              </a:rPr>
              <a:t>Not is often written in short form "n't" combined with helping verbs like </a:t>
            </a:r>
            <a:r>
              <a:rPr lang="en-US">
                <a:ea typeface="Tahoma"/>
                <a:cs typeface="Tahoma"/>
              </a:rPr>
              <a:t>'can', 'should' etc</a:t>
            </a:r>
            <a:endParaRPr lang="en-US" dirty="0">
              <a:ea typeface="Tahoma"/>
              <a:cs typeface="Tahoma"/>
            </a:endParaRPr>
          </a:p>
          <a:p>
            <a:pPr lvl="1"/>
            <a:endParaRPr lang="en-US" dirty="0">
              <a:ea typeface="Tahoma"/>
              <a:cs typeface="Tahoma"/>
            </a:endParaRPr>
          </a:p>
          <a:p>
            <a:r>
              <a:rPr lang="en-US" dirty="0">
                <a:ea typeface="Tahoma"/>
                <a:cs typeface="Tahoma"/>
              </a:rPr>
              <a:t>       </a:t>
            </a:r>
            <a:r>
              <a:rPr lang="en-US">
                <a:ea typeface="Tahoma"/>
                <a:cs typeface="Tahoma"/>
              </a:rPr>
              <a:t>It is straight forward to just replace the "n't" word with " not"</a:t>
            </a:r>
          </a:p>
          <a:p>
            <a:r>
              <a:rPr lang="en-US">
                <a:ea typeface="Tahoma"/>
                <a:cs typeface="Tahoma"/>
              </a:rPr>
              <a:t>       Only the following four cases need special correction ( shan't, won't, ain't,</a:t>
            </a:r>
            <a:r>
              <a:rPr lang="en-US" dirty="0">
                <a:ea typeface="Tahoma"/>
                <a:cs typeface="Tahoma"/>
              </a:rPr>
              <a:t> can't)</a:t>
            </a:r>
          </a:p>
        </p:txBody>
      </p:sp>
      <p:sp>
        <p:nvSpPr>
          <p:cNvPr id="5" name="TextBox 4">
            <a:extLst>
              <a:ext uri="{FF2B5EF4-FFF2-40B4-BE49-F238E27FC236}">
                <a16:creationId xmlns:a16="http://schemas.microsoft.com/office/drawing/2014/main" id="{C77AC3E7-6396-4FFD-968E-7B46053AC9F2}"/>
              </a:ext>
            </a:extLst>
          </p:cNvPr>
          <p:cNvSpPr txBox="1"/>
          <p:nvPr/>
        </p:nvSpPr>
        <p:spPr>
          <a:xfrm>
            <a:off x="205983" y="3753156"/>
            <a:ext cx="11657161"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ourier New"/>
                <a:cs typeface="Courier New"/>
              </a:rPr>
              <a:t>6. Stop Word Removal</a:t>
            </a:r>
          </a:p>
          <a:p>
            <a:endParaRPr lang="en-US" sz="2000" b="1" dirty="0">
              <a:latin typeface="Courier New"/>
              <a:ea typeface="+mn-lt"/>
              <a:cs typeface="Courier New"/>
            </a:endParaRPr>
          </a:p>
          <a:p>
            <a:pPr marL="742950" lvl="1" indent="-285750">
              <a:buFont typeface="Arial"/>
              <a:buChar char="•"/>
            </a:pPr>
            <a:r>
              <a:rPr lang="en-US">
                <a:ea typeface="+mn-lt"/>
                <a:cs typeface="+mn-lt"/>
              </a:rPr>
              <a:t>Every language contains a few most common words</a:t>
            </a:r>
          </a:p>
          <a:p>
            <a:pPr marL="742950" lvl="1" indent="-285750">
              <a:buFont typeface="Arial"/>
              <a:buChar char="•"/>
            </a:pPr>
            <a:r>
              <a:rPr lang="en-US">
                <a:ea typeface="+mn-lt"/>
                <a:cs typeface="+mn-lt"/>
              </a:rPr>
              <a:t>These words generally do not add extra value to the task at hand( sentiment analysis). Moreover including them can incerase the dimensionality dramatically and often could lead to overfitting</a:t>
            </a:r>
            <a:endParaRPr lang="en-US" dirty="0">
              <a:ea typeface="+mn-lt"/>
              <a:cs typeface="+mn-lt"/>
            </a:endParaRPr>
          </a:p>
          <a:p>
            <a:pPr marL="742950" lvl="1" indent="-285750">
              <a:buFont typeface="Arial"/>
              <a:buChar char="•"/>
            </a:pPr>
            <a:r>
              <a:rPr lang="en-US">
                <a:ea typeface="+mn-lt"/>
                <a:cs typeface="+mn-lt"/>
              </a:rPr>
              <a:t>Hence such words are eliminated.</a:t>
            </a:r>
            <a:endParaRPr lang="en-US" dirty="0">
              <a:ea typeface="+mn-lt"/>
              <a:cs typeface="+mn-lt"/>
            </a:endParaRPr>
          </a:p>
          <a:p>
            <a:pPr marL="742950" lvl="1" indent="-285750">
              <a:buFont typeface="Arial"/>
              <a:buChar char="•"/>
            </a:pPr>
            <a:r>
              <a:rPr lang="en-US">
                <a:ea typeface="+mn-lt"/>
                <a:cs typeface="+mn-lt"/>
              </a:rPr>
              <a:t>A few special words that matter in the current context ( stock market data ) are excluded.eg:- up, down, drop, over, under etc</a:t>
            </a:r>
            <a:endParaRPr lang="en-US" dirty="0">
              <a:ea typeface="+mn-lt"/>
              <a:cs typeface="+mn-lt"/>
            </a:endParaRPr>
          </a:p>
        </p:txBody>
      </p:sp>
      <p:sp>
        <p:nvSpPr>
          <p:cNvPr id="8" name="TextBox 7">
            <a:extLst>
              <a:ext uri="{FF2B5EF4-FFF2-40B4-BE49-F238E27FC236}">
                <a16:creationId xmlns:a16="http://schemas.microsoft.com/office/drawing/2014/main" id="{21DDAE01-64C7-455E-AE60-900E455EFBF8}"/>
              </a:ext>
            </a:extLst>
          </p:cNvPr>
          <p:cNvSpPr txBox="1"/>
          <p:nvPr/>
        </p:nvSpPr>
        <p:spPr>
          <a:xfrm>
            <a:off x="1032697" y="3112874"/>
            <a:ext cx="2474571"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'stocks will go up soon own it don't trade it'</a:t>
            </a:r>
            <a:endParaRPr lang="en-US">
              <a:ea typeface="+mn-lt"/>
              <a:cs typeface="+mn-lt"/>
            </a:endParaRPr>
          </a:p>
        </p:txBody>
      </p:sp>
      <p:sp>
        <p:nvSpPr>
          <p:cNvPr id="10" name="TextBox 9">
            <a:extLst>
              <a:ext uri="{FF2B5EF4-FFF2-40B4-BE49-F238E27FC236}">
                <a16:creationId xmlns:a16="http://schemas.microsoft.com/office/drawing/2014/main" id="{4E1E55EB-784D-4224-8010-55792F80DF6B}"/>
              </a:ext>
            </a:extLst>
          </p:cNvPr>
          <p:cNvSpPr txBox="1"/>
          <p:nvPr/>
        </p:nvSpPr>
        <p:spPr>
          <a:xfrm>
            <a:off x="5392064" y="3112874"/>
            <a:ext cx="2582779"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'stocks will grow soon own it do not trade it'</a:t>
            </a:r>
            <a:endParaRPr lang="en-US">
              <a:ea typeface="+mn-lt"/>
              <a:cs typeface="+mn-lt"/>
            </a:endParaRPr>
          </a:p>
        </p:txBody>
      </p:sp>
      <p:sp>
        <p:nvSpPr>
          <p:cNvPr id="12" name="Arrow: Right 11">
            <a:extLst>
              <a:ext uri="{FF2B5EF4-FFF2-40B4-BE49-F238E27FC236}">
                <a16:creationId xmlns:a16="http://schemas.microsoft.com/office/drawing/2014/main" id="{65257B42-0E0A-470D-BE16-F1F5C0B1E4B7}"/>
              </a:ext>
            </a:extLst>
          </p:cNvPr>
          <p:cNvSpPr/>
          <p:nvPr/>
        </p:nvSpPr>
        <p:spPr>
          <a:xfrm>
            <a:off x="4003343" y="3192737"/>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63F212-FE45-47CC-914C-A4FDA28127AE}"/>
              </a:ext>
            </a:extLst>
          </p:cNvPr>
          <p:cNvSpPr txBox="1"/>
          <p:nvPr/>
        </p:nvSpPr>
        <p:spPr>
          <a:xfrm>
            <a:off x="1026643" y="6066287"/>
            <a:ext cx="2474571"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a:solidFill>
                  <a:srgbClr val="FFFFFF"/>
                </a:solidFill>
                <a:ea typeface="Tahoma"/>
                <a:cs typeface="Tahoma"/>
              </a:rPr>
              <a:t>'stocks will go up soon own it do not trade it'</a:t>
            </a:r>
            <a:endParaRPr lang="en-US">
              <a:ea typeface="+mn-lt"/>
              <a:cs typeface="+mn-lt"/>
            </a:endParaRPr>
          </a:p>
        </p:txBody>
      </p:sp>
      <p:sp>
        <p:nvSpPr>
          <p:cNvPr id="16" name="TextBox 15">
            <a:extLst>
              <a:ext uri="{FF2B5EF4-FFF2-40B4-BE49-F238E27FC236}">
                <a16:creationId xmlns:a16="http://schemas.microsoft.com/office/drawing/2014/main" id="{2823641B-65A1-42E4-87B9-D95B3EC9FE5F}"/>
              </a:ext>
            </a:extLst>
          </p:cNvPr>
          <p:cNvSpPr txBox="1"/>
          <p:nvPr/>
        </p:nvSpPr>
        <p:spPr>
          <a:xfrm>
            <a:off x="5399377" y="6066285"/>
            <a:ext cx="2582779" cy="646331"/>
          </a:xfrm>
          <a:prstGeom prst="rect">
            <a:avLst/>
          </a:prstGeom>
          <a:solidFill>
            <a:schemeClr val="tx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dirty="0">
                <a:solidFill>
                  <a:srgbClr val="FFFFFF"/>
                </a:solidFill>
                <a:ea typeface="Tahoma"/>
                <a:cs typeface="Tahoma"/>
              </a:rPr>
              <a:t>'stocks go up soon own </a:t>
            </a:r>
            <a:r>
              <a:rPr lang="en-ZA">
                <a:solidFill>
                  <a:srgbClr val="FFFFFF"/>
                </a:solidFill>
                <a:ea typeface="Tahoma"/>
                <a:cs typeface="Tahoma"/>
              </a:rPr>
              <a:t>not trade'</a:t>
            </a:r>
            <a:endParaRPr lang="en-US">
              <a:ea typeface="+mn-lt"/>
              <a:cs typeface="+mn-lt"/>
            </a:endParaRPr>
          </a:p>
        </p:txBody>
      </p:sp>
      <p:sp>
        <p:nvSpPr>
          <p:cNvPr id="17" name="Arrow: Right 16">
            <a:extLst>
              <a:ext uri="{FF2B5EF4-FFF2-40B4-BE49-F238E27FC236}">
                <a16:creationId xmlns:a16="http://schemas.microsoft.com/office/drawing/2014/main" id="{534FB336-D80B-4488-A371-311C2EB0BB9A}"/>
              </a:ext>
            </a:extLst>
          </p:cNvPr>
          <p:cNvSpPr/>
          <p:nvPr/>
        </p:nvSpPr>
        <p:spPr>
          <a:xfrm>
            <a:off x="4010657" y="6172886"/>
            <a:ext cx="978408" cy="48463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4A8AFF7-B3CC-4C09-B90E-C068BBF53CC4}"/>
              </a:ext>
            </a:extLst>
          </p:cNvPr>
          <p:cNvSpPr txBox="1"/>
          <p:nvPr/>
        </p:nvSpPr>
        <p:spPr>
          <a:xfrm>
            <a:off x="8871385" y="6115472"/>
            <a:ext cx="31457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 'up' &amp; 'not' are still present although they are</a:t>
            </a:r>
            <a:r>
              <a:rPr lang="en-US" sz="1400"/>
              <a:t> stopwords</a:t>
            </a:r>
            <a:endParaRPr lang="en-US" sz="1400">
              <a:ea typeface="Tahoma"/>
              <a:cs typeface="Tahoma"/>
            </a:endParaRPr>
          </a:p>
        </p:txBody>
      </p:sp>
      <p:cxnSp>
        <p:nvCxnSpPr>
          <p:cNvPr id="2" name="Straight Arrow Connector 1">
            <a:extLst>
              <a:ext uri="{FF2B5EF4-FFF2-40B4-BE49-F238E27FC236}">
                <a16:creationId xmlns:a16="http://schemas.microsoft.com/office/drawing/2014/main" id="{AA695595-F8A9-45B0-BEA4-5949BB65E35F}"/>
              </a:ext>
            </a:extLst>
          </p:cNvPr>
          <p:cNvCxnSpPr/>
          <p:nvPr/>
        </p:nvCxnSpPr>
        <p:spPr>
          <a:xfrm>
            <a:off x="354094" y="914435"/>
            <a:ext cx="11349788" cy="4010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8C64FFF-E924-44D6-9FB7-5EA47FCD5A6B}"/>
              </a:ext>
            </a:extLst>
          </p:cNvPr>
          <p:cNvCxnSpPr>
            <a:cxnSpLocks/>
          </p:cNvCxnSpPr>
          <p:nvPr/>
        </p:nvCxnSpPr>
        <p:spPr>
          <a:xfrm>
            <a:off x="354094" y="4296646"/>
            <a:ext cx="11349788" cy="4010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96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F3FF7E-E96D-4580-8858-BC0895D602FC}"/>
              </a:ext>
            </a:extLst>
          </p:cNvPr>
          <p:cNvSpPr>
            <a:spLocks noGrp="1"/>
          </p:cNvSpPr>
          <p:nvPr>
            <p:ph type="sldNum" sz="quarter" idx="11"/>
          </p:nvPr>
        </p:nvSpPr>
        <p:spPr/>
        <p:txBody>
          <a:bodyPr/>
          <a:lstStyle/>
          <a:p>
            <a:fld id="{4B73C415-D670-4716-A5EC-CC4D52CA2BAC}" type="slidenum">
              <a:rPr lang="en-US" noProof="0" smtClean="0"/>
              <a:pPr/>
              <a:t>15</a:t>
            </a:fld>
            <a:endParaRPr lang="en-US" noProof="0" dirty="0"/>
          </a:p>
        </p:txBody>
      </p:sp>
      <p:sp>
        <p:nvSpPr>
          <p:cNvPr id="5" name="TextBox 4">
            <a:extLst>
              <a:ext uri="{FF2B5EF4-FFF2-40B4-BE49-F238E27FC236}">
                <a16:creationId xmlns:a16="http://schemas.microsoft.com/office/drawing/2014/main" id="{D00B119F-4B01-4A69-8F7D-B09FAC76B245}"/>
              </a:ext>
            </a:extLst>
          </p:cNvPr>
          <p:cNvSpPr txBox="1"/>
          <p:nvPr/>
        </p:nvSpPr>
        <p:spPr>
          <a:xfrm>
            <a:off x="406401" y="331737"/>
            <a:ext cx="4735094" cy="51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tx1">
                    <a:lumMod val="85000"/>
                    <a:lumOff val="15000"/>
                  </a:schemeClr>
                </a:solidFill>
                <a:latin typeface="Courier New"/>
                <a:cs typeface="Courier New"/>
              </a:rPr>
              <a:t>7. </a:t>
            </a:r>
            <a:r>
              <a:rPr lang="en-US" sz="2000" b="1">
                <a:latin typeface="Courier New"/>
                <a:ea typeface="Tahoma"/>
                <a:cs typeface="Tahoma"/>
              </a:rPr>
              <a:t>Encode Numeric strings</a:t>
            </a:r>
            <a:endParaRPr lang="en-US" sz="2000" b="1">
              <a:latin typeface="Courier New"/>
              <a:ea typeface="+mn-lt"/>
              <a:cs typeface="+mn-lt"/>
            </a:endParaRPr>
          </a:p>
        </p:txBody>
      </p:sp>
      <p:cxnSp>
        <p:nvCxnSpPr>
          <p:cNvPr id="7" name="Straight Arrow Connector 6">
            <a:extLst>
              <a:ext uri="{FF2B5EF4-FFF2-40B4-BE49-F238E27FC236}">
                <a16:creationId xmlns:a16="http://schemas.microsoft.com/office/drawing/2014/main" id="{668F93F1-2E33-4F4A-B66E-DD59436A9000}"/>
              </a:ext>
            </a:extLst>
          </p:cNvPr>
          <p:cNvCxnSpPr/>
          <p:nvPr/>
        </p:nvCxnSpPr>
        <p:spPr>
          <a:xfrm>
            <a:off x="407568" y="967909"/>
            <a:ext cx="11349788" cy="40105"/>
          </a:xfrm>
          <a:prstGeom prst="straightConnector1">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0BD8A3-E232-4396-9A0D-168A47301489}"/>
              </a:ext>
            </a:extLst>
          </p:cNvPr>
          <p:cNvSpPr txBox="1"/>
          <p:nvPr/>
        </p:nvSpPr>
        <p:spPr>
          <a:xfrm>
            <a:off x="400651" y="4610439"/>
            <a:ext cx="9695282" cy="5155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chemeClr val="tx1">
                    <a:lumMod val="85000"/>
                    <a:lumOff val="15000"/>
                  </a:schemeClr>
                </a:solidFill>
                <a:latin typeface="Courier New"/>
                <a:cs typeface="Courier New"/>
              </a:rPr>
              <a:t>8. </a:t>
            </a:r>
            <a:r>
              <a:rPr lang="en-US" sz="2000" b="1">
                <a:latin typeface="Courier New"/>
                <a:ea typeface="Tahoma"/>
                <a:cs typeface="Tahoma"/>
              </a:rPr>
              <a:t>Remove puncuation &amp; special characters</a:t>
            </a:r>
            <a:endParaRPr lang="en-US" sz="2000" b="1">
              <a:latin typeface="Courier New"/>
              <a:ea typeface="+mn-lt"/>
              <a:cs typeface="+mn-lt"/>
            </a:endParaRPr>
          </a:p>
        </p:txBody>
      </p:sp>
      <p:cxnSp>
        <p:nvCxnSpPr>
          <p:cNvPr id="11" name="Straight Arrow Connector 10">
            <a:extLst>
              <a:ext uri="{FF2B5EF4-FFF2-40B4-BE49-F238E27FC236}">
                <a16:creationId xmlns:a16="http://schemas.microsoft.com/office/drawing/2014/main" id="{6CE9DE16-233D-48C2-9A7A-C763BA46E7C6}"/>
              </a:ext>
            </a:extLst>
          </p:cNvPr>
          <p:cNvCxnSpPr/>
          <p:nvPr/>
        </p:nvCxnSpPr>
        <p:spPr>
          <a:xfrm>
            <a:off x="430572" y="5304120"/>
            <a:ext cx="11349788" cy="40105"/>
          </a:xfrm>
          <a:prstGeom prst="straightConnector1">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4A20A82-EF34-47F8-8B46-116723EC7578}"/>
              </a:ext>
            </a:extLst>
          </p:cNvPr>
          <p:cNvSpPr txBox="1"/>
          <p:nvPr/>
        </p:nvSpPr>
        <p:spPr>
          <a:xfrm>
            <a:off x="411193" y="957532"/>
            <a:ext cx="1101018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u="sng">
                <a:ea typeface="+mn-lt"/>
                <a:cs typeface="+mn-lt"/>
              </a:rPr>
              <a:t>Number following the symbols '+', '–' or blank space &amp; not followed by '%'</a:t>
            </a:r>
            <a:r>
              <a:rPr lang="en-US">
                <a:ea typeface="+mn-lt"/>
                <a:cs typeface="+mn-lt"/>
              </a:rPr>
              <a:t> (e.g. 73.5, +450,  -105) carry information about stock price movements which inherently carry information essential for sentiment analysis.</a:t>
            </a:r>
            <a:r>
              <a:rPr lang="en-US" dirty="0">
                <a:ea typeface="+mn-lt"/>
                <a:cs typeface="+mn-lt"/>
              </a:rPr>
              <a:t> </a:t>
            </a:r>
            <a:endParaRPr lang="en-US" dirty="0"/>
          </a:p>
          <a:p>
            <a:pPr marL="285750" indent="-285750">
              <a:buFont typeface="Arial"/>
              <a:buChar char="•"/>
            </a:pPr>
            <a:r>
              <a:rPr lang="en-US">
                <a:ea typeface="Tahoma"/>
                <a:cs typeface="Tahoma"/>
              </a:rPr>
              <a:t>Hence any positive number is encoded as 'increase', negative as 'decrease'.</a:t>
            </a:r>
            <a:endParaRPr lang="en-US" dirty="0">
              <a:ea typeface="Tahoma"/>
              <a:cs typeface="Tahoma"/>
            </a:endParaRPr>
          </a:p>
          <a:p>
            <a:pPr marL="285750" indent="-285750">
              <a:buFont typeface="Arial"/>
              <a:buChar char="•"/>
            </a:pPr>
            <a:endParaRPr lang="en-US" dirty="0">
              <a:ea typeface="Tahoma"/>
              <a:cs typeface="Tahoma"/>
            </a:endParaRPr>
          </a:p>
          <a:p>
            <a:pPr marL="285750" indent="-285750">
              <a:buFont typeface="Arial"/>
              <a:buChar char="•"/>
            </a:pPr>
            <a:r>
              <a:rPr lang="en-US" i="1" u="sng">
                <a:ea typeface="Tahoma"/>
                <a:cs typeface="Tahoma"/>
              </a:rPr>
              <a:t>Numbers following the symbols '+', '–' or blank space &amp; followed by '%'</a:t>
            </a:r>
            <a:r>
              <a:rPr lang="en-US">
                <a:ea typeface="Tahoma"/>
                <a:cs typeface="Tahoma"/>
              </a:rPr>
              <a:t> (e.g. 13.5%, +4.5%,  -1.05%) carry information about stock price movements which inherently carry information essential for sentiment analysis.</a:t>
            </a:r>
            <a:r>
              <a:rPr lang="en-US" dirty="0">
                <a:ea typeface="Tahoma"/>
                <a:cs typeface="Tahoma"/>
              </a:rPr>
              <a:t> </a:t>
            </a:r>
            <a:endParaRPr lang="en-US" dirty="0">
              <a:ea typeface="+mn-lt"/>
              <a:cs typeface="+mn-lt"/>
            </a:endParaRPr>
          </a:p>
          <a:p>
            <a:pPr marL="285750" indent="-285750">
              <a:buFont typeface="Arial"/>
              <a:buChar char="•"/>
            </a:pPr>
            <a:r>
              <a:rPr lang="en-US">
                <a:ea typeface="Tahoma"/>
                <a:cs typeface="Tahoma"/>
              </a:rPr>
              <a:t>Hence any positive number is encoded as 'percent increase', negative as 'percent decrease'.</a:t>
            </a:r>
            <a:endParaRPr lang="en-US" dirty="0">
              <a:ea typeface="Tahoma"/>
              <a:cs typeface="Tahoma"/>
            </a:endParaRPr>
          </a:p>
          <a:p>
            <a:pPr marL="285750" indent="-285750">
              <a:buFont typeface="Arial"/>
              <a:buChar char="•"/>
            </a:pPr>
            <a:endParaRPr lang="en-US" dirty="0">
              <a:ea typeface="Tahoma"/>
              <a:cs typeface="Tahoma"/>
            </a:endParaRPr>
          </a:p>
          <a:p>
            <a:pPr marL="285750" indent="-285750">
              <a:buFont typeface="Arial"/>
              <a:buChar char="•"/>
            </a:pPr>
            <a:r>
              <a:rPr lang="en-US">
                <a:ea typeface="Tahoma"/>
                <a:cs typeface="Tahoma"/>
              </a:rPr>
              <a:t>Note:- We need not worry about the magnitude of number as we are just interested in building a </a:t>
            </a:r>
            <a:r>
              <a:rPr lang="en-US" dirty="0">
                <a:ea typeface="Tahoma"/>
                <a:cs typeface="Tahoma"/>
              </a:rPr>
              <a:t>classifier for positive or negative outputs. Had this been a regression problem to predict a sentiment </a:t>
            </a:r>
            <a:r>
              <a:rPr lang="en-US">
                <a:ea typeface="Tahoma"/>
                <a:cs typeface="Tahoma"/>
              </a:rPr>
              <a:t>score rather than category then it makes sense to make buckets of changes and then encode them</a:t>
            </a:r>
            <a:endParaRPr lang="en-US" dirty="0">
              <a:ea typeface="Tahoma"/>
              <a:cs typeface="Tahoma"/>
            </a:endParaRPr>
          </a:p>
        </p:txBody>
      </p:sp>
      <p:sp>
        <p:nvSpPr>
          <p:cNvPr id="18" name="TextBox 17">
            <a:extLst>
              <a:ext uri="{FF2B5EF4-FFF2-40B4-BE49-F238E27FC236}">
                <a16:creationId xmlns:a16="http://schemas.microsoft.com/office/drawing/2014/main" id="{23786BBC-89B4-4D7E-987C-48687D4EA2E1}"/>
              </a:ext>
            </a:extLst>
          </p:cNvPr>
          <p:cNvSpPr txBox="1"/>
          <p:nvPr/>
        </p:nvSpPr>
        <p:spPr>
          <a:xfrm>
            <a:off x="424671" y="5614898"/>
            <a:ext cx="112689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Punctuations and special characters do not carry any information that can be useful for sentiment classification &amp; hence can be ignored </a:t>
            </a:r>
          </a:p>
        </p:txBody>
      </p:sp>
    </p:spTree>
    <p:extLst>
      <p:ext uri="{BB962C8B-B14F-4D97-AF65-F5344CB8AC3E}">
        <p14:creationId xmlns:p14="http://schemas.microsoft.com/office/powerpoint/2010/main" val="204758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F3FF7E-E96D-4580-8858-BC0895D602FC}"/>
              </a:ext>
            </a:extLst>
          </p:cNvPr>
          <p:cNvSpPr>
            <a:spLocks noGrp="1"/>
          </p:cNvSpPr>
          <p:nvPr>
            <p:ph type="sldNum" sz="quarter" idx="11"/>
          </p:nvPr>
        </p:nvSpPr>
        <p:spPr/>
        <p:txBody>
          <a:bodyPr/>
          <a:lstStyle/>
          <a:p>
            <a:fld id="{4B73C415-D670-4716-A5EC-CC4D52CA2BAC}" type="slidenum">
              <a:rPr lang="en-US" noProof="0" smtClean="0"/>
              <a:pPr/>
              <a:t>16</a:t>
            </a:fld>
            <a:endParaRPr lang="en-US" noProof="0" dirty="0"/>
          </a:p>
        </p:txBody>
      </p:sp>
      <p:sp>
        <p:nvSpPr>
          <p:cNvPr id="4" name="TextBox 1">
            <a:extLst>
              <a:ext uri="{FF2B5EF4-FFF2-40B4-BE49-F238E27FC236}">
                <a16:creationId xmlns:a16="http://schemas.microsoft.com/office/drawing/2014/main" id="{117E0E54-CDE4-4CB1-A2EC-EEBF90722480}"/>
              </a:ext>
            </a:extLst>
          </p:cNvPr>
          <p:cNvSpPr txBox="1"/>
          <p:nvPr/>
        </p:nvSpPr>
        <p:spPr>
          <a:xfrm>
            <a:off x="406400" y="274228"/>
            <a:ext cx="4735094" cy="5131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chemeClr val="tx1">
                    <a:lumMod val="85000"/>
                    <a:lumOff val="15000"/>
                  </a:schemeClr>
                </a:solidFill>
                <a:latin typeface="Courier New"/>
                <a:cs typeface="Courier New"/>
              </a:rPr>
              <a:t>9. </a:t>
            </a:r>
            <a:r>
              <a:rPr lang="en-US" sz="2000" b="1">
                <a:latin typeface="Courier New"/>
                <a:ea typeface="Tahoma"/>
                <a:cs typeface="Tahoma"/>
              </a:rPr>
              <a:t>Tokenize, Lemmatize</a:t>
            </a:r>
            <a:endParaRPr lang="en-US" sz="2000" b="1">
              <a:latin typeface="Courier New"/>
              <a:ea typeface="+mn-lt"/>
              <a:cs typeface="+mn-lt"/>
            </a:endParaRPr>
          </a:p>
        </p:txBody>
      </p:sp>
      <p:cxnSp>
        <p:nvCxnSpPr>
          <p:cNvPr id="5" name="Straight Arrow Connector 4">
            <a:extLst>
              <a:ext uri="{FF2B5EF4-FFF2-40B4-BE49-F238E27FC236}">
                <a16:creationId xmlns:a16="http://schemas.microsoft.com/office/drawing/2014/main" id="{687878A0-E54F-41B6-8DFB-40264BFDB4AB}"/>
              </a:ext>
            </a:extLst>
          </p:cNvPr>
          <p:cNvCxnSpPr/>
          <p:nvPr/>
        </p:nvCxnSpPr>
        <p:spPr>
          <a:xfrm>
            <a:off x="407568" y="867268"/>
            <a:ext cx="11349788" cy="40105"/>
          </a:xfrm>
          <a:prstGeom prst="straightConnector1">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20114B37-176F-42AC-8359-6C6B1D3ED8F2}"/>
              </a:ext>
            </a:extLst>
          </p:cNvPr>
          <p:cNvSpPr txBox="1"/>
          <p:nvPr/>
        </p:nvSpPr>
        <p:spPr>
          <a:xfrm>
            <a:off x="411193" y="957532"/>
            <a:ext cx="11010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L</a:t>
            </a:r>
            <a:r>
              <a:rPr lang="en-US" i="1">
                <a:ea typeface="+mn-lt"/>
                <a:cs typeface="+mn-lt"/>
              </a:rPr>
              <a:t>emmatization</a:t>
            </a:r>
            <a:r>
              <a:rPr lang="en-US">
                <a:ea typeface="+mn-lt"/>
                <a:cs typeface="+mn-lt"/>
              </a:rPr>
              <a:t> reduces inflectional/ derivated forms to base form of a word. Derived word of a word already seen by the model while training will not be something new altogether.</a:t>
            </a:r>
            <a:endParaRPr lang="en-US">
              <a:ea typeface="Tahoma"/>
              <a:cs typeface="Tahoma"/>
            </a:endParaRPr>
          </a:p>
        </p:txBody>
      </p:sp>
    </p:spTree>
    <p:extLst>
      <p:ext uri="{BB962C8B-B14F-4D97-AF65-F5344CB8AC3E}">
        <p14:creationId xmlns:p14="http://schemas.microsoft.com/office/powerpoint/2010/main" val="76520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Feature Extraction</a:t>
            </a:r>
            <a:endParaRPr lang="en-US" sz="5400" kern="1200">
              <a:solidFill>
                <a:schemeClr val="tx1">
                  <a:lumMod val="85000"/>
                  <a:lumOff val="15000"/>
                </a:schemeClr>
              </a:solidFill>
              <a:latin typeface="+mj-lt"/>
            </a:endParaRP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17</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55394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EA07-2BEE-49FE-9419-F143596A11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Feature Extraction</a:t>
            </a:r>
          </a:p>
        </p:txBody>
      </p:sp>
      <p:sp>
        <p:nvSpPr>
          <p:cNvPr id="3" name="Slide Number Placeholder 2">
            <a:extLst>
              <a:ext uri="{FF2B5EF4-FFF2-40B4-BE49-F238E27FC236}">
                <a16:creationId xmlns:a16="http://schemas.microsoft.com/office/drawing/2014/main" id="{B8D60197-AEF0-4E3B-B206-2A4768AAFDCF}"/>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pPr>
            <a:fld id="{4B73C415-D670-4716-A5EC-CC4D52CA2BAC}" type="slidenum">
              <a:rPr lang="en-US" sz="1200" kern="1200" noProof="0">
                <a:solidFill>
                  <a:schemeClr val="tx1">
                    <a:tint val="75000"/>
                  </a:schemeClr>
                </a:solidFill>
                <a:latin typeface="+mn-lt"/>
                <a:ea typeface="+mn-ea"/>
                <a:cs typeface="+mn-cs"/>
              </a:rPr>
              <a:pPr algn="r">
                <a:spcAft>
                  <a:spcPts val="600"/>
                </a:spcAft>
              </a:pPr>
              <a:t>18</a:t>
            </a:fld>
            <a:endParaRPr lang="en-US" sz="1200" kern="1200" noProof="0">
              <a:solidFill>
                <a:schemeClr val="tx1">
                  <a:tint val="75000"/>
                </a:schemeClr>
              </a:solidFill>
              <a:latin typeface="+mn-lt"/>
              <a:ea typeface="+mn-ea"/>
              <a:cs typeface="+mn-cs"/>
            </a:endParaRPr>
          </a:p>
        </p:txBody>
      </p:sp>
      <p:graphicFrame>
        <p:nvGraphicFramePr>
          <p:cNvPr id="63" name="Diagram 63">
            <a:extLst>
              <a:ext uri="{FF2B5EF4-FFF2-40B4-BE49-F238E27FC236}">
                <a16:creationId xmlns:a16="http://schemas.microsoft.com/office/drawing/2014/main" id="{8587DAFA-0BB4-416A-8108-5226885D9B92}"/>
              </a:ext>
            </a:extLst>
          </p:cNvPr>
          <p:cNvGraphicFramePr/>
          <p:nvPr>
            <p:extLst>
              <p:ext uri="{D42A27DB-BD31-4B8C-83A1-F6EECF244321}">
                <p14:modId xmlns:p14="http://schemas.microsoft.com/office/powerpoint/2010/main" val="42670926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04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2A1E04E-74EB-4C6E-BD95-81CB33E15322}"/>
              </a:ext>
            </a:extLst>
          </p:cNvPr>
          <p:cNvSpPr>
            <a:spLocks noGrp="1"/>
          </p:cNvSpPr>
          <p:nvPr>
            <p:ph type="title"/>
          </p:nvPr>
        </p:nvSpPr>
        <p:spPr>
          <a:xfrm>
            <a:off x="2257214" y="2694018"/>
            <a:ext cx="5406902" cy="1469965"/>
          </a:xfrm>
        </p:spPr>
        <p:txBody>
          <a:bodyPr vert="horz" lIns="91440" tIns="45720" rIns="91440" bIns="45720" rtlCol="0" anchor="ctr">
            <a:normAutofit/>
          </a:bodyPr>
          <a:lstStyle/>
          <a:p>
            <a:r>
              <a:rPr lang="en-US" sz="4400" kern="1200">
                <a:solidFill>
                  <a:schemeClr val="tx1"/>
                </a:solidFill>
                <a:latin typeface="+mj-lt"/>
                <a:ea typeface="+mj-ea"/>
                <a:cs typeface="+mj-cs"/>
              </a:rPr>
              <a:t>Model Building</a:t>
            </a:r>
          </a:p>
        </p:txBody>
      </p:sp>
      <p:pic>
        <p:nvPicPr>
          <p:cNvPr id="60" name="Graphic 58" descr="Robot">
            <a:extLst>
              <a:ext uri="{FF2B5EF4-FFF2-40B4-BE49-F238E27FC236}">
                <a16:creationId xmlns:a16="http://schemas.microsoft.com/office/drawing/2014/main" id="{D34C4694-C97F-409B-80C7-4A53719A4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pic>
        <p:nvPicPr>
          <p:cNvPr id="61" name="Graphic 60">
            <a:extLst>
              <a:ext uri="{FF2B5EF4-FFF2-40B4-BE49-F238E27FC236}">
                <a16:creationId xmlns:a16="http://schemas.microsoft.com/office/drawing/2014/main" id="{730178C4-83D9-4350-B454-C7FB2834D9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3" name="Slide Number Placeholder 2">
            <a:extLst>
              <a:ext uri="{FF2B5EF4-FFF2-40B4-BE49-F238E27FC236}">
                <a16:creationId xmlns:a16="http://schemas.microsoft.com/office/drawing/2014/main" id="{929A97D7-F462-4EDC-9D45-75355E61F9B8}"/>
              </a:ext>
            </a:extLst>
          </p:cNvPr>
          <p:cNvSpPr>
            <a:spLocks noGrp="1"/>
          </p:cNvSpPr>
          <p:nvPr>
            <p:ph type="sldNum" sz="quarter" idx="11"/>
          </p:nvPr>
        </p:nvSpPr>
        <p:spPr>
          <a:xfrm>
            <a:off x="9123558" y="6356350"/>
            <a:ext cx="2743200" cy="365125"/>
          </a:xfrm>
        </p:spPr>
        <p:txBody>
          <a:bodyPr vert="horz" lIns="91440" tIns="45720" rIns="91440" bIns="45720" rtlCol="0" anchor="ctr">
            <a:normAutofit/>
          </a:bodyPr>
          <a:lstStyle/>
          <a:p>
            <a:pPr algn="r">
              <a:spcAft>
                <a:spcPts val="600"/>
              </a:spcAft>
            </a:pPr>
            <a:fld id="{4B73C415-D670-4716-A5EC-CC4D52CA2BAC}" type="slidenum">
              <a:rPr lang="en-US" sz="1200" kern="1200" noProof="0">
                <a:solidFill>
                  <a:schemeClr val="tx1">
                    <a:tint val="75000"/>
                  </a:schemeClr>
                </a:solidFill>
                <a:latin typeface="+mn-lt"/>
                <a:ea typeface="+mn-ea"/>
                <a:cs typeface="+mn-cs"/>
              </a:rPr>
              <a:pPr algn="r">
                <a:spcAft>
                  <a:spcPts val="600"/>
                </a:spcAft>
              </a:pPr>
              <a:t>19</a:t>
            </a:fld>
            <a:endParaRPr lang="en-US" sz="120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86223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8F6F0-FA85-41F4-84BF-771C44FB9501}"/>
              </a:ext>
            </a:extLst>
          </p:cNvPr>
          <p:cNvSpPr>
            <a:spLocks noGrp="1"/>
          </p:cNvSpPr>
          <p:nvPr>
            <p:ph type="title" idx="4294967295"/>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Contents</a:t>
            </a:r>
          </a:p>
        </p:txBody>
      </p:sp>
      <p:sp>
        <p:nvSpPr>
          <p:cNvPr id="3" name="Slide Number Placeholder 2">
            <a:extLst>
              <a:ext uri="{FF2B5EF4-FFF2-40B4-BE49-F238E27FC236}">
                <a16:creationId xmlns:a16="http://schemas.microsoft.com/office/drawing/2014/main" id="{2B3D9A5A-22F7-4273-A58E-71BF066E073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pPr>
            <a:fld id="{4B73C415-D670-4716-A5EC-CC4D52CA2BAC}" type="slidenum">
              <a:rPr lang="en-US" sz="1200" kern="1200" noProof="0">
                <a:solidFill>
                  <a:schemeClr val="tx1">
                    <a:tint val="75000"/>
                  </a:schemeClr>
                </a:solidFill>
                <a:latin typeface="+mn-lt"/>
                <a:ea typeface="+mn-ea"/>
                <a:cs typeface="+mn-cs"/>
              </a:rPr>
              <a:pPr algn="r">
                <a:spcAft>
                  <a:spcPts val="600"/>
                </a:spcAft>
              </a:pPr>
              <a:t>2</a:t>
            </a:fld>
            <a:endParaRPr lang="en-US" sz="1200" kern="1200" noProof="0">
              <a:solidFill>
                <a:schemeClr val="tx1">
                  <a:tint val="75000"/>
                </a:schemeClr>
              </a:solidFill>
              <a:latin typeface="+mn-lt"/>
              <a:ea typeface="+mn-ea"/>
              <a:cs typeface="+mn-cs"/>
            </a:endParaRPr>
          </a:p>
        </p:txBody>
      </p:sp>
      <p:graphicFrame>
        <p:nvGraphicFramePr>
          <p:cNvPr id="15" name="TextBox 11">
            <a:extLst>
              <a:ext uri="{FF2B5EF4-FFF2-40B4-BE49-F238E27FC236}">
                <a16:creationId xmlns:a16="http://schemas.microsoft.com/office/drawing/2014/main" id="{E4C581AA-5E39-4417-B5C2-18E55AD6E96E}"/>
              </a:ext>
            </a:extLst>
          </p:cNvPr>
          <p:cNvGraphicFramePr/>
          <p:nvPr>
            <p:extLst>
              <p:ext uri="{D42A27DB-BD31-4B8C-83A1-F6EECF244321}">
                <p14:modId xmlns:p14="http://schemas.microsoft.com/office/powerpoint/2010/main" val="930414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03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9C13-5345-4079-B73C-70DE0F072786}"/>
              </a:ext>
            </a:extLst>
          </p:cNvPr>
          <p:cNvSpPr>
            <a:spLocks noGrp="1"/>
          </p:cNvSpPr>
          <p:nvPr>
            <p:ph type="title"/>
          </p:nvPr>
        </p:nvSpPr>
        <p:spPr/>
        <p:txBody>
          <a:bodyPr/>
          <a:lstStyle/>
          <a:p>
            <a:pPr>
              <a:lnSpc>
                <a:spcPct val="100000"/>
              </a:lnSpc>
              <a:spcBef>
                <a:spcPts val="1000"/>
              </a:spcBef>
              <a:spcAft>
                <a:spcPts val="500"/>
              </a:spcAft>
            </a:pPr>
            <a:r>
              <a:rPr lang="en-US" b="1">
                <a:latin typeface="Courier New"/>
                <a:cs typeface="Courier New"/>
              </a:rPr>
              <a:t>Models that were tried</a:t>
            </a:r>
            <a:endParaRPr lang="en-US">
              <a:ea typeface="+mj-lt"/>
              <a:cs typeface="+mj-lt"/>
            </a:endParaRPr>
          </a:p>
          <a:p>
            <a:endParaRPr lang="en-US" dirty="0"/>
          </a:p>
        </p:txBody>
      </p:sp>
      <p:sp>
        <p:nvSpPr>
          <p:cNvPr id="3" name="Slide Number Placeholder 2">
            <a:extLst>
              <a:ext uri="{FF2B5EF4-FFF2-40B4-BE49-F238E27FC236}">
                <a16:creationId xmlns:a16="http://schemas.microsoft.com/office/drawing/2014/main" id="{85CCD49A-0121-434C-B350-CE33CA53A78B}"/>
              </a:ext>
            </a:extLst>
          </p:cNvPr>
          <p:cNvSpPr>
            <a:spLocks noGrp="1"/>
          </p:cNvSpPr>
          <p:nvPr>
            <p:ph type="sldNum" sz="quarter" idx="11"/>
          </p:nvPr>
        </p:nvSpPr>
        <p:spPr/>
        <p:txBody>
          <a:bodyPr/>
          <a:lstStyle/>
          <a:p>
            <a:fld id="{4B73C415-D670-4716-A5EC-CC4D52CA2BAC}" type="slidenum">
              <a:rPr lang="en-US" noProof="0" smtClean="0"/>
              <a:pPr/>
              <a:t>20</a:t>
            </a:fld>
            <a:endParaRPr lang="en-US" noProof="0" dirty="0"/>
          </a:p>
        </p:txBody>
      </p:sp>
      <p:sp>
        <p:nvSpPr>
          <p:cNvPr id="5" name="Text Placeholder 4">
            <a:extLst>
              <a:ext uri="{FF2B5EF4-FFF2-40B4-BE49-F238E27FC236}">
                <a16:creationId xmlns:a16="http://schemas.microsoft.com/office/drawing/2014/main" id="{958C4FDF-5EA0-4804-A86D-55F2F13742F4}"/>
              </a:ext>
            </a:extLst>
          </p:cNvPr>
          <p:cNvSpPr>
            <a:spLocks noGrp="1"/>
          </p:cNvSpPr>
          <p:nvPr>
            <p:ph type="body" sz="quarter" idx="17"/>
          </p:nvPr>
        </p:nvSpPr>
        <p:spPr>
          <a:xfrm>
            <a:off x="431800" y="1631958"/>
            <a:ext cx="4586842" cy="2124630"/>
          </a:xfrm>
        </p:spPr>
        <p:txBody>
          <a:bodyPr vert="horz" lIns="0" tIns="0" rIns="0" bIns="0" rtlCol="0" anchor="t">
            <a:noAutofit/>
          </a:bodyPr>
          <a:lstStyle/>
          <a:p>
            <a:endParaRPr lang="en-US" dirty="0">
              <a:ea typeface="Tahoma"/>
              <a:cs typeface="Tahoma"/>
            </a:endParaRPr>
          </a:p>
          <a:p>
            <a:pPr marL="285750" indent="-285750">
              <a:buChar char="•"/>
            </a:pPr>
            <a:endParaRPr lang="en-US" dirty="0">
              <a:ea typeface="Tahoma"/>
              <a:cs typeface="Tahoma"/>
            </a:endParaRPr>
          </a:p>
        </p:txBody>
      </p:sp>
      <p:graphicFrame>
        <p:nvGraphicFramePr>
          <p:cNvPr id="21" name="Diagram 21">
            <a:extLst>
              <a:ext uri="{FF2B5EF4-FFF2-40B4-BE49-F238E27FC236}">
                <a16:creationId xmlns:a16="http://schemas.microsoft.com/office/drawing/2014/main" id="{2CCAB792-C499-4A54-A2F5-C8117E0DBA89}"/>
              </a:ext>
            </a:extLst>
          </p:cNvPr>
          <p:cNvGraphicFramePr/>
          <p:nvPr>
            <p:extLst>
              <p:ext uri="{D42A27DB-BD31-4B8C-83A1-F6EECF244321}">
                <p14:modId xmlns:p14="http://schemas.microsoft.com/office/powerpoint/2010/main" val="271982902"/>
              </p:ext>
            </p:extLst>
          </p:nvPr>
        </p:nvGraphicFramePr>
        <p:xfrm>
          <a:off x="427789" y="1626937"/>
          <a:ext cx="7793789"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16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05D7-21D5-4514-9719-A1A56B3D0F36}"/>
              </a:ext>
            </a:extLst>
          </p:cNvPr>
          <p:cNvSpPr>
            <a:spLocks noGrp="1"/>
          </p:cNvSpPr>
          <p:nvPr>
            <p:ph type="title"/>
          </p:nvPr>
        </p:nvSpPr>
        <p:spPr/>
        <p:txBody>
          <a:bodyPr/>
          <a:lstStyle/>
          <a:p>
            <a:r>
              <a:rPr lang="en-US"/>
              <a:t>Training Procedure</a:t>
            </a:r>
          </a:p>
        </p:txBody>
      </p:sp>
      <p:sp>
        <p:nvSpPr>
          <p:cNvPr id="3" name="Slide Number Placeholder 2">
            <a:extLst>
              <a:ext uri="{FF2B5EF4-FFF2-40B4-BE49-F238E27FC236}">
                <a16:creationId xmlns:a16="http://schemas.microsoft.com/office/drawing/2014/main" id="{33172D16-4C7D-4F51-AF42-CFB0EEFF2931}"/>
              </a:ext>
            </a:extLst>
          </p:cNvPr>
          <p:cNvSpPr>
            <a:spLocks noGrp="1"/>
          </p:cNvSpPr>
          <p:nvPr>
            <p:ph type="sldNum" sz="quarter" idx="11"/>
          </p:nvPr>
        </p:nvSpPr>
        <p:spPr/>
        <p:txBody>
          <a:bodyPr/>
          <a:lstStyle/>
          <a:p>
            <a:fld id="{4B73C415-D670-4716-A5EC-CC4D52CA2BAC}" type="slidenum">
              <a:rPr lang="en-US" noProof="0" smtClean="0"/>
              <a:pPr/>
              <a:t>21</a:t>
            </a:fld>
            <a:endParaRPr lang="en-US" noProof="0" dirty="0"/>
          </a:p>
        </p:txBody>
      </p:sp>
      <p:sp>
        <p:nvSpPr>
          <p:cNvPr id="20" name="TextBox 19">
            <a:extLst>
              <a:ext uri="{FF2B5EF4-FFF2-40B4-BE49-F238E27FC236}">
                <a16:creationId xmlns:a16="http://schemas.microsoft.com/office/drawing/2014/main" id="{8557A947-2495-4801-A823-EA5CDBEAD7C7}"/>
              </a:ext>
            </a:extLst>
          </p:cNvPr>
          <p:cNvSpPr txBox="1"/>
          <p:nvPr/>
        </p:nvSpPr>
        <p:spPr>
          <a:xfrm>
            <a:off x="379663" y="1074820"/>
            <a:ext cx="113390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Tahoma"/>
                <a:cs typeface="Tahoma"/>
              </a:rPr>
              <a:t>Test Train Split</a:t>
            </a:r>
          </a:p>
          <a:p>
            <a:endParaRPr lang="en-US" b="1" dirty="0">
              <a:latin typeface="Courier New"/>
              <a:ea typeface="Tahoma"/>
              <a:cs typeface="Tahoma"/>
            </a:endParaRPr>
          </a:p>
          <a:p>
            <a:pPr marL="742950" lvl="1" indent="-285750">
              <a:buFont typeface="Arial"/>
              <a:buChar char="•"/>
            </a:pPr>
            <a:r>
              <a:rPr lang="en-US">
                <a:ea typeface="Tahoma"/>
                <a:cs typeface="Tahoma"/>
              </a:rPr>
              <a:t>Feature data is split into test and train via </a:t>
            </a:r>
            <a:r>
              <a:rPr lang="en-US" b="1">
                <a:ea typeface="Tahoma"/>
                <a:cs typeface="Tahoma"/>
              </a:rPr>
              <a:t>stratified sampling</a:t>
            </a:r>
            <a:r>
              <a:rPr lang="en-US">
                <a:ea typeface="Tahoma"/>
                <a:cs typeface="Tahoma"/>
              </a:rPr>
              <a:t> on y to ensure the same distribution of y in boh test &amp; train sets</a:t>
            </a:r>
          </a:p>
        </p:txBody>
      </p:sp>
      <p:sp>
        <p:nvSpPr>
          <p:cNvPr id="21" name="TextBox 20">
            <a:extLst>
              <a:ext uri="{FF2B5EF4-FFF2-40B4-BE49-F238E27FC236}">
                <a16:creationId xmlns:a16="http://schemas.microsoft.com/office/drawing/2014/main" id="{CBB02C58-14FA-4654-BD92-8F7F7CAFF583}"/>
              </a:ext>
            </a:extLst>
          </p:cNvPr>
          <p:cNvSpPr txBox="1"/>
          <p:nvPr/>
        </p:nvSpPr>
        <p:spPr>
          <a:xfrm>
            <a:off x="406400" y="2277978"/>
            <a:ext cx="1139256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cs typeface="Courier New"/>
              </a:rPr>
              <a:t>Data Imbalance</a:t>
            </a:r>
          </a:p>
          <a:p>
            <a:endParaRPr lang="en-US" b="1" dirty="0">
              <a:latin typeface="Courier New"/>
              <a:ea typeface="Tahoma"/>
              <a:cs typeface="Courier New"/>
            </a:endParaRPr>
          </a:p>
          <a:p>
            <a:pPr marL="742950" lvl="1" indent="-285750">
              <a:buFont typeface="Arial"/>
              <a:buChar char="•"/>
            </a:pPr>
            <a:r>
              <a:rPr lang="en-US">
                <a:ea typeface="Tahoma"/>
                <a:cs typeface="Tahoma"/>
              </a:rPr>
              <a:t>As it is evidant from the 'sentiment polarity' bar graph, positive samples are nearly 2 times the number of negative samples. </a:t>
            </a:r>
            <a:endParaRPr lang="en-US" dirty="0">
              <a:ea typeface="Tahoma"/>
              <a:cs typeface="Tahoma"/>
            </a:endParaRPr>
          </a:p>
          <a:p>
            <a:pPr lvl="1"/>
            <a:endParaRPr lang="en-US">
              <a:ea typeface="Tahoma"/>
              <a:cs typeface="Tahoma"/>
            </a:endParaRPr>
          </a:p>
          <a:p>
            <a:pPr marL="742950" lvl="1" indent="-285750">
              <a:buFont typeface="Wingdings"/>
              <a:buChar char="Ø"/>
            </a:pPr>
            <a:r>
              <a:rPr lang="en-US">
                <a:ea typeface="Tahoma"/>
                <a:cs typeface="Tahoma"/>
              </a:rPr>
              <a:t>Ways to deal with imbalanced data:</a:t>
            </a:r>
            <a:endParaRPr lang="en-US" dirty="0">
              <a:ea typeface="+mn-lt"/>
              <a:cs typeface="+mn-lt"/>
            </a:endParaRPr>
          </a:p>
          <a:p>
            <a:pPr marL="1257300" lvl="2" indent="-342900">
              <a:buFont typeface="Wingdings"/>
              <a:buChar char="ü"/>
            </a:pPr>
            <a:r>
              <a:rPr lang="en-US">
                <a:ea typeface="Tahoma"/>
                <a:cs typeface="Tahoma"/>
              </a:rPr>
              <a:t>Over or undersampling (SMOTENC) </a:t>
            </a:r>
          </a:p>
          <a:p>
            <a:pPr marL="1257300" lvl="2" indent="-342900">
              <a:buFont typeface="Wingdings"/>
              <a:buChar char="ü"/>
            </a:pPr>
            <a:r>
              <a:rPr lang="en-US" b="1">
                <a:ea typeface="Tahoma"/>
                <a:cs typeface="Tahoma"/>
              </a:rPr>
              <a:t>Modification of Class weight to compensate for the imbalance</a:t>
            </a:r>
            <a:br>
              <a:rPr lang="en-US" dirty="0">
                <a:ea typeface="Tahoma"/>
                <a:cs typeface="Tahoma"/>
              </a:rPr>
            </a:br>
            <a:endParaRPr lang="en-US" dirty="0">
              <a:ea typeface="Tahoma"/>
              <a:cs typeface="Tahoma"/>
            </a:endParaRPr>
          </a:p>
        </p:txBody>
      </p:sp>
      <p:sp>
        <p:nvSpPr>
          <p:cNvPr id="23" name="TextBox 22">
            <a:extLst>
              <a:ext uri="{FF2B5EF4-FFF2-40B4-BE49-F238E27FC236}">
                <a16:creationId xmlns:a16="http://schemas.microsoft.com/office/drawing/2014/main" id="{A3BB6F0A-6966-4B16-865B-4725B5F43ED7}"/>
              </a:ext>
            </a:extLst>
          </p:cNvPr>
          <p:cNvSpPr txBox="1"/>
          <p:nvPr/>
        </p:nvSpPr>
        <p:spPr>
          <a:xfrm>
            <a:off x="807453" y="4497137"/>
            <a:ext cx="10724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Tahoma"/>
                <a:cs typeface="Tahoma"/>
              </a:rPr>
              <a:t>Class weight modification method is followed while training for all the classifiers trained</a:t>
            </a:r>
            <a:endParaRPr lang="en-US" dirty="0">
              <a:ea typeface="Tahoma"/>
              <a:cs typeface="Tahoma"/>
            </a:endParaRPr>
          </a:p>
        </p:txBody>
      </p:sp>
      <p:sp>
        <p:nvSpPr>
          <p:cNvPr id="24" name="TextBox 23">
            <a:extLst>
              <a:ext uri="{FF2B5EF4-FFF2-40B4-BE49-F238E27FC236}">
                <a16:creationId xmlns:a16="http://schemas.microsoft.com/office/drawing/2014/main" id="{91A5A5B3-5005-4E12-A148-225881B89284}"/>
              </a:ext>
            </a:extLst>
          </p:cNvPr>
          <p:cNvSpPr txBox="1"/>
          <p:nvPr/>
        </p:nvSpPr>
        <p:spPr>
          <a:xfrm>
            <a:off x="408418" y="4846733"/>
            <a:ext cx="113247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cs typeface="Courier New"/>
              </a:rPr>
              <a:t>Cross Validation</a:t>
            </a:r>
            <a:endParaRPr lang="en-US">
              <a:latin typeface="Tahoma"/>
              <a:ea typeface="Tahoma"/>
              <a:cs typeface="Tahoma"/>
            </a:endParaRPr>
          </a:p>
          <a:p>
            <a:endParaRPr lang="en-US" b="1" dirty="0">
              <a:latin typeface="Courier New"/>
              <a:ea typeface="Tahoma"/>
              <a:cs typeface="Courier New"/>
            </a:endParaRPr>
          </a:p>
          <a:p>
            <a:pPr marL="742950" lvl="1" indent="-285750">
              <a:buFont typeface="Arial"/>
              <a:buChar char="•"/>
            </a:pPr>
            <a:r>
              <a:rPr lang="en-US">
                <a:latin typeface="Tahoma"/>
                <a:ea typeface="Tahoma"/>
                <a:cs typeface="Tahoma"/>
              </a:rPr>
              <a:t>As the total number of samples are quite less, model could easily run into overfitting problem.</a:t>
            </a:r>
          </a:p>
          <a:p>
            <a:pPr marL="742950" lvl="1" indent="-285750">
              <a:buFont typeface="Arial"/>
              <a:buChar char="•"/>
            </a:pPr>
            <a:r>
              <a:rPr lang="en-US">
                <a:latin typeface="Tahoma"/>
                <a:ea typeface="Tahoma"/>
                <a:cs typeface="Tahoma"/>
              </a:rPr>
              <a:t>Hence every classifier is trained with </a:t>
            </a:r>
            <a:r>
              <a:rPr lang="en-US" b="1">
                <a:latin typeface="Tahoma"/>
                <a:ea typeface="Tahoma"/>
                <a:cs typeface="Tahoma"/>
              </a:rPr>
              <a:t>cross validation</a:t>
            </a:r>
            <a:r>
              <a:rPr lang="en-US">
                <a:latin typeface="Tahoma"/>
                <a:ea typeface="Tahoma"/>
                <a:cs typeface="Tahoma"/>
              </a:rPr>
              <a:t> steps to maximize the 'accuracy_score' or 'f1_score' for validation data</a:t>
            </a:r>
          </a:p>
          <a:p>
            <a:pPr marL="742950" lvl="1" indent="-285750">
              <a:buFont typeface="Arial"/>
              <a:buChar char="•"/>
            </a:pPr>
            <a:r>
              <a:rPr lang="en-US" b="1">
                <a:latin typeface="Tahoma"/>
                <a:ea typeface="Tahoma"/>
                <a:cs typeface="Tahoma"/>
              </a:rPr>
              <a:t>HyperParameter tuning</a:t>
            </a:r>
            <a:r>
              <a:rPr lang="en-US">
                <a:latin typeface="Tahoma"/>
                <a:ea typeface="Tahoma"/>
                <a:cs typeface="Tahoma"/>
              </a:rPr>
              <a:t> is done for classifiers to find the best possible set of parameters in the given setting of training</a:t>
            </a:r>
            <a:endParaRPr lang="en-US">
              <a:ea typeface="+mn-lt"/>
              <a:cs typeface="+mn-lt"/>
            </a:endParaRPr>
          </a:p>
        </p:txBody>
      </p:sp>
      <p:cxnSp>
        <p:nvCxnSpPr>
          <p:cNvPr id="26" name="Straight Arrow Connector 25">
            <a:extLst>
              <a:ext uri="{FF2B5EF4-FFF2-40B4-BE49-F238E27FC236}">
                <a16:creationId xmlns:a16="http://schemas.microsoft.com/office/drawing/2014/main" id="{9D19F299-0EF0-4E71-82D2-874395B557EB}"/>
              </a:ext>
            </a:extLst>
          </p:cNvPr>
          <p:cNvCxnSpPr/>
          <p:nvPr/>
        </p:nvCxnSpPr>
        <p:spPr>
          <a:xfrm>
            <a:off x="380831" y="1502646"/>
            <a:ext cx="11349788" cy="4010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F19A552-031C-4A8A-96E2-F453F87E18D9}"/>
              </a:ext>
            </a:extLst>
          </p:cNvPr>
          <p:cNvCxnSpPr/>
          <p:nvPr/>
        </p:nvCxnSpPr>
        <p:spPr>
          <a:xfrm>
            <a:off x="380831" y="2812751"/>
            <a:ext cx="11349788" cy="4010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A684C4-6002-448E-AAB4-50F67E3F4CF9}"/>
              </a:ext>
            </a:extLst>
          </p:cNvPr>
          <p:cNvCxnSpPr>
            <a:cxnSpLocks/>
          </p:cNvCxnSpPr>
          <p:nvPr/>
        </p:nvCxnSpPr>
        <p:spPr>
          <a:xfrm>
            <a:off x="461041" y="5312645"/>
            <a:ext cx="11349788" cy="4010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822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Results Analysis</a:t>
            </a:r>
            <a:endParaRPr lang="en-US">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22</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10966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127632-F492-4EE2-BCD7-780585203089}"/>
              </a:ext>
            </a:extLst>
          </p:cNvPr>
          <p:cNvSpPr>
            <a:spLocks noGrp="1"/>
          </p:cNvSpPr>
          <p:nvPr>
            <p:ph type="sldNum" sz="quarter" idx="11"/>
          </p:nvPr>
        </p:nvSpPr>
        <p:spPr/>
        <p:txBody>
          <a:bodyPr/>
          <a:lstStyle/>
          <a:p>
            <a:fld id="{4B73C415-D670-4716-A5EC-CC4D52CA2BAC}" type="slidenum">
              <a:rPr lang="en-US" noProof="0" smtClean="0"/>
              <a:pPr/>
              <a:t>23</a:t>
            </a:fld>
            <a:endParaRPr lang="en-US" noProof="0" dirty="0"/>
          </a:p>
        </p:txBody>
      </p:sp>
      <p:sp>
        <p:nvSpPr>
          <p:cNvPr id="5" name="TextBox 4">
            <a:extLst>
              <a:ext uri="{FF2B5EF4-FFF2-40B4-BE49-F238E27FC236}">
                <a16:creationId xmlns:a16="http://schemas.microsoft.com/office/drawing/2014/main" id="{A5322428-DEFB-4DB4-B033-D279623F91DA}"/>
              </a:ext>
            </a:extLst>
          </p:cNvPr>
          <p:cNvSpPr txBox="1"/>
          <p:nvPr/>
        </p:nvSpPr>
        <p:spPr>
          <a:xfrm>
            <a:off x="580188" y="179137"/>
            <a:ext cx="79034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spc="-150">
                <a:solidFill>
                  <a:schemeClr val="tx1">
                    <a:lumMod val="75000"/>
                    <a:lumOff val="25000"/>
                  </a:schemeClr>
                </a:solidFill>
                <a:latin typeface="+mj-lt"/>
                <a:ea typeface="+mj-ea"/>
                <a:cs typeface="+mj-cs"/>
              </a:rPr>
              <a:t>Train vs Test Accuracy</a:t>
            </a:r>
          </a:p>
        </p:txBody>
      </p:sp>
      <p:pic>
        <p:nvPicPr>
          <p:cNvPr id="6" name="Picture 6" descr="A screenshot of a cell phone&#10;&#10;Description generated with very high confidence">
            <a:extLst>
              <a:ext uri="{FF2B5EF4-FFF2-40B4-BE49-F238E27FC236}">
                <a16:creationId xmlns:a16="http://schemas.microsoft.com/office/drawing/2014/main" id="{FAEA71E1-3734-44FB-A7E7-8E5178480AAB}"/>
              </a:ext>
            </a:extLst>
          </p:cNvPr>
          <p:cNvPicPr>
            <a:picLocks noChangeAspect="1"/>
          </p:cNvPicPr>
          <p:nvPr/>
        </p:nvPicPr>
        <p:blipFill>
          <a:blip r:embed="rId2"/>
          <a:stretch>
            <a:fillRect/>
          </a:stretch>
        </p:blipFill>
        <p:spPr>
          <a:xfrm>
            <a:off x="580190" y="764310"/>
            <a:ext cx="10831094" cy="5837380"/>
          </a:xfrm>
          <a:prstGeom prst="rect">
            <a:avLst/>
          </a:prstGeom>
        </p:spPr>
      </p:pic>
      <p:sp>
        <p:nvSpPr>
          <p:cNvPr id="8" name="Rectangle 7">
            <a:extLst>
              <a:ext uri="{FF2B5EF4-FFF2-40B4-BE49-F238E27FC236}">
                <a16:creationId xmlns:a16="http://schemas.microsoft.com/office/drawing/2014/main" id="{A38BB0CB-2737-4C25-B032-A9F8AEA5292A}"/>
              </a:ext>
            </a:extLst>
          </p:cNvPr>
          <p:cNvSpPr/>
          <p:nvPr/>
        </p:nvSpPr>
        <p:spPr>
          <a:xfrm>
            <a:off x="10117221" y="3225800"/>
            <a:ext cx="1957136" cy="3213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a:buChar char="•"/>
            </a:pPr>
            <a:r>
              <a:rPr lang="en-US" sz="1400">
                <a:solidFill>
                  <a:schemeClr val="tx1">
                    <a:lumMod val="50000"/>
                    <a:lumOff val="50000"/>
                  </a:schemeClr>
                </a:solidFill>
                <a:ea typeface="Tahoma"/>
                <a:cs typeface="Tahoma"/>
              </a:rPr>
              <a:t>Plot compsrison of train accuracy snd test accuracy pof different models tried</a:t>
            </a:r>
          </a:p>
          <a:p>
            <a:pPr marL="285750" indent="-285750">
              <a:buFont typeface="Arial"/>
              <a:buChar char="•"/>
            </a:pPr>
            <a:r>
              <a:rPr lang="en-US" sz="1400">
                <a:solidFill>
                  <a:schemeClr val="tx1">
                    <a:lumMod val="50000"/>
                    <a:lumOff val="50000"/>
                  </a:schemeClr>
                </a:solidFill>
                <a:ea typeface="Tahoma"/>
                <a:cs typeface="Tahoma"/>
              </a:rPr>
              <a:t>X denotes Train accuracy &amp; Y denotes Test Accuracy</a:t>
            </a:r>
          </a:p>
          <a:p>
            <a:pPr marL="285750" indent="-285750">
              <a:buFont typeface="Arial"/>
              <a:buChar char="•"/>
            </a:pPr>
            <a:r>
              <a:rPr lang="en-US" sz="1400">
                <a:solidFill>
                  <a:schemeClr val="tx1">
                    <a:lumMod val="50000"/>
                    <a:lumOff val="50000"/>
                  </a:schemeClr>
                </a:solidFill>
                <a:ea typeface="Tahoma"/>
                <a:cs typeface="Tahoma"/>
              </a:rPr>
              <a:t>Ideally the model that is farthest from origin &amp; less difference between train and test accuracies is preferred</a:t>
            </a:r>
          </a:p>
        </p:txBody>
      </p:sp>
      <p:sp>
        <p:nvSpPr>
          <p:cNvPr id="9" name="TextBox 8">
            <a:extLst>
              <a:ext uri="{FF2B5EF4-FFF2-40B4-BE49-F238E27FC236}">
                <a16:creationId xmlns:a16="http://schemas.microsoft.com/office/drawing/2014/main" id="{1E3A6880-61EA-4C63-AF8A-DBB3B825BCAF}"/>
              </a:ext>
            </a:extLst>
          </p:cNvPr>
          <p:cNvSpPr txBox="1"/>
          <p:nvPr/>
        </p:nvSpPr>
        <p:spPr>
          <a:xfrm>
            <a:off x="10111874" y="179137"/>
            <a:ext cx="19410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 Detailed scores list can be referred in Appendix</a:t>
            </a:r>
            <a:endParaRPr lang="en-US" sz="1100" dirty="0">
              <a:ea typeface="Tahoma"/>
              <a:cs typeface="Tahoma"/>
            </a:endParaRPr>
          </a:p>
        </p:txBody>
      </p:sp>
    </p:spTree>
    <p:extLst>
      <p:ext uri="{BB962C8B-B14F-4D97-AF65-F5344CB8AC3E}">
        <p14:creationId xmlns:p14="http://schemas.microsoft.com/office/powerpoint/2010/main" val="320699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C2642B-1698-4185-B269-B7E8DDF106CC}"/>
              </a:ext>
            </a:extLst>
          </p:cNvPr>
          <p:cNvSpPr>
            <a:spLocks noGrp="1"/>
          </p:cNvSpPr>
          <p:nvPr>
            <p:ph type="sldNum" sz="quarter" idx="11"/>
          </p:nvPr>
        </p:nvSpPr>
        <p:spPr/>
        <p:txBody>
          <a:bodyPr/>
          <a:lstStyle/>
          <a:p>
            <a:fld id="{4B73C415-D670-4716-A5EC-CC4D52CA2BAC}" type="slidenum">
              <a:rPr lang="en-US" noProof="0" smtClean="0"/>
              <a:pPr/>
              <a:t>24</a:t>
            </a:fld>
            <a:endParaRPr lang="en-US" noProof="0" dirty="0"/>
          </a:p>
        </p:txBody>
      </p:sp>
      <p:sp>
        <p:nvSpPr>
          <p:cNvPr id="24" name="TextBox 23">
            <a:extLst>
              <a:ext uri="{FF2B5EF4-FFF2-40B4-BE49-F238E27FC236}">
                <a16:creationId xmlns:a16="http://schemas.microsoft.com/office/drawing/2014/main" id="{E18E34CE-BE1D-4B04-B94A-90920B878B35}"/>
              </a:ext>
            </a:extLst>
          </p:cNvPr>
          <p:cNvSpPr txBox="1"/>
          <p:nvPr/>
        </p:nvSpPr>
        <p:spPr>
          <a:xfrm>
            <a:off x="633664" y="72192"/>
            <a:ext cx="1135246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spc="-150">
                <a:solidFill>
                  <a:schemeClr val="tx1">
                    <a:lumMod val="75000"/>
                    <a:lumOff val="25000"/>
                  </a:schemeClr>
                </a:solidFill>
                <a:latin typeface="+mj-lt"/>
                <a:ea typeface="+mj-ea"/>
                <a:cs typeface="+mj-cs"/>
              </a:rPr>
              <a:t>Train vs Test F1 Score</a:t>
            </a:r>
          </a:p>
        </p:txBody>
      </p:sp>
      <p:pic>
        <p:nvPicPr>
          <p:cNvPr id="25" name="Picture 25" descr="A close up of a map&#10;&#10;Description generated with very high confidence">
            <a:extLst>
              <a:ext uri="{FF2B5EF4-FFF2-40B4-BE49-F238E27FC236}">
                <a16:creationId xmlns:a16="http://schemas.microsoft.com/office/drawing/2014/main" id="{A8823B19-EBE3-4F42-BB63-51B39783EB66}"/>
              </a:ext>
            </a:extLst>
          </p:cNvPr>
          <p:cNvPicPr>
            <a:picLocks noChangeAspect="1"/>
          </p:cNvPicPr>
          <p:nvPr/>
        </p:nvPicPr>
        <p:blipFill>
          <a:blip r:embed="rId2"/>
          <a:stretch>
            <a:fillRect/>
          </a:stretch>
        </p:blipFill>
        <p:spPr>
          <a:xfrm>
            <a:off x="633663" y="658446"/>
            <a:ext cx="10911305" cy="5875318"/>
          </a:xfrm>
          <a:prstGeom prst="rect">
            <a:avLst/>
          </a:prstGeom>
        </p:spPr>
      </p:pic>
      <p:sp>
        <p:nvSpPr>
          <p:cNvPr id="28" name="Rectangle 27">
            <a:extLst>
              <a:ext uri="{FF2B5EF4-FFF2-40B4-BE49-F238E27FC236}">
                <a16:creationId xmlns:a16="http://schemas.microsoft.com/office/drawing/2014/main" id="{066A0EAD-0D7F-4216-8716-988E03A32422}"/>
              </a:ext>
            </a:extLst>
          </p:cNvPr>
          <p:cNvSpPr/>
          <p:nvPr/>
        </p:nvSpPr>
        <p:spPr>
          <a:xfrm>
            <a:off x="10237537" y="3132221"/>
            <a:ext cx="1957136" cy="3213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a:buChar char="•"/>
            </a:pPr>
            <a:r>
              <a:rPr lang="en-US" sz="1400">
                <a:solidFill>
                  <a:schemeClr val="tx1">
                    <a:lumMod val="50000"/>
                    <a:lumOff val="50000"/>
                  </a:schemeClr>
                </a:solidFill>
                <a:ea typeface="Tahoma"/>
                <a:cs typeface="Tahoma"/>
              </a:rPr>
              <a:t>Plot compsrison of train f1 score snd test f1 score of different models </a:t>
            </a:r>
            <a:r>
              <a:rPr lang="en-US" sz="1400" dirty="0">
                <a:solidFill>
                  <a:schemeClr val="tx1">
                    <a:lumMod val="50000"/>
                    <a:lumOff val="50000"/>
                  </a:schemeClr>
                </a:solidFill>
                <a:ea typeface="Tahoma"/>
                <a:cs typeface="Tahoma"/>
              </a:rPr>
              <a:t>tried</a:t>
            </a:r>
          </a:p>
          <a:p>
            <a:pPr marL="285750" indent="-285750">
              <a:buFont typeface="Arial"/>
              <a:buChar char="•"/>
            </a:pPr>
            <a:r>
              <a:rPr lang="en-US" sz="1400">
                <a:solidFill>
                  <a:schemeClr val="tx1">
                    <a:lumMod val="50000"/>
                    <a:lumOff val="50000"/>
                  </a:schemeClr>
                </a:solidFill>
                <a:ea typeface="Tahoma"/>
                <a:cs typeface="Tahoma"/>
              </a:rPr>
              <a:t>X denotes Train f1 score &amp; Y denotes Test f1 score</a:t>
            </a:r>
            <a:endParaRPr lang="en-US" sz="1400" dirty="0">
              <a:solidFill>
                <a:schemeClr val="tx1">
                  <a:lumMod val="50000"/>
                  <a:lumOff val="50000"/>
                </a:schemeClr>
              </a:solidFill>
              <a:ea typeface="Tahoma"/>
              <a:cs typeface="Tahoma"/>
            </a:endParaRPr>
          </a:p>
          <a:p>
            <a:pPr marL="285750" indent="-285750">
              <a:buFont typeface="Arial"/>
              <a:buChar char="•"/>
            </a:pPr>
            <a:r>
              <a:rPr lang="en-US" sz="1400">
                <a:solidFill>
                  <a:schemeClr val="tx1">
                    <a:lumMod val="50000"/>
                    <a:lumOff val="50000"/>
                  </a:schemeClr>
                </a:solidFill>
                <a:ea typeface="Tahoma"/>
                <a:cs typeface="Tahoma"/>
              </a:rPr>
              <a:t>Ideally the model that is farthest from origin &amp; less difference between train and test f1 scores is preferred</a:t>
            </a:r>
            <a:endParaRPr lang="en-US" sz="1400" dirty="0">
              <a:solidFill>
                <a:schemeClr val="tx1">
                  <a:lumMod val="50000"/>
                  <a:lumOff val="50000"/>
                </a:schemeClr>
              </a:solidFill>
              <a:ea typeface="Tahoma"/>
              <a:cs typeface="Tahoma"/>
            </a:endParaRPr>
          </a:p>
        </p:txBody>
      </p:sp>
      <p:sp>
        <p:nvSpPr>
          <p:cNvPr id="30" name="TextBox 29">
            <a:extLst>
              <a:ext uri="{FF2B5EF4-FFF2-40B4-BE49-F238E27FC236}">
                <a16:creationId xmlns:a16="http://schemas.microsoft.com/office/drawing/2014/main" id="{526F75F3-0621-40FE-8D9E-5F7EFB6DD583}"/>
              </a:ext>
            </a:extLst>
          </p:cNvPr>
          <p:cNvSpPr txBox="1"/>
          <p:nvPr/>
        </p:nvSpPr>
        <p:spPr>
          <a:xfrm>
            <a:off x="10111874" y="152400"/>
            <a:ext cx="19410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 Detailed scores list can be referred in Appendix</a:t>
            </a:r>
            <a:endParaRPr lang="en-US" sz="1100" dirty="0">
              <a:ea typeface="Tahoma"/>
              <a:cs typeface="Tahoma"/>
            </a:endParaRPr>
          </a:p>
        </p:txBody>
      </p:sp>
    </p:spTree>
    <p:extLst>
      <p:ext uri="{BB962C8B-B14F-4D97-AF65-F5344CB8AC3E}">
        <p14:creationId xmlns:p14="http://schemas.microsoft.com/office/powerpoint/2010/main" val="1553276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BC5783-26FE-4247-AA11-CB59743FD3EA}"/>
              </a:ext>
            </a:extLst>
          </p:cNvPr>
          <p:cNvSpPr>
            <a:spLocks noGrp="1"/>
          </p:cNvSpPr>
          <p:nvPr>
            <p:ph type="sldNum" sz="quarter" idx="11"/>
          </p:nvPr>
        </p:nvSpPr>
        <p:spPr/>
        <p:txBody>
          <a:bodyPr/>
          <a:lstStyle/>
          <a:p>
            <a:fld id="{4B73C415-D670-4716-A5EC-CC4D52CA2BAC}" type="slidenum">
              <a:rPr lang="en-US" noProof="0" smtClean="0"/>
              <a:pPr/>
              <a:t>25</a:t>
            </a:fld>
            <a:endParaRPr lang="en-US" noProof="0" dirty="0"/>
          </a:p>
        </p:txBody>
      </p:sp>
      <p:sp>
        <p:nvSpPr>
          <p:cNvPr id="20" name="TextBox 19">
            <a:extLst>
              <a:ext uri="{FF2B5EF4-FFF2-40B4-BE49-F238E27FC236}">
                <a16:creationId xmlns:a16="http://schemas.microsoft.com/office/drawing/2014/main" id="{3DE5D3E4-3FA6-4BA6-A76D-54A49CC26F79}"/>
              </a:ext>
            </a:extLst>
          </p:cNvPr>
          <p:cNvSpPr txBox="1"/>
          <p:nvPr/>
        </p:nvSpPr>
        <p:spPr>
          <a:xfrm>
            <a:off x="647032" y="700505"/>
            <a:ext cx="1113856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Tahoma"/>
              <a:cs typeface="Tahoma"/>
            </a:endParaRPr>
          </a:p>
          <a:p>
            <a:pPr marL="285750" indent="-285750">
              <a:buFont typeface="Arial"/>
              <a:buChar char="•"/>
            </a:pPr>
            <a:r>
              <a:rPr lang="en-US">
                <a:ea typeface="Tahoma"/>
                <a:cs typeface="Tahoma"/>
              </a:rPr>
              <a:t>Pretrained Word Embeddings are the best performing feature types in any given model followed by TfIdf &amp; Bag of Words </a:t>
            </a:r>
            <a:endParaRPr lang="en-US" dirty="0">
              <a:ea typeface="Tahoma"/>
              <a:cs typeface="Tahoma"/>
            </a:endParaRPr>
          </a:p>
          <a:p>
            <a:pPr marL="285750" indent="-285750">
              <a:buFont typeface="Arial"/>
              <a:buChar char="•"/>
            </a:pPr>
            <a:r>
              <a:rPr lang="en-US">
                <a:ea typeface="Tahoma"/>
                <a:cs typeface="Tahoma"/>
              </a:rPr>
              <a:t>Self Trained Word Embeddings are the worst performing feature types. Since the size of data is considerably less, self trained vectors are not good enough compared to embeddings pretrained on 6 Billion Tokens</a:t>
            </a:r>
            <a:endParaRPr lang="en-US" dirty="0">
              <a:ea typeface="Tahoma"/>
              <a:cs typeface="Tahoma"/>
            </a:endParaRPr>
          </a:p>
          <a:p>
            <a:pPr marL="285750" indent="-285750">
              <a:buFont typeface="Arial"/>
              <a:buChar char="•"/>
            </a:pPr>
            <a:r>
              <a:rPr lang="en-US">
                <a:ea typeface="Tahoma"/>
                <a:cs typeface="Tahoma"/>
              </a:rPr>
              <a:t>Neural Network models seem to be underfitting for sparse feature types ( Bag of words &amp; TfIdf ) with activation functions 'sigmoid' &amp; 'tanh'. These activations transform an input data into [0,1] or [-1, 1] range. If data is highly sparse, most of them get mapped to either maximum or minimum and heence lowering the learnability. ReLU on the other hand resulted in accuracy comparable to other models</a:t>
            </a:r>
            <a:endParaRPr lang="en-US" dirty="0">
              <a:ea typeface="Tahoma"/>
              <a:cs typeface="Tahoma"/>
            </a:endParaRPr>
          </a:p>
          <a:p>
            <a:pPr marL="285750" indent="-285750">
              <a:buFont typeface="Arial"/>
              <a:buChar char="•"/>
            </a:pPr>
            <a:endParaRPr lang="en-US" dirty="0">
              <a:ea typeface="Tahoma"/>
              <a:cs typeface="Tahoma"/>
            </a:endParaRPr>
          </a:p>
          <a:p>
            <a:endParaRPr lang="en-US" dirty="0">
              <a:ea typeface="Tahoma"/>
              <a:cs typeface="Tahoma"/>
            </a:endParaRPr>
          </a:p>
        </p:txBody>
      </p:sp>
      <p:sp>
        <p:nvSpPr>
          <p:cNvPr id="23" name="Title 1">
            <a:extLst>
              <a:ext uri="{FF2B5EF4-FFF2-40B4-BE49-F238E27FC236}">
                <a16:creationId xmlns:a16="http://schemas.microsoft.com/office/drawing/2014/main" id="{1C2292F7-5A81-4F7B-A6A1-141A96A7AADC}"/>
              </a:ext>
            </a:extLst>
          </p:cNvPr>
          <p:cNvSpPr>
            <a:spLocks noGrp="1"/>
          </p:cNvSpPr>
          <p:nvPr>
            <p:ph type="title"/>
          </p:nvPr>
        </p:nvSpPr>
        <p:spPr>
          <a:xfrm>
            <a:off x="445368" y="204737"/>
            <a:ext cx="11340000" cy="432000"/>
          </a:xfrm>
        </p:spPr>
        <p:txBody>
          <a:bodyPr/>
          <a:lstStyle/>
          <a:p>
            <a:r>
              <a:rPr lang="en-US"/>
              <a:t>Observations</a:t>
            </a:r>
          </a:p>
        </p:txBody>
      </p:sp>
    </p:spTree>
    <p:extLst>
      <p:ext uri="{BB962C8B-B14F-4D97-AF65-F5344CB8AC3E}">
        <p14:creationId xmlns:p14="http://schemas.microsoft.com/office/powerpoint/2010/main" val="163191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6165A1-384F-4320-A1B2-44112F3607B1}"/>
              </a:ext>
            </a:extLst>
          </p:cNvPr>
          <p:cNvSpPr>
            <a:spLocks noGrp="1"/>
          </p:cNvSpPr>
          <p:nvPr>
            <p:ph type="ctrTitle"/>
          </p:nvPr>
        </p:nvSpPr>
        <p:spPr>
          <a:xfrm>
            <a:off x="2263720" y="1653006"/>
            <a:ext cx="5293449" cy="2482515"/>
          </a:xfrm>
        </p:spPr>
        <p:txBody>
          <a:bodyPr vert="horz" lIns="91440" tIns="45720" rIns="91440" bIns="45720" rtlCol="0" anchor="ctr">
            <a:normAutofit/>
          </a:bodyPr>
          <a:lstStyle/>
          <a:p>
            <a:r>
              <a:rPr lang="en-US" sz="6000" kern="1200" dirty="0">
                <a:latin typeface="+mj-lt"/>
                <a:ea typeface="+mj-ea"/>
                <a:cs typeface="+mj-cs"/>
              </a:rPr>
              <a:t>Appendix</a:t>
            </a:r>
            <a:endParaRPr lang="en-US" sz="6000" kern="1200" dirty="0">
              <a:latin typeface="+mj-lt"/>
            </a:endParaRPr>
          </a:p>
        </p:txBody>
      </p:sp>
      <p:pic>
        <p:nvPicPr>
          <p:cNvPr id="19" name="Graphic 6" descr="Paperclip">
            <a:extLst>
              <a:ext uri="{FF2B5EF4-FFF2-40B4-BE49-F238E27FC236}">
                <a16:creationId xmlns:a16="http://schemas.microsoft.com/office/drawing/2014/main" id="{FCC74A68-7448-4893-BB14-6AFB6088C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569" y="2195096"/>
            <a:ext cx="1371600" cy="1371600"/>
          </a:xfrm>
          <a:prstGeom prst="rect">
            <a:avLst/>
          </a:prstGeom>
        </p:spPr>
      </p:pic>
      <p:pic>
        <p:nvPicPr>
          <p:cNvPr id="20" name="Graphic 8">
            <a:extLst>
              <a:ext uri="{FF2B5EF4-FFF2-40B4-BE49-F238E27FC236}">
                <a16:creationId xmlns:a16="http://schemas.microsoft.com/office/drawing/2014/main" id="{DA2D6649-BFEB-4EED-85C0-8BC8BF8EB3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27755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6E49-CE7D-420D-9366-3D1C4B5E2478}"/>
              </a:ext>
            </a:extLst>
          </p:cNvPr>
          <p:cNvSpPr>
            <a:spLocks noGrp="1"/>
          </p:cNvSpPr>
          <p:nvPr>
            <p:ph type="title"/>
          </p:nvPr>
        </p:nvSpPr>
        <p:spPr>
          <a:xfrm>
            <a:off x="391895" y="178000"/>
            <a:ext cx="11340000" cy="432000"/>
          </a:xfrm>
        </p:spPr>
        <p:txBody>
          <a:bodyPr/>
          <a:lstStyle/>
          <a:p>
            <a:r>
              <a:rPr lang="en-US" dirty="0"/>
              <a:t>Why Duplicates were removed?</a:t>
            </a:r>
          </a:p>
        </p:txBody>
      </p:sp>
      <p:sp>
        <p:nvSpPr>
          <p:cNvPr id="3" name="Slide Number Placeholder 2">
            <a:extLst>
              <a:ext uri="{FF2B5EF4-FFF2-40B4-BE49-F238E27FC236}">
                <a16:creationId xmlns:a16="http://schemas.microsoft.com/office/drawing/2014/main" id="{999C0BE2-D4FF-4716-9AE7-FF8AA1DD200F}"/>
              </a:ext>
            </a:extLst>
          </p:cNvPr>
          <p:cNvSpPr>
            <a:spLocks noGrp="1"/>
          </p:cNvSpPr>
          <p:nvPr>
            <p:ph type="sldNum" sz="quarter" idx="11"/>
          </p:nvPr>
        </p:nvSpPr>
        <p:spPr/>
        <p:txBody>
          <a:bodyPr/>
          <a:lstStyle/>
          <a:p>
            <a:fld id="{4B73C415-D670-4716-A5EC-CC4D52CA2BAC}" type="slidenum">
              <a:rPr lang="en-US" noProof="0" smtClean="0"/>
              <a:pPr/>
              <a:t>27</a:t>
            </a:fld>
            <a:endParaRPr lang="en-US" noProof="0" dirty="0"/>
          </a:p>
        </p:txBody>
      </p:sp>
      <p:sp>
        <p:nvSpPr>
          <p:cNvPr id="6" name="TextBox 5">
            <a:extLst>
              <a:ext uri="{FF2B5EF4-FFF2-40B4-BE49-F238E27FC236}">
                <a16:creationId xmlns:a16="http://schemas.microsoft.com/office/drawing/2014/main" id="{3AB3531E-A227-41C5-8AA8-097B6FA69553}"/>
              </a:ext>
            </a:extLst>
          </p:cNvPr>
          <p:cNvSpPr txBox="1"/>
          <p:nvPr/>
        </p:nvSpPr>
        <p:spPr>
          <a:xfrm>
            <a:off x="269689" y="620043"/>
            <a:ext cx="576345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To answer this we need to know to answer "When </a:t>
            </a:r>
            <a:r>
              <a:rPr lang="en-US" dirty="0">
                <a:ea typeface="Tahoma"/>
                <a:cs typeface="Tahoma"/>
              </a:rPr>
              <a:t>to </a:t>
            </a:r>
            <a:r>
              <a:rPr lang="en-US">
                <a:ea typeface="Tahoma"/>
                <a:cs typeface="Tahoma"/>
              </a:rPr>
              <a:t>remove duplicates and when not to?" It depends on</a:t>
            </a:r>
            <a:endParaRPr lang="en-US" dirty="0">
              <a:ea typeface="Tahoma"/>
              <a:cs typeface="Tahoma"/>
            </a:endParaRPr>
          </a:p>
          <a:p>
            <a:pPr marL="285750" indent="-285750">
              <a:buFont typeface="Arial"/>
              <a:buChar char="•"/>
            </a:pPr>
            <a:r>
              <a:rPr lang="en-US" i="1" u="sng" dirty="0">
                <a:ea typeface="Tahoma"/>
                <a:cs typeface="Tahoma"/>
              </a:rPr>
              <a:t>Nature of data </a:t>
            </a:r>
          </a:p>
          <a:p>
            <a:pPr marL="285750" indent="-285750">
              <a:buFont typeface="Arial"/>
              <a:buChar char="•"/>
            </a:pPr>
            <a:r>
              <a:rPr lang="en-US" i="1" u="sng" dirty="0">
                <a:ea typeface="Tahoma"/>
                <a:cs typeface="Tahoma"/>
              </a:rPr>
              <a:t>Problem</a:t>
            </a:r>
            <a:r>
              <a:rPr lang="en-US" i="1" u="sng" dirty="0">
                <a:ea typeface="+mn-lt"/>
                <a:cs typeface="+mn-lt"/>
              </a:rPr>
              <a:t> </a:t>
            </a:r>
            <a:r>
              <a:rPr lang="en-US" i="1" u="sng" dirty="0">
                <a:ea typeface="Tahoma"/>
                <a:cs typeface="Tahoma"/>
              </a:rPr>
              <a:t>in hand</a:t>
            </a:r>
          </a:p>
          <a:p>
            <a:r>
              <a:rPr lang="en-US" b="1" i="1" u="sng" dirty="0">
                <a:ea typeface="Tahoma"/>
                <a:cs typeface="Tahoma"/>
              </a:rPr>
              <a:t>Nature of Data</a:t>
            </a:r>
            <a:r>
              <a:rPr lang="en-US" dirty="0">
                <a:ea typeface="Tahoma"/>
                <a:cs typeface="Tahoma"/>
              </a:rPr>
              <a:t>: It makes sense to keep duplicates if the data is completely </a:t>
            </a:r>
            <a:r>
              <a:rPr lang="en-US" b="1" i="1" dirty="0">
                <a:ea typeface="Tahoma"/>
                <a:cs typeface="Tahoma"/>
              </a:rPr>
              <a:t>structured </a:t>
            </a:r>
            <a:r>
              <a:rPr lang="en-US" dirty="0">
                <a:ea typeface="Tahoma"/>
                <a:cs typeface="Tahoma"/>
              </a:rPr>
              <a:t>and </a:t>
            </a:r>
            <a:r>
              <a:rPr lang="en-US" b="1" dirty="0">
                <a:ea typeface="Tahoma"/>
                <a:cs typeface="Tahoma"/>
              </a:rPr>
              <a:t>closed to a limited set. </a:t>
            </a:r>
          </a:p>
          <a:p>
            <a:r>
              <a:rPr lang="en-US" dirty="0">
                <a:ea typeface="Tahoma"/>
                <a:cs typeface="Tahoma"/>
              </a:rPr>
              <a:t>Let's assume we have a data with a binary independent variable x (</a:t>
            </a:r>
            <a:r>
              <a:rPr lang="en-US" dirty="0" err="1">
                <a:ea typeface="Tahoma"/>
                <a:cs typeface="Tahoma"/>
              </a:rPr>
              <a:t>eg</a:t>
            </a:r>
            <a:r>
              <a:rPr lang="en-US" dirty="0">
                <a:ea typeface="Tahoma"/>
                <a:cs typeface="Tahoma"/>
              </a:rPr>
              <a:t>:- raining Yes/No) &amp; a binary target variable y (traffic jam Yes/No). The data has 100 rows and follows the distribution below(left). </a:t>
            </a:r>
            <a:endParaRPr lang="en-US" dirty="0"/>
          </a:p>
        </p:txBody>
      </p:sp>
      <p:graphicFrame>
        <p:nvGraphicFramePr>
          <p:cNvPr id="10" name="Table 5">
            <a:extLst>
              <a:ext uri="{FF2B5EF4-FFF2-40B4-BE49-F238E27FC236}">
                <a16:creationId xmlns:a16="http://schemas.microsoft.com/office/drawing/2014/main" id="{085118E9-1EE5-46E7-9E66-5966FCE4E9CD}"/>
              </a:ext>
            </a:extLst>
          </p:cNvPr>
          <p:cNvGraphicFramePr>
            <a:graphicFrameLocks noGrp="1"/>
          </p:cNvGraphicFramePr>
          <p:nvPr>
            <p:extLst>
              <p:ext uri="{D42A27DB-BD31-4B8C-83A1-F6EECF244321}">
                <p14:modId xmlns:p14="http://schemas.microsoft.com/office/powerpoint/2010/main" val="2381337078"/>
              </p:ext>
            </p:extLst>
          </p:nvPr>
        </p:nvGraphicFramePr>
        <p:xfrm>
          <a:off x="481262" y="3983789"/>
          <a:ext cx="2307750" cy="1068438"/>
        </p:xfrm>
        <a:graphic>
          <a:graphicData uri="http://schemas.openxmlformats.org/drawingml/2006/table">
            <a:tbl>
              <a:tblPr firstRow="1" firstCol="1">
                <a:tableStyleId>{6E25E649-3F16-4E02-A733-19D2CDBF48F0}</a:tableStyleId>
              </a:tblPr>
              <a:tblGrid>
                <a:gridCol w="769250">
                  <a:extLst>
                    <a:ext uri="{9D8B030D-6E8A-4147-A177-3AD203B41FA5}">
                      <a16:colId xmlns:a16="http://schemas.microsoft.com/office/drawing/2014/main" val="1772212296"/>
                    </a:ext>
                  </a:extLst>
                </a:gridCol>
                <a:gridCol w="769250">
                  <a:extLst>
                    <a:ext uri="{9D8B030D-6E8A-4147-A177-3AD203B41FA5}">
                      <a16:colId xmlns:a16="http://schemas.microsoft.com/office/drawing/2014/main" val="1618006185"/>
                    </a:ext>
                  </a:extLst>
                </a:gridCol>
                <a:gridCol w="769250">
                  <a:extLst>
                    <a:ext uri="{9D8B030D-6E8A-4147-A177-3AD203B41FA5}">
                      <a16:colId xmlns:a16="http://schemas.microsoft.com/office/drawing/2014/main" val="2980604131"/>
                    </a:ext>
                  </a:extLst>
                </a:gridCol>
              </a:tblGrid>
              <a:tr h="356146">
                <a:tc>
                  <a:txBody>
                    <a:bodyPr/>
                    <a:lstStyle/>
                    <a:p>
                      <a:pPr algn="ctr"/>
                      <a:r>
                        <a:rPr lang="en-US" sz="1400" dirty="0"/>
                        <a:t>x/y</a:t>
                      </a:r>
                    </a:p>
                  </a:txBody>
                  <a:tcPr anchor="ctr"/>
                </a:tc>
                <a:tc>
                  <a:txBody>
                    <a:bodyPr/>
                    <a:lstStyle/>
                    <a:p>
                      <a:pPr lvl="0" algn="ctr">
                        <a:buNone/>
                      </a:pPr>
                      <a:r>
                        <a:rPr lang="en-US" sz="1400" dirty="0"/>
                        <a:t>0</a:t>
                      </a:r>
                    </a:p>
                  </a:txBody>
                  <a:tcPr anchor="ctr"/>
                </a:tc>
                <a:tc>
                  <a:txBody>
                    <a:bodyPr/>
                    <a:lstStyle/>
                    <a:p>
                      <a:pPr algn="ctr"/>
                      <a:r>
                        <a:rPr lang="en-US" sz="1400" dirty="0"/>
                        <a:t>1</a:t>
                      </a:r>
                    </a:p>
                  </a:txBody>
                  <a:tcPr anchor="ctr"/>
                </a:tc>
                <a:extLst>
                  <a:ext uri="{0D108BD9-81ED-4DB2-BD59-A6C34878D82A}">
                    <a16:rowId xmlns:a16="http://schemas.microsoft.com/office/drawing/2014/main" val="3053164531"/>
                  </a:ext>
                </a:extLst>
              </a:tr>
              <a:tr h="356146">
                <a:tc>
                  <a:txBody>
                    <a:bodyPr/>
                    <a:lstStyle/>
                    <a:p>
                      <a:pPr algn="ctr"/>
                      <a:r>
                        <a:rPr lang="en-US" sz="1400" dirty="0"/>
                        <a:t>0</a:t>
                      </a:r>
                    </a:p>
                  </a:txBody>
                  <a:tcPr anchor="ctr"/>
                </a:tc>
                <a:tc>
                  <a:txBody>
                    <a:bodyPr/>
                    <a:lstStyle/>
                    <a:p>
                      <a:pPr algn="ctr"/>
                      <a:r>
                        <a:rPr lang="en-US" sz="1400" dirty="0"/>
                        <a:t>30</a:t>
                      </a:r>
                    </a:p>
                  </a:txBody>
                  <a:tcPr anchor="ctr"/>
                </a:tc>
                <a:tc>
                  <a:txBody>
                    <a:bodyPr/>
                    <a:lstStyle/>
                    <a:p>
                      <a:pPr algn="ctr"/>
                      <a:r>
                        <a:rPr lang="en-US" sz="1400" dirty="0"/>
                        <a:t>15</a:t>
                      </a:r>
                    </a:p>
                  </a:txBody>
                  <a:tcPr anchor="ctr"/>
                </a:tc>
                <a:extLst>
                  <a:ext uri="{0D108BD9-81ED-4DB2-BD59-A6C34878D82A}">
                    <a16:rowId xmlns:a16="http://schemas.microsoft.com/office/drawing/2014/main" val="978592618"/>
                  </a:ext>
                </a:extLst>
              </a:tr>
              <a:tr h="356146">
                <a:tc>
                  <a:txBody>
                    <a:bodyPr/>
                    <a:lstStyle/>
                    <a:p>
                      <a:pPr algn="ctr"/>
                      <a:r>
                        <a:rPr lang="en-US" sz="1400" dirty="0"/>
                        <a:t>1</a:t>
                      </a:r>
                    </a:p>
                  </a:txBody>
                  <a:tcPr anchor="ctr"/>
                </a:tc>
                <a:tc>
                  <a:txBody>
                    <a:bodyPr/>
                    <a:lstStyle/>
                    <a:p>
                      <a:pPr algn="ctr"/>
                      <a:r>
                        <a:rPr lang="en-US" sz="1400" dirty="0"/>
                        <a:t>10</a:t>
                      </a:r>
                    </a:p>
                  </a:txBody>
                  <a:tcPr anchor="ctr"/>
                </a:tc>
                <a:tc>
                  <a:txBody>
                    <a:bodyPr/>
                    <a:lstStyle/>
                    <a:p>
                      <a:pPr algn="ctr"/>
                      <a:r>
                        <a:rPr lang="en-US" sz="1400" dirty="0"/>
                        <a:t>45</a:t>
                      </a:r>
                    </a:p>
                  </a:txBody>
                  <a:tcPr anchor="ctr"/>
                </a:tc>
                <a:extLst>
                  <a:ext uri="{0D108BD9-81ED-4DB2-BD59-A6C34878D82A}">
                    <a16:rowId xmlns:a16="http://schemas.microsoft.com/office/drawing/2014/main" val="3555715134"/>
                  </a:ext>
                </a:extLst>
              </a:tr>
            </a:tbl>
          </a:graphicData>
        </a:graphic>
      </p:graphicFrame>
      <p:sp>
        <p:nvSpPr>
          <p:cNvPr id="14" name="TextBox 13">
            <a:extLst>
              <a:ext uri="{FF2B5EF4-FFF2-40B4-BE49-F238E27FC236}">
                <a16:creationId xmlns:a16="http://schemas.microsoft.com/office/drawing/2014/main" id="{B8D33633-7056-40C7-AA64-0E1B1A4F2E93}"/>
              </a:ext>
            </a:extLst>
          </p:cNvPr>
          <p:cNvSpPr txBox="1"/>
          <p:nvPr/>
        </p:nvSpPr>
        <p:spPr>
          <a:xfrm>
            <a:off x="216215" y="5138569"/>
            <a:ext cx="57634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Tahoma"/>
                <a:cs typeface="Tahoma"/>
              </a:rPr>
              <a:t>It's apparent that there are high chances for a traffic jam if it's raining. In this case we want our model to learn this statistical rule. It doesn't make sense to remove duplicates here(this just leaves us with 4 rows which are useless to find any inference)</a:t>
            </a:r>
            <a:endParaRPr lang="en-US" dirty="0"/>
          </a:p>
        </p:txBody>
      </p:sp>
      <p:cxnSp>
        <p:nvCxnSpPr>
          <p:cNvPr id="15" name="Straight Arrow Connector 14">
            <a:extLst>
              <a:ext uri="{FF2B5EF4-FFF2-40B4-BE49-F238E27FC236}">
                <a16:creationId xmlns:a16="http://schemas.microsoft.com/office/drawing/2014/main" id="{81D8965D-87EE-4DB0-9660-3640B2538422}"/>
              </a:ext>
            </a:extLst>
          </p:cNvPr>
          <p:cNvCxnSpPr/>
          <p:nvPr/>
        </p:nvCxnSpPr>
        <p:spPr>
          <a:xfrm>
            <a:off x="6093326" y="1046747"/>
            <a:ext cx="0" cy="5467683"/>
          </a:xfrm>
          <a:prstGeom prst="straightConnector1">
            <a:avLst/>
          </a:prstGeom>
        </p:spPr>
        <p:style>
          <a:lnRef idx="1">
            <a:schemeClr val="dk1"/>
          </a:lnRef>
          <a:fillRef idx="0">
            <a:schemeClr val="dk1"/>
          </a:fillRef>
          <a:effectRef idx="0">
            <a:schemeClr val="dk1"/>
          </a:effectRef>
          <a:fontRef idx="minor">
            <a:schemeClr val="tx1"/>
          </a:fontRef>
        </p:style>
      </p:cxnSp>
      <p:graphicFrame>
        <p:nvGraphicFramePr>
          <p:cNvPr id="16" name="Table 5">
            <a:extLst>
              <a:ext uri="{FF2B5EF4-FFF2-40B4-BE49-F238E27FC236}">
                <a16:creationId xmlns:a16="http://schemas.microsoft.com/office/drawing/2014/main" id="{089C03FD-E08C-40E7-93F8-5A435611FBF9}"/>
              </a:ext>
            </a:extLst>
          </p:cNvPr>
          <p:cNvGraphicFramePr>
            <a:graphicFrameLocks noGrp="1"/>
          </p:cNvGraphicFramePr>
          <p:nvPr>
            <p:extLst>
              <p:ext uri="{D42A27DB-BD31-4B8C-83A1-F6EECF244321}">
                <p14:modId xmlns:p14="http://schemas.microsoft.com/office/powerpoint/2010/main" val="3754467205"/>
              </p:ext>
            </p:extLst>
          </p:nvPr>
        </p:nvGraphicFramePr>
        <p:xfrm>
          <a:off x="3261893" y="3943683"/>
          <a:ext cx="2307750" cy="1068438"/>
        </p:xfrm>
        <a:graphic>
          <a:graphicData uri="http://schemas.openxmlformats.org/drawingml/2006/table">
            <a:tbl>
              <a:tblPr firstRow="1" firstCol="1">
                <a:tableStyleId>{6E25E649-3F16-4E02-A733-19D2CDBF48F0}</a:tableStyleId>
              </a:tblPr>
              <a:tblGrid>
                <a:gridCol w="769250">
                  <a:extLst>
                    <a:ext uri="{9D8B030D-6E8A-4147-A177-3AD203B41FA5}">
                      <a16:colId xmlns:a16="http://schemas.microsoft.com/office/drawing/2014/main" val="1772212296"/>
                    </a:ext>
                  </a:extLst>
                </a:gridCol>
                <a:gridCol w="769250">
                  <a:extLst>
                    <a:ext uri="{9D8B030D-6E8A-4147-A177-3AD203B41FA5}">
                      <a16:colId xmlns:a16="http://schemas.microsoft.com/office/drawing/2014/main" val="1618006185"/>
                    </a:ext>
                  </a:extLst>
                </a:gridCol>
                <a:gridCol w="769250">
                  <a:extLst>
                    <a:ext uri="{9D8B030D-6E8A-4147-A177-3AD203B41FA5}">
                      <a16:colId xmlns:a16="http://schemas.microsoft.com/office/drawing/2014/main" val="2980604131"/>
                    </a:ext>
                  </a:extLst>
                </a:gridCol>
              </a:tblGrid>
              <a:tr h="356146">
                <a:tc>
                  <a:txBody>
                    <a:bodyPr/>
                    <a:lstStyle/>
                    <a:p>
                      <a:pPr algn="ctr"/>
                      <a:r>
                        <a:rPr lang="en-US" sz="1400" dirty="0"/>
                        <a:t>x/y</a:t>
                      </a:r>
                    </a:p>
                  </a:txBody>
                  <a:tcPr anchor="ctr"/>
                </a:tc>
                <a:tc>
                  <a:txBody>
                    <a:bodyPr/>
                    <a:lstStyle/>
                    <a:p>
                      <a:pPr lvl="0" algn="ctr">
                        <a:buNone/>
                      </a:pPr>
                      <a:r>
                        <a:rPr lang="en-US" sz="1400" dirty="0"/>
                        <a:t>0</a:t>
                      </a:r>
                    </a:p>
                  </a:txBody>
                  <a:tcPr anchor="ctr"/>
                </a:tc>
                <a:tc>
                  <a:txBody>
                    <a:bodyPr/>
                    <a:lstStyle/>
                    <a:p>
                      <a:pPr algn="ctr"/>
                      <a:r>
                        <a:rPr lang="en-US" sz="1400" dirty="0"/>
                        <a:t>1</a:t>
                      </a:r>
                    </a:p>
                  </a:txBody>
                  <a:tcPr anchor="ctr"/>
                </a:tc>
                <a:extLst>
                  <a:ext uri="{0D108BD9-81ED-4DB2-BD59-A6C34878D82A}">
                    <a16:rowId xmlns:a16="http://schemas.microsoft.com/office/drawing/2014/main" val="3053164531"/>
                  </a:ext>
                </a:extLst>
              </a:tr>
              <a:tr h="356146">
                <a:tc>
                  <a:txBody>
                    <a:bodyPr/>
                    <a:lstStyle/>
                    <a:p>
                      <a:pPr algn="ctr"/>
                      <a:r>
                        <a:rPr lang="en-US" sz="1400" dirty="0"/>
                        <a:t>0</a:t>
                      </a:r>
                    </a:p>
                  </a:txBody>
                  <a:tcPr anchor="ctr"/>
                </a:tc>
                <a:tc>
                  <a:txBody>
                    <a:bodyPr/>
                    <a:lstStyle/>
                    <a:p>
                      <a:pPr algn="ctr"/>
                      <a:r>
                        <a:rPr lang="en-US" sz="1400" dirty="0"/>
                        <a:t>1</a:t>
                      </a:r>
                    </a:p>
                  </a:txBody>
                  <a:tcPr anchor="ctr"/>
                </a:tc>
                <a:tc>
                  <a:txBody>
                    <a:bodyPr/>
                    <a:lstStyle/>
                    <a:p>
                      <a:pPr lvl="0" algn="ctr">
                        <a:buNone/>
                      </a:pPr>
                      <a:r>
                        <a:rPr lang="en-US" sz="1400" dirty="0"/>
                        <a:t>1</a:t>
                      </a:r>
                    </a:p>
                  </a:txBody>
                  <a:tcPr anchor="ctr"/>
                </a:tc>
                <a:extLst>
                  <a:ext uri="{0D108BD9-81ED-4DB2-BD59-A6C34878D82A}">
                    <a16:rowId xmlns:a16="http://schemas.microsoft.com/office/drawing/2014/main" val="978592618"/>
                  </a:ext>
                </a:extLst>
              </a:tr>
              <a:tr h="356146">
                <a:tc>
                  <a:txBody>
                    <a:bodyPr/>
                    <a:lstStyle/>
                    <a:p>
                      <a:pPr algn="ctr"/>
                      <a:r>
                        <a:rPr lang="en-US" sz="1400" dirty="0"/>
                        <a:t>1</a:t>
                      </a:r>
                    </a:p>
                  </a:txBody>
                  <a:tcPr anchor="ctr"/>
                </a:tc>
                <a:tc>
                  <a:txBody>
                    <a:bodyPr/>
                    <a:lstStyle/>
                    <a:p>
                      <a:pPr algn="ctr"/>
                      <a:r>
                        <a:rPr lang="en-US" sz="1400" dirty="0"/>
                        <a:t>1</a:t>
                      </a:r>
                    </a:p>
                  </a:txBody>
                  <a:tcPr anchor="ctr"/>
                </a:tc>
                <a:tc>
                  <a:txBody>
                    <a:bodyPr/>
                    <a:lstStyle/>
                    <a:p>
                      <a:pPr algn="ctr"/>
                      <a:r>
                        <a:rPr lang="en-US" sz="1400" dirty="0"/>
                        <a:t>1</a:t>
                      </a:r>
                    </a:p>
                  </a:txBody>
                  <a:tcPr anchor="ctr"/>
                </a:tc>
                <a:extLst>
                  <a:ext uri="{0D108BD9-81ED-4DB2-BD59-A6C34878D82A}">
                    <a16:rowId xmlns:a16="http://schemas.microsoft.com/office/drawing/2014/main" val="3555715134"/>
                  </a:ext>
                </a:extLst>
              </a:tr>
            </a:tbl>
          </a:graphicData>
        </a:graphic>
      </p:graphicFrame>
      <p:sp>
        <p:nvSpPr>
          <p:cNvPr id="17" name="TextBox 16">
            <a:extLst>
              <a:ext uri="{FF2B5EF4-FFF2-40B4-BE49-F238E27FC236}">
                <a16:creationId xmlns:a16="http://schemas.microsoft.com/office/drawing/2014/main" id="{4736AE6C-67CD-420C-A5D7-680BC7FE649D}"/>
              </a:ext>
            </a:extLst>
          </p:cNvPr>
          <p:cNvSpPr txBox="1"/>
          <p:nvPr/>
        </p:nvSpPr>
        <p:spPr>
          <a:xfrm>
            <a:off x="6285477" y="620042"/>
            <a:ext cx="57634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Tahoma"/>
                <a:cs typeface="Tahoma"/>
              </a:rPr>
              <a:t>The reason we need not remove duplicates here is,  the data is structured and closed to a limited set. Any future data that the model will see follows the same structure and follows the same statistical distribution as the training data. Hence it makes sense to capture this information by keeping the duplicates.</a:t>
            </a:r>
            <a:endParaRPr lang="en-US" dirty="0"/>
          </a:p>
        </p:txBody>
      </p:sp>
      <p:sp>
        <p:nvSpPr>
          <p:cNvPr id="18" name="TextBox 17">
            <a:extLst>
              <a:ext uri="{FF2B5EF4-FFF2-40B4-BE49-F238E27FC236}">
                <a16:creationId xmlns:a16="http://schemas.microsoft.com/office/drawing/2014/main" id="{12C0E41E-6034-4ECE-BA2C-1F3AADC8C65D}"/>
              </a:ext>
            </a:extLst>
          </p:cNvPr>
          <p:cNvSpPr txBox="1"/>
          <p:nvPr/>
        </p:nvSpPr>
        <p:spPr>
          <a:xfrm>
            <a:off x="6232002" y="2384673"/>
            <a:ext cx="57634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Tahoma"/>
                <a:cs typeface="Tahoma"/>
              </a:rPr>
              <a:t>But clearly the text data that our model sees is not structured and need not follow the same distribution </a:t>
            </a:r>
            <a:r>
              <a:rPr lang="en-US">
                <a:ea typeface="Tahoma"/>
                <a:cs typeface="Tahoma"/>
              </a:rPr>
              <a:t>as the training set. </a:t>
            </a:r>
          </a:p>
        </p:txBody>
      </p:sp>
      <p:sp>
        <p:nvSpPr>
          <p:cNvPr id="19" name="TextBox 18">
            <a:extLst>
              <a:ext uri="{FF2B5EF4-FFF2-40B4-BE49-F238E27FC236}">
                <a16:creationId xmlns:a16="http://schemas.microsoft.com/office/drawing/2014/main" id="{F0A822D5-93AA-476A-929D-835A51DBD6BA}"/>
              </a:ext>
            </a:extLst>
          </p:cNvPr>
          <p:cNvSpPr txBox="1"/>
          <p:nvPr/>
        </p:nvSpPr>
        <p:spPr>
          <a:xfrm>
            <a:off x="6337802" y="3704223"/>
            <a:ext cx="540351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u="sng" dirty="0"/>
              <a:t>Task in hand:</a:t>
            </a:r>
            <a:r>
              <a:rPr lang="en-US" dirty="0"/>
              <a:t> Unlike other modelling tasks </a:t>
            </a:r>
            <a:r>
              <a:rPr lang="en-US" dirty="0" err="1"/>
              <a:t>nlp</a:t>
            </a:r>
            <a:r>
              <a:rPr lang="en-US" dirty="0"/>
              <a:t> tasks are more focused on </a:t>
            </a:r>
            <a:r>
              <a:rPr lang="en-US" b="1" dirty="0"/>
              <a:t>learning a functionality</a:t>
            </a:r>
            <a:r>
              <a:rPr lang="en-US" dirty="0"/>
              <a:t>( sentiment classification) on a given set that can be used on any open data. </a:t>
            </a:r>
          </a:p>
          <a:p>
            <a:r>
              <a:rPr lang="en-US" dirty="0"/>
              <a:t>This means, even if our model sees a completely different text instance than those encountered while training, it should still identify the sentiment. </a:t>
            </a:r>
          </a:p>
          <a:p>
            <a:r>
              <a:rPr lang="en-US" dirty="0">
                <a:ea typeface="Tahoma"/>
                <a:cs typeface="Tahoma"/>
              </a:rPr>
              <a:t>"No sample is superior than the other". Understanding is prioritized more than memorization. So duplicates need to be removed</a:t>
            </a:r>
          </a:p>
        </p:txBody>
      </p:sp>
    </p:spTree>
    <p:extLst>
      <p:ext uri="{BB962C8B-B14F-4D97-AF65-F5344CB8AC3E}">
        <p14:creationId xmlns:p14="http://schemas.microsoft.com/office/powerpoint/2010/main" val="369933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E96BE3-3312-43FD-942A-B16D0888DDF0}"/>
              </a:ext>
            </a:extLst>
          </p:cNvPr>
          <p:cNvSpPr>
            <a:spLocks noGrp="1"/>
          </p:cNvSpPr>
          <p:nvPr>
            <p:ph type="sldNum" sz="quarter" idx="11"/>
          </p:nvPr>
        </p:nvSpPr>
        <p:spPr/>
        <p:txBody>
          <a:bodyPr/>
          <a:lstStyle/>
          <a:p>
            <a:fld id="{4B73C415-D670-4716-A5EC-CC4D52CA2BAC}" type="slidenum">
              <a:rPr lang="en-US" noProof="0" smtClean="0"/>
              <a:pPr/>
              <a:t>28</a:t>
            </a:fld>
            <a:endParaRPr lang="en-US" noProof="0" dirty="0"/>
          </a:p>
        </p:txBody>
      </p:sp>
      <p:pic>
        <p:nvPicPr>
          <p:cNvPr id="5" name="Picture 5" descr="A picture containing food&#10;&#10;Description generated with very high confidence">
            <a:extLst>
              <a:ext uri="{FF2B5EF4-FFF2-40B4-BE49-F238E27FC236}">
                <a16:creationId xmlns:a16="http://schemas.microsoft.com/office/drawing/2014/main" id="{A304FEE3-40F8-4654-B1D1-8F4A409A7568}"/>
              </a:ext>
            </a:extLst>
          </p:cNvPr>
          <p:cNvPicPr>
            <a:picLocks noChangeAspect="1"/>
          </p:cNvPicPr>
          <p:nvPr/>
        </p:nvPicPr>
        <p:blipFill rotWithShape="1">
          <a:blip r:embed="rId2"/>
          <a:srcRect t="2381" r="-205" b="4545"/>
          <a:stretch/>
        </p:blipFill>
        <p:spPr>
          <a:xfrm>
            <a:off x="2575111" y="541363"/>
            <a:ext cx="7042059" cy="6176981"/>
          </a:xfrm>
          <a:prstGeom prst="rect">
            <a:avLst/>
          </a:prstGeom>
        </p:spPr>
      </p:pic>
      <p:sp>
        <p:nvSpPr>
          <p:cNvPr id="8" name="Title 1">
            <a:extLst>
              <a:ext uri="{FF2B5EF4-FFF2-40B4-BE49-F238E27FC236}">
                <a16:creationId xmlns:a16="http://schemas.microsoft.com/office/drawing/2014/main" id="{BD4C7A4A-60F8-4E5F-B9BC-477AA03F97ED}"/>
              </a:ext>
            </a:extLst>
          </p:cNvPr>
          <p:cNvSpPr>
            <a:spLocks noGrp="1"/>
          </p:cNvSpPr>
          <p:nvPr>
            <p:ph type="title"/>
          </p:nvPr>
        </p:nvSpPr>
        <p:spPr>
          <a:xfrm>
            <a:off x="391895" y="178000"/>
            <a:ext cx="11340000" cy="432000"/>
          </a:xfrm>
        </p:spPr>
        <p:txBody>
          <a:bodyPr/>
          <a:lstStyle/>
          <a:p>
            <a:r>
              <a:rPr lang="en-US"/>
              <a:t>Model Performance Metrics</a:t>
            </a:r>
            <a:endParaRPr lang="en-US" dirty="0"/>
          </a:p>
        </p:txBody>
      </p:sp>
    </p:spTree>
    <p:extLst>
      <p:ext uri="{BB962C8B-B14F-4D97-AF65-F5344CB8AC3E}">
        <p14:creationId xmlns:p14="http://schemas.microsoft.com/office/powerpoint/2010/main" val="1652888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vert="horz" lIns="0" tIns="0" rIns="0" bIns="0" rtlCol="0" anchor="t">
            <a:noAutofit/>
          </a:bodyPr>
          <a:lstStyle/>
          <a:p>
            <a:r>
              <a:rPr lang="en-US" dirty="0"/>
              <a:t>Krishna Sai </a:t>
            </a:r>
            <a:r>
              <a:rPr lang="en-US" dirty="0" err="1"/>
              <a:t>Vootla</a:t>
            </a:r>
            <a:endParaRPr lang="en-US" dirty="0" err="1">
              <a:ea typeface="Tahoma"/>
              <a:cs typeface="Tahoma"/>
            </a:endParaRPr>
          </a:p>
        </p:txBody>
      </p:sp>
      <p:pic>
        <p:nvPicPr>
          <p:cNvPr id="25" name="Graphic 24" descr="Smart Phone" title="Icon - Presenter Phone Number">
            <a:extLst>
              <a:ext uri="{FF2B5EF4-FFF2-40B4-BE49-F238E27FC236}">
                <a16:creationId xmlns:a16="http://schemas.microsoft.com/office/drawing/2014/main" id="{B1BC719A-AAF0-4DB7-9856-CF7AC6A98805}"/>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388742"/>
            <a:ext cx="218900" cy="218900"/>
          </a:xfrm>
          <a:prstGeom prst="rect">
            <a:avLst/>
          </a:prstGeom>
        </p:spPr>
      </p:pic>
      <p:sp>
        <p:nvSpPr>
          <p:cNvPr id="18" name="Text Placeholder 17">
            <a:extLst>
              <a:ext uri="{FF2B5EF4-FFF2-40B4-BE49-F238E27FC236}">
                <a16:creationId xmlns:a16="http://schemas.microsoft.com/office/drawing/2014/main" id="{31CED8F1-B63A-4FD2-9699-34AD761A8805}"/>
              </a:ext>
            </a:extLst>
          </p:cNvPr>
          <p:cNvSpPr>
            <a:spLocks noGrp="1"/>
          </p:cNvSpPr>
          <p:nvPr>
            <p:ph type="body" sz="quarter" idx="12"/>
          </p:nvPr>
        </p:nvSpPr>
        <p:spPr bwMode="gray">
          <a:xfrm>
            <a:off x="6905625" y="5412943"/>
            <a:ext cx="3206750" cy="247650"/>
          </a:xfrm>
        </p:spPr>
        <p:txBody>
          <a:bodyPr vert="horz" lIns="0" tIns="0" rIns="0" bIns="0" rtlCol="0" anchor="t">
            <a:noAutofit/>
          </a:bodyPr>
          <a:lstStyle/>
          <a:p>
            <a:r>
              <a:rPr lang="en-US" dirty="0"/>
              <a:t>+91 9441890179</a:t>
            </a:r>
          </a:p>
        </p:txBody>
      </p:sp>
      <p:pic>
        <p:nvPicPr>
          <p:cNvPr id="23" name="Graphic 22" descr="Envelope" title="Icon Presenter Email">
            <a:extLst>
              <a:ext uri="{FF2B5EF4-FFF2-40B4-BE49-F238E27FC236}">
                <a16:creationId xmlns:a16="http://schemas.microsoft.com/office/drawing/2014/main" id="{D99072B1-8690-4652-9009-362F46A213C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780263"/>
            <a:ext cx="218900" cy="218900"/>
          </a:xfrm>
          <a:prstGeom prst="rect">
            <a:avLst/>
          </a:prstGeom>
        </p:spPr>
      </p:pic>
      <p:sp>
        <p:nvSpPr>
          <p:cNvPr id="19" name="Text Placeholder 18">
            <a:extLst>
              <a:ext uri="{FF2B5EF4-FFF2-40B4-BE49-F238E27FC236}">
                <a16:creationId xmlns:a16="http://schemas.microsoft.com/office/drawing/2014/main" id="{E48632CD-1506-46F5-A0DE-640903269D93}"/>
              </a:ext>
            </a:extLst>
          </p:cNvPr>
          <p:cNvSpPr>
            <a:spLocks noGrp="1"/>
          </p:cNvSpPr>
          <p:nvPr>
            <p:ph type="body" sz="quarter" idx="13"/>
          </p:nvPr>
        </p:nvSpPr>
        <p:spPr bwMode="gray">
          <a:xfrm>
            <a:off x="6905625" y="5768111"/>
            <a:ext cx="3206750" cy="247650"/>
          </a:xfrm>
        </p:spPr>
        <p:txBody>
          <a:bodyPr vert="horz" lIns="0" tIns="0" rIns="0" bIns="0" rtlCol="0" anchor="t">
            <a:noAutofit/>
          </a:bodyPr>
          <a:lstStyle/>
          <a:p>
            <a:r>
              <a:rPr lang="en-US" dirty="0"/>
              <a:t>Vootlsskrishnasai@gmail.com</a:t>
            </a:r>
          </a:p>
        </p:txBody>
      </p:sp>
    </p:spTree>
    <p:extLst>
      <p:ext uri="{BB962C8B-B14F-4D97-AF65-F5344CB8AC3E}">
        <p14:creationId xmlns:p14="http://schemas.microsoft.com/office/powerpoint/2010/main" val="16856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A peek into the Solution </a:t>
            </a:r>
            <a:endParaRPr lang="en-US" sz="5400" kern="1200">
              <a:solidFill>
                <a:schemeClr val="tx1">
                  <a:lumMod val="85000"/>
                  <a:lumOff val="15000"/>
                </a:schemeClr>
              </a:solidFill>
              <a:latin typeface="+mj-lt"/>
            </a:endParaRP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3</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941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p:txBody>
          <a:bodyPr/>
          <a:lstStyle/>
          <a:p>
            <a:pPr>
              <a:lnSpc>
                <a:spcPct val="100000"/>
              </a:lnSpc>
              <a:spcBef>
                <a:spcPts val="0"/>
              </a:spcBef>
            </a:pPr>
            <a:r>
              <a:rPr lang="en-US">
                <a:latin typeface="Tahoma"/>
                <a:ea typeface="Tahoma"/>
                <a:cs typeface="Tahoma"/>
              </a:rPr>
              <a:t>A peek into the Solution</a:t>
            </a:r>
            <a:endParaRPr lang="en-US">
              <a:ea typeface="+mj-lt"/>
              <a:cs typeface="+mj-lt"/>
            </a:endParaRPr>
          </a:p>
          <a:p>
            <a:endParaRPr lang="en-US" dirty="0"/>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431800" y="1890211"/>
            <a:ext cx="3975100" cy="1437189"/>
          </a:xfrm>
        </p:spPr>
        <p:txBody>
          <a:bodyPr/>
          <a:lstStyle/>
          <a:p>
            <a:r>
              <a:rPr lang="en-US"/>
              <a:t>Live Sentiment Classifier</a:t>
            </a:r>
            <a:endParaRPr lang="en-US">
              <a:ea typeface="Tahoma"/>
              <a:cs typeface="Tahoma"/>
            </a:endParaRP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p:txBody>
          <a:bodyPr vert="horz" lIns="0" tIns="0" rIns="0" bIns="0" rtlCol="0" anchor="t">
            <a:noAutofit/>
          </a:bodyPr>
          <a:lstStyle/>
          <a:p>
            <a:pPr marL="0" indent="0">
              <a:buNone/>
            </a:pPr>
            <a:r>
              <a:rPr lang="en-US" dirty="0">
                <a:solidFill>
                  <a:schemeClr val="tx1">
                    <a:lumMod val="75000"/>
                    <a:lumOff val="25000"/>
                  </a:schemeClr>
                </a:solidFill>
              </a:rPr>
              <a:t>Features</a:t>
            </a:r>
          </a:p>
          <a:p>
            <a:pPr>
              <a:buFont typeface="Wingdings" panose="020B0604020202020204" pitchFamily="34" charset="0"/>
              <a:buChar char="Ø"/>
            </a:pPr>
            <a:r>
              <a:rPr lang="en-US" sz="1400">
                <a:solidFill>
                  <a:schemeClr val="tx1">
                    <a:lumMod val="75000"/>
                    <a:lumOff val="25000"/>
                  </a:schemeClr>
                </a:solidFill>
              </a:rPr>
              <a:t>Live sentiment classification of text entered in the input field</a:t>
            </a:r>
            <a:endParaRPr lang="en-US" sz="1400">
              <a:solidFill>
                <a:schemeClr val="tx1">
                  <a:lumMod val="75000"/>
                  <a:lumOff val="25000"/>
                </a:schemeClr>
              </a:solidFill>
              <a:ea typeface="Tahoma"/>
              <a:cs typeface="Tahoma"/>
            </a:endParaRPr>
          </a:p>
          <a:p>
            <a:pPr>
              <a:buFont typeface="Wingdings" panose="020B0604020202020204" pitchFamily="34" charset="0"/>
              <a:buChar char="Ø"/>
            </a:pPr>
            <a:r>
              <a:rPr lang="en-US" sz="1400">
                <a:solidFill>
                  <a:schemeClr val="tx1">
                    <a:lumMod val="75000"/>
                    <a:lumOff val="25000"/>
                  </a:schemeClr>
                </a:solidFill>
                <a:ea typeface="Tahoma"/>
                <a:cs typeface="Tahoma"/>
              </a:rPr>
              <a:t>Functionality to select other top performing models for evaluation</a:t>
            </a:r>
            <a:endParaRPr lang="en-US" sz="1400" dirty="0">
              <a:solidFill>
                <a:schemeClr val="tx1">
                  <a:lumMod val="75000"/>
                  <a:lumOff val="25000"/>
                </a:schemeClr>
              </a:solidFill>
              <a:ea typeface="Tahoma"/>
              <a:cs typeface="Tahoma"/>
            </a:endParaRP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
        <p:nvSpPr>
          <p:cNvPr id="7" name="TextBox 6" descr="logo placeholder">
            <a:extLst>
              <a:ext uri="{FF2B5EF4-FFF2-40B4-BE49-F238E27FC236}">
                <a16:creationId xmlns:a16="http://schemas.microsoft.com/office/drawing/2014/main" id="{139028FD-4E76-49D1-916C-F434B0B1EF20}"/>
              </a:ext>
            </a:extLst>
          </p:cNvPr>
          <p:cNvSpPr txBox="1"/>
          <p:nvPr/>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pic>
        <p:nvPicPr>
          <p:cNvPr id="17" name="Picture 17" descr="A screenshot of a cell phone&#10;&#10;Description generated with very high confidence">
            <a:extLst>
              <a:ext uri="{FF2B5EF4-FFF2-40B4-BE49-F238E27FC236}">
                <a16:creationId xmlns:a16="http://schemas.microsoft.com/office/drawing/2014/main" id="{139A9E20-8A2E-4EF1-8FE4-47EB39A6891C}"/>
              </a:ext>
            </a:extLst>
          </p:cNvPr>
          <p:cNvPicPr>
            <a:picLocks noChangeAspect="1"/>
          </p:cNvPicPr>
          <p:nvPr/>
        </p:nvPicPr>
        <p:blipFill>
          <a:blip r:embed="rId3"/>
          <a:stretch>
            <a:fillRect/>
          </a:stretch>
        </p:blipFill>
        <p:spPr>
          <a:xfrm>
            <a:off x="6315242" y="1498033"/>
            <a:ext cx="4855411" cy="3861933"/>
          </a:xfrm>
          <a:prstGeom prst="rect">
            <a:avLst/>
          </a:prstGeom>
        </p:spPr>
      </p:pic>
    </p:spTree>
    <p:extLst>
      <p:ext uri="{BB962C8B-B14F-4D97-AF65-F5344CB8AC3E}">
        <p14:creationId xmlns:p14="http://schemas.microsoft.com/office/powerpoint/2010/main" val="109666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Understanding the </a:t>
            </a:r>
            <a:r>
              <a:rPr lang="en-US" sz="5400">
                <a:solidFill>
                  <a:schemeClr val="tx1">
                    <a:lumMod val="85000"/>
                    <a:lumOff val="15000"/>
                  </a:schemeClr>
                </a:solidFill>
              </a:rPr>
              <a:t>problem statement</a:t>
            </a:r>
            <a:endParaRPr lang="en-US" sz="5400" kern="1200">
              <a:solidFill>
                <a:schemeClr val="tx1">
                  <a:lumMod val="85000"/>
                  <a:lumOff val="15000"/>
                </a:schemeClr>
              </a:solidFill>
              <a:latin typeface="+mj-lt"/>
              <a:ea typeface="+mj-ea"/>
              <a:cs typeface="+mj-cs"/>
            </a:endParaRP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5</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91256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31730-1CD8-40CB-9841-4ADA1B9561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a:solidFill>
                  <a:srgbClr val="FFFFFF"/>
                </a:solidFill>
              </a:rPr>
              <a:t>Problem statement</a:t>
            </a:r>
            <a:endParaRPr lang="en-US">
              <a:ea typeface="+mj-ea"/>
              <a:cs typeface="+mj-cs"/>
            </a:endParaRPr>
          </a:p>
        </p:txBody>
      </p:sp>
      <p:pic>
        <p:nvPicPr>
          <p:cNvPr id="4" name="Picture 4" descr="A picture containing white&#10;&#10;Description generated with very high confidence">
            <a:extLst>
              <a:ext uri="{FF2B5EF4-FFF2-40B4-BE49-F238E27FC236}">
                <a16:creationId xmlns:a16="http://schemas.microsoft.com/office/drawing/2014/main" id="{21BDE6FF-ACE9-4D61-BDFA-0EE0491505A9}"/>
              </a:ext>
            </a:extLst>
          </p:cNvPr>
          <p:cNvPicPr>
            <a:picLocks noChangeAspect="1"/>
          </p:cNvPicPr>
          <p:nvPr/>
        </p:nvPicPr>
        <p:blipFill>
          <a:blip r:embed="rId2"/>
          <a:stretch>
            <a:fillRect/>
          </a:stretch>
        </p:blipFill>
        <p:spPr>
          <a:xfrm>
            <a:off x="4088904" y="2658340"/>
            <a:ext cx="1537931" cy="1537931"/>
          </a:xfrm>
          <a:prstGeom prst="rect">
            <a:avLst/>
          </a:prstGeom>
        </p:spPr>
      </p:pic>
      <p:sp>
        <p:nvSpPr>
          <p:cNvPr id="3" name="Slide Number Placeholder 2">
            <a:extLst>
              <a:ext uri="{FF2B5EF4-FFF2-40B4-BE49-F238E27FC236}">
                <a16:creationId xmlns:a16="http://schemas.microsoft.com/office/drawing/2014/main" id="{5A276F69-9E76-4FDD-8F7D-503B29526C11}"/>
              </a:ext>
            </a:extLst>
          </p:cNvPr>
          <p:cNvSpPr>
            <a:spLocks noGrp="1"/>
          </p:cNvSpPr>
          <p:nvPr>
            <p:ph type="sldNum" sz="quarter" idx="11"/>
          </p:nvPr>
        </p:nvSpPr>
        <p:spPr>
          <a:xfrm>
            <a:off x="11310257" y="6356350"/>
            <a:ext cx="560009" cy="365125"/>
          </a:xfrm>
        </p:spPr>
        <p:txBody>
          <a:bodyPr vert="horz" lIns="91440" tIns="45720" rIns="91440" bIns="45720" rtlCol="0" anchor="ctr">
            <a:normAutofit/>
          </a:bodyPr>
          <a:lstStyle/>
          <a:p>
            <a:pPr algn="r">
              <a:spcAft>
                <a:spcPts val="600"/>
              </a:spcAft>
            </a:pPr>
            <a:fld id="{4B73C415-D670-4716-A5EC-CC4D52CA2BAC}" type="slidenum">
              <a:rPr lang="en-US" sz="1200" kern="1200" noProof="0">
                <a:solidFill>
                  <a:srgbClr val="898989"/>
                </a:solidFill>
                <a:latin typeface="+mn-lt"/>
                <a:ea typeface="+mn-ea"/>
                <a:cs typeface="+mn-cs"/>
              </a:rPr>
              <a:pPr algn="r">
                <a:spcAft>
                  <a:spcPts val="600"/>
                </a:spcAft>
              </a:pPr>
              <a:t>6</a:t>
            </a:fld>
            <a:endParaRPr lang="en-US" sz="1200" kern="1200" noProof="0">
              <a:solidFill>
                <a:srgbClr val="898989"/>
              </a:solidFill>
              <a:latin typeface="+mn-lt"/>
              <a:ea typeface="+mn-ea"/>
              <a:cs typeface="+mn-cs"/>
            </a:endParaRPr>
          </a:p>
        </p:txBody>
      </p:sp>
      <p:sp>
        <p:nvSpPr>
          <p:cNvPr id="5" name="Arrow: Right 4">
            <a:extLst>
              <a:ext uri="{FF2B5EF4-FFF2-40B4-BE49-F238E27FC236}">
                <a16:creationId xmlns:a16="http://schemas.microsoft.com/office/drawing/2014/main" id="{BF05BF2D-79F3-41CB-AA3B-E8C241A927F6}"/>
              </a:ext>
            </a:extLst>
          </p:cNvPr>
          <p:cNvSpPr/>
          <p:nvPr/>
        </p:nvSpPr>
        <p:spPr>
          <a:xfrm>
            <a:off x="5606796" y="3272948"/>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object, kit, clock, racket&#10;&#10;Description generated with very high confidence">
            <a:extLst>
              <a:ext uri="{FF2B5EF4-FFF2-40B4-BE49-F238E27FC236}">
                <a16:creationId xmlns:a16="http://schemas.microsoft.com/office/drawing/2014/main" id="{D4265AC3-CC17-4A95-83F1-04810B873B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058398" y="1078477"/>
            <a:ext cx="1837428" cy="1837428"/>
          </a:xfrm>
          <a:prstGeom prst="rect">
            <a:avLst/>
          </a:prstGeom>
        </p:spPr>
      </p:pic>
      <p:sp>
        <p:nvSpPr>
          <p:cNvPr id="8" name="TextBox 7">
            <a:extLst>
              <a:ext uri="{FF2B5EF4-FFF2-40B4-BE49-F238E27FC236}">
                <a16:creationId xmlns:a16="http://schemas.microsoft.com/office/drawing/2014/main" id="{221562CE-0CCE-4A9A-A4E6-B48FABC32577}"/>
              </a:ext>
            </a:extLst>
          </p:cNvPr>
          <p:cNvSpPr txBox="1"/>
          <p:nvPr/>
        </p:nvSpPr>
        <p:spPr>
          <a:xfrm>
            <a:off x="2021456" y="6612148"/>
            <a:ext cx="4583501" cy="202481"/>
          </a:xfrm>
          <a:prstGeom prst="rect">
            <a:avLst/>
          </a:prstGeom>
        </p:spPr>
        <p:txBody>
          <a:bodyPr>
            <a:normAutofit fontScale="47500" lnSpcReduction="20000"/>
          </a:bodyPr>
          <a:lstStyle/>
          <a:p>
            <a:r>
              <a:rPr lang="en-US">
                <a:hlinkClick r:id="rId4"/>
              </a:rPr>
              <a:t>This Photo</a:t>
            </a:r>
            <a:r>
              <a:rPr lang="en-US"/>
              <a:t> by Unknown author is</a:t>
            </a:r>
            <a:r>
              <a:rPr lang="en-US" dirty="0"/>
              <a:t> licensed under </a:t>
            </a:r>
            <a:r>
              <a:rPr lang="en-US">
                <a:hlinkClick r:id="rId5"/>
              </a:rPr>
              <a:t>CC BY-SA</a:t>
            </a:r>
            <a:r>
              <a:rPr lang="en-US"/>
              <a:t>.</a:t>
            </a:r>
          </a:p>
        </p:txBody>
      </p:sp>
      <p:pic>
        <p:nvPicPr>
          <p:cNvPr id="12" name="Picture 12" descr="A picture containing drawing&#10;&#10;Description generated with very high confidence">
            <a:extLst>
              <a:ext uri="{FF2B5EF4-FFF2-40B4-BE49-F238E27FC236}">
                <a16:creationId xmlns:a16="http://schemas.microsoft.com/office/drawing/2014/main" id="{661D9EDD-622C-4294-928F-064B3B16176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062433" y="3826825"/>
            <a:ext cx="1837428" cy="1837428"/>
          </a:xfrm>
          <a:prstGeom prst="rect">
            <a:avLst/>
          </a:prstGeom>
        </p:spPr>
      </p:pic>
      <p:sp>
        <p:nvSpPr>
          <p:cNvPr id="14" name="TextBox 13">
            <a:extLst>
              <a:ext uri="{FF2B5EF4-FFF2-40B4-BE49-F238E27FC236}">
                <a16:creationId xmlns:a16="http://schemas.microsoft.com/office/drawing/2014/main" id="{07CAB419-91BA-4643-9FFF-C876F7CD89D6}"/>
              </a:ext>
            </a:extLst>
          </p:cNvPr>
          <p:cNvSpPr txBox="1"/>
          <p:nvPr/>
        </p:nvSpPr>
        <p:spPr>
          <a:xfrm>
            <a:off x="5069456" y="6612147"/>
            <a:ext cx="4784784" cy="288746"/>
          </a:xfrm>
          <a:prstGeom prst="rect">
            <a:avLst/>
          </a:prstGeom>
        </p:spPr>
        <p:txBody>
          <a:bodyPr anchor="t">
            <a:normAutofit/>
          </a:bodyPr>
          <a:lstStyle/>
          <a:p>
            <a:r>
              <a:rPr lang="en-US" sz="700" dirty="0">
                <a:hlinkClick r:id="rId7"/>
              </a:rPr>
              <a:t>This Photo</a:t>
            </a:r>
            <a:r>
              <a:rPr lang="en-US" sz="700"/>
              <a:t> by Unknown author is licensed under </a:t>
            </a:r>
            <a:r>
              <a:rPr lang="en-US" sz="700" dirty="0">
                <a:hlinkClick r:id="rId8"/>
              </a:rPr>
              <a:t>CC BY-NC</a:t>
            </a:r>
            <a:r>
              <a:rPr lang="en-US" sz="700"/>
              <a:t>.</a:t>
            </a:r>
            <a:endParaRPr lang="en-US" sz="700">
              <a:ea typeface="Tahoma"/>
              <a:cs typeface="Tahoma"/>
            </a:endParaRPr>
          </a:p>
        </p:txBody>
      </p:sp>
      <p:sp>
        <p:nvSpPr>
          <p:cNvPr id="16" name="Arrow: Right 15">
            <a:extLst>
              <a:ext uri="{FF2B5EF4-FFF2-40B4-BE49-F238E27FC236}">
                <a16:creationId xmlns:a16="http://schemas.microsoft.com/office/drawing/2014/main" id="{75A0BA97-D500-4FBF-AAA2-C70DA6CD955F}"/>
              </a:ext>
            </a:extLst>
          </p:cNvPr>
          <p:cNvSpPr/>
          <p:nvPr/>
        </p:nvSpPr>
        <p:spPr>
          <a:xfrm rot="1380000">
            <a:off x="8999851" y="4207476"/>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707C65E-4887-4085-802A-E9EF41875EB9}"/>
              </a:ext>
            </a:extLst>
          </p:cNvPr>
          <p:cNvSpPr/>
          <p:nvPr/>
        </p:nvSpPr>
        <p:spPr>
          <a:xfrm rot="19620000">
            <a:off x="8942343" y="2209023"/>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C5D9F8-B5E1-4A68-9D46-8925B70F4E03}"/>
              </a:ext>
            </a:extLst>
          </p:cNvPr>
          <p:cNvSpPr/>
          <p:nvPr/>
        </p:nvSpPr>
        <p:spPr>
          <a:xfrm>
            <a:off x="6974996" y="2913392"/>
            <a:ext cx="1604513" cy="1043796"/>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ea typeface="Tahoma"/>
                <a:cs typeface="Tahoma"/>
              </a:rPr>
              <a:t>Sentiment Classifier</a:t>
            </a:r>
          </a:p>
        </p:txBody>
      </p:sp>
      <p:sp>
        <p:nvSpPr>
          <p:cNvPr id="10" name="TextBox 9">
            <a:extLst>
              <a:ext uri="{FF2B5EF4-FFF2-40B4-BE49-F238E27FC236}">
                <a16:creationId xmlns:a16="http://schemas.microsoft.com/office/drawing/2014/main" id="{8907AAC3-0955-4CEC-A85A-3F86AB48AB1F}"/>
              </a:ext>
            </a:extLst>
          </p:cNvPr>
          <p:cNvSpPr txBox="1"/>
          <p:nvPr/>
        </p:nvSpPr>
        <p:spPr>
          <a:xfrm>
            <a:off x="10457656" y="2898696"/>
            <a:ext cx="10454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Positive</a:t>
            </a:r>
          </a:p>
        </p:txBody>
      </p:sp>
      <p:sp>
        <p:nvSpPr>
          <p:cNvPr id="13" name="TextBox 12">
            <a:extLst>
              <a:ext uri="{FF2B5EF4-FFF2-40B4-BE49-F238E27FC236}">
                <a16:creationId xmlns:a16="http://schemas.microsoft.com/office/drawing/2014/main" id="{E38654FE-9290-475E-B441-221759F5B40B}"/>
              </a:ext>
            </a:extLst>
          </p:cNvPr>
          <p:cNvSpPr txBox="1"/>
          <p:nvPr/>
        </p:nvSpPr>
        <p:spPr>
          <a:xfrm>
            <a:off x="10318533" y="5627478"/>
            <a:ext cx="1305464"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Negative</a:t>
            </a:r>
          </a:p>
        </p:txBody>
      </p:sp>
      <p:sp>
        <p:nvSpPr>
          <p:cNvPr id="15" name="TextBox 14">
            <a:extLst>
              <a:ext uri="{FF2B5EF4-FFF2-40B4-BE49-F238E27FC236}">
                <a16:creationId xmlns:a16="http://schemas.microsoft.com/office/drawing/2014/main" id="{D75B1452-9813-4D27-A5FF-B3CC049EB70E}"/>
              </a:ext>
            </a:extLst>
          </p:cNvPr>
          <p:cNvSpPr txBox="1"/>
          <p:nvPr/>
        </p:nvSpPr>
        <p:spPr>
          <a:xfrm>
            <a:off x="4243136" y="4122821"/>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Microblog</a:t>
            </a:r>
          </a:p>
        </p:txBody>
      </p:sp>
    </p:spTree>
    <p:extLst>
      <p:ext uri="{BB962C8B-B14F-4D97-AF65-F5344CB8AC3E}">
        <p14:creationId xmlns:p14="http://schemas.microsoft.com/office/powerpoint/2010/main" val="121325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D362-7A47-4489-B055-7DD38790FBD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Understanding the Data </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0236E93-8E65-4CD9-912D-65C975381AAC}"/>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a:spcAft>
                <a:spcPts val="600"/>
              </a:spcAft>
            </a:pPr>
            <a:fld id="{4B73C415-D670-4716-A5EC-CC4D52CA2BAC}" type="slidenum">
              <a:rPr lang="en-US" sz="1050" kern="1200" noProof="0">
                <a:solidFill>
                  <a:schemeClr val="tx1">
                    <a:tint val="75000"/>
                  </a:schemeClr>
                </a:solidFill>
                <a:latin typeface="+mn-lt"/>
                <a:ea typeface="+mn-ea"/>
                <a:cs typeface="+mn-cs"/>
              </a:rPr>
              <a:pPr algn="r">
                <a:spcAft>
                  <a:spcPts val="600"/>
                </a:spcAft>
              </a:pPr>
              <a:t>7</a:t>
            </a:fld>
            <a:endParaRPr lang="en-US" sz="105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63563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3585749549"/>
              </p:ext>
            </p:extLst>
          </p:nvPr>
        </p:nvGraphicFramePr>
        <p:xfrm>
          <a:off x="612425" y="1375433"/>
          <a:ext cx="11076433" cy="2255520"/>
        </p:xfrm>
        <a:graphic>
          <a:graphicData uri="http://schemas.openxmlformats.org/drawingml/2006/table">
            <a:tbl>
              <a:tblPr firstRow="1" bandCol="1">
                <a:tableStyleId>{073A0DAA-6AF3-43AB-8588-CEC1D06C72B9}</a:tableStyleId>
              </a:tblPr>
              <a:tblGrid>
                <a:gridCol w="1142298">
                  <a:extLst>
                    <a:ext uri="{9D8B030D-6E8A-4147-A177-3AD203B41FA5}">
                      <a16:colId xmlns:a16="http://schemas.microsoft.com/office/drawing/2014/main" val="115202853"/>
                    </a:ext>
                  </a:extLst>
                </a:gridCol>
                <a:gridCol w="1332679">
                  <a:extLst>
                    <a:ext uri="{9D8B030D-6E8A-4147-A177-3AD203B41FA5}">
                      <a16:colId xmlns:a16="http://schemas.microsoft.com/office/drawing/2014/main" val="1010693434"/>
                    </a:ext>
                  </a:extLst>
                </a:gridCol>
                <a:gridCol w="1332679">
                  <a:extLst>
                    <a:ext uri="{9D8B030D-6E8A-4147-A177-3AD203B41FA5}">
                      <a16:colId xmlns:a16="http://schemas.microsoft.com/office/drawing/2014/main" val="3778082769"/>
                    </a:ext>
                  </a:extLst>
                </a:gridCol>
                <a:gridCol w="1142298">
                  <a:extLst>
                    <a:ext uri="{9D8B030D-6E8A-4147-A177-3AD203B41FA5}">
                      <a16:colId xmlns:a16="http://schemas.microsoft.com/office/drawing/2014/main" val="1136644251"/>
                    </a:ext>
                  </a:extLst>
                </a:gridCol>
                <a:gridCol w="6126479">
                  <a:extLst>
                    <a:ext uri="{9D8B030D-6E8A-4147-A177-3AD203B41FA5}">
                      <a16:colId xmlns:a16="http://schemas.microsoft.com/office/drawing/2014/main" val="2847486928"/>
                    </a:ext>
                  </a:extLst>
                </a:gridCol>
              </a:tblGrid>
              <a:tr h="365760">
                <a:tc>
                  <a:txBody>
                    <a:bodyPr/>
                    <a:lstStyle/>
                    <a:p>
                      <a:pPr algn="ctr"/>
                      <a:r>
                        <a:rPr lang="en-ZA" sz="1600" err="1"/>
                        <a:t>cashtag</a:t>
                      </a:r>
                      <a:endParaRPr lang="en-US"/>
                    </a:p>
                  </a:txBody>
                  <a:tcPr/>
                </a:tc>
                <a:tc>
                  <a:txBody>
                    <a:bodyPr/>
                    <a:lstStyle/>
                    <a:p>
                      <a:pPr algn="ctr"/>
                      <a:r>
                        <a:rPr lang="en-ZA" sz="1600" dirty="0"/>
                        <a:t>id</a:t>
                      </a:r>
                    </a:p>
                  </a:txBody>
                  <a:tcPr/>
                </a:tc>
                <a:tc>
                  <a:txBody>
                    <a:bodyPr/>
                    <a:lstStyle/>
                    <a:p>
                      <a:pPr lvl="0" algn="ctr">
                        <a:buNone/>
                      </a:pPr>
                      <a:r>
                        <a:rPr lang="en-ZA" sz="1600" dirty="0"/>
                        <a:t>sentiment score</a:t>
                      </a:r>
                    </a:p>
                  </a:txBody>
                  <a:tcPr/>
                </a:tc>
                <a:tc>
                  <a:txBody>
                    <a:bodyPr/>
                    <a:lstStyle/>
                    <a:p>
                      <a:pPr algn="ctr"/>
                      <a:r>
                        <a:rPr lang="en-ZA" sz="1600" dirty="0"/>
                        <a:t>source</a:t>
                      </a:r>
                    </a:p>
                  </a:txBody>
                  <a:tcPr/>
                </a:tc>
                <a:tc>
                  <a:txBody>
                    <a:bodyPr/>
                    <a:lstStyle/>
                    <a:p>
                      <a:pPr lvl="0" algn="ctr">
                        <a:buNone/>
                      </a:pPr>
                      <a:r>
                        <a:rPr lang="en-ZA" sz="1600" dirty="0"/>
                        <a:t>spans</a:t>
                      </a:r>
                    </a:p>
                  </a:txBody>
                  <a:tcPr/>
                </a:tc>
                <a:extLst>
                  <a:ext uri="{0D108BD9-81ED-4DB2-BD59-A6C34878D82A}">
                    <a16:rowId xmlns:a16="http://schemas.microsoft.com/office/drawing/2014/main" val="1007223600"/>
                  </a:ext>
                </a:extLst>
              </a:tr>
              <a:tr h="365760">
                <a:tc>
                  <a:txBody>
                    <a:bodyPr/>
                    <a:lstStyle/>
                    <a:p>
                      <a:pPr marL="0" algn="l" defTabSz="914400" rtl="0" eaLnBrk="1" latinLnBrk="0" hangingPunct="1"/>
                      <a:r>
                        <a:rPr lang="en-ZA" sz="1600" kern="1200" dirty="0"/>
                        <a:t>$AAPL</a:t>
                      </a:r>
                    </a:p>
                  </a:txBody>
                  <a:tcPr anchor="ctr"/>
                </a:tc>
                <a:tc>
                  <a:txBody>
                    <a:bodyPr/>
                    <a:lstStyle/>
                    <a:p>
                      <a:pPr lvl="0" algn="r">
                        <a:buNone/>
                      </a:pPr>
                      <a:r>
                        <a:rPr lang="en-ZA" sz="1600" b="0" i="0" u="none" strike="noStrike" noProof="0" dirty="0">
                          <a:latin typeface="Tahoma"/>
                        </a:rPr>
                        <a:t>719886818800463000</a:t>
                      </a:r>
                      <a:endParaRPr lang="en-US" dirty="0"/>
                    </a:p>
                  </a:txBody>
                  <a:tcPr anchor="ctr"/>
                </a:tc>
                <a:tc>
                  <a:txBody>
                    <a:bodyPr/>
                    <a:lstStyle/>
                    <a:p>
                      <a:pPr lvl="0" algn="r">
                        <a:buNone/>
                      </a:pPr>
                      <a:r>
                        <a:rPr lang="en-ZA" sz="1600" b="0" i="0" u="none" strike="noStrike" noProof="0" dirty="0">
                          <a:latin typeface="Tahoma"/>
                        </a:rPr>
                        <a:t>0.435</a:t>
                      </a:r>
                      <a:endParaRPr lang="en-US" dirty="0"/>
                    </a:p>
                  </a:txBody>
                  <a:tcPr anchor="ctr"/>
                </a:tc>
                <a:tc>
                  <a:txBody>
                    <a:bodyPr/>
                    <a:lstStyle/>
                    <a:p>
                      <a:pPr algn="l"/>
                      <a:r>
                        <a:rPr lang="en-ZA" sz="1600" dirty="0"/>
                        <a:t>twitter</a:t>
                      </a:r>
                    </a:p>
                  </a:txBody>
                  <a:tcPr anchor="ctr"/>
                </a:tc>
                <a:tc>
                  <a:txBody>
                    <a:bodyPr/>
                    <a:lstStyle/>
                    <a:p>
                      <a:pPr lvl="0" algn="l">
                        <a:buNone/>
                      </a:pPr>
                      <a:r>
                        <a:rPr lang="en-ZA" sz="1600" b="0" i="0" u="none" strike="noStrike" noProof="0" dirty="0">
                          <a:latin typeface="Tahoma"/>
                        </a:rPr>
                        <a:t>["#OwnItDon'tTradeIt"]</a:t>
                      </a:r>
                      <a:endParaRPr lang="en-US" dirty="0"/>
                    </a:p>
                  </a:txBody>
                  <a:tcPr anchor="ctr"/>
                </a:tc>
                <a:extLst>
                  <a:ext uri="{0D108BD9-81ED-4DB2-BD59-A6C34878D82A}">
                    <a16:rowId xmlns:a16="http://schemas.microsoft.com/office/drawing/2014/main" val="3583495943"/>
                  </a:ext>
                </a:extLst>
              </a:tr>
              <a:tr h="365760">
                <a:tc>
                  <a:txBody>
                    <a:bodyPr/>
                    <a:lstStyle/>
                    <a:p>
                      <a:pPr marL="0" algn="l" defTabSz="914400" rtl="0" eaLnBrk="1" latinLnBrk="0" hangingPunct="1"/>
                      <a:r>
                        <a:rPr lang="en-ZA" sz="1600" kern="1200" dirty="0"/>
                        <a:t>$TVIX</a:t>
                      </a:r>
                    </a:p>
                  </a:txBody>
                  <a:tcPr anchor="ctr"/>
                </a:tc>
                <a:tc>
                  <a:txBody>
                    <a:bodyPr/>
                    <a:lstStyle/>
                    <a:p>
                      <a:pPr lvl="0" algn="r">
                        <a:buNone/>
                      </a:pPr>
                      <a:r>
                        <a:rPr lang="en-ZA" sz="1600" b="0" i="0" u="none" strike="noStrike" noProof="0" dirty="0"/>
                        <a:t>30158448</a:t>
                      </a:r>
                      <a:endParaRPr lang="en-US" dirty="0"/>
                    </a:p>
                  </a:txBody>
                  <a:tcPr anchor="ctr"/>
                </a:tc>
                <a:tc>
                  <a:txBody>
                    <a:bodyPr/>
                    <a:lstStyle/>
                    <a:p>
                      <a:pPr lvl="0" algn="r">
                        <a:buNone/>
                      </a:pPr>
                      <a:r>
                        <a:rPr lang="en-ZA" sz="1600" b="0" i="0" u="none" strike="noStrike" noProof="0" dirty="0">
                          <a:latin typeface="Tahoma"/>
                        </a:rPr>
                        <a:t>-0.589</a:t>
                      </a:r>
                      <a:endParaRPr lang="en-US" dirty="0"/>
                    </a:p>
                  </a:txBody>
                  <a:tcPr anchor="ctr"/>
                </a:tc>
                <a:tc>
                  <a:txBody>
                    <a:bodyPr/>
                    <a:lstStyle/>
                    <a:p>
                      <a:pPr lvl="0" algn="l">
                        <a:buNone/>
                      </a:pPr>
                      <a:r>
                        <a:rPr lang="en-ZA" sz="1600" b="0" i="0" u="none" strike="noStrike" noProof="0" dirty="0" err="1">
                          <a:latin typeface="Tahoma"/>
                        </a:rPr>
                        <a:t>stocktwits</a:t>
                      </a:r>
                      <a:endParaRPr lang="en-US" dirty="0" err="1"/>
                    </a:p>
                  </a:txBody>
                  <a:tcPr anchor="ctr"/>
                </a:tc>
                <a:tc>
                  <a:txBody>
                    <a:bodyPr/>
                    <a:lstStyle/>
                    <a:p>
                      <a:pPr lvl="0" algn="l">
                        <a:buNone/>
                      </a:pPr>
                      <a:r>
                        <a:rPr lang="en-ZA" sz="1600" b="0" i="0" u="none" strike="noStrike" noProof="0" dirty="0"/>
                        <a:t>['100.0% increased bearish conversations']</a:t>
                      </a:r>
                      <a:r>
                        <a:rPr lang="en-ZA" sz="1600" b="0" i="0" u="none" strike="noStrike" noProof="0" dirty="0">
                          <a:latin typeface="Tahoma"/>
                        </a:rPr>
                        <a:t>.</a:t>
                      </a:r>
                      <a:endParaRPr lang="en-US" dirty="0"/>
                    </a:p>
                  </a:txBody>
                  <a:tcPr anchor="ctr"/>
                </a:tc>
                <a:extLst>
                  <a:ext uri="{0D108BD9-81ED-4DB2-BD59-A6C34878D82A}">
                    <a16:rowId xmlns:a16="http://schemas.microsoft.com/office/drawing/2014/main" val="2912132828"/>
                  </a:ext>
                </a:extLst>
              </a:tr>
              <a:tr h="365760">
                <a:tc>
                  <a:txBody>
                    <a:bodyPr/>
                    <a:lstStyle/>
                    <a:p>
                      <a:pPr marL="0" lvl="0" algn="l" defTabSz="914400">
                        <a:buNone/>
                      </a:pPr>
                      <a:r>
                        <a:rPr lang="en-ZA" sz="1600" b="0" i="0" u="none" strike="noStrike" kern="1200" noProof="0" dirty="0">
                          <a:latin typeface="Tahoma"/>
                        </a:rPr>
                        <a:t>$KOL</a:t>
                      </a:r>
                      <a:endParaRPr lang="en-US" dirty="0"/>
                    </a:p>
                  </a:txBody>
                  <a:tcPr anchor="ctr"/>
                </a:tc>
                <a:tc>
                  <a:txBody>
                    <a:bodyPr/>
                    <a:lstStyle/>
                    <a:p>
                      <a:pPr lvl="0" algn="r">
                        <a:buNone/>
                      </a:pPr>
                      <a:r>
                        <a:rPr lang="en-ZA" sz="1600" b="0" i="0" u="none" strike="noStrike" noProof="0" dirty="0">
                          <a:latin typeface="Tahoma"/>
                        </a:rPr>
                        <a:t>25043071</a:t>
                      </a:r>
                      <a:endParaRPr lang="en-US" dirty="0"/>
                    </a:p>
                  </a:txBody>
                  <a:tcPr anchor="ctr"/>
                </a:tc>
                <a:tc>
                  <a:txBody>
                    <a:bodyPr/>
                    <a:lstStyle/>
                    <a:p>
                      <a:pPr lvl="0" algn="r">
                        <a:buNone/>
                      </a:pPr>
                      <a:r>
                        <a:rPr lang="en-ZA" sz="1600" b="0" i="0" u="none" strike="noStrike" noProof="0" dirty="0"/>
                        <a:t>-0.362</a:t>
                      </a:r>
                      <a:endParaRPr lang="en-US" dirty="0"/>
                    </a:p>
                  </a:txBody>
                  <a:tcPr anchor="ctr"/>
                </a:tc>
                <a:tc>
                  <a:txBody>
                    <a:bodyPr/>
                    <a:lstStyle/>
                    <a:p>
                      <a:pPr lvl="0" algn="l">
                        <a:buNone/>
                      </a:pPr>
                      <a:r>
                        <a:rPr lang="en-ZA" sz="1600" b="0" i="0" u="none" strike="noStrike" noProof="0" dirty="0" err="1">
                          <a:latin typeface="Tahoma"/>
                        </a:rPr>
                        <a:t>stocktwits</a:t>
                      </a:r>
                      <a:endParaRPr lang="en-US" dirty="0" err="1"/>
                    </a:p>
                  </a:txBody>
                  <a:tcPr anchor="ctr"/>
                </a:tc>
                <a:tc>
                  <a:txBody>
                    <a:bodyPr/>
                    <a:lstStyle/>
                    <a:p>
                      <a:pPr lvl="0" algn="l">
                        <a:buNone/>
                      </a:pPr>
                      <a:r>
                        <a:rPr lang="en-ZA" sz="1600" b="0" i="0" u="none" strike="noStrike" noProof="0" dirty="0">
                          <a:latin typeface="Tahoma"/>
                        </a:rPr>
                        <a:t>['Coal stocks are poking their head up', 'very nice weekly candle']</a:t>
                      </a:r>
                      <a:endParaRPr lang="en-US" dirty="0"/>
                    </a:p>
                  </a:txBody>
                  <a:tcPr anchor="ctr"/>
                </a:tc>
                <a:extLst>
                  <a:ext uri="{0D108BD9-81ED-4DB2-BD59-A6C34878D82A}">
                    <a16:rowId xmlns:a16="http://schemas.microsoft.com/office/drawing/2014/main" val="1687728417"/>
                  </a:ext>
                </a:extLst>
              </a:tr>
              <a:tr h="365760">
                <a:tc>
                  <a:txBody>
                    <a:bodyPr/>
                    <a:lstStyle/>
                    <a:p>
                      <a:pPr marL="0" lvl="0" algn="r" defTabSz="914400">
                        <a:buNone/>
                      </a:pPr>
                      <a:r>
                        <a:rPr lang="en-ZA" sz="1600" kern="1200" dirty="0"/>
                        <a:t>...</a:t>
                      </a:r>
                    </a:p>
                  </a:txBody>
                  <a:tcPr anchor="ctr"/>
                </a:tc>
                <a:tc>
                  <a:txBody>
                    <a:bodyPr/>
                    <a:lstStyle/>
                    <a:p>
                      <a:pPr lvl="0" algn="r">
                        <a:buNone/>
                      </a:pPr>
                      <a:r>
                        <a:rPr lang="en-ZA" sz="1600" dirty="0"/>
                        <a:t>...</a:t>
                      </a:r>
                      <a:endParaRPr lang="en-US" dirty="0"/>
                    </a:p>
                  </a:txBody>
                  <a:tcPr anchor="ctr"/>
                </a:tc>
                <a:tc>
                  <a:txBody>
                    <a:bodyPr/>
                    <a:lstStyle/>
                    <a:p>
                      <a:pPr lvl="0" algn="r">
                        <a:buNone/>
                      </a:pPr>
                      <a:r>
                        <a:rPr lang="en-ZA" sz="1600" dirty="0"/>
                        <a:t>...</a:t>
                      </a:r>
                    </a:p>
                  </a:txBody>
                  <a:tcPr anchor="ctr"/>
                </a:tc>
                <a:tc>
                  <a:txBody>
                    <a:bodyPr/>
                    <a:lstStyle/>
                    <a:p>
                      <a:pPr lvl="0" algn="r">
                        <a:buNone/>
                      </a:pPr>
                      <a:r>
                        <a:rPr lang="en-ZA" sz="1600" dirty="0"/>
                        <a:t>...</a:t>
                      </a:r>
                    </a:p>
                  </a:txBody>
                  <a:tcPr anchor="ctr"/>
                </a:tc>
                <a:tc>
                  <a:txBody>
                    <a:bodyPr/>
                    <a:lstStyle/>
                    <a:p>
                      <a:pPr lvl="0" algn="r">
                        <a:buNone/>
                      </a:pPr>
                      <a:r>
                        <a:rPr lang="en-ZA" sz="1600" dirty="0"/>
                        <a:t>...</a:t>
                      </a:r>
                      <a:endParaRPr lang="en-US" dirty="0"/>
                    </a:p>
                  </a:txBody>
                  <a:tcPr anchor="ctr"/>
                </a:tc>
                <a:extLst>
                  <a:ext uri="{0D108BD9-81ED-4DB2-BD59-A6C34878D82A}">
                    <a16:rowId xmlns:a16="http://schemas.microsoft.com/office/drawing/2014/main" val="3857078208"/>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8</a:t>
            </a:fld>
            <a:endParaRPr lang="en-US" dirty="0"/>
          </a:p>
        </p:txBody>
      </p:sp>
      <p:sp>
        <p:nvSpPr>
          <p:cNvPr id="7" name="TextBox 6" descr="logo placeholder">
            <a:extLst>
              <a:ext uri="{FF2B5EF4-FFF2-40B4-BE49-F238E27FC236}">
                <a16:creationId xmlns:a16="http://schemas.microsoft.com/office/drawing/2014/main" id="{D34699C4-3531-4818-9A12-DE1231722B25}"/>
              </a:ext>
            </a:extLst>
          </p:cNvPr>
          <p:cNvSpPr txBox="1"/>
          <p:nvPr/>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
        <p:nvSpPr>
          <p:cNvPr id="13" name="Title 12">
            <a:extLst>
              <a:ext uri="{FF2B5EF4-FFF2-40B4-BE49-F238E27FC236}">
                <a16:creationId xmlns:a16="http://schemas.microsoft.com/office/drawing/2014/main" id="{6FCD17D2-BD65-4B69-A733-FFB69C3F222F}"/>
              </a:ext>
            </a:extLst>
          </p:cNvPr>
          <p:cNvSpPr>
            <a:spLocks noGrp="1"/>
          </p:cNvSpPr>
          <p:nvPr>
            <p:ph type="title"/>
          </p:nvPr>
        </p:nvSpPr>
        <p:spPr>
          <a:xfrm>
            <a:off x="432000" y="418631"/>
            <a:ext cx="11340000" cy="538947"/>
          </a:xfrm>
        </p:spPr>
        <p:txBody>
          <a:bodyPr/>
          <a:lstStyle/>
          <a:p>
            <a:r>
              <a:rPr lang="en-US"/>
              <a:t>  Understanding Data</a:t>
            </a:r>
          </a:p>
        </p:txBody>
      </p:sp>
      <p:sp>
        <p:nvSpPr>
          <p:cNvPr id="8" name="TextBox 7">
            <a:extLst>
              <a:ext uri="{FF2B5EF4-FFF2-40B4-BE49-F238E27FC236}">
                <a16:creationId xmlns:a16="http://schemas.microsoft.com/office/drawing/2014/main" id="{772B2B87-3EB0-4CD8-97B3-0B903F6F512C}"/>
              </a:ext>
            </a:extLst>
          </p:cNvPr>
          <p:cNvSpPr txBox="1"/>
          <p:nvPr/>
        </p:nvSpPr>
        <p:spPr>
          <a:xfrm>
            <a:off x="589381" y="870117"/>
            <a:ext cx="111385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Raw Data: (1700 rows and 5 columns)</a:t>
            </a:r>
          </a:p>
        </p:txBody>
      </p:sp>
      <p:sp>
        <p:nvSpPr>
          <p:cNvPr id="10" name="TextBox 9">
            <a:extLst>
              <a:ext uri="{FF2B5EF4-FFF2-40B4-BE49-F238E27FC236}">
                <a16:creationId xmlns:a16="http://schemas.microsoft.com/office/drawing/2014/main" id="{164C07A9-9C36-438E-81FE-2BD55F8F4195}"/>
              </a:ext>
            </a:extLst>
          </p:cNvPr>
          <p:cNvSpPr txBox="1"/>
          <p:nvPr/>
        </p:nvSpPr>
        <p:spPr>
          <a:xfrm>
            <a:off x="535906" y="393148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 description:</a:t>
            </a:r>
          </a:p>
        </p:txBody>
      </p:sp>
      <p:graphicFrame>
        <p:nvGraphicFramePr>
          <p:cNvPr id="9" name="Table 10">
            <a:extLst>
              <a:ext uri="{FF2B5EF4-FFF2-40B4-BE49-F238E27FC236}">
                <a16:creationId xmlns:a16="http://schemas.microsoft.com/office/drawing/2014/main" id="{1F000001-BC9E-4850-86C3-FB13CD337E6B}"/>
              </a:ext>
            </a:extLst>
          </p:cNvPr>
          <p:cNvGraphicFramePr>
            <a:graphicFrameLocks noGrp="1"/>
          </p:cNvGraphicFramePr>
          <p:nvPr>
            <p:extLst>
              <p:ext uri="{D42A27DB-BD31-4B8C-83A1-F6EECF244321}">
                <p14:modId xmlns:p14="http://schemas.microsoft.com/office/powerpoint/2010/main" val="1410414523"/>
              </p:ext>
            </p:extLst>
          </p:nvPr>
        </p:nvGraphicFramePr>
        <p:xfrm>
          <a:off x="628316" y="4318000"/>
          <a:ext cx="11042870" cy="2215146"/>
        </p:xfrm>
        <a:graphic>
          <a:graphicData uri="http://schemas.openxmlformats.org/drawingml/2006/table">
            <a:tbl>
              <a:tblPr firstRow="1" bandRow="1">
                <a:tableStyleId>{0660B408-B3CF-4A94-85FC-2B1E0A45F4A2}</a:tableStyleId>
              </a:tblPr>
              <a:tblGrid>
                <a:gridCol w="1938421">
                  <a:extLst>
                    <a:ext uri="{9D8B030D-6E8A-4147-A177-3AD203B41FA5}">
                      <a16:colId xmlns:a16="http://schemas.microsoft.com/office/drawing/2014/main" val="3084599737"/>
                    </a:ext>
                  </a:extLst>
                </a:gridCol>
                <a:gridCol w="1457157">
                  <a:extLst>
                    <a:ext uri="{9D8B030D-6E8A-4147-A177-3AD203B41FA5}">
                      <a16:colId xmlns:a16="http://schemas.microsoft.com/office/drawing/2014/main" val="239718121"/>
                    </a:ext>
                  </a:extLst>
                </a:gridCol>
                <a:gridCol w="7647292">
                  <a:extLst>
                    <a:ext uri="{9D8B030D-6E8A-4147-A177-3AD203B41FA5}">
                      <a16:colId xmlns:a16="http://schemas.microsoft.com/office/drawing/2014/main" val="1946897597"/>
                    </a:ext>
                  </a:extLst>
                </a:gridCol>
              </a:tblGrid>
              <a:tr h="360947">
                <a:tc>
                  <a:txBody>
                    <a:bodyPr/>
                    <a:lstStyle/>
                    <a:p>
                      <a:r>
                        <a:rPr lang="en-US" sz="1600" dirty="0"/>
                        <a:t>Column Name</a:t>
                      </a:r>
                    </a:p>
                  </a:txBody>
                  <a:tcPr/>
                </a:tc>
                <a:tc>
                  <a:txBody>
                    <a:bodyPr/>
                    <a:lstStyle/>
                    <a:p>
                      <a:r>
                        <a:rPr lang="en-US" sz="1600" dirty="0"/>
                        <a:t>Data Type</a:t>
                      </a:r>
                    </a:p>
                  </a:txBody>
                  <a:tcPr/>
                </a:tc>
                <a:tc>
                  <a:txBody>
                    <a:bodyPr/>
                    <a:lstStyle/>
                    <a:p>
                      <a:r>
                        <a:rPr lang="en-US" sz="1600" dirty="0"/>
                        <a:t>Description</a:t>
                      </a:r>
                    </a:p>
                  </a:txBody>
                  <a:tcPr/>
                </a:tc>
                <a:extLst>
                  <a:ext uri="{0D108BD9-81ED-4DB2-BD59-A6C34878D82A}">
                    <a16:rowId xmlns:a16="http://schemas.microsoft.com/office/drawing/2014/main" val="1336937398"/>
                  </a:ext>
                </a:extLst>
              </a:tr>
              <a:tr h="370840">
                <a:tc>
                  <a:txBody>
                    <a:bodyPr/>
                    <a:lstStyle/>
                    <a:p>
                      <a:r>
                        <a:rPr lang="en-US" dirty="0"/>
                        <a:t>cashtag</a:t>
                      </a:r>
                    </a:p>
                  </a:txBody>
                  <a:tcPr/>
                </a:tc>
                <a:tc>
                  <a:txBody>
                    <a:bodyPr/>
                    <a:lstStyle/>
                    <a:p>
                      <a:r>
                        <a:rPr lang="en-US" dirty="0"/>
                        <a:t>string</a:t>
                      </a:r>
                    </a:p>
                  </a:txBody>
                  <a:tcPr/>
                </a:tc>
                <a:tc>
                  <a:txBody>
                    <a:bodyPr/>
                    <a:lstStyle/>
                    <a:p>
                      <a:r>
                        <a:rPr lang="en-US" dirty="0"/>
                        <a:t>Company ID/Name in Stock Market</a:t>
                      </a:r>
                    </a:p>
                  </a:txBody>
                  <a:tcPr/>
                </a:tc>
                <a:extLst>
                  <a:ext uri="{0D108BD9-81ED-4DB2-BD59-A6C34878D82A}">
                    <a16:rowId xmlns:a16="http://schemas.microsoft.com/office/drawing/2014/main" val="3034596066"/>
                  </a:ext>
                </a:extLst>
              </a:tr>
              <a:tr h="370840">
                <a:tc>
                  <a:txBody>
                    <a:bodyPr/>
                    <a:lstStyle/>
                    <a:p>
                      <a:r>
                        <a:rPr lang="en-US" dirty="0"/>
                        <a:t>id</a:t>
                      </a:r>
                    </a:p>
                  </a:txBody>
                  <a:tcPr/>
                </a:tc>
                <a:tc>
                  <a:txBody>
                    <a:bodyPr/>
                    <a:lstStyle/>
                    <a:p>
                      <a:r>
                        <a:rPr lang="en-US" dirty="0"/>
                        <a:t>int</a:t>
                      </a:r>
                    </a:p>
                  </a:txBody>
                  <a:tcPr/>
                </a:tc>
                <a:tc>
                  <a:txBody>
                    <a:bodyPr/>
                    <a:lstStyle/>
                    <a:p>
                      <a:r>
                        <a:rPr lang="en-US" dirty="0"/>
                        <a:t>Id of the row ( unique to each source )</a:t>
                      </a:r>
                    </a:p>
                  </a:txBody>
                  <a:tcPr/>
                </a:tc>
                <a:extLst>
                  <a:ext uri="{0D108BD9-81ED-4DB2-BD59-A6C34878D82A}">
                    <a16:rowId xmlns:a16="http://schemas.microsoft.com/office/drawing/2014/main" val="901280624"/>
                  </a:ext>
                </a:extLst>
              </a:tr>
              <a:tr h="370840">
                <a:tc>
                  <a:txBody>
                    <a:bodyPr/>
                    <a:lstStyle/>
                    <a:p>
                      <a:r>
                        <a:rPr lang="en-US" dirty="0"/>
                        <a:t>sentiment score</a:t>
                      </a:r>
                    </a:p>
                  </a:txBody>
                  <a:tcPr/>
                </a:tc>
                <a:tc>
                  <a:txBody>
                    <a:bodyPr/>
                    <a:lstStyle/>
                    <a:p>
                      <a:r>
                        <a:rPr lang="en-US" dirty="0"/>
                        <a:t>float</a:t>
                      </a:r>
                    </a:p>
                  </a:txBody>
                  <a:tcPr/>
                </a:tc>
                <a:tc>
                  <a:txBody>
                    <a:bodyPr/>
                    <a:lstStyle/>
                    <a:p>
                      <a:r>
                        <a:rPr lang="en-US" dirty="0"/>
                        <a:t>Continuous polarity score denoting the sentiment ( -1 to 1 )</a:t>
                      </a:r>
                    </a:p>
                  </a:txBody>
                  <a:tcPr/>
                </a:tc>
                <a:extLst>
                  <a:ext uri="{0D108BD9-81ED-4DB2-BD59-A6C34878D82A}">
                    <a16:rowId xmlns:a16="http://schemas.microsoft.com/office/drawing/2014/main" val="2066184442"/>
                  </a:ext>
                </a:extLst>
              </a:tr>
              <a:tr h="370840">
                <a:tc>
                  <a:txBody>
                    <a:bodyPr/>
                    <a:lstStyle/>
                    <a:p>
                      <a:r>
                        <a:rPr lang="en-US" dirty="0"/>
                        <a:t>source</a:t>
                      </a:r>
                    </a:p>
                  </a:txBody>
                  <a:tcPr/>
                </a:tc>
                <a:tc>
                  <a:txBody>
                    <a:bodyPr/>
                    <a:lstStyle/>
                    <a:p>
                      <a:r>
                        <a:rPr lang="en-US" dirty="0"/>
                        <a:t>string</a:t>
                      </a:r>
                    </a:p>
                  </a:txBody>
                  <a:tcPr/>
                </a:tc>
                <a:tc>
                  <a:txBody>
                    <a:bodyPr/>
                    <a:lstStyle/>
                    <a:p>
                      <a:r>
                        <a:rPr lang="en-US" dirty="0"/>
                        <a:t>Web source of data ( Twitter or </a:t>
                      </a:r>
                      <a:r>
                        <a:rPr lang="en-US" dirty="0" err="1"/>
                        <a:t>Stocktwits</a:t>
                      </a:r>
                      <a:r>
                        <a:rPr lang="en-US" dirty="0"/>
                        <a:t> )</a:t>
                      </a:r>
                    </a:p>
                  </a:txBody>
                  <a:tcPr/>
                </a:tc>
                <a:extLst>
                  <a:ext uri="{0D108BD9-81ED-4DB2-BD59-A6C34878D82A}">
                    <a16:rowId xmlns:a16="http://schemas.microsoft.com/office/drawing/2014/main" val="350905792"/>
                  </a:ext>
                </a:extLst>
              </a:tr>
              <a:tr h="370839">
                <a:tc>
                  <a:txBody>
                    <a:bodyPr/>
                    <a:lstStyle/>
                    <a:p>
                      <a:pPr lvl="0">
                        <a:buNone/>
                      </a:pPr>
                      <a:r>
                        <a:rPr lang="en-US" dirty="0"/>
                        <a:t>spans</a:t>
                      </a:r>
                    </a:p>
                  </a:txBody>
                  <a:tcPr/>
                </a:tc>
                <a:tc>
                  <a:txBody>
                    <a:bodyPr/>
                    <a:lstStyle/>
                    <a:p>
                      <a:pPr lvl="0">
                        <a:buNone/>
                      </a:pPr>
                      <a:r>
                        <a:rPr lang="en-US" dirty="0"/>
                        <a:t>list</a:t>
                      </a:r>
                    </a:p>
                  </a:txBody>
                  <a:tcPr/>
                </a:tc>
                <a:tc>
                  <a:txBody>
                    <a:bodyPr/>
                    <a:lstStyle/>
                    <a:p>
                      <a:pPr lvl="0">
                        <a:buNone/>
                      </a:pPr>
                      <a:r>
                        <a:rPr lang="en-US" dirty="0"/>
                        <a:t>List of phrases of each microblog</a:t>
                      </a:r>
                    </a:p>
                  </a:txBody>
                  <a:tcPr/>
                </a:tc>
                <a:extLst>
                  <a:ext uri="{0D108BD9-81ED-4DB2-BD59-A6C34878D82A}">
                    <a16:rowId xmlns:a16="http://schemas.microsoft.com/office/drawing/2014/main" val="3801770845"/>
                  </a:ext>
                </a:extLst>
              </a:tr>
            </a:tbl>
          </a:graphicData>
        </a:graphic>
      </p:graphicFrame>
    </p:spTree>
    <p:extLst>
      <p:ext uri="{BB962C8B-B14F-4D97-AF65-F5344CB8AC3E}">
        <p14:creationId xmlns:p14="http://schemas.microsoft.com/office/powerpoint/2010/main" val="367192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615832-9EB0-4CFA-8807-70D2E5101F31}"/>
              </a:ext>
            </a:extLst>
          </p:cNvPr>
          <p:cNvSpPr>
            <a:spLocks noGrp="1"/>
          </p:cNvSpPr>
          <p:nvPr>
            <p:ph type="sldNum" sz="quarter" idx="11"/>
          </p:nvPr>
        </p:nvSpPr>
        <p:spPr/>
        <p:txBody>
          <a:bodyPr/>
          <a:lstStyle/>
          <a:p>
            <a:fld id="{4B73C415-D670-4716-A5EC-CC4D52CA2BAC}" type="slidenum">
              <a:rPr lang="en-US" noProof="0" smtClean="0"/>
              <a:pPr/>
              <a:t>9</a:t>
            </a:fld>
            <a:endParaRPr lang="en-US" noProof="0" dirty="0"/>
          </a:p>
        </p:txBody>
      </p:sp>
      <p:pic>
        <p:nvPicPr>
          <p:cNvPr id="5" name="Picture 5" descr="A screenshot of a cell phone&#10;&#10;Description generated with very high confidence">
            <a:extLst>
              <a:ext uri="{FF2B5EF4-FFF2-40B4-BE49-F238E27FC236}">
                <a16:creationId xmlns:a16="http://schemas.microsoft.com/office/drawing/2014/main" id="{CD0CFDCA-88E4-4EAD-A056-C0658DC174CC}"/>
              </a:ext>
            </a:extLst>
          </p:cNvPr>
          <p:cNvPicPr>
            <a:picLocks noChangeAspect="1"/>
          </p:cNvPicPr>
          <p:nvPr/>
        </p:nvPicPr>
        <p:blipFill>
          <a:blip r:embed="rId2"/>
          <a:stretch>
            <a:fillRect/>
          </a:stretch>
        </p:blipFill>
        <p:spPr>
          <a:xfrm>
            <a:off x="1235992" y="183208"/>
            <a:ext cx="9184257" cy="3062764"/>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4D3B477F-D9F6-4A2A-9AE2-BD5A8DFD719B}"/>
              </a:ext>
            </a:extLst>
          </p:cNvPr>
          <p:cNvPicPr>
            <a:picLocks noChangeAspect="1"/>
          </p:cNvPicPr>
          <p:nvPr/>
        </p:nvPicPr>
        <p:blipFill>
          <a:blip r:embed="rId3"/>
          <a:stretch>
            <a:fillRect/>
          </a:stretch>
        </p:blipFill>
        <p:spPr>
          <a:xfrm>
            <a:off x="1238268" y="3428680"/>
            <a:ext cx="9184257" cy="3120273"/>
          </a:xfrm>
          <a:prstGeom prst="rect">
            <a:avLst/>
          </a:prstGeom>
        </p:spPr>
      </p:pic>
      <p:sp>
        <p:nvSpPr>
          <p:cNvPr id="2" name="TextBox 1">
            <a:extLst>
              <a:ext uri="{FF2B5EF4-FFF2-40B4-BE49-F238E27FC236}">
                <a16:creationId xmlns:a16="http://schemas.microsoft.com/office/drawing/2014/main" id="{35CBF028-C194-4458-B705-7B1D05075767}"/>
              </a:ext>
            </a:extLst>
          </p:cNvPr>
          <p:cNvSpPr txBox="1"/>
          <p:nvPr/>
        </p:nvSpPr>
        <p:spPr>
          <a:xfrm rot="-5400000">
            <a:off x="-1304758" y="3209728"/>
            <a:ext cx="3759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ea typeface="Tahoma"/>
                <a:cs typeface="Tahoma"/>
              </a:rPr>
              <a:t>Exploratory data Analysis</a:t>
            </a:r>
          </a:p>
        </p:txBody>
      </p:sp>
      <p:sp>
        <p:nvSpPr>
          <p:cNvPr id="4" name="TextBox 3">
            <a:extLst>
              <a:ext uri="{FF2B5EF4-FFF2-40B4-BE49-F238E27FC236}">
                <a16:creationId xmlns:a16="http://schemas.microsoft.com/office/drawing/2014/main" id="{ACD18EA1-D0FF-465D-90AD-3C2175EAF621}"/>
              </a:ext>
            </a:extLst>
          </p:cNvPr>
          <p:cNvSpPr txBox="1"/>
          <p:nvPr/>
        </p:nvSpPr>
        <p:spPr>
          <a:xfrm rot="16200000">
            <a:off x="8467559" y="2944380"/>
            <a:ext cx="59248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All numbers on y-axes denote the number of sample in a given bucket</a:t>
            </a:r>
            <a:endParaRPr lang="en-US" sz="1400" dirty="0">
              <a:ea typeface="Tahoma"/>
              <a:cs typeface="Tahoma"/>
            </a:endParaRPr>
          </a:p>
          <a:p>
            <a:pPr marL="285750" indent="-285750">
              <a:buFont typeface="Arial"/>
              <a:buChar char="•"/>
            </a:pPr>
            <a:r>
              <a:rPr lang="en-US" sz="1400" dirty="0">
                <a:ea typeface="Tahoma"/>
                <a:cs typeface="Tahoma"/>
              </a:rPr>
              <a:t>Sentiment Polarity is a discrete feature mined from Sentiment Score column (0 – Negative, 1 – Positive )</a:t>
            </a:r>
          </a:p>
        </p:txBody>
      </p:sp>
    </p:spTree>
    <p:extLst>
      <p:ext uri="{BB962C8B-B14F-4D97-AF65-F5344CB8AC3E}">
        <p14:creationId xmlns:p14="http://schemas.microsoft.com/office/powerpoint/2010/main" val="608739396"/>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8555F1-691C-4AD8-A5FE-92CB511538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2D9BFD-8E5D-4BA5-836B-61F0157E7E75}">
  <ds:schemaRefs>
    <ds:schemaRef ds:uri="http://schemas.microsoft.com/sharepoint/v3/contenttype/forms"/>
  </ds:schemaRefs>
</ds:datastoreItem>
</file>

<file path=customXml/itemProps3.xml><?xml version="1.0" encoding="utf-8"?>
<ds:datastoreItem xmlns:ds="http://schemas.openxmlformats.org/officeDocument/2006/customXml" ds:itemID="{C87D38AD-C859-4A56-B538-BB73EE2397D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TF33781529</Template>
  <TotalTime>0</TotalTime>
  <Words>1917</Words>
  <Application>Microsoft Office PowerPoint</Application>
  <PresentationFormat>Widescreen</PresentationFormat>
  <Paragraphs>289</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Courier New</vt:lpstr>
      <vt:lpstr>Tahoma</vt:lpstr>
      <vt:lpstr>Times New Roman</vt:lpstr>
      <vt:lpstr>Wingdings</vt:lpstr>
      <vt:lpstr>Office Theme</vt:lpstr>
      <vt:lpstr>Sentiment Classification of Microblogs</vt:lpstr>
      <vt:lpstr>Contents</vt:lpstr>
      <vt:lpstr>A peek into the Solution </vt:lpstr>
      <vt:lpstr>A peek into the Solution </vt:lpstr>
      <vt:lpstr>Understanding the problem statement</vt:lpstr>
      <vt:lpstr>Problem statement</vt:lpstr>
      <vt:lpstr>Understanding the Data </vt:lpstr>
      <vt:lpstr>  Understanding Data</vt:lpstr>
      <vt:lpstr>PowerPoint Presentation</vt:lpstr>
      <vt:lpstr>Data Cleaning </vt:lpstr>
      <vt:lpstr>Data Cleaning</vt:lpstr>
      <vt:lpstr>Data Cleaning</vt:lpstr>
      <vt:lpstr>PowerPoint Presentation</vt:lpstr>
      <vt:lpstr>PowerPoint Presentation</vt:lpstr>
      <vt:lpstr>PowerPoint Presentation</vt:lpstr>
      <vt:lpstr>PowerPoint Presentation</vt:lpstr>
      <vt:lpstr>Feature Extraction</vt:lpstr>
      <vt:lpstr>Feature Extraction</vt:lpstr>
      <vt:lpstr>Model Building</vt:lpstr>
      <vt:lpstr>Models that were tried </vt:lpstr>
      <vt:lpstr>Training Procedure</vt:lpstr>
      <vt:lpstr>Results Analysis</vt:lpstr>
      <vt:lpstr>PowerPoint Presentation</vt:lpstr>
      <vt:lpstr>PowerPoint Presentation</vt:lpstr>
      <vt:lpstr>Observations</vt:lpstr>
      <vt:lpstr>Appendix</vt:lpstr>
      <vt:lpstr>Why Duplicates were removed?</vt:lpstr>
      <vt:lpstr>Model Performance Metrics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3143</cp:revision>
  <dcterms:created xsi:type="dcterms:W3CDTF">2019-06-10T09:59:24Z</dcterms:created>
  <dcterms:modified xsi:type="dcterms:W3CDTF">2021-07-01T12:18:16Z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