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96" r:id="rId2"/>
  </p:sldMasterIdLst>
  <p:notesMasterIdLst>
    <p:notesMasterId r:id="rId18"/>
  </p:notesMasterIdLst>
  <p:handoutMasterIdLst>
    <p:handoutMasterId r:id="rId19"/>
  </p:handoutMasterIdLst>
  <p:sldIdLst>
    <p:sldId id="256" r:id="rId3"/>
    <p:sldId id="258" r:id="rId4"/>
    <p:sldId id="259" r:id="rId5"/>
    <p:sldId id="261" r:id="rId6"/>
    <p:sldId id="262" r:id="rId7"/>
    <p:sldId id="263" r:id="rId8"/>
    <p:sldId id="268" r:id="rId9"/>
    <p:sldId id="269" r:id="rId10"/>
    <p:sldId id="271" r:id="rId11"/>
    <p:sldId id="260" r:id="rId12"/>
    <p:sldId id="264" r:id="rId13"/>
    <p:sldId id="265" r:id="rId14"/>
    <p:sldId id="266" r:id="rId15"/>
    <p:sldId id="267" r:id="rId16"/>
    <p:sldId id="270"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1" autoAdjust="0"/>
    <p:restoredTop sz="88191" autoAdjust="0"/>
  </p:normalViewPr>
  <p:slideViewPr>
    <p:cSldViewPr>
      <p:cViewPr>
        <p:scale>
          <a:sx n="140" d="100"/>
          <a:sy n="140" d="100"/>
        </p:scale>
        <p:origin x="-262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10/13/16</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29423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10/13/16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1319519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3 “</a:t>
            </a:r>
            <a:r>
              <a:rPr kumimoji="1" lang="en-GB" dirty="0" smtClean="0">
                <a:latin typeface="Times New Roman" pitchFamily="-106" charset="0"/>
                <a:ea typeface="ＭＳ Ｐゴシック" pitchFamily="-106" charset="-128"/>
                <a:cs typeface="ＭＳ Ｐゴシック" pitchFamily="-106" charset="-128"/>
              </a:rPr>
              <a:t>Process</a:t>
            </a:r>
            <a:r>
              <a:rPr kumimoji="1" lang="en-GB" baseline="0" dirty="0" smtClean="0">
                <a:latin typeface="Times New Roman" pitchFamily="-106" charset="0"/>
                <a:ea typeface="ＭＳ Ｐゴシック" pitchFamily="-106" charset="-128"/>
                <a:cs typeface="ＭＳ Ｐゴシック" pitchFamily="-106" charset="-128"/>
              </a:rPr>
              <a:t> Description and Control</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10/13/16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10/13/16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10/13/16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B8755DAD-523A-4D93-913A-309E85F914FE}" type="datetimeFigureOut">
              <a:rPr lang="en-US" smtClean="0"/>
              <a:pPr>
                <a:defRPr/>
              </a:pPr>
              <a:t>10/13/16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a:defRPr/>
            </a:pPr>
            <a:fld id="{D0884869-B25C-4578-8BC2-8D4E9232F63C}" type="slidenum">
              <a:rPr lang="en-US" smtClean="0"/>
              <a:pPr>
                <a:defRPr/>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10/13/16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F45EF95E-8170-4B8F-9F2B-868618BF1688}" type="datetimeFigureOut">
              <a:rPr lang="en-US" smtClean="0"/>
              <a:pPr>
                <a:defRPr/>
              </a:pPr>
              <a:t>10/13/16</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3FF1C51-8566-4549-A1BC-4215581B4BEE}" type="slidenum">
              <a:rPr lang="en-US" smtClean="0"/>
              <a:pPr>
                <a:defRPr/>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35577D5-CE87-409F-B11E-E4AAFA458694}" type="datetimeFigureOut">
              <a:rPr lang="en-US" smtClean="0"/>
              <a:pPr>
                <a:defRPr/>
              </a:pPr>
              <a:t>10/13/16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8AB541C-39E2-4ABD-8F26-B054FDDF66A4}" type="datetimeFigureOut">
              <a:rPr lang="en-US" smtClean="0"/>
              <a:pPr>
                <a:defRPr/>
              </a:pPr>
              <a:t>10/13/16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CEE1D48-728D-4D8C-A393-20E76C4AE54B}" type="datetimeFigureOut">
              <a:rPr lang="en-US" smtClean="0"/>
              <a:pPr>
                <a:defRPr/>
              </a:pPr>
              <a:t>10/13/16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fld id="{9636BC3C-719B-42BE-BB90-45DEAD4A49BF}" type="datetimeFigureOut">
              <a:rPr lang="en-US" smtClean="0"/>
              <a:pPr>
                <a:defRPr/>
              </a:pPr>
              <a:t>10/13/16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227D828D-3325-4AE7-B947-FD6CE0C77806}" type="datetimeFigureOut">
              <a:rPr lang="en-US" smtClean="0"/>
              <a:pPr>
                <a:defRPr/>
              </a:pPr>
              <a:t>10/13/16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10/13/16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pPr>
              <a:defRPr/>
            </a:pPr>
            <a:fld id="{DA48362F-C984-499B-A5AD-CCC7A2DF7F3D}" type="datetimeFigureOut">
              <a:rPr lang="en-US" smtClean="0"/>
              <a:pPr>
                <a:defRPr/>
              </a:pPr>
              <a:t>10/13/16</a:t>
            </a:fld>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0744AA8-12BA-404B-91B1-5792E60D08F7}" type="datetimeFigureOut">
              <a:rPr lang="en-US" smtClean="0"/>
              <a:pPr>
                <a:defRPr/>
              </a:pPr>
              <a:t>10/13/16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B68F0ED-C657-4D15-8B18-3D7673C71715}" type="datetimeFigureOut">
              <a:rPr lang="en-US" smtClean="0"/>
              <a:pPr>
                <a:defRPr/>
              </a:pPr>
              <a:t>10/13/16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10/13/16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10/13/16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10/13/16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10/13/16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10/13/16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10/13/16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10/13/16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10/13/16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60BE7AC0-50A6-4DB1-AE0D-F4A2731C8663}" type="datetimeFigureOut">
              <a:rPr lang="en-US" smtClean="0"/>
              <a:pPr>
                <a:defRPr/>
              </a:pPr>
              <a:t>10/13/16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EBEA4FE-042C-4C31-965A-79D3153CB5D2}" type="slidenum">
              <a:rPr lang="en-US" smtClean="0"/>
              <a:pPr>
                <a:defRPr/>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cs.nyu.edu/~lerner/spring12/Read04-ReadersWriters.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www.developerfusion.com/article/138018/memory-ordering-for-atomic-operations-in-c0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preshing.com/20150316/semaphores-are-surprisingly-versatile/" TargetMode="External"/><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
            </a:r>
            <a:br>
              <a:rPr lang="en-US" dirty="0" smtClean="0"/>
            </a:br>
            <a:r>
              <a:rPr lang="en-US" dirty="0" smtClean="0"/>
              <a:t>Concurrency and </a:t>
            </a:r>
            <a:br>
              <a:rPr lang="en-US" dirty="0" smtClean="0"/>
            </a:br>
            <a:r>
              <a:rPr lang="en-US" dirty="0" smtClean="0"/>
              <a:t>Mutual exclusion</a:t>
            </a:r>
          </a:p>
        </p:txBody>
      </p:sp>
      <p:sp>
        <p:nvSpPr>
          <p:cNvPr id="6" name="Text Placeholder 5"/>
          <p:cNvSpPr>
            <a:spLocks noGrp="1"/>
          </p:cNvSpPr>
          <p:nvPr>
            <p:ph type="body" idx="1"/>
          </p:nvPr>
        </p:nvSpPr>
        <p:spPr/>
        <p:txBody>
          <a:bodyPr>
            <a:normAutofit fontScale="70000" lnSpcReduction="20000"/>
          </a:bodyPr>
          <a:lstStyle/>
          <a:p>
            <a:r>
              <a:rPr lang="en-US" dirty="0" smtClean="0"/>
              <a:t>Eighth Edition</a:t>
            </a:r>
          </a:p>
          <a:p>
            <a:r>
              <a:rPr lang="en-US" dirty="0" smtClean="0"/>
              <a:t>By William Stallings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mutex</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Content Placeholder 8"/>
          <p:cNvPicPr>
            <a:picLocks noGrp="1" noChangeAspect="1"/>
          </p:cNvPicPr>
          <p:nvPr>
            <p:ph sz="half" idx="1"/>
          </p:nvPr>
        </p:nvPicPr>
        <p:blipFill>
          <a:blip r:embed="rId3"/>
          <a:srcRect t="-36850" b="-36850"/>
          <a:stretch>
            <a:fillRect/>
          </a:stretch>
        </p:blipFill>
        <p:spPr>
          <a:xfrm>
            <a:off x="425450" y="1719263"/>
            <a:ext cx="8413750" cy="4406900"/>
          </a:xfrm>
        </p:spPr>
      </p:pic>
      <p:sp>
        <p:nvSpPr>
          <p:cNvPr id="11" name="Rectangle 10"/>
          <p:cNvSpPr/>
          <p:nvPr/>
        </p:nvSpPr>
        <p:spPr>
          <a:xfrm>
            <a:off x="1942955" y="5029200"/>
            <a:ext cx="1562245" cy="297517"/>
          </a:xfrm>
          <a:prstGeom prst="rect">
            <a:avLst/>
          </a:prstGeom>
        </p:spPr>
        <p:txBody>
          <a:bodyPr wrap="none">
            <a:spAutoFit/>
          </a:bodyPr>
          <a:lstStyle/>
          <a:p>
            <a:r>
              <a:rPr lang="en-US" sz="2000" b="1" baseline="30000" dirty="0"/>
              <a:t>atomic operation</a:t>
            </a:r>
            <a:endParaRPr lang="en-US" sz="2000" b="1" dirty="0"/>
          </a:p>
        </p:txBody>
      </p:sp>
      <p:sp>
        <p:nvSpPr>
          <p:cNvPr id="12" name="Rectangle 11"/>
          <p:cNvSpPr/>
          <p:nvPr/>
        </p:nvSpPr>
        <p:spPr>
          <a:xfrm>
            <a:off x="7696200" y="5029200"/>
            <a:ext cx="1262335" cy="276999"/>
          </a:xfrm>
          <a:prstGeom prst="rect">
            <a:avLst/>
          </a:prstGeom>
        </p:spPr>
        <p:txBody>
          <a:bodyPr wrap="none">
            <a:spAutoFit/>
          </a:bodyPr>
          <a:lstStyle/>
          <a:p>
            <a:r>
              <a:rPr lang="en-US" b="1" baseline="30000" dirty="0"/>
              <a:t>critical section</a:t>
            </a:r>
            <a:endParaRPr lang="en-US" b="1" dirty="0"/>
          </a:p>
        </p:txBody>
      </p:sp>
    </p:spTree>
    <p:extLst>
      <p:ext uri="{BB962C8B-B14F-4D97-AF65-F5344CB8AC3E}">
        <p14:creationId xmlns:p14="http://schemas.microsoft.com/office/powerpoint/2010/main" val="227087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mutex</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a:picLocks noChangeAspect="1"/>
          </p:cNvPicPr>
          <p:nvPr/>
        </p:nvPicPr>
        <p:blipFill>
          <a:blip r:embed="rId3"/>
          <a:stretch>
            <a:fillRect/>
          </a:stretch>
        </p:blipFill>
        <p:spPr>
          <a:xfrm>
            <a:off x="457200" y="2425700"/>
            <a:ext cx="8255000" cy="2755900"/>
          </a:xfrm>
          <a:prstGeom prst="rect">
            <a:avLst/>
          </a:prstGeom>
        </p:spPr>
      </p:pic>
      <p:sp>
        <p:nvSpPr>
          <p:cNvPr id="10" name="Rectangle 9"/>
          <p:cNvSpPr/>
          <p:nvPr/>
        </p:nvSpPr>
        <p:spPr>
          <a:xfrm>
            <a:off x="2057400" y="5029200"/>
            <a:ext cx="1424488" cy="276999"/>
          </a:xfrm>
          <a:prstGeom prst="rect">
            <a:avLst/>
          </a:prstGeom>
        </p:spPr>
        <p:txBody>
          <a:bodyPr wrap="none">
            <a:spAutoFit/>
          </a:bodyPr>
          <a:lstStyle/>
          <a:p>
            <a:r>
              <a:rPr lang="en-US" b="1" baseline="30000" dirty="0"/>
              <a:t>atomic operation</a:t>
            </a:r>
            <a:endParaRPr lang="en-US" b="1" dirty="0"/>
          </a:p>
        </p:txBody>
      </p:sp>
      <p:sp>
        <p:nvSpPr>
          <p:cNvPr id="12" name="Rectangle 11"/>
          <p:cNvSpPr/>
          <p:nvPr/>
        </p:nvSpPr>
        <p:spPr>
          <a:xfrm>
            <a:off x="7696200" y="5029200"/>
            <a:ext cx="1262335" cy="276999"/>
          </a:xfrm>
          <a:prstGeom prst="rect">
            <a:avLst/>
          </a:prstGeom>
        </p:spPr>
        <p:txBody>
          <a:bodyPr wrap="none">
            <a:spAutoFit/>
          </a:bodyPr>
          <a:lstStyle/>
          <a:p>
            <a:r>
              <a:rPr lang="en-US" b="1" baseline="30000" dirty="0"/>
              <a:t>critical section</a:t>
            </a:r>
            <a:endParaRPr lang="en-US" b="1" dirty="0"/>
          </a:p>
        </p:txBody>
      </p:sp>
    </p:spTree>
    <p:extLst>
      <p:ext uri="{BB962C8B-B14F-4D97-AF65-F5344CB8AC3E}">
        <p14:creationId xmlns:p14="http://schemas.microsoft.com/office/powerpoint/2010/main" val="252441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mutex</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 name="Picture 1"/>
          <p:cNvPicPr>
            <a:picLocks noChangeAspect="1"/>
          </p:cNvPicPr>
          <p:nvPr/>
        </p:nvPicPr>
        <p:blipFill>
          <a:blip r:embed="rId3"/>
          <a:stretch>
            <a:fillRect/>
          </a:stretch>
        </p:blipFill>
        <p:spPr>
          <a:xfrm>
            <a:off x="457200" y="2438400"/>
            <a:ext cx="8255000" cy="2768600"/>
          </a:xfrm>
          <a:prstGeom prst="rect">
            <a:avLst/>
          </a:prstGeom>
        </p:spPr>
      </p:pic>
      <p:sp>
        <p:nvSpPr>
          <p:cNvPr id="4" name="Rectangle 3"/>
          <p:cNvSpPr/>
          <p:nvPr/>
        </p:nvSpPr>
        <p:spPr>
          <a:xfrm>
            <a:off x="1981200" y="5029200"/>
            <a:ext cx="1424488" cy="276999"/>
          </a:xfrm>
          <a:prstGeom prst="rect">
            <a:avLst/>
          </a:prstGeom>
        </p:spPr>
        <p:txBody>
          <a:bodyPr wrap="none">
            <a:spAutoFit/>
          </a:bodyPr>
          <a:lstStyle/>
          <a:p>
            <a:r>
              <a:rPr lang="en-US" b="1" baseline="30000" dirty="0"/>
              <a:t>atomic operation</a:t>
            </a:r>
            <a:endParaRPr lang="en-US" b="1" dirty="0"/>
          </a:p>
        </p:txBody>
      </p:sp>
      <p:sp>
        <p:nvSpPr>
          <p:cNvPr id="7" name="Rectangle 6"/>
          <p:cNvSpPr/>
          <p:nvPr/>
        </p:nvSpPr>
        <p:spPr>
          <a:xfrm>
            <a:off x="7696200" y="5029200"/>
            <a:ext cx="1262335" cy="276999"/>
          </a:xfrm>
          <a:prstGeom prst="rect">
            <a:avLst/>
          </a:prstGeom>
        </p:spPr>
        <p:txBody>
          <a:bodyPr wrap="none">
            <a:spAutoFit/>
          </a:bodyPr>
          <a:lstStyle/>
          <a:p>
            <a:r>
              <a:rPr lang="en-US" b="1" baseline="30000" dirty="0"/>
              <a:t>critical section</a:t>
            </a:r>
            <a:endParaRPr lang="en-US" b="1" dirty="0"/>
          </a:p>
        </p:txBody>
      </p:sp>
    </p:spTree>
    <p:extLst>
      <p:ext uri="{BB962C8B-B14F-4D97-AF65-F5344CB8AC3E}">
        <p14:creationId xmlns:p14="http://schemas.microsoft.com/office/powerpoint/2010/main" val="252441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sz="half" idx="1"/>
          </p:nvPr>
        </p:nvSpPr>
        <p:spPr>
          <a:xfrm>
            <a:off x="426128" y="1719071"/>
            <a:ext cx="8336872" cy="4407408"/>
          </a:xfrm>
        </p:spPr>
        <p:txBody>
          <a:bodyPr>
            <a:normAutofit fontScale="70000" lnSpcReduction="20000"/>
          </a:bodyPr>
          <a:lstStyle/>
          <a:p>
            <a:pPr marL="628650" indent="-514350">
              <a:buFont typeface="+mj-lt"/>
              <a:buAutoNum type="arabicPeriod"/>
            </a:pPr>
            <a:r>
              <a:rPr lang="en-US" b="1" dirty="0" smtClean="0"/>
              <a:t>Mutual </a:t>
            </a:r>
            <a:r>
              <a:rPr lang="en-US" b="1" dirty="0"/>
              <a:t>Exclusion Condition</a:t>
            </a:r>
          </a:p>
          <a:p>
            <a:pPr lvl="1"/>
            <a:r>
              <a:rPr lang="en-US" dirty="0"/>
              <a:t>The resources involved are non-shareable.</a:t>
            </a:r>
          </a:p>
          <a:p>
            <a:pPr marL="628650" indent="-514350">
              <a:buFont typeface="+mj-lt"/>
              <a:buAutoNum type="arabicPeriod"/>
            </a:pPr>
            <a:endParaRPr lang="en-US" dirty="0"/>
          </a:p>
          <a:p>
            <a:pPr marL="628650" indent="-514350">
              <a:buFont typeface="+mj-lt"/>
              <a:buAutoNum type="arabicPeriod"/>
            </a:pPr>
            <a:r>
              <a:rPr lang="en-US" b="1" dirty="0" smtClean="0"/>
              <a:t>Hold </a:t>
            </a:r>
            <a:r>
              <a:rPr lang="en-US" b="1" dirty="0"/>
              <a:t>and Wait Condition</a:t>
            </a:r>
          </a:p>
          <a:p>
            <a:pPr lvl="1"/>
            <a:r>
              <a:rPr lang="en-US" dirty="0"/>
              <a:t>Requesting process hold already, resources while waiting for requested resources.</a:t>
            </a:r>
          </a:p>
          <a:p>
            <a:pPr marL="628650" indent="-514350">
              <a:buFont typeface="+mj-lt"/>
              <a:buAutoNum type="arabicPeriod"/>
            </a:pPr>
            <a:endParaRPr lang="en-US" dirty="0"/>
          </a:p>
          <a:p>
            <a:pPr marL="628650" indent="-514350">
              <a:buFont typeface="+mj-lt"/>
              <a:buAutoNum type="arabicPeriod"/>
            </a:pPr>
            <a:r>
              <a:rPr lang="en-US" b="1" dirty="0" smtClean="0"/>
              <a:t>No</a:t>
            </a:r>
            <a:r>
              <a:rPr lang="en-US" b="1" dirty="0"/>
              <a:t>-Preemptive Condition</a:t>
            </a:r>
          </a:p>
          <a:p>
            <a:pPr lvl="1"/>
            <a:r>
              <a:rPr lang="en-US" dirty="0"/>
              <a:t>Resources already allocated to a process cannot be preempted.</a:t>
            </a:r>
          </a:p>
          <a:p>
            <a:pPr marL="411480" lvl="1" indent="0">
              <a:buNone/>
            </a:pPr>
            <a:endParaRPr lang="en-US" dirty="0" smtClean="0"/>
          </a:p>
          <a:p>
            <a:pPr marL="628650" indent="-514350">
              <a:buFont typeface="+mj-lt"/>
              <a:buAutoNum type="arabicPeriod"/>
            </a:pPr>
            <a:r>
              <a:rPr lang="en-US" b="1" dirty="0" smtClean="0"/>
              <a:t>Circular </a:t>
            </a:r>
            <a:r>
              <a:rPr lang="en-US" b="1" dirty="0"/>
              <a:t>Wait Condition</a:t>
            </a:r>
          </a:p>
          <a:p>
            <a:pPr lvl="1"/>
            <a:r>
              <a:rPr lang="en-US" dirty="0"/>
              <a:t>The processes in the system form a circular list or chain where each process in the list is waiting for a resource held by the next process in the list.</a:t>
            </a:r>
          </a:p>
        </p:txBody>
      </p:sp>
    </p:spTree>
    <p:extLst>
      <p:ext uri="{BB962C8B-B14F-4D97-AF65-F5344CB8AC3E}">
        <p14:creationId xmlns:p14="http://schemas.microsoft.com/office/powerpoint/2010/main" val="5724382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writers</a:t>
            </a:r>
            <a:endParaRPr lang="en-US" dirty="0"/>
          </a:p>
        </p:txBody>
      </p:sp>
      <p:sp>
        <p:nvSpPr>
          <p:cNvPr id="3" name="Content Placeholder 2"/>
          <p:cNvSpPr>
            <a:spLocks noGrp="1"/>
          </p:cNvSpPr>
          <p:nvPr>
            <p:ph sz="half" idx="1"/>
          </p:nvPr>
        </p:nvSpPr>
        <p:spPr>
          <a:xfrm>
            <a:off x="426128" y="1719071"/>
            <a:ext cx="8336872" cy="4407408"/>
          </a:xfrm>
        </p:spPr>
        <p:txBody>
          <a:bodyPr>
            <a:normAutofit/>
          </a:bodyPr>
          <a:lstStyle/>
          <a:p>
            <a:r>
              <a:rPr lang="en-US" sz="2000" dirty="0">
                <a:hlinkClick r:id="rId2"/>
              </a:rPr>
              <a:t>http://cs.nyu.edu/~lerner/spring12/Read04-</a:t>
            </a:r>
            <a:r>
              <a:rPr lang="en-US" sz="2000" dirty="0" smtClean="0">
                <a:hlinkClick r:id="rId2"/>
              </a:rPr>
              <a:t>ReadersWriters.pdf</a:t>
            </a:r>
            <a:endParaRPr lang="en-US" sz="2000" dirty="0" smtClean="0"/>
          </a:p>
          <a:p>
            <a:endParaRPr lang="en-US" sz="2000" dirty="0"/>
          </a:p>
          <a:p>
            <a:r>
              <a:rPr lang="en-US" sz="2000" dirty="0" smtClean="0"/>
              <a:t>This deals with the situation </a:t>
            </a:r>
            <a:r>
              <a:rPr lang="en-US" sz="2000" dirty="0"/>
              <a:t>in which many threads try to access the same shared resource at one time. </a:t>
            </a:r>
            <a:endParaRPr lang="en-US" sz="2000" dirty="0" smtClean="0"/>
          </a:p>
          <a:p>
            <a:r>
              <a:rPr lang="en-US" sz="2000" dirty="0" smtClean="0"/>
              <a:t>Some </a:t>
            </a:r>
            <a:r>
              <a:rPr lang="en-US" sz="2000" dirty="0"/>
              <a:t>threads may read and some may write, with the </a:t>
            </a:r>
            <a:r>
              <a:rPr lang="en-US" sz="2000" dirty="0" smtClean="0"/>
              <a:t>constraint </a:t>
            </a:r>
            <a:r>
              <a:rPr lang="en-US" sz="2000" dirty="0"/>
              <a:t>that no process may access the share for either reading or writing, while another process is in the act of writing to it. </a:t>
            </a:r>
          </a:p>
          <a:p>
            <a:r>
              <a:rPr lang="en-US" sz="2000" dirty="0" smtClean="0"/>
              <a:t>It is </a:t>
            </a:r>
            <a:r>
              <a:rPr lang="en-US" sz="2000" dirty="0"/>
              <a:t>allowed for two or more readers to access the share at the same time</a:t>
            </a:r>
            <a:r>
              <a:rPr lang="en-US" sz="2000" dirty="0" smtClean="0"/>
              <a:t>.</a:t>
            </a:r>
          </a:p>
        </p:txBody>
      </p:sp>
    </p:spTree>
    <p:extLst>
      <p:ext uri="{BB962C8B-B14F-4D97-AF65-F5344CB8AC3E}">
        <p14:creationId xmlns:p14="http://schemas.microsoft.com/office/powerpoint/2010/main" val="40648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a:t>
            </a:r>
            <a:endParaRPr lang="en-US" dirty="0"/>
          </a:p>
        </p:txBody>
      </p:sp>
      <p:sp>
        <p:nvSpPr>
          <p:cNvPr id="3" name="Content Placeholder 2"/>
          <p:cNvSpPr>
            <a:spLocks noGrp="1"/>
          </p:cNvSpPr>
          <p:nvPr>
            <p:ph sz="half" idx="1"/>
          </p:nvPr>
        </p:nvSpPr>
        <p:spPr>
          <a:xfrm>
            <a:off x="426128" y="1719071"/>
            <a:ext cx="8336872" cy="4407408"/>
          </a:xfrm>
        </p:spPr>
        <p:txBody>
          <a:bodyPr>
            <a:normAutofit lnSpcReduction="10000"/>
          </a:bodyPr>
          <a:lstStyle/>
          <a:p>
            <a:r>
              <a:rPr lang="en-US" sz="2000" dirty="0"/>
              <a:t>The problem describes two processes, the </a:t>
            </a:r>
            <a:r>
              <a:rPr lang="en-US" sz="2000" b="1" i="1" dirty="0"/>
              <a:t>producer</a:t>
            </a:r>
            <a:r>
              <a:rPr lang="en-US" sz="2000" dirty="0"/>
              <a:t> and the </a:t>
            </a:r>
            <a:r>
              <a:rPr lang="en-US" sz="2000" b="1" i="1" dirty="0"/>
              <a:t>consumer</a:t>
            </a:r>
            <a:r>
              <a:rPr lang="en-US" sz="2000" dirty="0"/>
              <a:t>, who share a common, fixed-size buffer used as a queue. </a:t>
            </a:r>
            <a:endParaRPr lang="en-US" sz="2000" dirty="0" smtClean="0"/>
          </a:p>
          <a:p>
            <a:endParaRPr lang="en-US" sz="2000" dirty="0" smtClean="0"/>
          </a:p>
          <a:p>
            <a:r>
              <a:rPr lang="en-US" sz="2000" dirty="0" smtClean="0"/>
              <a:t>The </a:t>
            </a:r>
            <a:r>
              <a:rPr lang="en-US" sz="2000" b="1" i="1" dirty="0"/>
              <a:t>producer's</a:t>
            </a:r>
            <a:r>
              <a:rPr lang="en-US" sz="2000" dirty="0"/>
              <a:t> job is to generate a piece of data, put it into the buffer and start again. </a:t>
            </a:r>
            <a:endParaRPr lang="en-US" sz="2000" dirty="0" smtClean="0"/>
          </a:p>
          <a:p>
            <a:endParaRPr lang="en-US" sz="2000" dirty="0" smtClean="0"/>
          </a:p>
          <a:p>
            <a:r>
              <a:rPr lang="en-US" sz="2000" dirty="0" smtClean="0"/>
              <a:t>At </a:t>
            </a:r>
            <a:r>
              <a:rPr lang="en-US" sz="2000" dirty="0"/>
              <a:t>the same time, the </a:t>
            </a:r>
            <a:r>
              <a:rPr lang="en-US" sz="2000" b="1" i="1" dirty="0"/>
              <a:t>consumer</a:t>
            </a:r>
            <a:r>
              <a:rPr lang="en-US" sz="2000" dirty="0"/>
              <a:t> is consuming the data (i.e., removing it from the buffer) one piece at a time. </a:t>
            </a:r>
            <a:endParaRPr lang="en-US" sz="2000" dirty="0" smtClean="0"/>
          </a:p>
          <a:p>
            <a:endParaRPr lang="en-US" sz="2000" dirty="0"/>
          </a:p>
          <a:p>
            <a:r>
              <a:rPr lang="en-US" sz="2000" dirty="0" smtClean="0"/>
              <a:t>The </a:t>
            </a:r>
            <a:r>
              <a:rPr lang="en-US" sz="2000" dirty="0"/>
              <a:t>problem is to make sure that the </a:t>
            </a:r>
            <a:r>
              <a:rPr lang="en-US" sz="2000" b="1" i="1" dirty="0"/>
              <a:t>producer</a:t>
            </a:r>
            <a:r>
              <a:rPr lang="en-US" sz="2000" dirty="0"/>
              <a:t> won't try to add data into the buffer if it's full and that the </a:t>
            </a:r>
            <a:r>
              <a:rPr lang="en-US" sz="2000" b="1" i="1" dirty="0"/>
              <a:t>consumer</a:t>
            </a:r>
            <a:r>
              <a:rPr lang="en-US" sz="2000" dirty="0"/>
              <a:t> won't try to remove data from an empty buffer.</a:t>
            </a:r>
          </a:p>
        </p:txBody>
      </p:sp>
    </p:spTree>
    <p:extLst>
      <p:ext uri="{BB962C8B-B14F-4D97-AF65-F5344CB8AC3E}">
        <p14:creationId xmlns:p14="http://schemas.microsoft.com/office/powerpoint/2010/main" val="198295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Atomic operations</a:t>
            </a:r>
          </a:p>
        </p:txBody>
      </p:sp>
      <p:sp>
        <p:nvSpPr>
          <p:cNvPr id="2" name="Content Placeholder 1"/>
          <p:cNvSpPr>
            <a:spLocks noGrp="1"/>
          </p:cNvSpPr>
          <p:nvPr>
            <p:ph sz="half" idx="1"/>
          </p:nvPr>
        </p:nvSpPr>
        <p:spPr>
          <a:xfrm>
            <a:off x="426128" y="1719071"/>
            <a:ext cx="8413072" cy="4407408"/>
          </a:xfrm>
        </p:spPr>
        <p:txBody>
          <a:bodyPr>
            <a:normAutofit/>
          </a:bodyPr>
          <a:lstStyle/>
          <a:p>
            <a:r>
              <a:rPr lang="en-US" sz="1200" dirty="0">
                <a:hlinkClick r:id="rId3"/>
              </a:rPr>
              <a:t>http://www.developerfusion.com/article/138018/memory-ordering-for-atomic-operations-in-c0x</a:t>
            </a:r>
            <a:r>
              <a:rPr lang="en-US" sz="1200" dirty="0" smtClean="0">
                <a:hlinkClick r:id="rId3"/>
              </a:rPr>
              <a:t>/</a:t>
            </a:r>
            <a:endParaRPr lang="en-US" sz="1200" dirty="0" smtClean="0"/>
          </a:p>
          <a:p>
            <a:endParaRPr lang="en-US" sz="1200" dirty="0"/>
          </a:p>
          <a:p>
            <a:r>
              <a:rPr lang="en-US" sz="1600" dirty="0"/>
              <a:t>In concurrent programming, an operation (or set of operations) is </a:t>
            </a:r>
            <a:r>
              <a:rPr lang="en-US" sz="1600" b="1" i="1" dirty="0"/>
              <a:t>atomic</a:t>
            </a:r>
            <a:r>
              <a:rPr lang="en-US" sz="1600" dirty="0"/>
              <a:t>, </a:t>
            </a:r>
            <a:r>
              <a:rPr lang="en-US" sz="1600" i="1" dirty="0" err="1"/>
              <a:t>linearizable</a:t>
            </a:r>
            <a:r>
              <a:rPr lang="en-US" sz="1600" dirty="0"/>
              <a:t>, </a:t>
            </a:r>
            <a:r>
              <a:rPr lang="en-US" sz="1600" i="1" dirty="0"/>
              <a:t>indivisible</a:t>
            </a:r>
            <a:r>
              <a:rPr lang="en-US" sz="1600" dirty="0"/>
              <a:t> or </a:t>
            </a:r>
            <a:r>
              <a:rPr lang="en-US" sz="1600" i="1" dirty="0"/>
              <a:t>uninterruptible</a:t>
            </a:r>
            <a:r>
              <a:rPr lang="en-US" sz="1600" dirty="0"/>
              <a:t> if it appears to the rest of the system to occur </a:t>
            </a:r>
            <a:r>
              <a:rPr lang="en-US" sz="1600" u="sng" dirty="0"/>
              <a:t>instantaneously</a:t>
            </a:r>
            <a:r>
              <a:rPr lang="en-US" sz="1600" dirty="0"/>
              <a:t>. </a:t>
            </a:r>
            <a:endParaRPr lang="en-US" sz="1600" dirty="0" smtClean="0"/>
          </a:p>
          <a:p>
            <a:endParaRPr lang="en-US" sz="1600" b="1" dirty="0"/>
          </a:p>
          <a:p>
            <a:r>
              <a:rPr lang="en-US" sz="1600" b="1" dirty="0" smtClean="0"/>
              <a:t>Atomicity</a:t>
            </a:r>
            <a:r>
              <a:rPr lang="en-US" sz="1600" dirty="0" smtClean="0"/>
              <a:t> </a:t>
            </a:r>
            <a:r>
              <a:rPr lang="en-US" sz="1600" dirty="0"/>
              <a:t>is a guarantee of isolation from concurrent processes</a:t>
            </a:r>
            <a:r>
              <a:rPr lang="en-US" sz="1600" dirty="0" smtClean="0"/>
              <a:t>.</a:t>
            </a:r>
          </a:p>
          <a:p>
            <a:endParaRPr lang="en-US" sz="1600" dirty="0"/>
          </a:p>
          <a:p>
            <a:r>
              <a:rPr lang="en-US" sz="1600" dirty="0" smtClean="0"/>
              <a:t>Is it necessary for Mutual Exclusion?</a:t>
            </a:r>
          </a:p>
          <a:p>
            <a:r>
              <a:rPr lang="en-US" sz="1600" dirty="0" smtClean="0"/>
              <a:t>Is it necessary to implement Semaphores?</a:t>
            </a:r>
          </a:p>
          <a:p>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p>
        </p:txBody>
      </p:sp>
      <p:sp>
        <p:nvSpPr>
          <p:cNvPr id="2" name="Content Placeholder 1"/>
          <p:cNvSpPr>
            <a:spLocks noGrp="1"/>
          </p:cNvSpPr>
          <p:nvPr>
            <p:ph sz="half" idx="1"/>
          </p:nvPr>
        </p:nvSpPr>
        <p:spPr>
          <a:xfrm>
            <a:off x="426128" y="1719071"/>
            <a:ext cx="8413072" cy="4407408"/>
          </a:xfrm>
        </p:spPr>
        <p:txBody>
          <a:bodyPr>
            <a:normAutofit/>
          </a:bodyPr>
          <a:lstStyle/>
          <a:p>
            <a:r>
              <a:rPr lang="en-US" sz="1800" b="1" dirty="0"/>
              <a:t>A Semaphore Is Like a Bouncer</a:t>
            </a:r>
          </a:p>
        </p:txBody>
      </p:sp>
      <p:pic>
        <p:nvPicPr>
          <p:cNvPr id="3" name="Picture 2"/>
          <p:cNvPicPr>
            <a:picLocks noChangeAspect="1"/>
          </p:cNvPicPr>
          <p:nvPr/>
        </p:nvPicPr>
        <p:blipFill>
          <a:blip r:embed="rId3"/>
          <a:stretch>
            <a:fillRect/>
          </a:stretch>
        </p:blipFill>
        <p:spPr>
          <a:xfrm>
            <a:off x="685800" y="2362200"/>
            <a:ext cx="8077200" cy="2641600"/>
          </a:xfrm>
          <a:prstGeom prst="rect">
            <a:avLst/>
          </a:prstGeom>
        </p:spPr>
      </p:pic>
      <p:sp>
        <p:nvSpPr>
          <p:cNvPr id="4" name="Rectangle 3"/>
          <p:cNvSpPr/>
          <p:nvPr/>
        </p:nvSpPr>
        <p:spPr>
          <a:xfrm>
            <a:off x="381000" y="6324600"/>
            <a:ext cx="8458200" cy="369332"/>
          </a:xfrm>
          <a:prstGeom prst="rect">
            <a:avLst/>
          </a:prstGeom>
        </p:spPr>
        <p:txBody>
          <a:bodyPr wrap="square">
            <a:spAutoFit/>
          </a:bodyPr>
          <a:lstStyle/>
          <a:p>
            <a:r>
              <a:rPr lang="en-US" dirty="0">
                <a:hlinkClick r:id="rId4"/>
              </a:rPr>
              <a:t>http://preshing.com/20150316/semaphores-are-surprisingly-versatile/</a:t>
            </a:r>
            <a:endParaRPr lang="en-US" dirty="0"/>
          </a:p>
        </p:txBody>
      </p:sp>
      <p:sp>
        <p:nvSpPr>
          <p:cNvPr id="6" name="Rectangle 5"/>
          <p:cNvSpPr/>
          <p:nvPr/>
        </p:nvSpPr>
        <p:spPr>
          <a:xfrm>
            <a:off x="762000" y="5181600"/>
            <a:ext cx="7696200" cy="923330"/>
          </a:xfrm>
          <a:prstGeom prst="rect">
            <a:avLst/>
          </a:prstGeom>
        </p:spPr>
        <p:txBody>
          <a:bodyPr wrap="square">
            <a:spAutoFit/>
          </a:bodyPr>
          <a:lstStyle/>
          <a:p>
            <a:r>
              <a:rPr lang="en-US" dirty="0"/>
              <a:t>Any running thread can call signal at any time, and when it does, the bouncer releases exactly one waiting thread from the queue. (Not necessarily in the same order they arrived.)</a:t>
            </a:r>
          </a:p>
        </p:txBody>
      </p:sp>
    </p:spTree>
    <p:extLst>
      <p:ext uri="{BB962C8B-B14F-4D97-AF65-F5344CB8AC3E}">
        <p14:creationId xmlns:p14="http://schemas.microsoft.com/office/powerpoint/2010/main" val="148199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dirty="0"/>
          </a:p>
        </p:txBody>
      </p:sp>
      <p:sp>
        <p:nvSpPr>
          <p:cNvPr id="3" name="Content Placeholder 2"/>
          <p:cNvSpPr>
            <a:spLocks noGrp="1"/>
          </p:cNvSpPr>
          <p:nvPr>
            <p:ph sz="half" idx="1"/>
          </p:nvPr>
        </p:nvSpPr>
        <p:spPr>
          <a:xfrm>
            <a:off x="426128" y="1719071"/>
            <a:ext cx="8336872" cy="4407408"/>
          </a:xfrm>
        </p:spPr>
        <p:txBody>
          <a:bodyPr>
            <a:normAutofit fontScale="55000" lnSpcReduction="20000"/>
          </a:bodyPr>
          <a:lstStyle/>
          <a:p>
            <a:r>
              <a:rPr lang="en-US" dirty="0"/>
              <a:t>Each thread decides for itself when to join the queue. </a:t>
            </a:r>
            <a:endParaRPr lang="en-US" dirty="0" smtClean="0"/>
          </a:p>
          <a:p>
            <a:endParaRPr lang="en-US" dirty="0" smtClean="0"/>
          </a:p>
          <a:p>
            <a:r>
              <a:rPr lang="en-US" dirty="0" err="1" smtClean="0"/>
              <a:t>Dijkstra</a:t>
            </a:r>
            <a:r>
              <a:rPr lang="en-US" dirty="0" smtClean="0"/>
              <a:t> </a:t>
            </a:r>
            <a:r>
              <a:rPr lang="en-US" dirty="0"/>
              <a:t>called this the </a:t>
            </a:r>
            <a:r>
              <a:rPr lang="en-US" b="1" dirty="0"/>
              <a:t>P</a:t>
            </a:r>
            <a:r>
              <a:rPr lang="en-US" dirty="0"/>
              <a:t> operation. </a:t>
            </a:r>
            <a:r>
              <a:rPr lang="en-US" b="1" dirty="0"/>
              <a:t>P</a:t>
            </a:r>
            <a:r>
              <a:rPr lang="en-US" dirty="0"/>
              <a:t> originally stood for some funny-sounding Dutch word, but in a modern semaphore implementation, you’re more likely to see this operation called </a:t>
            </a:r>
            <a:r>
              <a:rPr lang="en-US" b="1" dirty="0" smtClean="0"/>
              <a:t>wait</a:t>
            </a:r>
            <a:r>
              <a:rPr lang="en-US" dirty="0" smtClean="0"/>
              <a:t>. </a:t>
            </a:r>
          </a:p>
          <a:p>
            <a:endParaRPr lang="en-US" dirty="0" smtClean="0"/>
          </a:p>
          <a:p>
            <a:r>
              <a:rPr lang="en-US" dirty="0" smtClean="0"/>
              <a:t>Basically</a:t>
            </a:r>
            <a:r>
              <a:rPr lang="en-US" dirty="0"/>
              <a:t>, when a thread calls the semaphore’s </a:t>
            </a:r>
            <a:r>
              <a:rPr lang="en-US" b="1" dirty="0"/>
              <a:t>wait</a:t>
            </a:r>
            <a:r>
              <a:rPr lang="en-US" dirty="0"/>
              <a:t> operation, it enters the lineup.</a:t>
            </a:r>
          </a:p>
          <a:p>
            <a:endParaRPr lang="en-US" dirty="0"/>
          </a:p>
          <a:p>
            <a:r>
              <a:rPr lang="en-US" dirty="0"/>
              <a:t>The bouncer, himself, only needs to understand a single instruction. Originally, </a:t>
            </a:r>
            <a:r>
              <a:rPr lang="en-US" dirty="0" err="1"/>
              <a:t>Dijkstra</a:t>
            </a:r>
            <a:r>
              <a:rPr lang="en-US" dirty="0"/>
              <a:t> called this the </a:t>
            </a:r>
            <a:r>
              <a:rPr lang="en-US" b="1" dirty="0"/>
              <a:t>V </a:t>
            </a:r>
            <a:r>
              <a:rPr lang="en-US" dirty="0"/>
              <a:t>operation. Nowadays, the operation goes by various names, such as </a:t>
            </a:r>
            <a:r>
              <a:rPr lang="en-US" b="1" dirty="0"/>
              <a:t>post</a:t>
            </a:r>
            <a:r>
              <a:rPr lang="en-US" dirty="0"/>
              <a:t>, </a:t>
            </a:r>
            <a:r>
              <a:rPr lang="en-US" b="1" dirty="0"/>
              <a:t>release</a:t>
            </a:r>
            <a:r>
              <a:rPr lang="en-US" dirty="0"/>
              <a:t> or </a:t>
            </a:r>
            <a:r>
              <a:rPr lang="en-US" b="1" dirty="0"/>
              <a:t>signal</a:t>
            </a:r>
            <a:r>
              <a:rPr lang="en-US" dirty="0"/>
              <a:t>. </a:t>
            </a:r>
            <a:endParaRPr lang="en-US" dirty="0" smtClean="0"/>
          </a:p>
          <a:p>
            <a:endParaRPr lang="en-US" dirty="0" smtClean="0"/>
          </a:p>
          <a:p>
            <a:r>
              <a:rPr lang="en-US" dirty="0" smtClean="0"/>
              <a:t>Any </a:t>
            </a:r>
            <a:r>
              <a:rPr lang="en-US" dirty="0"/>
              <a:t>running thread can call signal at any time, and when it does, the bouncer releases exactly one waiting thread from the queue. (</a:t>
            </a:r>
            <a:r>
              <a:rPr lang="en-US" i="1" dirty="0"/>
              <a:t>Not necessarily in the same order they arrived.</a:t>
            </a:r>
            <a:r>
              <a:rPr lang="en-US" dirty="0"/>
              <a:t>)</a:t>
            </a:r>
          </a:p>
          <a:p>
            <a:endParaRPr lang="en-US" dirty="0"/>
          </a:p>
          <a:p>
            <a:r>
              <a:rPr lang="en-US" dirty="0"/>
              <a:t>Now, what happens if some thread calls signal before there are any threads waiting in line? No problem: As soon as the next thread arrives in the lineup, the bouncer will let it pass directly through</a:t>
            </a:r>
          </a:p>
        </p:txBody>
      </p:sp>
    </p:spTree>
    <p:extLst>
      <p:ext uri="{BB962C8B-B14F-4D97-AF65-F5344CB8AC3E}">
        <p14:creationId xmlns:p14="http://schemas.microsoft.com/office/powerpoint/2010/main" val="267158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p>
        </p:txBody>
      </p:sp>
      <p:sp>
        <p:nvSpPr>
          <p:cNvPr id="2" name="Content Placeholder 1"/>
          <p:cNvSpPr>
            <a:spLocks noGrp="1"/>
          </p:cNvSpPr>
          <p:nvPr>
            <p:ph sz="half" idx="1"/>
          </p:nvPr>
        </p:nvSpPr>
        <p:spPr>
          <a:xfrm>
            <a:off x="426128" y="1719071"/>
            <a:ext cx="8413072" cy="4407408"/>
          </a:xfrm>
        </p:spPr>
        <p:txBody>
          <a:bodyPr>
            <a:normAutofit/>
          </a:bodyPr>
          <a:lstStyle/>
          <a:p>
            <a:pPr marL="114300" indent="0">
              <a:buNone/>
            </a:pPr>
            <a:r>
              <a:rPr lang="en-US" sz="1800" dirty="0" smtClean="0"/>
              <a:t>If </a:t>
            </a:r>
            <a:r>
              <a:rPr lang="en-US" sz="1800" dirty="0"/>
              <a:t>signal is called, say, 3 times on an empty lineup, the bouncer will let the next 3 threads to arrive pass directly through.</a:t>
            </a:r>
          </a:p>
          <a:p>
            <a:pPr marL="114300" indent="0">
              <a:buNone/>
            </a:pPr>
            <a:endParaRPr lang="en-US" sz="1800" b="1" dirty="0"/>
          </a:p>
        </p:txBody>
      </p:sp>
      <p:pic>
        <p:nvPicPr>
          <p:cNvPr id="5" name="Picture 4"/>
          <p:cNvPicPr>
            <a:picLocks noChangeAspect="1"/>
          </p:cNvPicPr>
          <p:nvPr/>
        </p:nvPicPr>
        <p:blipFill>
          <a:blip r:embed="rId3"/>
          <a:stretch>
            <a:fillRect/>
          </a:stretch>
        </p:blipFill>
        <p:spPr>
          <a:xfrm>
            <a:off x="457200" y="2819400"/>
            <a:ext cx="8077200" cy="1854200"/>
          </a:xfrm>
          <a:prstGeom prst="rect">
            <a:avLst/>
          </a:prstGeom>
        </p:spPr>
      </p:pic>
      <p:sp>
        <p:nvSpPr>
          <p:cNvPr id="6" name="Rectangle 5"/>
          <p:cNvSpPr/>
          <p:nvPr/>
        </p:nvSpPr>
        <p:spPr>
          <a:xfrm>
            <a:off x="457200" y="5029200"/>
            <a:ext cx="8229600" cy="923330"/>
          </a:xfrm>
          <a:prstGeom prst="rect">
            <a:avLst/>
          </a:prstGeom>
        </p:spPr>
        <p:txBody>
          <a:bodyPr wrap="square">
            <a:spAutoFit/>
          </a:bodyPr>
          <a:lstStyle/>
          <a:p>
            <a:r>
              <a:rPr lang="en-US" dirty="0"/>
              <a:t>Of course, the bouncer needs to keep track of this number, which is why all semaphores maintain an </a:t>
            </a:r>
            <a:r>
              <a:rPr lang="en-US" b="1" dirty="0"/>
              <a:t>integer</a:t>
            </a:r>
            <a:r>
              <a:rPr lang="en-US" dirty="0"/>
              <a:t> counter. </a:t>
            </a:r>
            <a:r>
              <a:rPr lang="en-US" b="1" dirty="0"/>
              <a:t>signal</a:t>
            </a:r>
            <a:r>
              <a:rPr lang="en-US" dirty="0"/>
              <a:t> increments the counter, and </a:t>
            </a:r>
            <a:r>
              <a:rPr lang="en-US" b="1" dirty="0"/>
              <a:t>wait</a:t>
            </a:r>
            <a:r>
              <a:rPr lang="en-US" dirty="0"/>
              <a:t> decrements it.</a:t>
            </a:r>
          </a:p>
        </p:txBody>
      </p:sp>
    </p:spTree>
    <p:extLst>
      <p:ext uri="{BB962C8B-B14F-4D97-AF65-F5344CB8AC3E}">
        <p14:creationId xmlns:p14="http://schemas.microsoft.com/office/powerpoint/2010/main" val="273020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dirty="0"/>
          </a:p>
        </p:txBody>
      </p:sp>
      <p:sp>
        <p:nvSpPr>
          <p:cNvPr id="4" name="Content Placeholder 3"/>
          <p:cNvSpPr>
            <a:spLocks noGrp="1"/>
          </p:cNvSpPr>
          <p:nvPr>
            <p:ph sz="half" idx="2"/>
          </p:nvPr>
        </p:nvSpPr>
        <p:spPr/>
        <p:txBody>
          <a:bodyPr>
            <a:normAutofit/>
          </a:bodyPr>
          <a:lstStyle/>
          <a:p>
            <a:r>
              <a:rPr lang="en-US" sz="1800" dirty="0"/>
              <a:t>The beauty of this strategy is that if wait is called some number of times, and signal is called some number of times, the outcome is always the same: The bouncer will always release the same number of threads, and there will always be the same number of threads left waiting in line, regardless of the order in which those wait and signal calls occurred.</a:t>
            </a:r>
            <a:endParaRPr lang="en-US" sz="1800" b="1" dirty="0"/>
          </a:p>
          <a:p>
            <a:endParaRPr lang="en-US" sz="1800" dirty="0"/>
          </a:p>
        </p:txBody>
      </p:sp>
      <p:pic>
        <p:nvPicPr>
          <p:cNvPr id="5" name="Content Placeholder 4"/>
          <p:cNvPicPr>
            <a:picLocks noGrp="1" noChangeAspect="1"/>
          </p:cNvPicPr>
          <p:nvPr>
            <p:ph sz="half" idx="1"/>
          </p:nvPr>
        </p:nvPicPr>
        <p:blipFill>
          <a:blip r:embed="rId2"/>
          <a:srcRect t="-18324" b="-18324"/>
          <a:stretch>
            <a:fillRect/>
          </a:stretch>
        </p:blipFill>
        <p:spPr>
          <a:xfrm>
            <a:off x="425450" y="1719263"/>
            <a:ext cx="4038600" cy="4406900"/>
          </a:xfrm>
          <a:prstGeom prst="rect">
            <a:avLst/>
          </a:prstGeom>
        </p:spPr>
      </p:pic>
    </p:spTree>
    <p:extLst>
      <p:ext uri="{BB962C8B-B14F-4D97-AF65-F5344CB8AC3E}">
        <p14:creationId xmlns:p14="http://schemas.microsoft.com/office/powerpoint/2010/main" val="30420904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dirty="0"/>
          </a:p>
        </p:txBody>
      </p:sp>
      <p:sp>
        <p:nvSpPr>
          <p:cNvPr id="4" name="Content Placeholder 3"/>
          <p:cNvSpPr>
            <a:spLocks noGrp="1"/>
          </p:cNvSpPr>
          <p:nvPr>
            <p:ph sz="half" idx="2"/>
          </p:nvPr>
        </p:nvSpPr>
        <p:spPr/>
        <p:txBody>
          <a:bodyPr>
            <a:normAutofit/>
          </a:bodyPr>
          <a:lstStyle/>
          <a:p>
            <a:r>
              <a:rPr lang="en-US" sz="1800" dirty="0" smtClean="0"/>
              <a:t>Semaphore</a:t>
            </a:r>
          </a:p>
          <a:p>
            <a:r>
              <a:rPr lang="en-US" sz="1800" dirty="0" smtClean="0"/>
              <a:t>Binary Semaphore</a:t>
            </a:r>
          </a:p>
          <a:p>
            <a:r>
              <a:rPr lang="en-US" sz="1800" dirty="0" smtClean="0"/>
              <a:t>Counting Semaphore</a:t>
            </a:r>
          </a:p>
          <a:p>
            <a:r>
              <a:rPr lang="en-US" sz="1800" dirty="0" smtClean="0"/>
              <a:t>General Semaphore</a:t>
            </a:r>
          </a:p>
          <a:p>
            <a:r>
              <a:rPr lang="en-US" sz="1800" dirty="0" smtClean="0"/>
              <a:t>Weak Semaphore</a:t>
            </a:r>
          </a:p>
          <a:p>
            <a:r>
              <a:rPr lang="en-US" sz="1800" dirty="0" smtClean="0"/>
              <a:t>Strong Semaphore</a:t>
            </a:r>
          </a:p>
        </p:txBody>
      </p:sp>
      <p:pic>
        <p:nvPicPr>
          <p:cNvPr id="5" name="Content Placeholder 4"/>
          <p:cNvPicPr>
            <a:picLocks noGrp="1" noChangeAspect="1"/>
          </p:cNvPicPr>
          <p:nvPr>
            <p:ph sz="half" idx="1"/>
          </p:nvPr>
        </p:nvPicPr>
        <p:blipFill>
          <a:blip r:embed="rId2"/>
          <a:srcRect t="-18324" b="-18324"/>
          <a:stretch>
            <a:fillRect/>
          </a:stretch>
        </p:blipFill>
        <p:spPr>
          <a:xfrm>
            <a:off x="425450" y="1719263"/>
            <a:ext cx="4038600" cy="4406900"/>
          </a:xfrm>
          <a:prstGeom prst="rect">
            <a:avLst/>
          </a:prstGeom>
        </p:spPr>
      </p:pic>
    </p:spTree>
    <p:extLst>
      <p:ext uri="{BB962C8B-B14F-4D97-AF65-F5344CB8AC3E}">
        <p14:creationId xmlns:p14="http://schemas.microsoft.com/office/powerpoint/2010/main" val="5533278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 terms</a:t>
            </a:r>
            <a:endParaRPr lang="en-US" dirty="0"/>
          </a:p>
        </p:txBody>
      </p:sp>
      <p:sp>
        <p:nvSpPr>
          <p:cNvPr id="4" name="Content Placeholder 3"/>
          <p:cNvSpPr>
            <a:spLocks noGrp="1"/>
          </p:cNvSpPr>
          <p:nvPr>
            <p:ph sz="half" idx="2"/>
          </p:nvPr>
        </p:nvSpPr>
        <p:spPr>
          <a:xfrm>
            <a:off x="762000" y="1828800"/>
            <a:ext cx="3505200" cy="2548129"/>
          </a:xfrm>
        </p:spPr>
        <p:txBody>
          <a:bodyPr>
            <a:normAutofit/>
          </a:bodyPr>
          <a:lstStyle/>
          <a:p>
            <a:r>
              <a:rPr lang="en-US" sz="1800" dirty="0" smtClean="0"/>
              <a:t>Condition Variable</a:t>
            </a:r>
          </a:p>
          <a:p>
            <a:r>
              <a:rPr lang="en-US" sz="1800" dirty="0" smtClean="0"/>
              <a:t>Monitor</a:t>
            </a:r>
          </a:p>
          <a:p>
            <a:r>
              <a:rPr lang="en-US" sz="1800" dirty="0" err="1" smtClean="0"/>
              <a:t>Mutex</a:t>
            </a:r>
            <a:endParaRPr lang="en-US" sz="1800" dirty="0" smtClean="0"/>
          </a:p>
          <a:p>
            <a:r>
              <a:rPr lang="en-US" sz="1800" dirty="0" smtClean="0"/>
              <a:t>Spin Lock (busy wait)</a:t>
            </a:r>
          </a:p>
          <a:p>
            <a:r>
              <a:rPr lang="en-US" sz="1800" dirty="0" smtClean="0"/>
              <a:t>Event Flag</a:t>
            </a:r>
          </a:p>
          <a:p>
            <a:r>
              <a:rPr lang="en-US" sz="1800" dirty="0" smtClean="0"/>
              <a:t>Mailbox / Messages</a:t>
            </a:r>
          </a:p>
          <a:p>
            <a:r>
              <a:rPr lang="en-US" sz="1800" dirty="0" smtClean="0"/>
              <a:t>Atomic Operation</a:t>
            </a:r>
            <a:endParaRPr lang="en-US" sz="1800" dirty="0"/>
          </a:p>
        </p:txBody>
      </p:sp>
      <p:pic>
        <p:nvPicPr>
          <p:cNvPr id="6" name="Content Placeholder 5"/>
          <p:cNvPicPr>
            <a:picLocks noGrp="1" noChangeAspect="1"/>
          </p:cNvPicPr>
          <p:nvPr>
            <p:ph sz="half" idx="1"/>
          </p:nvPr>
        </p:nvPicPr>
        <p:blipFill rotWithShape="1">
          <a:blip r:embed="rId2"/>
          <a:srcRect l="-1643" t="-14514" r="-1779" b="-18807"/>
          <a:stretch/>
        </p:blipFill>
        <p:spPr>
          <a:xfrm>
            <a:off x="914400" y="4343400"/>
            <a:ext cx="6858229" cy="2186215"/>
          </a:xfrm>
        </p:spPr>
      </p:pic>
    </p:spTree>
    <p:extLst>
      <p:ext uri="{BB962C8B-B14F-4D97-AF65-F5344CB8AC3E}">
        <p14:creationId xmlns:p14="http://schemas.microsoft.com/office/powerpoint/2010/main" val="16362172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6800" y="1676400"/>
            <a:ext cx="6832600" cy="4667464"/>
          </a:xfrm>
          <a:prstGeom prst="rect">
            <a:avLst/>
          </a:prstGeom>
        </p:spPr>
      </p:pic>
      <p:sp>
        <p:nvSpPr>
          <p:cNvPr id="6" name="Title 1"/>
          <p:cNvSpPr txBox="1">
            <a:spLocks/>
          </p:cNvSpPr>
          <p:nvPr/>
        </p:nvSpPr>
        <p:spPr>
          <a:xfrm>
            <a:off x="426128" y="408373"/>
            <a:ext cx="8260672" cy="10394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 terms</a:t>
            </a:r>
            <a:endParaRPr lang="en-US" dirty="0"/>
          </a:p>
        </p:txBody>
      </p:sp>
    </p:spTree>
    <p:extLst>
      <p:ext uri="{BB962C8B-B14F-4D97-AF65-F5344CB8AC3E}">
        <p14:creationId xmlns:p14="http://schemas.microsoft.com/office/powerpoint/2010/main" val="256761568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2473</Words>
  <Application>Microsoft Macintosh PowerPoint</Application>
  <PresentationFormat>On-screen Show (4:3)</PresentationFormat>
  <Paragraphs>272</Paragraphs>
  <Slides>15</Slides>
  <Notes>7</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Custom Design</vt:lpstr>
      <vt:lpstr>Apothecary</vt:lpstr>
      <vt:lpstr> Concurrency and  Mutual exclusion</vt:lpstr>
      <vt:lpstr>Atomic operations</vt:lpstr>
      <vt:lpstr>semaphores</vt:lpstr>
      <vt:lpstr>semaphores</vt:lpstr>
      <vt:lpstr>semaphores</vt:lpstr>
      <vt:lpstr>semaphores</vt:lpstr>
      <vt:lpstr>semaphores</vt:lpstr>
      <vt:lpstr>concurrency terms</vt:lpstr>
      <vt:lpstr>PowerPoint Presentation</vt:lpstr>
      <vt:lpstr>mutex</vt:lpstr>
      <vt:lpstr>mutex</vt:lpstr>
      <vt:lpstr>mutex</vt:lpstr>
      <vt:lpstr>Deadlock</vt:lpstr>
      <vt:lpstr>Readers writers</vt:lpstr>
      <vt:lpstr>Producer consumer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2014-02-03T01:50:37Z</dcterms:created>
  <dcterms:modified xsi:type="dcterms:W3CDTF">2016-10-13T14:22:48Z</dcterms:modified>
</cp:coreProperties>
</file>