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6"/>
  </p:notesMasterIdLst>
  <p:sldIdLst>
    <p:sldId id="267" r:id="rId2"/>
    <p:sldId id="268" r:id="rId3"/>
    <p:sldId id="258" r:id="rId4"/>
    <p:sldId id="259" r:id="rId5"/>
    <p:sldId id="270" r:id="rId6"/>
    <p:sldId id="260" r:id="rId7"/>
    <p:sldId id="271" r:id="rId8"/>
    <p:sldId id="261" r:id="rId9"/>
    <p:sldId id="262" r:id="rId10"/>
    <p:sldId id="272" r:id="rId11"/>
    <p:sldId id="273" r:id="rId12"/>
    <p:sldId id="274" r:id="rId13"/>
    <p:sldId id="275" r:id="rId14"/>
    <p:sldId id="276" r:id="rId15"/>
    <p:sldId id="277" r:id="rId16"/>
    <p:sldId id="279" r:id="rId17"/>
    <p:sldId id="278" r:id="rId18"/>
    <p:sldId id="284" r:id="rId19"/>
    <p:sldId id="281" r:id="rId20"/>
    <p:sldId id="282" r:id="rId21"/>
    <p:sldId id="283" r:id="rId22"/>
    <p:sldId id="286" r:id="rId23"/>
    <p:sldId id="265"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2" autoAdjust="0"/>
    <p:restoredTop sz="94624" autoAdjust="0"/>
  </p:normalViewPr>
  <p:slideViewPr>
    <p:cSldViewPr>
      <p:cViewPr>
        <p:scale>
          <a:sx n="77" d="100"/>
          <a:sy n="77" d="100"/>
        </p:scale>
        <p:origin x="-1122" y="210"/>
      </p:cViewPr>
      <p:guideLst>
        <p:guide orient="horz" pos="2160"/>
        <p:guide pos="2880"/>
      </p:guideLst>
    </p:cSldViewPr>
  </p:slideViewPr>
  <p:outlineViewPr>
    <p:cViewPr>
      <p:scale>
        <a:sx n="33" d="100"/>
        <a:sy n="33" d="100"/>
      </p:scale>
      <p:origin x="0" y="58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0CAE0CE8-41C4-4BE2-9F42-C8F75F49935D}" type="datetimeFigureOut">
              <a:rPr lang="en-US" smtClean="0"/>
              <a:pPr/>
              <a:t>11-Apr-16</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8780B160-B09C-474D-8F4B-36BAA47B2200}" type="slidenum">
              <a:rPr lang="en-IN" smtClean="0"/>
              <a:pPr/>
              <a:t>‹#›</a:t>
            </a:fld>
            <a:endParaRPr lang="en-IN" dirty="0"/>
          </a:p>
        </p:txBody>
      </p:sp>
    </p:spTree>
    <p:extLst>
      <p:ext uri="{BB962C8B-B14F-4D97-AF65-F5344CB8AC3E}">
        <p14:creationId xmlns="" xmlns:p14="http://schemas.microsoft.com/office/powerpoint/2010/main" val="122600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80B160-B09C-474D-8F4B-36BAA47B2200}" type="slidenum">
              <a:rPr lang="en-IN" smtClean="0"/>
              <a:pPr/>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a:lstStyle/>
          <a:p>
            <a:fld id="{8208F810-8443-4D06-964A-C051860FE642}" type="slidenum">
              <a:rPr lang="en-IN" smtClean="0"/>
              <a:pPr/>
              <a:t>‹#›</a:t>
            </a:fld>
            <a:endParaRPr lang="en-IN"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7924800" y="6416675"/>
            <a:ext cx="762000" cy="365125"/>
          </a:xfrm>
        </p:spPr>
        <p:txBody>
          <a:bodyPr/>
          <a:lstStyle/>
          <a:p>
            <a:fld id="{8208F810-8443-4D06-964A-C051860FE642}"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atin typeface="Times New Roman" pitchFamily="18" charset="0"/>
              </a:defRPr>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45C357F-2F2E-4E07-A44D-8D060D308840}" type="datetimeFigureOut">
              <a:rPr lang="en-US" smtClean="0"/>
              <a:pPr/>
              <a:t>11-Apr-16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08F810-8443-4D06-964A-C051860FE642}"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latin typeface="Times New Roman" pitchFamily="18" charset="0"/>
              </a:defRPr>
            </a:lvl1pPr>
          </a:lstStyle>
          <a:p>
            <a:fld id="{345C357F-2F2E-4E07-A44D-8D060D308840}" type="datetimeFigureOut">
              <a:rPr lang="en-US" smtClean="0"/>
              <a:pPr/>
              <a:t>11-Apr-16</a:t>
            </a:fld>
            <a:endParaRPr lang="en-IN"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latin typeface="Times New Roman" pitchFamily="18" charset="0"/>
              </a:defRPr>
            </a:lvl1pPr>
          </a:lstStyle>
          <a:p>
            <a:endParaRPr lang="en-IN"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latin typeface="Times New Roman" pitchFamily="18" charset="0"/>
              </a:defRPr>
            </a:lvl1pPr>
          </a:lstStyle>
          <a:p>
            <a:fld id="{8208F810-8443-4D06-964A-C051860FE642}"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Times New Roman" pitchFamily="18" charset="0"/>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Times New Roman" pitchFamily="18" charset="0"/>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Times New Roman" pitchFamily="18" charset="0"/>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Times New Roman" pitchFamily="18" charset="0"/>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Times New Roman" pitchFamily="18"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3048000"/>
            <a:ext cx="5410200" cy="369332"/>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p:txBody>
      </p:sp>
      <p:sp>
        <p:nvSpPr>
          <p:cNvPr id="4" name="TextBox 3"/>
          <p:cNvSpPr txBox="1"/>
          <p:nvPr/>
        </p:nvSpPr>
        <p:spPr>
          <a:xfrm>
            <a:off x="1676400" y="3048000"/>
            <a:ext cx="5262594"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Guided By  </a:t>
            </a:r>
            <a:r>
              <a:rPr lang="en-IN" dirty="0" smtClean="0">
                <a:latin typeface="Times New Roman" pitchFamily="18" charset="0"/>
                <a:cs typeface="Times New Roman" pitchFamily="18" charset="0"/>
              </a:rPr>
              <a:t>:Ram Shankar</a:t>
            </a:r>
            <a:endParaRPr lang="en-IN" b="1" dirty="0">
              <a:latin typeface="Times New Roman" pitchFamily="18" charset="0"/>
              <a:cs typeface="Times New Roman" pitchFamily="18" charset="0"/>
            </a:endParaRPr>
          </a:p>
        </p:txBody>
      </p:sp>
      <p:sp>
        <p:nvSpPr>
          <p:cNvPr id="6" name="TextBox 5"/>
          <p:cNvSpPr txBox="1"/>
          <p:nvPr/>
        </p:nvSpPr>
        <p:spPr>
          <a:xfrm>
            <a:off x="2362200" y="3657600"/>
            <a:ext cx="5486400" cy="2369880"/>
          </a:xfrm>
          <a:prstGeom prst="rect">
            <a:avLst/>
          </a:prstGeom>
          <a:noFill/>
        </p:spPr>
        <p:txBody>
          <a:bodyPr wrap="square" rtlCol="0">
            <a:spAutoFit/>
          </a:bodyPr>
          <a:lstStyle/>
          <a:p>
            <a:endParaRPr lang="en-IN" b="1" dirty="0" smtClean="0">
              <a:latin typeface="Times New Roman" pitchFamily="18" charset="0"/>
            </a:endParaRPr>
          </a:p>
          <a:p>
            <a:pPr>
              <a:buFont typeface="Arial" pitchFamily="34" charset="0"/>
              <a:buChar char="•"/>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137Y1AO556                   Ch.sonia</a:t>
            </a:r>
          </a:p>
          <a:p>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  137Y1A0599                   V.Harshita    </a:t>
            </a:r>
          </a:p>
          <a:p>
            <a:pPr>
              <a:buFont typeface="Arial" pitchFamily="34" charset="0"/>
              <a:buChar char="•"/>
            </a:pPr>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  137Y1A05A0 	            V.Krishna Sandila</a:t>
            </a:r>
            <a:endParaRPr lang="en-IN" dirty="0">
              <a:latin typeface="Times New Roman" pitchFamily="18" charset="0"/>
              <a:cs typeface="Times New Roman" pitchFamily="18" charset="0"/>
            </a:endParaRPr>
          </a:p>
          <a:p>
            <a:pPr>
              <a:buFont typeface="Arial" pitchFamily="34" charset="0"/>
              <a:buChar char="•"/>
            </a:pPr>
            <a:endParaRPr lang="en-IN" sz="2000" dirty="0" smtClean="0">
              <a:latin typeface="Times New Roman" pitchFamily="18" charset="0"/>
            </a:endParaRPr>
          </a:p>
          <a:p>
            <a:pPr>
              <a:buFont typeface="Arial" pitchFamily="34" charset="0"/>
              <a:buChar char="•"/>
            </a:pPr>
            <a:endParaRPr lang="en-IN" sz="2000" dirty="0">
              <a:latin typeface="Times New Roman" pitchFamily="18" charset="0"/>
            </a:endParaRPr>
          </a:p>
        </p:txBody>
      </p:sp>
      <p:sp>
        <p:nvSpPr>
          <p:cNvPr id="7" name="TextBox 6"/>
          <p:cNvSpPr txBox="1"/>
          <p:nvPr/>
        </p:nvSpPr>
        <p:spPr>
          <a:xfrm>
            <a:off x="1357290" y="3143248"/>
            <a:ext cx="5786478" cy="400110"/>
          </a:xfrm>
          <a:prstGeom prst="rect">
            <a:avLst/>
          </a:prstGeom>
          <a:noFill/>
        </p:spPr>
        <p:txBody>
          <a:bodyPr wrap="square" rtlCol="0">
            <a:spAutoFit/>
          </a:bodyPr>
          <a:lstStyle/>
          <a:p>
            <a:r>
              <a:rPr lang="en-IN" dirty="0" smtClean="0">
                <a:latin typeface="Times New Roman" pitchFamily="18" charset="0"/>
              </a:rPr>
              <a:t>                           </a:t>
            </a:r>
            <a:r>
              <a:rPr lang="en-IN" sz="2000" b="1" dirty="0" smtClean="0">
                <a:latin typeface="Times New Roman" pitchFamily="18" charset="0"/>
              </a:rPr>
              <a:t>  </a:t>
            </a:r>
            <a:endParaRPr lang="en-IN" dirty="0">
              <a:latin typeface="Times New Roman" pitchFamily="18" charset="0"/>
            </a:endParaRPr>
          </a:p>
        </p:txBody>
      </p:sp>
      <p:sp>
        <p:nvSpPr>
          <p:cNvPr id="12" name="Rounded Rectangle 11"/>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13" name="Rounded Rectangle 12"/>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14" name="Rounded Rectangle 13"/>
          <p:cNvSpPr/>
          <p:nvPr/>
        </p:nvSpPr>
        <p:spPr>
          <a:xfrm>
            <a:off x="914400" y="381000"/>
            <a:ext cx="7391400" cy="1447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Times New Roman" pitchFamily="18" charset="0"/>
            </a:endParaRPr>
          </a:p>
        </p:txBody>
      </p:sp>
      <p:pic>
        <p:nvPicPr>
          <p:cNvPr id="1026" name="Picture 8" descr="http://mlritm.ac.in/sites/all/themes/mlritm/images/logo.png"/>
          <p:cNvPicPr>
            <a:picLocks noChangeAspect="1" noChangeArrowheads="1"/>
          </p:cNvPicPr>
          <p:nvPr/>
        </p:nvPicPr>
        <p:blipFill>
          <a:blip r:embed="rId2" cstate="print"/>
          <a:srcRect/>
          <a:stretch>
            <a:fillRect/>
          </a:stretch>
        </p:blipFill>
        <p:spPr bwMode="auto">
          <a:xfrm>
            <a:off x="1524000" y="609600"/>
            <a:ext cx="6066010" cy="838200"/>
          </a:xfrm>
          <a:prstGeom prst="rect">
            <a:avLst/>
          </a:prstGeom>
          <a:noFill/>
          <a:ln w="9525">
            <a:noFill/>
            <a:miter lim="800000"/>
            <a:headEnd/>
            <a:tailEnd/>
          </a:ln>
        </p:spPr>
      </p:pic>
      <p:sp>
        <p:nvSpPr>
          <p:cNvPr id="15" name="Rectangle 14"/>
          <p:cNvSpPr/>
          <p:nvPr/>
        </p:nvSpPr>
        <p:spPr>
          <a:xfrm>
            <a:off x="990600" y="2133600"/>
            <a:ext cx="7239000" cy="523220"/>
          </a:xfrm>
          <a:prstGeom prst="rect">
            <a:avLst/>
          </a:prstGeom>
          <a:noFill/>
          <a:ln>
            <a:solidFill>
              <a:schemeClr val="bg1"/>
            </a:solidFill>
          </a:ln>
        </p:spPr>
        <p:txBody>
          <a:bodyPr wrap="square">
            <a:spAutoFit/>
          </a:bodyPr>
          <a:lstStyle/>
          <a:p>
            <a:pPr algn="ctr"/>
            <a:r>
              <a:rPr lang="en-US" sz="2800" b="1" dirty="0" smtClean="0">
                <a:solidFill>
                  <a:schemeClr val="accent1"/>
                </a:solidFill>
                <a:latin typeface="Times New Roman" pitchFamily="18" charset="0"/>
                <a:cs typeface="Times New Roman" pitchFamily="18" charset="0"/>
              </a:rPr>
              <a:t>Grievance Management Systems</a:t>
            </a:r>
            <a:endParaRPr lang="en-US" sz="2800" b="1"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792162"/>
          </a:xfrm>
        </p:spPr>
        <p:txBody>
          <a:bodyPr>
            <a:normAutofit/>
          </a:bodyPr>
          <a:lstStyle/>
          <a:p>
            <a:r>
              <a:rPr lang="en-US" sz="2800" b="1" dirty="0">
                <a:solidFill>
                  <a:schemeClr val="accent1"/>
                </a:solidFill>
                <a:ea typeface="+mn-ea"/>
                <a:cs typeface="Times New Roman" pitchFamily="18" charset="0"/>
              </a:rPr>
              <a:t>UML DIAGRAMS</a:t>
            </a:r>
          </a:p>
        </p:txBody>
      </p:sp>
      <p:pic>
        <p:nvPicPr>
          <p:cNvPr id="1026" name="Picture 2" descr="E:\Sai Project\project\UML Crop Pics\Class.jpg"/>
          <p:cNvPicPr>
            <a:picLocks noChangeAspect="1" noChangeArrowheads="1"/>
          </p:cNvPicPr>
          <p:nvPr/>
        </p:nvPicPr>
        <p:blipFill>
          <a:blip r:embed="rId2" cstate="print"/>
          <a:srcRect/>
          <a:stretch>
            <a:fillRect/>
          </a:stretch>
        </p:blipFill>
        <p:spPr bwMode="auto">
          <a:xfrm>
            <a:off x="1828800" y="2286000"/>
            <a:ext cx="4744803" cy="3536860"/>
          </a:xfrm>
          <a:prstGeom prst="rect">
            <a:avLst/>
          </a:prstGeom>
          <a:noFill/>
        </p:spPr>
      </p:pic>
      <p:sp>
        <p:nvSpPr>
          <p:cNvPr id="5" name="Rounded Rectangle 4"/>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6" name="Rounded Rectangle 5"/>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CLASS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6" name="Rounded Rectangle 5"/>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752600" y="2362200"/>
            <a:ext cx="5295900" cy="3810000"/>
          </a:xfrm>
          <a:prstGeom prst="rect">
            <a:avLst/>
          </a:prstGeom>
          <a:noFill/>
          <a:ln w="9525">
            <a:noFill/>
            <a:miter lim="800000"/>
            <a:headEnd/>
            <a:tailEnd/>
          </a:ln>
        </p:spPr>
      </p:pic>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USECASE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ai Project\project\UML Crop Pics\Sequence.jpg"/>
          <p:cNvPicPr>
            <a:picLocks noChangeAspect="1" noChangeArrowheads="1"/>
          </p:cNvPicPr>
          <p:nvPr/>
        </p:nvPicPr>
        <p:blipFill>
          <a:blip r:embed="rId2" cstate="print"/>
          <a:srcRect/>
          <a:stretch>
            <a:fillRect/>
          </a:stretch>
        </p:blipFill>
        <p:spPr bwMode="auto">
          <a:xfrm>
            <a:off x="1905000" y="2286000"/>
            <a:ext cx="4953000" cy="3286125"/>
          </a:xfrm>
          <a:prstGeom prst="rect">
            <a:avLst/>
          </a:prstGeom>
          <a:noFill/>
        </p:spPr>
      </p:pic>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7" name="TextBox 6"/>
          <p:cNvSpPr txBox="1"/>
          <p:nvPr/>
        </p:nvSpPr>
        <p:spPr>
          <a:xfrm>
            <a:off x="914400" y="1371600"/>
            <a:ext cx="3429000" cy="830997"/>
          </a:xfrm>
          <a:prstGeom prst="rect">
            <a:avLst/>
          </a:prstGeom>
          <a:noFill/>
        </p:spPr>
        <p:txBody>
          <a:bodyPr wrap="square" rtlCol="0">
            <a:spAutoFit/>
          </a:bodyPr>
          <a:lstStyle/>
          <a:p>
            <a:r>
              <a:rPr lang="en-US" sz="2400" dirty="0" smtClean="0">
                <a:latin typeface="Times New Roman" pitchFamily="18" charset="0"/>
              </a:rPr>
              <a:t>SEQUENCE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Sai Project\project\UML Crop Pics\Statechart.jpg"/>
          <p:cNvPicPr>
            <a:picLocks noChangeAspect="1" noChangeArrowheads="1"/>
          </p:cNvPicPr>
          <p:nvPr/>
        </p:nvPicPr>
        <p:blipFill>
          <a:blip r:embed="rId2" cstate="print"/>
          <a:srcRect/>
          <a:stretch>
            <a:fillRect/>
          </a:stretch>
        </p:blipFill>
        <p:spPr bwMode="auto">
          <a:xfrm>
            <a:off x="3276600" y="1981200"/>
            <a:ext cx="2743200" cy="3802682"/>
          </a:xfrm>
          <a:prstGeom prst="rect">
            <a:avLst/>
          </a:prstGeom>
          <a:noFill/>
        </p:spPr>
      </p:pic>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7" name="TextBox 6"/>
          <p:cNvSpPr txBox="1"/>
          <p:nvPr/>
        </p:nvSpPr>
        <p:spPr>
          <a:xfrm>
            <a:off x="914400" y="1371600"/>
            <a:ext cx="3429000" cy="830997"/>
          </a:xfrm>
          <a:prstGeom prst="rect">
            <a:avLst/>
          </a:prstGeom>
          <a:noFill/>
        </p:spPr>
        <p:txBody>
          <a:bodyPr wrap="square" rtlCol="0">
            <a:spAutoFit/>
          </a:bodyPr>
          <a:lstStyle/>
          <a:p>
            <a:r>
              <a:rPr lang="en-US" sz="2400" dirty="0" smtClean="0">
                <a:latin typeface="Times New Roman" pitchFamily="18" charset="0"/>
              </a:rPr>
              <a:t>STATE CHART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Sai Project\project\UML Crop Pics\Activity.jpg"/>
          <p:cNvPicPr>
            <a:picLocks noChangeAspect="1" noChangeArrowheads="1"/>
          </p:cNvPicPr>
          <p:nvPr/>
        </p:nvPicPr>
        <p:blipFill>
          <a:blip r:embed="rId2" cstate="print"/>
          <a:srcRect/>
          <a:stretch>
            <a:fillRect/>
          </a:stretch>
        </p:blipFill>
        <p:spPr bwMode="auto">
          <a:xfrm>
            <a:off x="3429000" y="1981200"/>
            <a:ext cx="2514600" cy="3699140"/>
          </a:xfrm>
          <a:prstGeom prst="rect">
            <a:avLst/>
          </a:prstGeom>
          <a:noFill/>
        </p:spPr>
      </p:pic>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ACTIVITY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Sai Project\project\UML Crop Pics\Component.jpg"/>
          <p:cNvPicPr>
            <a:picLocks noChangeAspect="1" noChangeArrowheads="1"/>
          </p:cNvPicPr>
          <p:nvPr/>
        </p:nvPicPr>
        <p:blipFill>
          <a:blip r:embed="rId2" cstate="print"/>
          <a:srcRect/>
          <a:stretch>
            <a:fillRect/>
          </a:stretch>
        </p:blipFill>
        <p:spPr bwMode="auto">
          <a:xfrm>
            <a:off x="2133600" y="2209800"/>
            <a:ext cx="4648200" cy="3320142"/>
          </a:xfrm>
          <a:prstGeom prst="rect">
            <a:avLst/>
          </a:prstGeom>
          <a:noFill/>
        </p:spPr>
      </p:pic>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830997"/>
          </a:xfrm>
          <a:prstGeom prst="rect">
            <a:avLst/>
          </a:prstGeom>
          <a:noFill/>
        </p:spPr>
        <p:txBody>
          <a:bodyPr wrap="square" rtlCol="0">
            <a:spAutoFit/>
          </a:bodyPr>
          <a:lstStyle/>
          <a:p>
            <a:r>
              <a:rPr lang="en-US" sz="2400" dirty="0" smtClean="0">
                <a:latin typeface="Times New Roman" pitchFamily="18" charset="0"/>
              </a:rPr>
              <a:t>COMPONENT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Sai Project\project\UML Crop Pics\Deployment.jpg"/>
          <p:cNvPicPr>
            <a:picLocks noChangeAspect="1" noChangeArrowheads="1"/>
          </p:cNvPicPr>
          <p:nvPr/>
        </p:nvPicPr>
        <p:blipFill>
          <a:blip r:embed="rId2" cstate="print"/>
          <a:srcRect/>
          <a:stretch>
            <a:fillRect/>
          </a:stretch>
        </p:blipFill>
        <p:spPr bwMode="auto">
          <a:xfrm>
            <a:off x="2362200" y="1905000"/>
            <a:ext cx="4495800" cy="3376910"/>
          </a:xfrm>
          <a:prstGeom prst="rect">
            <a:avLst/>
          </a:prstGeom>
          <a:noFill/>
        </p:spPr>
      </p:pic>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830997"/>
          </a:xfrm>
          <a:prstGeom prst="rect">
            <a:avLst/>
          </a:prstGeom>
          <a:noFill/>
        </p:spPr>
        <p:txBody>
          <a:bodyPr wrap="square" rtlCol="0">
            <a:spAutoFit/>
          </a:bodyPr>
          <a:lstStyle/>
          <a:p>
            <a:r>
              <a:rPr lang="en-US" sz="2400" dirty="0" smtClean="0">
                <a:latin typeface="Times New Roman" pitchFamily="18" charset="0"/>
              </a:rPr>
              <a:t>DEPLOYMENT DIAGRAM :</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14" name="TextBox 13"/>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MAIN PAGE: </a:t>
            </a:r>
            <a:endParaRPr lang="en-US" sz="2400" dirty="0">
              <a:latin typeface="Times New Roman" pitchFamily="18" charset="0"/>
            </a:endParaRPr>
          </a:p>
        </p:txBody>
      </p:sp>
      <p:sp>
        <p:nvSpPr>
          <p:cNvPr id="7" name="Title 2"/>
          <p:cNvSpPr txBox="1">
            <a:spLocks/>
          </p:cNvSpPr>
          <p:nvPr/>
        </p:nvSpPr>
        <p:spPr>
          <a:xfrm>
            <a:off x="457200" y="533400"/>
            <a:ext cx="8229600" cy="7921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smtClean="0">
                <a:solidFill>
                  <a:schemeClr val="accent1"/>
                </a:solidFill>
                <a:latin typeface="Times New Roman" pitchFamily="18" charset="0"/>
                <a:cs typeface="Times New Roman" pitchFamily="18" charset="0"/>
              </a:rPr>
              <a:t>SCREEN SHOTS</a:t>
            </a:r>
            <a:endParaRPr kumimoji="0" lang="en-US" sz="2800" b="1"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endParaRPr>
          </a:p>
        </p:txBody>
      </p:sp>
      <p:sp>
        <p:nvSpPr>
          <p:cNvPr id="9" name="TextBox 8"/>
          <p:cNvSpPr txBox="1"/>
          <p:nvPr/>
        </p:nvSpPr>
        <p:spPr>
          <a:xfrm>
            <a:off x="2743200" y="1447800"/>
            <a:ext cx="5486400" cy="830997"/>
          </a:xfrm>
          <a:prstGeom prst="rect">
            <a:avLst/>
          </a:prstGeom>
          <a:noFill/>
        </p:spPr>
        <p:txBody>
          <a:bodyPr wrap="square" rtlCol="0">
            <a:spAutoFit/>
          </a:bodyPr>
          <a:lstStyle/>
          <a:p>
            <a:r>
              <a:rPr lang="en-US" sz="1600" dirty="0" smtClean="0">
                <a:latin typeface="Times New Roman" pitchFamily="18" charset="0"/>
              </a:rPr>
              <a:t>In this page the register link and log In link reside. With particular link accessed the action accomplished will be performed.</a:t>
            </a:r>
            <a:endParaRPr lang="en-US" sz="1600" dirty="0">
              <a:latin typeface="Times New Roman" pitchFamily="18" charset="0"/>
            </a:endParaRPr>
          </a:p>
        </p:txBody>
      </p:sp>
      <p:pic>
        <p:nvPicPr>
          <p:cNvPr id="12" name="Picture 11" descr="q1.png"/>
          <p:cNvPicPr>
            <a:picLocks noChangeAspect="1"/>
          </p:cNvPicPr>
          <p:nvPr/>
        </p:nvPicPr>
        <p:blipFill>
          <a:blip r:embed="rId2" cstate="print"/>
          <a:stretch>
            <a:fillRect/>
          </a:stretch>
        </p:blipFill>
        <p:spPr>
          <a:xfrm>
            <a:off x="1600200" y="2438400"/>
            <a:ext cx="6062861" cy="34086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6" name="Rounded Rectangle 5"/>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REGISTRATION PAGE:</a:t>
            </a:r>
            <a:endParaRPr lang="en-US" sz="2400" dirty="0">
              <a:latin typeface="Times New Roman" pitchFamily="18" charset="0"/>
            </a:endParaRPr>
          </a:p>
        </p:txBody>
      </p:sp>
      <p:sp>
        <p:nvSpPr>
          <p:cNvPr id="9" name="TextBox 8"/>
          <p:cNvSpPr txBox="1"/>
          <p:nvPr/>
        </p:nvSpPr>
        <p:spPr>
          <a:xfrm>
            <a:off x="4191000" y="1371600"/>
            <a:ext cx="3733800" cy="830997"/>
          </a:xfrm>
          <a:prstGeom prst="rect">
            <a:avLst/>
          </a:prstGeom>
          <a:noFill/>
        </p:spPr>
        <p:txBody>
          <a:bodyPr wrap="square" rtlCol="0">
            <a:spAutoFit/>
          </a:bodyPr>
          <a:lstStyle/>
          <a:p>
            <a:r>
              <a:rPr lang="en-US" sz="1600" dirty="0" smtClean="0">
                <a:latin typeface="Times New Roman" pitchFamily="18" charset="0"/>
              </a:rPr>
              <a:t>In this registration page, complainers and the authority will register their accounts and then will be a part of this website.</a:t>
            </a:r>
            <a:endParaRPr lang="en-US" sz="1600" dirty="0">
              <a:latin typeface="Times New Roman" pitchFamily="18" charset="0"/>
            </a:endParaRPr>
          </a:p>
        </p:txBody>
      </p:sp>
      <p:pic>
        <p:nvPicPr>
          <p:cNvPr id="11" name="Picture 10" descr="q1.png"/>
          <p:cNvPicPr>
            <a:picLocks noChangeAspect="1"/>
          </p:cNvPicPr>
          <p:nvPr/>
        </p:nvPicPr>
        <p:blipFill>
          <a:blip r:embed="rId2" cstate="print"/>
          <a:stretch>
            <a:fillRect/>
          </a:stretch>
        </p:blipFill>
        <p:spPr>
          <a:xfrm>
            <a:off x="1143000" y="2667000"/>
            <a:ext cx="6604992" cy="37134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DASHBOARD:</a:t>
            </a:r>
          </a:p>
        </p:txBody>
      </p:sp>
      <p:sp>
        <p:nvSpPr>
          <p:cNvPr id="6" name="TextBox 5"/>
          <p:cNvSpPr txBox="1"/>
          <p:nvPr/>
        </p:nvSpPr>
        <p:spPr>
          <a:xfrm>
            <a:off x="2971800" y="1371600"/>
            <a:ext cx="4495800" cy="1323439"/>
          </a:xfrm>
          <a:prstGeom prst="rect">
            <a:avLst/>
          </a:prstGeom>
          <a:noFill/>
        </p:spPr>
        <p:txBody>
          <a:bodyPr wrap="square" rtlCol="0">
            <a:spAutoFit/>
          </a:bodyPr>
          <a:lstStyle/>
          <a:p>
            <a:r>
              <a:rPr lang="en-US" sz="1600" dirty="0" smtClean="0">
                <a:latin typeface="Times New Roman" pitchFamily="18" charset="0"/>
              </a:rPr>
              <a:t>Now as soon as they login into their accounts, they can see their dashboard having different options like posting a complaint, updating their profile, seeing status of posts being posted, which you can see in this screen shot.</a:t>
            </a:r>
            <a:endParaRPr lang="en-US" sz="1600" dirty="0">
              <a:latin typeface="Times New Roman" pitchFamily="18" charset="0"/>
            </a:endParaRPr>
          </a:p>
        </p:txBody>
      </p:sp>
      <p:pic>
        <p:nvPicPr>
          <p:cNvPr id="7" name="Picture 6" descr="q1.png"/>
          <p:cNvPicPr>
            <a:picLocks noChangeAspect="1"/>
          </p:cNvPicPr>
          <p:nvPr/>
        </p:nvPicPr>
        <p:blipFill>
          <a:blip r:embed="rId2" cstate="print"/>
          <a:stretch>
            <a:fillRect/>
          </a:stretch>
        </p:blipFill>
        <p:spPr>
          <a:xfrm>
            <a:off x="1981200" y="2971800"/>
            <a:ext cx="5029200" cy="28275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solidFill>
                <a:latin typeface="Times New Roman" pitchFamily="18" charset="0"/>
                <a:ea typeface="+mn-ea"/>
                <a:cs typeface="Times New Roman" pitchFamily="18" charset="0"/>
              </a:rPr>
              <a:t>ABSTRACT</a:t>
            </a:r>
          </a:p>
        </p:txBody>
      </p:sp>
      <p:sp>
        <p:nvSpPr>
          <p:cNvPr id="3" name="Content Placeholder 2"/>
          <p:cNvSpPr>
            <a:spLocks noGrp="1"/>
          </p:cNvSpPr>
          <p:nvPr>
            <p:ph idx="1"/>
          </p:nvPr>
        </p:nvSpPr>
        <p:spPr>
          <a:xfrm>
            <a:off x="1219200" y="1447800"/>
            <a:ext cx="6705600" cy="2514599"/>
          </a:xfrm>
        </p:spPr>
        <p:txBody>
          <a:bodyPr>
            <a:noAutofit/>
          </a:bodyPr>
          <a:lstStyle/>
          <a:p>
            <a:pPr algn="just">
              <a:lnSpc>
                <a:spcPct val="170000"/>
              </a:lnSpc>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Grievance  Management System </a:t>
            </a:r>
            <a:r>
              <a:rPr lang="en-US" sz="1800" dirty="0" smtClean="0">
                <a:latin typeface="Times New Roman" pitchFamily="18" charset="0"/>
                <a:cs typeface="Times New Roman" pitchFamily="18" charset="0"/>
              </a:rPr>
              <a:t>(GMS) </a:t>
            </a:r>
            <a:r>
              <a:rPr lang="en-IN" sz="1800" dirty="0" smtClean="0">
                <a:latin typeface="Times New Roman" pitchFamily="18" charset="0"/>
                <a:cs typeface="Times New Roman" pitchFamily="18" charset="0"/>
              </a:rPr>
              <a:t>is a set of procedures used in organizations to address complaints and resolve disputes. Grievance Management  systems in the US have undergone several innovations especially since about 1970 with the advent of extensive workplace regulation.</a:t>
            </a:r>
          </a:p>
          <a:p>
            <a:pPr algn="just">
              <a:lnSpc>
                <a:spcPct val="170000"/>
              </a:lnSpc>
            </a:pPr>
            <a:r>
              <a:rPr lang="en-IN" sz="1800" dirty="0" smtClean="0"/>
              <a:t> </a:t>
            </a:r>
            <a:r>
              <a:rPr lang="en-IN" sz="1800" dirty="0" smtClean="0">
                <a:latin typeface="Times New Roman" pitchFamily="18" charset="0"/>
                <a:cs typeface="Times New Roman" pitchFamily="18" charset="0"/>
              </a:rPr>
              <a:t>Grievance has strict time lines which must be met in the processing of  this formal complaint, until it is resolved.</a:t>
            </a:r>
            <a:endParaRPr lang="en-US" sz="1800" dirty="0" smtClean="0">
              <a:latin typeface="Times New Roman" pitchFamily="18" charset="0"/>
              <a:cs typeface="Times New Roman" pitchFamily="18" charset="0"/>
            </a:endParaRPr>
          </a:p>
        </p:txBody>
      </p:sp>
      <p:sp>
        <p:nvSpPr>
          <p:cNvPr id="5" name="Rounded Rectangle 4"/>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6" name="Rounded Rectangle 5"/>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7" name="Rectangle 6"/>
          <p:cNvSpPr/>
          <p:nvPr/>
        </p:nvSpPr>
        <p:spPr>
          <a:xfrm>
            <a:off x="914400" y="914400"/>
            <a:ext cx="3352800" cy="461665"/>
          </a:xfrm>
          <a:prstGeom prst="rect">
            <a:avLst/>
          </a:prstGeom>
        </p:spPr>
        <p:txBody>
          <a:bodyPr wrap="square">
            <a:spAutoFit/>
          </a:bodyPr>
          <a:lstStyle/>
          <a:p>
            <a:endParaRPr lang="en-US" sz="2400" dirty="0" smtClean="0">
              <a:latin typeface="Times New Roman" pitchFamily="18" charset="0"/>
            </a:endParaRPr>
          </a:p>
        </p:txBody>
      </p:sp>
      <p:sp>
        <p:nvSpPr>
          <p:cNvPr id="9" name="TextBox 8"/>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POST COMPLAINT :</a:t>
            </a:r>
          </a:p>
        </p:txBody>
      </p:sp>
      <p:sp>
        <p:nvSpPr>
          <p:cNvPr id="8" name="TextBox 7"/>
          <p:cNvSpPr txBox="1"/>
          <p:nvPr/>
        </p:nvSpPr>
        <p:spPr>
          <a:xfrm>
            <a:off x="3657600" y="1295400"/>
            <a:ext cx="3810000" cy="1323439"/>
          </a:xfrm>
          <a:prstGeom prst="rect">
            <a:avLst/>
          </a:prstGeom>
          <a:noFill/>
        </p:spPr>
        <p:txBody>
          <a:bodyPr wrap="square" rtlCol="0">
            <a:spAutoFit/>
          </a:bodyPr>
          <a:lstStyle/>
          <a:p>
            <a:r>
              <a:rPr lang="en-US" sz="1600" dirty="0" smtClean="0">
                <a:latin typeface="Times New Roman" pitchFamily="18" charset="0"/>
              </a:rPr>
              <a:t>In this post complaint, every one who has some problem to share and resolve with will have to register and log in and post a complaint and based on severity, post will be posted for different authorities.</a:t>
            </a:r>
            <a:endParaRPr lang="en-US" sz="1600" dirty="0">
              <a:latin typeface="Times New Roman" pitchFamily="18" charset="0"/>
            </a:endParaRPr>
          </a:p>
        </p:txBody>
      </p:sp>
      <p:pic>
        <p:nvPicPr>
          <p:cNvPr id="10" name="Picture 9" descr="q1.png"/>
          <p:cNvPicPr>
            <a:picLocks noChangeAspect="1"/>
          </p:cNvPicPr>
          <p:nvPr/>
        </p:nvPicPr>
        <p:blipFill>
          <a:blip r:embed="rId2" cstate="print"/>
          <a:stretch>
            <a:fillRect/>
          </a:stretch>
        </p:blipFill>
        <p:spPr>
          <a:xfrm>
            <a:off x="1981200" y="2743200"/>
            <a:ext cx="5181600" cy="34848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7" name="TextBox 6"/>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COMPLAINT STATUS:</a:t>
            </a:r>
          </a:p>
        </p:txBody>
      </p:sp>
      <p:sp>
        <p:nvSpPr>
          <p:cNvPr id="6" name="TextBox 5"/>
          <p:cNvSpPr txBox="1"/>
          <p:nvPr/>
        </p:nvSpPr>
        <p:spPr>
          <a:xfrm>
            <a:off x="3962400" y="1447800"/>
            <a:ext cx="4343400" cy="1077218"/>
          </a:xfrm>
          <a:prstGeom prst="rect">
            <a:avLst/>
          </a:prstGeom>
          <a:noFill/>
        </p:spPr>
        <p:txBody>
          <a:bodyPr wrap="square" rtlCol="0">
            <a:spAutoFit/>
          </a:bodyPr>
          <a:lstStyle/>
          <a:p>
            <a:r>
              <a:rPr lang="en-US" sz="1600" dirty="0" smtClean="0">
                <a:latin typeface="Times New Roman" pitchFamily="18" charset="0"/>
              </a:rPr>
              <a:t>In this, the complaints which are being posted and their level of severity can be show and their status means whether post has been resolved or still in process.</a:t>
            </a:r>
            <a:endParaRPr lang="en-US" sz="1600" dirty="0">
              <a:latin typeface="Times New Roman" pitchFamily="18" charset="0"/>
            </a:endParaRPr>
          </a:p>
        </p:txBody>
      </p:sp>
      <p:pic>
        <p:nvPicPr>
          <p:cNvPr id="8" name="Picture 7" descr="q1.png"/>
          <p:cNvPicPr>
            <a:picLocks noChangeAspect="1"/>
          </p:cNvPicPr>
          <p:nvPr/>
        </p:nvPicPr>
        <p:blipFill>
          <a:blip r:embed="rId2" cstate="print"/>
          <a:stretch>
            <a:fillRect/>
          </a:stretch>
        </p:blipFill>
        <p:spPr>
          <a:xfrm>
            <a:off x="1447800" y="2590800"/>
            <a:ext cx="6400800" cy="359869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4" name="Rounded Rectangle 3"/>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8" name="TextBox 7"/>
          <p:cNvSpPr txBox="1"/>
          <p:nvPr/>
        </p:nvSpPr>
        <p:spPr>
          <a:xfrm>
            <a:off x="914400" y="1371600"/>
            <a:ext cx="3429000" cy="461665"/>
          </a:xfrm>
          <a:prstGeom prst="rect">
            <a:avLst/>
          </a:prstGeom>
          <a:noFill/>
        </p:spPr>
        <p:txBody>
          <a:bodyPr wrap="square" rtlCol="0">
            <a:spAutoFit/>
          </a:bodyPr>
          <a:lstStyle/>
          <a:p>
            <a:r>
              <a:rPr lang="en-US" sz="2400" dirty="0" smtClean="0">
                <a:latin typeface="Times New Roman" pitchFamily="18" charset="0"/>
              </a:rPr>
              <a:t>SETTINGS PAGE:</a:t>
            </a:r>
          </a:p>
        </p:txBody>
      </p:sp>
      <p:sp>
        <p:nvSpPr>
          <p:cNvPr id="6" name="TextBox 5"/>
          <p:cNvSpPr txBox="1"/>
          <p:nvPr/>
        </p:nvSpPr>
        <p:spPr>
          <a:xfrm>
            <a:off x="3352800" y="1447800"/>
            <a:ext cx="4800600" cy="584775"/>
          </a:xfrm>
          <a:prstGeom prst="rect">
            <a:avLst/>
          </a:prstGeom>
          <a:noFill/>
        </p:spPr>
        <p:txBody>
          <a:bodyPr wrap="square" rtlCol="0">
            <a:spAutoFit/>
          </a:bodyPr>
          <a:lstStyle/>
          <a:p>
            <a:r>
              <a:rPr lang="en-US" sz="1600" dirty="0" smtClean="0">
                <a:latin typeface="Times New Roman" pitchFamily="18" charset="0"/>
              </a:rPr>
              <a:t>As the name itself says that it is for settings, we can update our profile preferences here.</a:t>
            </a:r>
            <a:endParaRPr lang="en-US" sz="1600" dirty="0">
              <a:latin typeface="Times New Roman" pitchFamily="18" charset="0"/>
            </a:endParaRPr>
          </a:p>
        </p:txBody>
      </p:sp>
      <p:pic>
        <p:nvPicPr>
          <p:cNvPr id="7" name="Picture 6" descr="q1.png"/>
          <p:cNvPicPr>
            <a:picLocks noChangeAspect="1"/>
          </p:cNvPicPr>
          <p:nvPr/>
        </p:nvPicPr>
        <p:blipFill>
          <a:blip r:embed="rId2" cstate="print"/>
          <a:stretch>
            <a:fillRect/>
          </a:stretch>
        </p:blipFill>
        <p:spPr>
          <a:xfrm>
            <a:off x="1600200" y="2514600"/>
            <a:ext cx="5943600" cy="334164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457200"/>
            <a:ext cx="5643602" cy="707886"/>
          </a:xfrm>
          <a:prstGeom prst="rect">
            <a:avLst/>
          </a:prstGeom>
          <a:noFill/>
        </p:spPr>
        <p:txBody>
          <a:bodyPr wrap="square" rtlCol="0">
            <a:spAutoFit/>
          </a:bodyPr>
          <a:lstStyle/>
          <a:p>
            <a:pPr algn="ctr"/>
            <a:r>
              <a:rPr lang="en-IN" sz="4000" b="1" dirty="0" smtClean="0">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rPr>
              <a:t>   </a:t>
            </a:r>
            <a:r>
              <a:rPr lang="en-IN" sz="2800" b="1" dirty="0" smtClean="0">
                <a:solidFill>
                  <a:schemeClr val="accent1"/>
                </a:solidFill>
                <a:latin typeface="Times New Roman" pitchFamily="18" charset="0"/>
                <a:cs typeface="Times New Roman" pitchFamily="18" charset="0"/>
              </a:rPr>
              <a:t>CONCLUSION</a:t>
            </a:r>
            <a:endParaRPr lang="en-IN" sz="2800" b="1" dirty="0">
              <a:solidFill>
                <a:schemeClr val="accent1"/>
              </a:solidFill>
              <a:latin typeface="Times New Roman" pitchFamily="18" charset="0"/>
              <a:cs typeface="Times New Roman" pitchFamily="18" charset="0"/>
            </a:endParaRPr>
          </a:p>
        </p:txBody>
      </p:sp>
      <p:sp>
        <p:nvSpPr>
          <p:cNvPr id="5" name="TextBox 4"/>
          <p:cNvSpPr txBox="1"/>
          <p:nvPr/>
        </p:nvSpPr>
        <p:spPr>
          <a:xfrm>
            <a:off x="1066800" y="1600200"/>
            <a:ext cx="7162800" cy="2585323"/>
          </a:xfrm>
          <a:prstGeom prst="rect">
            <a:avLst/>
          </a:prstGeom>
          <a:noFill/>
        </p:spPr>
        <p:txBody>
          <a:bodyPr wrap="square" rtlCol="0">
            <a:spAutoFit/>
          </a:bodyPr>
          <a:lstStyle/>
          <a:p>
            <a:pPr marL="285750" indent="-285750" algn="just">
              <a:lnSpc>
                <a:spcPct val="150000"/>
              </a:lnSpc>
              <a:buClr>
                <a:schemeClr val="accent3"/>
              </a:buClr>
              <a:buFont typeface="Lucida Sans Unicode" pitchFamily="34" charset="0"/>
              <a:buChar char="▶"/>
            </a:pPr>
            <a:r>
              <a:rPr lang="en-IN" dirty="0" smtClean="0">
                <a:latin typeface="Times New Roman" pitchFamily="18" charset="0"/>
                <a:cs typeface="Times New Roman" pitchFamily="18" charset="0"/>
              </a:rPr>
              <a:t>Here by we conclude that  “In this application we can provide more security and convenience for the students by making them comfortable with the surroundings”.</a:t>
            </a:r>
          </a:p>
          <a:p>
            <a:pPr marL="285750" indent="-285750" algn="just">
              <a:lnSpc>
                <a:spcPct val="150000"/>
              </a:lnSpc>
              <a:buClr>
                <a:schemeClr val="accent3"/>
              </a:buClr>
            </a:pPr>
            <a:endParaRPr lang="en-IN" dirty="0" smtClean="0">
              <a:latin typeface="Times New Roman" pitchFamily="18" charset="0"/>
              <a:cs typeface="Times New Roman" pitchFamily="18" charset="0"/>
            </a:endParaRPr>
          </a:p>
          <a:p>
            <a:pPr marL="285750" indent="-285750" algn="just">
              <a:lnSpc>
                <a:spcPct val="150000"/>
              </a:lnSpc>
              <a:buClr>
                <a:schemeClr val="accent3"/>
              </a:buClr>
              <a:buFont typeface="Lucida Sans Unicode" pitchFamily="34" charset="0"/>
              <a:buChar char="▶"/>
            </a:pPr>
            <a:r>
              <a:rPr lang="en-IN" dirty="0" smtClean="0">
                <a:latin typeface="Times New Roman" pitchFamily="18" charset="0"/>
                <a:cs typeface="Times New Roman" pitchFamily="18" charset="0"/>
              </a:rPr>
              <a:t>By using this application the students can easily solve the daily problems  those may be inwards or outwards.</a:t>
            </a:r>
            <a:endParaRPr lang="en-IN" dirty="0">
              <a:latin typeface="Times New Roman" pitchFamily="18" charset="0"/>
              <a:cs typeface="Times New Roman" pitchFamily="18" charset="0"/>
            </a:endParaRPr>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6" name="Rounded Rectangle 5"/>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pic>
        <p:nvPicPr>
          <p:cNvPr id="6" name="Picture 2" descr="http://drewsfoundation.org/wp-content/uploads/2012/03/thankyou.jpg"/>
          <p:cNvPicPr>
            <a:picLocks noChangeAspect="1" noChangeArrowheads="1"/>
          </p:cNvPicPr>
          <p:nvPr/>
        </p:nvPicPr>
        <p:blipFill>
          <a:blip r:embed="rId2" cstate="print"/>
          <a:srcRect/>
          <a:stretch>
            <a:fillRect/>
          </a:stretch>
        </p:blipFill>
        <p:spPr bwMode="auto">
          <a:xfrm>
            <a:off x="1219200" y="1905000"/>
            <a:ext cx="6858000" cy="304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620000" cy="868362"/>
          </a:xfrm>
        </p:spPr>
        <p:txBody>
          <a:bodyPr>
            <a:normAutofit/>
          </a:bodyPr>
          <a:lstStyle/>
          <a:p>
            <a:r>
              <a:rPr lang="en-IN" sz="2800" b="1" dirty="0">
                <a:solidFill>
                  <a:schemeClr val="accent1"/>
                </a:solidFill>
                <a:ea typeface="+mn-ea"/>
                <a:cs typeface="Times New Roman" pitchFamily="18" charset="0"/>
              </a:rPr>
              <a:t>PURPOSE</a:t>
            </a:r>
          </a:p>
        </p:txBody>
      </p:sp>
      <p:sp>
        <p:nvSpPr>
          <p:cNvPr id="3" name="Content Placeholder 2"/>
          <p:cNvSpPr>
            <a:spLocks noGrp="1"/>
          </p:cNvSpPr>
          <p:nvPr>
            <p:ph idx="1"/>
          </p:nvPr>
        </p:nvSpPr>
        <p:spPr>
          <a:xfrm>
            <a:off x="990600" y="1295400"/>
            <a:ext cx="7010400" cy="3352800"/>
          </a:xfrm>
        </p:spPr>
        <p:txBody>
          <a:bodyPr>
            <a:normAutofit fontScale="62500" lnSpcReduction="20000"/>
          </a:bodyPr>
          <a:lstStyle/>
          <a:p>
            <a:endParaRPr lang="en-US" sz="3600" b="1" dirty="0">
              <a:solidFill>
                <a:schemeClr val="accent1"/>
              </a:solidFill>
              <a:latin typeface="Times New Roman" pitchFamily="18" charset="0"/>
              <a:cs typeface="Times New Roman" pitchFamily="18" charset="0"/>
            </a:endParaRPr>
          </a:p>
          <a:p>
            <a:pPr algn="just">
              <a:lnSpc>
                <a:spcPct val="190000"/>
              </a:lnSpc>
            </a:pPr>
            <a:r>
              <a:rPr lang="en-US" sz="2900" dirty="0" smtClean="0">
                <a:cs typeface="Times New Roman" pitchFamily="18" charset="0"/>
              </a:rPr>
              <a:t>Using </a:t>
            </a:r>
            <a:r>
              <a:rPr lang="en-US" sz="2900" dirty="0">
                <a:cs typeface="Times New Roman" pitchFamily="18" charset="0"/>
              </a:rPr>
              <a:t>the latest and cutting edge technology software </a:t>
            </a:r>
            <a:r>
              <a:rPr lang="en-US" sz="2900" dirty="0" smtClean="0">
                <a:cs typeface="Times New Roman" pitchFamily="18" charset="0"/>
              </a:rPr>
              <a:t>for </a:t>
            </a:r>
            <a:r>
              <a:rPr lang="en-US" sz="2900" dirty="0">
                <a:cs typeface="Times New Roman" pitchFamily="18" charset="0"/>
              </a:rPr>
              <a:t>maintaining </a:t>
            </a:r>
            <a:r>
              <a:rPr lang="en-US" sz="2900" dirty="0" smtClean="0">
                <a:cs typeface="Times New Roman" pitchFamily="18" charset="0"/>
              </a:rPr>
              <a:t>this application the disputes can be resolved by higher authority without any negotiations.</a:t>
            </a:r>
          </a:p>
          <a:p>
            <a:pPr algn="just">
              <a:lnSpc>
                <a:spcPct val="190000"/>
              </a:lnSpc>
            </a:pPr>
            <a:endParaRPr lang="en-US" sz="2900" dirty="0" smtClean="0">
              <a:cs typeface="Times New Roman" pitchFamily="18" charset="0"/>
            </a:endParaRPr>
          </a:p>
          <a:p>
            <a:pPr algn="just">
              <a:lnSpc>
                <a:spcPct val="190000"/>
              </a:lnSpc>
            </a:pPr>
            <a:r>
              <a:rPr lang="en-US" sz="2900" dirty="0" smtClean="0">
                <a:cs typeface="Times New Roman" pitchFamily="18" charset="0"/>
              </a:rPr>
              <a:t>With </a:t>
            </a:r>
            <a:r>
              <a:rPr lang="en-US" sz="2900" dirty="0">
                <a:cs typeface="Times New Roman" pitchFamily="18" charset="0"/>
              </a:rPr>
              <a:t>this fully </a:t>
            </a:r>
            <a:r>
              <a:rPr lang="en-US" sz="2900" dirty="0" smtClean="0">
                <a:cs typeface="Times New Roman" pitchFamily="18" charset="0"/>
              </a:rPr>
              <a:t>automated Grievance </a:t>
            </a:r>
            <a:r>
              <a:rPr lang="en-US" sz="2900" dirty="0">
                <a:cs typeface="Times New Roman" pitchFamily="18" charset="0"/>
              </a:rPr>
              <a:t>management </a:t>
            </a:r>
            <a:r>
              <a:rPr lang="en-US" sz="2900" dirty="0" smtClean="0">
                <a:cs typeface="Times New Roman" pitchFamily="18" charset="0"/>
              </a:rPr>
              <a:t>system, we can provide more ease and security for users and the one operating it.</a:t>
            </a:r>
            <a:endParaRPr lang="en-IN" sz="2900" dirty="0">
              <a:cs typeface="Times New Roman" pitchFamily="18" charset="0"/>
            </a:endParaRPr>
          </a:p>
          <a:p>
            <a:endParaRPr lang="en-IN" sz="2900" dirty="0"/>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latin typeface="Times New Roman" pitchFamily="18" charset="0"/>
                <a:cs typeface="Times New Roman" pitchFamily="18" charset="0"/>
              </a:rPr>
              <a:t/>
            </a:r>
            <a:br>
              <a:rPr lang="en-IN" sz="4400" dirty="0" smtClean="0">
                <a:latin typeface="Times New Roman" pitchFamily="18" charset="0"/>
                <a:cs typeface="Times New Roman" pitchFamily="18" charset="0"/>
              </a:rPr>
            </a:br>
            <a:r>
              <a:rPr lang="en-IN" sz="3100" b="1" dirty="0">
                <a:solidFill>
                  <a:schemeClr val="accent1"/>
                </a:solidFill>
                <a:latin typeface="Times New Roman" pitchFamily="18" charset="0"/>
                <a:ea typeface="+mn-ea"/>
                <a:cs typeface="Times New Roman" pitchFamily="18" charset="0"/>
              </a:rPr>
              <a:t>EXISTING SYSTEM</a:t>
            </a:r>
            <a:br>
              <a:rPr lang="en-IN" sz="3100" b="1" dirty="0">
                <a:solidFill>
                  <a:schemeClr val="accent1"/>
                </a:solidFill>
                <a:latin typeface="Times New Roman" pitchFamily="18" charset="0"/>
                <a:ea typeface="+mn-ea"/>
                <a:cs typeface="Times New Roman" pitchFamily="18" charset="0"/>
              </a:rPr>
            </a:br>
            <a:endParaRPr lang="en-IN" sz="3100" b="1" dirty="0">
              <a:solidFill>
                <a:schemeClr val="accent1"/>
              </a:solidFill>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1066800" y="1600200"/>
            <a:ext cx="6934200" cy="4419600"/>
          </a:xfrm>
        </p:spPr>
        <p:txBody>
          <a:bodyPr>
            <a:normAutofit/>
          </a:bodyPr>
          <a:lstStyle/>
          <a:p>
            <a:pPr algn="just">
              <a:lnSpc>
                <a:spcPct val="170000"/>
              </a:lnSpc>
            </a:pPr>
            <a:r>
              <a:rPr lang="en-US" sz="1800" dirty="0" smtClean="0">
                <a:cs typeface="Times New Roman" pitchFamily="18" charset="0"/>
              </a:rPr>
              <a:t>Existing </a:t>
            </a:r>
            <a:r>
              <a:rPr lang="en-US" sz="1800" dirty="0">
                <a:cs typeface="Times New Roman" pitchFamily="18" charset="0"/>
              </a:rPr>
              <a:t>system is </a:t>
            </a:r>
            <a:r>
              <a:rPr lang="en-US" sz="1800" dirty="0" smtClean="0">
                <a:cs typeface="Times New Roman" pitchFamily="18" charset="0"/>
              </a:rPr>
              <a:t>the manual system. In this system huge expenditure and a lot of time is spent in communicating the information across different branches. </a:t>
            </a:r>
          </a:p>
          <a:p>
            <a:pPr algn="just">
              <a:lnSpc>
                <a:spcPct val="170000"/>
              </a:lnSpc>
            </a:pPr>
            <a:endParaRPr lang="en-US" sz="1800" dirty="0" smtClean="0">
              <a:cs typeface="Times New Roman" pitchFamily="18" charset="0"/>
            </a:endParaRPr>
          </a:p>
          <a:p>
            <a:pPr algn="just">
              <a:lnSpc>
                <a:spcPct val="170000"/>
              </a:lnSpc>
            </a:pPr>
            <a:r>
              <a:rPr lang="en-IN" sz="1800" dirty="0" smtClean="0">
                <a:cs typeface="Times New Roman" pitchFamily="18" charset="0"/>
              </a:rPr>
              <a:t>It takes more effort and physical space to keep track of paper documents, to find information and to keep details secure</a:t>
            </a:r>
            <a:r>
              <a:rPr lang="en-US" sz="1800" dirty="0" smtClean="0">
                <a:cs typeface="Times New Roman" pitchFamily="18" charset="0"/>
              </a:rPr>
              <a:t>.</a:t>
            </a:r>
            <a:endParaRPr lang="en-IN" sz="1800" dirty="0">
              <a:cs typeface="Times New Roman" pitchFamily="18" charset="0"/>
            </a:endParaRPr>
          </a:p>
          <a:p>
            <a:endParaRPr lang="en-IN" sz="2000" dirty="0"/>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304800"/>
            <a:ext cx="6934200" cy="1173162"/>
          </a:xfrm>
        </p:spPr>
        <p:txBody>
          <a:bodyPr>
            <a:normAutofit/>
          </a:bodyPr>
          <a:lstStyle/>
          <a:p>
            <a:r>
              <a:rPr lang="en-US" sz="2800" b="1" dirty="0">
                <a:solidFill>
                  <a:schemeClr val="accent1"/>
                </a:solidFill>
                <a:ea typeface="+mn-ea"/>
                <a:cs typeface="Times New Roman" pitchFamily="18" charset="0"/>
              </a:rPr>
              <a:t>DISADVANTAGES</a:t>
            </a:r>
          </a:p>
        </p:txBody>
      </p:sp>
      <p:sp>
        <p:nvSpPr>
          <p:cNvPr id="2" name="Content Placeholder 1"/>
          <p:cNvSpPr>
            <a:spLocks noGrp="1"/>
          </p:cNvSpPr>
          <p:nvPr>
            <p:ph idx="1"/>
          </p:nvPr>
        </p:nvSpPr>
        <p:spPr>
          <a:xfrm>
            <a:off x="990600" y="1447800"/>
            <a:ext cx="7086600" cy="3429000"/>
          </a:xfrm>
        </p:spPr>
        <p:txBody>
          <a:bodyPr>
            <a:noAutofit/>
          </a:bodyPr>
          <a:lstStyle/>
          <a:p>
            <a:pPr lvl="0" algn="just">
              <a:lnSpc>
                <a:spcPct val="200000"/>
              </a:lnSpc>
            </a:pPr>
            <a:r>
              <a:rPr lang="en-US" sz="1800" dirty="0" smtClean="0">
                <a:latin typeface="Times New Roman" pitchFamily="18" charset="0"/>
                <a:cs typeface="Times New Roman" pitchFamily="18" charset="0"/>
              </a:rPr>
              <a:t>Convention system makes use of huge amount of recording issues, secrecy in unionized places.</a:t>
            </a:r>
          </a:p>
          <a:p>
            <a:pPr lvl="0" algn="just">
              <a:lnSpc>
                <a:spcPct val="200000"/>
              </a:lnSpc>
            </a:pPr>
            <a:r>
              <a:rPr lang="en-IN" sz="1800" dirty="0" smtClean="0">
                <a:latin typeface="Times New Roman" pitchFamily="18" charset="0"/>
                <a:cs typeface="Times New Roman" pitchFamily="18" charset="0"/>
              </a:rPr>
              <a:t>Complainer queries can be difficult to respond to as information is stored in different places and may even require that you find the right person before being able to respond </a:t>
            </a:r>
            <a:r>
              <a:rPr lang="en-US" sz="1800" dirty="0" smtClean="0">
                <a:latin typeface="Times New Roman" pitchFamily="18" charset="0"/>
                <a:cs typeface="Times New Roman" pitchFamily="18" charset="0"/>
              </a:rPr>
              <a:t>.</a:t>
            </a:r>
          </a:p>
          <a:p>
            <a:pPr lvl="0" algn="just">
              <a:lnSpc>
                <a:spcPct val="200000"/>
              </a:lnSpc>
            </a:pPr>
            <a:r>
              <a:rPr lang="en-US" sz="1800" dirty="0" smtClean="0">
                <a:latin typeface="Times New Roman" pitchFamily="18" charset="0"/>
                <a:cs typeface="Times New Roman" pitchFamily="18" charset="0"/>
              </a:rPr>
              <a:t>Lack of security.</a:t>
            </a:r>
          </a:p>
          <a:p>
            <a:pPr algn="just">
              <a:lnSpc>
                <a:spcPct val="200000"/>
              </a:lnSpc>
            </a:pPr>
            <a:r>
              <a:rPr lang="en-IN" sz="1800" dirty="0" smtClean="0">
                <a:latin typeface="Times New Roman" pitchFamily="18" charset="0"/>
                <a:cs typeface="Times New Roman" pitchFamily="18" charset="0"/>
              </a:rPr>
              <a:t>Time consuming and costly to produce reports .</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
            </a:r>
            <a:br>
              <a:rPr lang="en-US" sz="4400" b="1" dirty="0" smtClean="0">
                <a:latin typeface="Times New Roman" pitchFamily="18" charset="0"/>
                <a:cs typeface="Times New Roman" pitchFamily="18" charset="0"/>
              </a:rPr>
            </a:br>
            <a:r>
              <a:rPr lang="en-US" sz="3100" b="1" dirty="0">
                <a:solidFill>
                  <a:schemeClr val="accent1"/>
                </a:solidFill>
                <a:ea typeface="+mn-ea"/>
                <a:cs typeface="Times New Roman" pitchFamily="18" charset="0"/>
              </a:rPr>
              <a:t>PROPOSED SYSTEM</a:t>
            </a:r>
            <a:r>
              <a:rPr lang="en-IN" sz="3100" b="1" dirty="0">
                <a:solidFill>
                  <a:schemeClr val="accent1"/>
                </a:solidFill>
                <a:ea typeface="+mn-ea"/>
                <a:cs typeface="Times New Roman" pitchFamily="18" charset="0"/>
              </a:rPr>
              <a:t/>
            </a:r>
            <a:br>
              <a:rPr lang="en-IN" sz="3100" b="1" dirty="0">
                <a:solidFill>
                  <a:schemeClr val="accent1"/>
                </a:solidFill>
                <a:ea typeface="+mn-ea"/>
                <a:cs typeface="Times New Roman" pitchFamily="18" charset="0"/>
              </a:rPr>
            </a:br>
            <a:endParaRPr lang="en-IN" sz="3100" b="1" dirty="0">
              <a:solidFill>
                <a:schemeClr val="accent1"/>
              </a:solidFill>
              <a:ea typeface="+mn-ea"/>
              <a:cs typeface="Times New Roman" pitchFamily="18" charset="0"/>
            </a:endParaRPr>
          </a:p>
        </p:txBody>
      </p:sp>
      <p:sp>
        <p:nvSpPr>
          <p:cNvPr id="3" name="Content Placeholder 2"/>
          <p:cNvSpPr>
            <a:spLocks noGrp="1"/>
          </p:cNvSpPr>
          <p:nvPr>
            <p:ph idx="1"/>
          </p:nvPr>
        </p:nvSpPr>
        <p:spPr>
          <a:xfrm>
            <a:off x="1219200" y="1524000"/>
            <a:ext cx="6781800" cy="3962400"/>
          </a:xfrm>
        </p:spPr>
        <p:txBody>
          <a:bodyPr>
            <a:normAutofit/>
          </a:bodyPr>
          <a:lstStyle/>
          <a:p>
            <a:pPr algn="just">
              <a:lnSpc>
                <a:spcPct val="150000"/>
              </a:lnSpc>
            </a:pPr>
            <a:r>
              <a:rPr lang="en-US" sz="1800" dirty="0" smtClean="0">
                <a:latin typeface="Times New Roman" pitchFamily="18" charset="0"/>
                <a:cs typeface="Times New Roman" pitchFamily="18" charset="0"/>
              </a:rPr>
              <a:t> computerization of the Complaints.</a:t>
            </a:r>
          </a:p>
          <a:p>
            <a:pPr algn="just">
              <a:lnSpc>
                <a:spcPct val="150000"/>
              </a:lnSpc>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Provides </a:t>
            </a:r>
            <a:r>
              <a:rPr lang="en-US" sz="1800" dirty="0">
                <a:latin typeface="Times New Roman" pitchFamily="18" charset="0"/>
                <a:cs typeface="Times New Roman" pitchFamily="18" charset="0"/>
              </a:rPr>
              <a:t>more security for the data by providing authentication. We can keep our entire data in a centralized database</a:t>
            </a:r>
            <a:r>
              <a:rPr lang="en-US" sz="1800" dirty="0" smtClean="0">
                <a:latin typeface="Times New Roman" pitchFamily="18" charset="0"/>
                <a:cs typeface="Times New Roman" pitchFamily="18" charset="0"/>
              </a:rPr>
              <a:t>.</a:t>
            </a:r>
          </a:p>
          <a:p>
            <a:pPr algn="just">
              <a:lnSpc>
                <a:spcPct val="150000"/>
              </a:lnSpc>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Our </a:t>
            </a:r>
            <a:r>
              <a:rPr lang="en-US" sz="1800" dirty="0">
                <a:latin typeface="Times New Roman" pitchFamily="18" charset="0"/>
                <a:cs typeface="Times New Roman" pitchFamily="18" charset="0"/>
              </a:rPr>
              <a:t>application will give more flexibility to the </a:t>
            </a:r>
            <a:r>
              <a:rPr lang="en-US" sz="1800" dirty="0" smtClean="0">
                <a:latin typeface="Times New Roman" pitchFamily="18" charset="0"/>
                <a:cs typeface="Times New Roman" pitchFamily="18" charset="0"/>
              </a:rPr>
              <a:t>users and the one operating it. </a:t>
            </a:r>
          </a:p>
          <a:p>
            <a:pPr>
              <a:lnSpc>
                <a:spcPct val="150000"/>
              </a:lnSpc>
            </a:pPr>
            <a:endParaRPr lang="en-US" sz="2200" dirty="0" smtClean="0">
              <a:latin typeface="Times New Roman" pitchFamily="18" charset="0"/>
              <a:cs typeface="Times New Roman" pitchFamily="18" charset="0"/>
            </a:endParaRPr>
          </a:p>
          <a:p>
            <a:pPr>
              <a:lnSpc>
                <a:spcPct val="150000"/>
              </a:lnSpc>
              <a:buNone/>
            </a:pPr>
            <a:endParaRPr lang="en-IN" sz="2200" dirty="0">
              <a:latin typeface="Times New Roman" pitchFamily="18" charset="0"/>
              <a:cs typeface="Times New Roman" pitchFamily="18" charset="0"/>
            </a:endParaRPr>
          </a:p>
          <a:p>
            <a:endParaRPr lang="en-IN" sz="2000" dirty="0"/>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solidFill>
                  <a:schemeClr val="accent1"/>
                </a:solidFill>
                <a:ea typeface="+mn-ea"/>
                <a:cs typeface="Times New Roman" pitchFamily="18" charset="0"/>
              </a:rPr>
              <a:t>ADVANTAGES</a:t>
            </a:r>
          </a:p>
        </p:txBody>
      </p:sp>
      <p:sp>
        <p:nvSpPr>
          <p:cNvPr id="2" name="Content Placeholder 1"/>
          <p:cNvSpPr>
            <a:spLocks noGrp="1"/>
          </p:cNvSpPr>
          <p:nvPr>
            <p:ph idx="1"/>
          </p:nvPr>
        </p:nvSpPr>
        <p:spPr>
          <a:xfrm>
            <a:off x="1066800" y="1524000"/>
            <a:ext cx="7010400" cy="3962400"/>
          </a:xfrm>
        </p:spPr>
        <p:txBody>
          <a:bodyPr>
            <a:normAutofit/>
          </a:bodyPr>
          <a:lstStyle/>
          <a:p>
            <a:pPr lvl="0">
              <a:lnSpc>
                <a:spcPct val="200000"/>
              </a:lnSpc>
            </a:pPr>
            <a:r>
              <a:rPr lang="en-US" sz="1900" dirty="0" smtClean="0">
                <a:latin typeface="Times New Roman" pitchFamily="18" charset="0"/>
                <a:cs typeface="Times New Roman" pitchFamily="18" charset="0"/>
              </a:rPr>
              <a:t>Leads to gain a better management control over the complaints. </a:t>
            </a:r>
          </a:p>
          <a:p>
            <a:pPr lvl="0">
              <a:lnSpc>
                <a:spcPct val="200000"/>
              </a:lnSpc>
            </a:pPr>
            <a:r>
              <a:rPr lang="en-US" sz="1900" dirty="0" smtClean="0">
                <a:latin typeface="Times New Roman" pitchFamily="18" charset="0"/>
                <a:cs typeface="Times New Roman" pitchFamily="18" charset="0"/>
              </a:rPr>
              <a:t>Facilitating speedy processing of Grievances received.</a:t>
            </a:r>
          </a:p>
          <a:p>
            <a:pPr lvl="0">
              <a:lnSpc>
                <a:spcPct val="150000"/>
              </a:lnSpc>
            </a:pPr>
            <a:r>
              <a:rPr lang="en-US" sz="1900" dirty="0" smtClean="0">
                <a:latin typeface="Times New Roman" pitchFamily="18" charset="0"/>
                <a:cs typeface="Times New Roman" pitchFamily="18" charset="0"/>
              </a:rPr>
              <a:t>Updating the status of Grievances as and when required.</a:t>
            </a:r>
          </a:p>
          <a:p>
            <a:pPr lvl="0">
              <a:lnSpc>
                <a:spcPct val="150000"/>
              </a:lnSpc>
            </a:pPr>
            <a:r>
              <a:rPr lang="en-US" sz="1900" dirty="0" smtClean="0">
                <a:latin typeface="Times New Roman" pitchFamily="18" charset="0"/>
                <a:cs typeface="Times New Roman" pitchFamily="18" charset="0"/>
              </a:rPr>
              <a:t> Informing the complainer about the action taken by the Authority and Management. </a:t>
            </a:r>
          </a:p>
          <a:p>
            <a:pPr lvl="0">
              <a:lnSpc>
                <a:spcPct val="150000"/>
              </a:lnSpc>
            </a:pPr>
            <a:r>
              <a:rPr lang="en-US" sz="1900" dirty="0" smtClean="0">
                <a:latin typeface="Times New Roman" pitchFamily="18" charset="0"/>
                <a:cs typeface="Times New Roman" pitchFamily="18" charset="0"/>
              </a:rPr>
              <a:t>Computerization of  complaints received and solved. </a:t>
            </a:r>
          </a:p>
          <a:p>
            <a:pPr lvl="0">
              <a:lnSpc>
                <a:spcPct val="150000"/>
              </a:lnSpc>
            </a:pPr>
            <a:endParaRPr lang="en-US" sz="2200" dirty="0">
              <a:latin typeface="Times New Roman" pitchFamily="18" charset="0"/>
              <a:cs typeface="Times New Roman" pitchFamily="18" charset="0"/>
            </a:endParaRPr>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
            </a:r>
            <a:br>
              <a:rPr lang="en-US" sz="4400" b="1" dirty="0" smtClean="0">
                <a:latin typeface="Times New Roman" pitchFamily="18" charset="0"/>
                <a:cs typeface="Times New Roman" pitchFamily="18" charset="0"/>
              </a:rPr>
            </a:br>
            <a:r>
              <a:rPr lang="en-US" sz="3100" b="1" dirty="0">
                <a:solidFill>
                  <a:schemeClr val="accent1"/>
                </a:solidFill>
                <a:ea typeface="+mn-ea"/>
                <a:cs typeface="Times New Roman" pitchFamily="18" charset="0"/>
              </a:rPr>
              <a:t>SOFTWARE REQUIREMENTS</a:t>
            </a:r>
            <a:r>
              <a:rPr lang="en-IN" sz="3100" dirty="0"/>
              <a:t/>
            </a:r>
            <a:br>
              <a:rPr lang="en-IN" sz="3100" dirty="0"/>
            </a:br>
            <a:endParaRPr lang="en-IN" sz="3100" dirty="0"/>
          </a:p>
        </p:txBody>
      </p:sp>
      <p:sp>
        <p:nvSpPr>
          <p:cNvPr id="3" name="Content Placeholder 2"/>
          <p:cNvSpPr>
            <a:spLocks noGrp="1"/>
          </p:cNvSpPr>
          <p:nvPr>
            <p:ph idx="1"/>
          </p:nvPr>
        </p:nvSpPr>
        <p:spPr>
          <a:xfrm>
            <a:off x="1295400" y="1676400"/>
            <a:ext cx="6705600" cy="3886200"/>
          </a:xfrm>
        </p:spPr>
        <p:txBody>
          <a:bodyPr>
            <a:noAutofit/>
          </a:bodyPr>
          <a:lstStyle/>
          <a:p>
            <a:r>
              <a:rPr lang="en-US" sz="1800" dirty="0">
                <a:latin typeface="Times New Roman" pitchFamily="18" charset="0"/>
                <a:cs typeface="Times New Roman" pitchFamily="18" charset="0"/>
              </a:rPr>
              <a:t>Operating System	</a:t>
            </a:r>
            <a:r>
              <a:rPr lang="en-US" sz="1800" dirty="0" smtClean="0">
                <a:latin typeface="Times New Roman" pitchFamily="18" charset="0"/>
                <a:cs typeface="Times New Roman" pitchFamily="18" charset="0"/>
              </a:rPr>
              <a:t>          :    Windows </a:t>
            </a:r>
            <a:r>
              <a:rPr lang="en-US" sz="1800" dirty="0">
                <a:latin typeface="Times New Roman" pitchFamily="18" charset="0"/>
                <a:cs typeface="Times New Roman" pitchFamily="18" charset="0"/>
              </a:rPr>
              <a:t>XP</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User Interface 		          :    HTML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CSS</a:t>
            </a:r>
            <a:endParaRPr lang="en-IN"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Client-side Scripting  	          :    JavaScript</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Programming Language</a:t>
            </a:r>
            <a:r>
              <a:rPr lang="en-US" sz="1800" dirty="0">
                <a:latin typeface="Times New Roman" pitchFamily="18" charset="0"/>
                <a:cs typeface="Times New Roman" pitchFamily="18" charset="0"/>
              </a:rPr>
              <a:t> </a:t>
            </a:r>
            <a:r>
              <a:rPr lang="en-US" sz="1800" dirty="0" smtClean="0">
                <a:cs typeface="Times New Roman" pitchFamily="18" charset="0"/>
              </a:rPr>
              <a:t>	     </a:t>
            </a:r>
            <a:r>
              <a:rPr lang="en-US" sz="1800" dirty="0" smtClean="0">
                <a:latin typeface="Times New Roman" pitchFamily="18" charset="0"/>
                <a:cs typeface="Times New Roman" pitchFamily="18" charset="0"/>
              </a:rPr>
              <a:t>     :    Java</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Web </a:t>
            </a:r>
            <a:r>
              <a:rPr lang="en-US" sz="1800" dirty="0">
                <a:latin typeface="Times New Roman" pitchFamily="18" charset="0"/>
                <a:cs typeface="Times New Roman" pitchFamily="18" charset="0"/>
              </a:rPr>
              <a:t>Applications	</a:t>
            </a:r>
            <a:r>
              <a:rPr lang="en-US" sz="1800" dirty="0" smtClean="0">
                <a:latin typeface="Times New Roman" pitchFamily="18" charset="0"/>
                <a:cs typeface="Times New Roman" pitchFamily="18" charset="0"/>
              </a:rPr>
              <a:t>          :    JDBC</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JNDI,JSP</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Database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My SQL </a:t>
            </a:r>
            <a:r>
              <a:rPr lang="en-US" sz="1800" dirty="0">
                <a:latin typeface="Times New Roman" pitchFamily="18" charset="0"/>
                <a:cs typeface="Times New Roman" pitchFamily="18" charset="0"/>
              </a:rPr>
              <a:t>5.0</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Server Deployment </a:t>
            </a:r>
            <a:r>
              <a:rPr lang="en-US" sz="1800" dirty="0" smtClean="0">
                <a:cs typeface="Times New Roman" pitchFamily="18" charset="0"/>
              </a:rPr>
              <a:t>	</a:t>
            </a:r>
            <a:r>
              <a:rPr lang="en-US" sz="1800" dirty="0" smtClean="0">
                <a:latin typeface="Times New Roman" pitchFamily="18" charset="0"/>
                <a:cs typeface="Times New Roman" pitchFamily="18" charset="0"/>
              </a:rPr>
              <a:t>          :    Apache Tomcat5.0/6.0</a:t>
            </a:r>
            <a:endParaRPr lang="en-IN" sz="1800" dirty="0">
              <a:latin typeface="Times New Roman" pitchFamily="18" charset="0"/>
              <a:cs typeface="Times New Roman" pitchFamily="18" charset="0"/>
            </a:endParaRPr>
          </a:p>
          <a:p>
            <a:pPr>
              <a:buNone/>
            </a:pPr>
            <a:endParaRPr lang="en-IN" sz="1200" dirty="0">
              <a:latin typeface="Times New Roman" pitchFamily="18" charset="0"/>
              <a:cs typeface="Times New Roman" pitchFamily="18" charset="0"/>
            </a:endParaRPr>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IN" dirty="0"/>
              <a:t/>
            </a:r>
            <a:br>
              <a:rPr lang="en-IN" dirty="0"/>
            </a:br>
            <a:r>
              <a:rPr lang="en-US" sz="3100" b="1" dirty="0">
                <a:solidFill>
                  <a:schemeClr val="accent1"/>
                </a:solidFill>
                <a:ea typeface="+mn-ea"/>
                <a:cs typeface="Times New Roman" pitchFamily="18" charset="0"/>
              </a:rPr>
              <a:t>HARDWARE REQUIREMENTS</a:t>
            </a:r>
            <a:r>
              <a:rPr lang="en-IN" sz="3100" dirty="0"/>
              <a:t/>
            </a:r>
            <a:br>
              <a:rPr lang="en-IN" sz="3100" dirty="0"/>
            </a:br>
            <a:endParaRPr lang="en-IN" sz="3100" dirty="0"/>
          </a:p>
        </p:txBody>
      </p:sp>
      <p:sp>
        <p:nvSpPr>
          <p:cNvPr id="3" name="Content Placeholder 2"/>
          <p:cNvSpPr>
            <a:spLocks noGrp="1"/>
          </p:cNvSpPr>
          <p:nvPr>
            <p:ph idx="1"/>
          </p:nvPr>
        </p:nvSpPr>
        <p:spPr>
          <a:xfrm>
            <a:off x="1295400" y="1524000"/>
            <a:ext cx="6781800" cy="2438400"/>
          </a:xfrm>
        </p:spPr>
        <p:txBody>
          <a:bodyPr>
            <a:normAutofit/>
          </a:bodyPr>
          <a:lstStyle/>
          <a:p>
            <a:endParaRPr lang="en-US" sz="2000" b="1" dirty="0" smtClean="0"/>
          </a:p>
          <a:p>
            <a:r>
              <a:rPr lang="en-US" sz="1800" dirty="0" smtClean="0">
                <a:latin typeface="Times New Roman" pitchFamily="18" charset="0"/>
                <a:cs typeface="Times New Roman" pitchFamily="18" charset="0"/>
              </a:rPr>
              <a:t>Processor</a:t>
            </a:r>
            <a:r>
              <a:rPr lang="en-US" sz="1800" dirty="0">
                <a:latin typeface="Times New Roman" pitchFamily="18" charset="0"/>
                <a:cs typeface="Times New Roman" pitchFamily="18" charset="0"/>
              </a:rPr>
              <a:t>			:	Pentium IV</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Hard </a:t>
            </a:r>
            <a:r>
              <a:rPr lang="en-US" sz="1800" dirty="0">
                <a:latin typeface="Times New Roman" pitchFamily="18" charset="0"/>
                <a:cs typeface="Times New Roman" pitchFamily="18" charset="0"/>
              </a:rPr>
              <a:t>Disk			:	120 GB</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RAM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512 MB</a:t>
            </a:r>
            <a:endParaRPr lang="en-IN" sz="1800" dirty="0">
              <a:latin typeface="Times New Roman" pitchFamily="18" charset="0"/>
              <a:cs typeface="Times New Roman" pitchFamily="18" charset="0"/>
            </a:endParaRPr>
          </a:p>
          <a:p>
            <a:pPr>
              <a:buNone/>
            </a:pPr>
            <a:endParaRPr lang="en-IN" sz="2000" b="1" dirty="0"/>
          </a:p>
        </p:txBody>
      </p:sp>
      <p:sp>
        <p:nvSpPr>
          <p:cNvPr id="4" name="Rounded Rectangle 3"/>
          <p:cNvSpPr/>
          <p:nvPr/>
        </p:nvSpPr>
        <p:spPr>
          <a:xfrm>
            <a:off x="3810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
        <p:nvSpPr>
          <p:cNvPr id="5" name="Rounded Rectangle 4"/>
          <p:cNvSpPr/>
          <p:nvPr/>
        </p:nvSpPr>
        <p:spPr>
          <a:xfrm>
            <a:off x="8534400" y="228600"/>
            <a:ext cx="304800" cy="6400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1058</TotalTime>
  <Words>579</Words>
  <Application>Microsoft Office PowerPoint</Application>
  <PresentationFormat>On-screen Show (4:3)</PresentationFormat>
  <Paragraphs>86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Slide 1</vt:lpstr>
      <vt:lpstr>ABSTRACT</vt:lpstr>
      <vt:lpstr>PURPOSE</vt:lpstr>
      <vt:lpstr> EXISTING SYSTEM </vt:lpstr>
      <vt:lpstr>DISADVANTAGES</vt:lpstr>
      <vt:lpstr> PROPOSED SYSTEM </vt:lpstr>
      <vt:lpstr>ADVANTAGES</vt:lpstr>
      <vt:lpstr> SOFTWARE REQUIREMENTS </vt:lpstr>
      <vt:lpstr>  HARDWARE REQUIREMENTS </vt:lpstr>
      <vt:lpstr>UML DIAGRAMS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Integrated Financial and Accounting Management System</dc:title>
  <dc:creator>meenas</dc:creator>
  <cp:lastModifiedBy>Srinivas Veladi</cp:lastModifiedBy>
  <cp:revision>102</cp:revision>
  <dcterms:created xsi:type="dcterms:W3CDTF">2015-09-01T09:06:08Z</dcterms:created>
  <dcterms:modified xsi:type="dcterms:W3CDTF">2016-04-11T18:27:18Z</dcterms:modified>
</cp:coreProperties>
</file>