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09" r:id="rId9"/>
    <p:sldId id="263" r:id="rId10"/>
    <p:sldId id="311" r:id="rId11"/>
    <p:sldId id="312" r:id="rId12"/>
    <p:sldId id="316" r:id="rId13"/>
    <p:sldId id="314" r:id="rId14"/>
    <p:sldId id="315"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86" d="100"/>
          <a:sy n="86" d="100"/>
        </p:scale>
        <p:origin x="738" y="8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idx="4294967295"/>
          </p:nvPr>
        </p:nvSpPr>
        <p:spPr>
          <a:xfrm>
            <a:off x="0" y="914400"/>
            <a:ext cx="11924907" cy="5029200"/>
          </a:xfrm>
        </p:spPr>
        <p:txBody>
          <a:bodyPr anchor="ctr"/>
          <a:lstStyle/>
          <a:p>
            <a:pPr algn="ctr"/>
            <a:r>
              <a:rPr lang="en-US" sz="4800" dirty="0"/>
              <a:t>INTRODUCTION TO FRONT END DEVELOPMENT</a:t>
            </a:r>
          </a:p>
        </p:txBody>
      </p:sp>
      <p:sp>
        <p:nvSpPr>
          <p:cNvPr id="2" name="Slide Number Placeholder 1">
            <a:extLst>
              <a:ext uri="{FF2B5EF4-FFF2-40B4-BE49-F238E27FC236}">
                <a16:creationId xmlns:a16="http://schemas.microsoft.com/office/drawing/2014/main" id="{239FFB5F-7934-9336-23A1-73FC19AFE6D0}"/>
              </a:ext>
            </a:extLst>
          </p:cNvPr>
          <p:cNvSpPr>
            <a:spLocks noGrp="1"/>
          </p:cNvSpPr>
          <p:nvPr>
            <p:ph type="sldNum" sz="quarter" idx="4"/>
          </p:nvPr>
        </p:nvSpPr>
        <p:spPr/>
        <p:txBody>
          <a:bodyPr/>
          <a:lstStyle/>
          <a:p>
            <a:fld id="{58FB4751-880F-D840-AAA9-3A15815CC996}" type="slidenum">
              <a:rPr lang="en-US" smtClean="0"/>
              <a:pPr/>
              <a:t>1</a:t>
            </a:fld>
            <a:endParaRPr lang="en-US" dirty="0"/>
          </a:p>
        </p:txBody>
      </p:sp>
      <p:pic>
        <p:nvPicPr>
          <p:cNvPr id="5" name="Picture 4">
            <a:extLst>
              <a:ext uri="{FF2B5EF4-FFF2-40B4-BE49-F238E27FC236}">
                <a16:creationId xmlns:a16="http://schemas.microsoft.com/office/drawing/2014/main" id="{1B44A5C8-769E-F5DE-E0F2-0E6BDAFECA35}"/>
              </a:ext>
            </a:extLst>
          </p:cNvPr>
          <p:cNvPicPr>
            <a:picLocks noChangeAspect="1"/>
          </p:cNvPicPr>
          <p:nvPr/>
        </p:nvPicPr>
        <p:blipFill>
          <a:blip r:embed="rId3"/>
          <a:stretch>
            <a:fillRect/>
          </a:stretch>
        </p:blipFill>
        <p:spPr>
          <a:xfrm>
            <a:off x="11353800" y="163207"/>
            <a:ext cx="751193" cy="751193"/>
          </a:xfrm>
          <a:prstGeom prst="rect">
            <a:avLst/>
          </a:pr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IN" sz="4000" b="1" i="0" dirty="0">
                <a:effectLst/>
              </a:rPr>
              <a:t>A history of revisions</a:t>
            </a:r>
            <a:br>
              <a:rPr lang="en-IN" b="1" i="0" dirty="0">
                <a:effectLst/>
              </a:rPr>
            </a:br>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4294967295"/>
          </p:nvPr>
        </p:nvSpPr>
        <p:spPr>
          <a:xfrm>
            <a:off x="0" y="2038350"/>
            <a:ext cx="7381188" cy="3841750"/>
          </a:xfrm>
        </p:spPr>
        <p:txBody>
          <a:bodyPr>
            <a:normAutofit/>
          </a:bodyPr>
          <a:lstStyle/>
          <a:p>
            <a:pPr algn="l"/>
            <a:r>
              <a:rPr lang="en-US" sz="2000" b="0" i="0" dirty="0">
                <a:solidFill>
                  <a:srgbClr val="333333"/>
                </a:solidFill>
                <a:effectLst/>
                <a:latin typeface="OpenSans"/>
              </a:rPr>
              <a:t>version control systems help developers keep track of their code and are up-to-date with any changes.</a:t>
            </a:r>
          </a:p>
          <a:p>
            <a:pPr algn="l"/>
            <a:r>
              <a:rPr lang="en-US" sz="2000" b="0" i="0" dirty="0">
                <a:solidFill>
                  <a:srgbClr val="333333"/>
                </a:solidFill>
                <a:effectLst/>
                <a:latin typeface="OpenSans"/>
              </a:rPr>
              <a:t>Every change that has occurred on the project should be easily accessible either by a simple command or integration into the developer's IDE</a:t>
            </a:r>
          </a:p>
          <a:p>
            <a:pPr algn="l"/>
            <a:endParaRPr lang="en-US" sz="2800" b="0" i="0" dirty="0">
              <a:solidFill>
                <a:srgbClr val="333333"/>
              </a:solidFill>
              <a:effectLst/>
              <a:latin typeface="OpenSans"/>
            </a:endParaRPr>
          </a:p>
          <a:p>
            <a:endParaRPr lang="en-US" dirty="0"/>
          </a:p>
        </p:txBody>
      </p:sp>
      <p:sp>
        <p:nvSpPr>
          <p:cNvPr id="5" name="Slide Number Placeholder 4">
            <a:extLst>
              <a:ext uri="{FF2B5EF4-FFF2-40B4-BE49-F238E27FC236}">
                <a16:creationId xmlns:a16="http://schemas.microsoft.com/office/drawing/2014/main" id="{DB6A2C84-4815-0EB6-2525-BD84A7FF30E7}"/>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idx="4294967295"/>
          </p:nvPr>
        </p:nvSpPr>
        <p:spPr>
          <a:xfrm>
            <a:off x="0" y="1263650"/>
            <a:ext cx="10360025" cy="914400"/>
          </a:xfrm>
        </p:spPr>
        <p:txBody>
          <a:bodyPr/>
          <a:lstStyle/>
          <a:p>
            <a:r>
              <a:rPr lang="en-IN" sz="4800" b="1" i="0" dirty="0">
                <a:effectLst/>
              </a:rPr>
              <a:t>Software collaboration</a:t>
            </a:r>
            <a:br>
              <a:rPr lang="en-IN" b="1" i="0" dirty="0">
                <a:effectLst/>
              </a:rPr>
            </a:br>
            <a:endParaRPr lang="en-US" dirty="0"/>
          </a:p>
        </p:txBody>
      </p:sp>
      <p:sp>
        <p:nvSpPr>
          <p:cNvPr id="3" name="TextBox 2">
            <a:extLst>
              <a:ext uri="{FF2B5EF4-FFF2-40B4-BE49-F238E27FC236}">
                <a16:creationId xmlns:a16="http://schemas.microsoft.com/office/drawing/2014/main" id="{1F5BC80D-EB4C-C369-C005-E86130438634}"/>
              </a:ext>
            </a:extLst>
          </p:cNvPr>
          <p:cNvSpPr txBox="1"/>
          <p:nvPr/>
        </p:nvSpPr>
        <p:spPr>
          <a:xfrm>
            <a:off x="516654" y="2043756"/>
            <a:ext cx="4206175" cy="1631216"/>
          </a:xfrm>
          <a:prstGeom prst="rect">
            <a:avLst/>
          </a:prstGeom>
          <a:noFill/>
        </p:spPr>
        <p:txBody>
          <a:bodyPr wrap="square">
            <a:spAutoFit/>
          </a:bodyPr>
          <a:lstStyle/>
          <a:p>
            <a:pPr marL="571500" indent="-571500" algn="l">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This module started with a case study about how software engineers collaborate across the globe without wrecking one another's code.</a:t>
            </a:r>
          </a:p>
        </p:txBody>
      </p:sp>
      <p:sp>
        <p:nvSpPr>
          <p:cNvPr id="2" name="Slide Number Placeholder 1">
            <a:extLst>
              <a:ext uri="{FF2B5EF4-FFF2-40B4-BE49-F238E27FC236}">
                <a16:creationId xmlns:a16="http://schemas.microsoft.com/office/drawing/2014/main" id="{13EA8CD1-1F2E-572A-4A03-2D041C893C5D}"/>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idx="4294967295"/>
          </p:nvPr>
        </p:nvSpPr>
        <p:spPr>
          <a:xfrm>
            <a:off x="0" y="914400"/>
            <a:ext cx="8888413" cy="5029200"/>
          </a:xfrm>
        </p:spPr>
        <p:txBody>
          <a:bodyPr/>
          <a:lstStyle/>
          <a:p>
            <a:r>
              <a:rPr lang="en-US" sz="96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4294967295"/>
          </p:nvPr>
        </p:nvSpPr>
        <p:spPr>
          <a:xfrm>
            <a:off x="6166112" y="1462366"/>
            <a:ext cx="3867150" cy="5029200"/>
          </a:xfrm>
        </p:spPr>
        <p:txBody>
          <a:bodyPr anchor="ctr">
            <a:normAutofit/>
          </a:bodyPr>
          <a:lstStyle/>
          <a:p>
            <a:r>
              <a:rPr lang="en-US" sz="3600" dirty="0"/>
              <a:t>By –KRISHNA                                                       SHARMA</a:t>
            </a:r>
          </a:p>
          <a:p>
            <a:r>
              <a:rPr lang="en-US" sz="3600" b="1" dirty="0">
                <a:latin typeface="Times New Roman" panose="02020603050405020304" pitchFamily="18" charset="0"/>
                <a:cs typeface="Times New Roman" panose="02020603050405020304" pitchFamily="18" charset="0"/>
              </a:rPr>
              <a:t>Git hub link-https://github.com/krishnasharma1596/WP-D1-28</a:t>
            </a:r>
          </a:p>
        </p:txBody>
      </p:sp>
      <p:sp>
        <p:nvSpPr>
          <p:cNvPr id="2" name="Slide Number Placeholder 1">
            <a:extLst>
              <a:ext uri="{FF2B5EF4-FFF2-40B4-BE49-F238E27FC236}">
                <a16:creationId xmlns:a16="http://schemas.microsoft.com/office/drawing/2014/main" id="{6CC1EFD5-688D-E4D8-9A4C-78E96A0084BC}"/>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p:txBody>
          <a:bodyPr/>
          <a:lstStyle/>
          <a:p>
            <a:pPr algn="ctr"/>
            <a:r>
              <a:rPr lang="en-US" sz="4000" dirty="0"/>
              <a:t>MODULE-1</a:t>
            </a:r>
          </a:p>
        </p:txBody>
      </p:sp>
      <p:sp>
        <p:nvSpPr>
          <p:cNvPr id="4" name="Content Placeholder 3">
            <a:extLst>
              <a:ext uri="{FF2B5EF4-FFF2-40B4-BE49-F238E27FC236}">
                <a16:creationId xmlns:a16="http://schemas.microsoft.com/office/drawing/2014/main" id="{16A5D991-0C8D-CA0B-BC33-0AD5EB501E28}"/>
              </a:ext>
            </a:extLst>
          </p:cNvPr>
          <p:cNvSpPr>
            <a:spLocks noGrp="1"/>
          </p:cNvSpPr>
          <p:nvPr>
            <p:ph sz="quarter" idx="10"/>
          </p:nvPr>
        </p:nvSpPr>
        <p:spPr/>
        <p:txBody>
          <a:bodyPr>
            <a:normAutofit/>
          </a:bodyPr>
          <a:lstStyle/>
          <a:p>
            <a:pPr marL="0" indent="0">
              <a:buNone/>
            </a:pPr>
            <a:r>
              <a:rPr lang="en-US" dirty="0"/>
              <a:t>                 </a:t>
            </a:r>
            <a:r>
              <a:rPr lang="en-US" sz="2400" dirty="0"/>
              <a:t>INTRODUCTION TO THE PROGRAM</a:t>
            </a:r>
          </a:p>
          <a:p>
            <a:endParaRPr lang="en-US" dirty="0"/>
          </a:p>
          <a:p>
            <a:pPr algn="l"/>
            <a:r>
              <a:rPr lang="en-US" b="0" i="0" dirty="0">
                <a:solidFill>
                  <a:srgbClr val="333333"/>
                </a:solidFill>
                <a:effectLst/>
                <a:latin typeface="OpenSans"/>
              </a:rPr>
              <a:t>From meta developers you will learn about how they collaborated, create and test responsive, high-performance websites and applications. </a:t>
            </a:r>
          </a:p>
          <a:p>
            <a:pPr algn="l"/>
            <a:r>
              <a:rPr lang="en-US" b="0" i="0" dirty="0">
                <a:solidFill>
                  <a:srgbClr val="333333"/>
                </a:solidFill>
                <a:effectLst/>
                <a:latin typeface="OpenSans"/>
              </a:rPr>
              <a:t>You'll also discuss interesting topics with another aspiring front end developers and complete a range of coding exercises to improve your skills. </a:t>
            </a:r>
          </a:p>
          <a:p>
            <a:endParaRPr lang="en-IN" dirty="0"/>
          </a:p>
        </p:txBody>
      </p:sp>
      <p:sp>
        <p:nvSpPr>
          <p:cNvPr id="3" name="Slide Number Placeholder 2">
            <a:extLst>
              <a:ext uri="{FF2B5EF4-FFF2-40B4-BE49-F238E27FC236}">
                <a16:creationId xmlns:a16="http://schemas.microsoft.com/office/drawing/2014/main" id="{1F16E80D-1E4A-1934-3B97-FD449D535DB9}"/>
              </a:ext>
            </a:extLst>
          </p:cNvPr>
          <p:cNvSpPr>
            <a:spLocks noGrp="1"/>
          </p:cNvSpPr>
          <p:nvPr>
            <p:ph type="sldNum" sz="quarter" idx="4"/>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p:txBody>
          <a:bodyPr/>
          <a:lstStyle/>
          <a:p>
            <a:r>
              <a:rPr lang="en-US" i="0" dirty="0">
                <a:effectLst/>
              </a:rPr>
              <a:t>Front-end, back-end and full-stack developer roles</a:t>
            </a:r>
            <a:br>
              <a:rPr lang="en-US" i="0" dirty="0">
                <a:effectLst/>
              </a:rPr>
            </a:br>
            <a:endParaRPr lang="en-US" dirty="0"/>
          </a:p>
        </p:txBody>
      </p:sp>
      <p:sp>
        <p:nvSpPr>
          <p:cNvPr id="5" name="TextBox 4">
            <a:extLst>
              <a:ext uri="{FF2B5EF4-FFF2-40B4-BE49-F238E27FC236}">
                <a16:creationId xmlns:a16="http://schemas.microsoft.com/office/drawing/2014/main" id="{9A1CF568-5052-A1CF-6DCC-65413BDA013A}"/>
              </a:ext>
            </a:extLst>
          </p:cNvPr>
          <p:cNvSpPr txBox="1"/>
          <p:nvPr/>
        </p:nvSpPr>
        <p:spPr>
          <a:xfrm>
            <a:off x="999242" y="1828800"/>
            <a:ext cx="5712644" cy="3785652"/>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333333"/>
                </a:solidFill>
                <a:effectLst/>
                <a:latin typeface="OpenSans"/>
              </a:rPr>
              <a:t>Many roles are involved in delivering these projects to users. </a:t>
            </a:r>
          </a:p>
          <a:p>
            <a:pPr marL="285750" indent="-285750" algn="l">
              <a:buFont typeface="Arial" panose="020B0604020202020204" pitchFamily="34" charset="0"/>
              <a:buChar char="•"/>
            </a:pPr>
            <a:r>
              <a:rPr lang="en-US" sz="2000" b="0" i="0" dirty="0">
                <a:solidFill>
                  <a:srgbClr val="333333"/>
                </a:solidFill>
                <a:effectLst/>
                <a:latin typeface="OpenSans"/>
              </a:rPr>
              <a:t>If you were to look up a list of high paying it jobs, web developer roles would certainly, feature prominently and with good reason the digital world that we all live in would not be possible without developers creating architect ng and maintaining the technology that we use every day on our devices. </a:t>
            </a:r>
          </a:p>
          <a:p>
            <a:pPr marL="285750" indent="-285750" algn="l">
              <a:buFont typeface="Arial" panose="020B0604020202020204" pitchFamily="34" charset="0"/>
              <a:buChar char="•"/>
            </a:pPr>
            <a:r>
              <a:rPr lang="en-US" sz="2000" b="0" i="0" dirty="0">
                <a:solidFill>
                  <a:srgbClr val="333333"/>
                </a:solidFill>
                <a:effectLst/>
                <a:latin typeface="OpenSans"/>
              </a:rPr>
              <a:t>But it can be confusing for aspiring developers to understand some of the terminology associated with web development. </a:t>
            </a:r>
          </a:p>
        </p:txBody>
      </p:sp>
      <p:sp>
        <p:nvSpPr>
          <p:cNvPr id="6" name="Slide Number Placeholder 5">
            <a:extLst>
              <a:ext uri="{FF2B5EF4-FFF2-40B4-BE49-F238E27FC236}">
                <a16:creationId xmlns:a16="http://schemas.microsoft.com/office/drawing/2014/main" id="{8675C0FC-BB70-9F7A-ED11-3AE0EE37B532}"/>
              </a:ext>
            </a:extLst>
          </p:cNvPr>
          <p:cNvSpPr>
            <a:spLocks noGrp="1"/>
          </p:cNvSpPr>
          <p:nvPr>
            <p:ph type="sldNum" sz="quarter" idx="4"/>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nchor="b"/>
          <a:lstStyle/>
          <a:p>
            <a:pPr algn="ctr"/>
            <a:r>
              <a:rPr lang="en-US" dirty="0"/>
              <a:t>ROLES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type="body" sz="quarter" idx="4294967295"/>
          </p:nvPr>
        </p:nvSpPr>
        <p:spPr>
          <a:xfrm>
            <a:off x="2205872" y="2384426"/>
            <a:ext cx="8108950" cy="3309364"/>
          </a:xfrm>
        </p:spPr>
        <p:txBody>
          <a:bodyPr/>
          <a:lstStyle/>
          <a:p>
            <a:r>
              <a:rPr lang="en-US" sz="2000" b="0" i="0" dirty="0">
                <a:solidFill>
                  <a:srgbClr val="333333"/>
                </a:solidFill>
                <a:effectLst/>
                <a:latin typeface="OpenSans"/>
              </a:rPr>
              <a:t>While html and CSS skills are essential. </a:t>
            </a:r>
          </a:p>
          <a:p>
            <a:r>
              <a:rPr lang="en-US" sz="2000" b="0" i="0" dirty="0">
                <a:solidFill>
                  <a:srgbClr val="333333"/>
                </a:solidFill>
                <a:effectLst/>
                <a:latin typeface="OpenSans"/>
              </a:rPr>
              <a:t>The most critical skill is usually JavaScript. </a:t>
            </a:r>
          </a:p>
          <a:p>
            <a:r>
              <a:rPr lang="en-US" sz="2000" b="0" i="0" dirty="0">
                <a:solidFill>
                  <a:srgbClr val="333333"/>
                </a:solidFill>
                <a:effectLst/>
                <a:latin typeface="OpenSans"/>
              </a:rPr>
              <a:t>It is the powerhouse of front-end technology. </a:t>
            </a:r>
          </a:p>
          <a:p>
            <a:r>
              <a:rPr lang="en-US" sz="2000" b="0" i="0" dirty="0">
                <a:solidFill>
                  <a:srgbClr val="333333"/>
                </a:solidFill>
                <a:effectLst/>
                <a:latin typeface="OpenSans"/>
              </a:rPr>
              <a:t>This is mainly because of its versatility and the fact that it is paired </a:t>
            </a:r>
          </a:p>
          <a:p>
            <a:r>
              <a:rPr lang="en-US" sz="2000" b="0" i="0" dirty="0">
                <a:solidFill>
                  <a:srgbClr val="333333"/>
                </a:solidFill>
                <a:effectLst/>
                <a:latin typeface="OpenSans"/>
              </a:rPr>
              <a:t>with powerful libraries and frameworks such as react by meta.</a:t>
            </a:r>
          </a:p>
          <a:p>
            <a:endParaRPr lang="en-US" dirty="0"/>
          </a:p>
        </p:txBody>
      </p:sp>
      <p:sp>
        <p:nvSpPr>
          <p:cNvPr id="4" name="Slide Number Placeholder 3">
            <a:extLst>
              <a:ext uri="{FF2B5EF4-FFF2-40B4-BE49-F238E27FC236}">
                <a16:creationId xmlns:a16="http://schemas.microsoft.com/office/drawing/2014/main" id="{749F0D5F-83CE-F8E6-5E5D-9262FB70505A}"/>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438393" y="935334"/>
            <a:ext cx="10360152" cy="914400"/>
          </a:xfrm>
        </p:spPr>
        <p:txBody>
          <a:bodyPr/>
          <a:lstStyle/>
          <a:p>
            <a:pPr algn="ctr"/>
            <a:r>
              <a:rPr lang="en-US" dirty="0"/>
              <a:t>HOWTHE INTERNET WORKS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4294967295"/>
          </p:nvPr>
        </p:nvSpPr>
        <p:spPr>
          <a:xfrm>
            <a:off x="876787" y="2431084"/>
            <a:ext cx="8851675" cy="3357562"/>
          </a:xfrm>
        </p:spPr>
        <p:txBody>
          <a:bodyPr>
            <a:normAutofit/>
          </a:bodyPr>
          <a:lstStyle/>
          <a:p>
            <a:pPr algn="l"/>
            <a:r>
              <a:rPr lang="en-US" sz="2000" b="0" i="0" dirty="0">
                <a:solidFill>
                  <a:srgbClr val="333333"/>
                </a:solidFill>
                <a:effectLst/>
                <a:latin typeface="OpenSans"/>
              </a:rPr>
              <a:t>This is all made possible because two devices connect and communicate via a wired or wireless connection, forming something called a network. </a:t>
            </a:r>
          </a:p>
          <a:p>
            <a:pPr algn="l"/>
            <a:r>
              <a:rPr lang="en-US" sz="2000" b="0" i="0" dirty="0">
                <a:solidFill>
                  <a:srgbClr val="333333"/>
                </a:solidFill>
                <a:effectLst/>
                <a:latin typeface="OpenSans"/>
              </a:rPr>
              <a:t>You can connect multiple devices to this</a:t>
            </a:r>
          </a:p>
          <a:p>
            <a:pPr algn="l"/>
            <a:r>
              <a:rPr lang="en-US" sz="2000" b="0" i="0" dirty="0">
                <a:solidFill>
                  <a:srgbClr val="333333"/>
                </a:solidFill>
                <a:effectLst/>
                <a:latin typeface="OpenSans"/>
              </a:rPr>
              <a:t>This interconnected network has another name that you might be familiar with. </a:t>
            </a:r>
          </a:p>
          <a:p>
            <a:pPr algn="l"/>
            <a:r>
              <a:rPr lang="en-US" sz="2000" b="0" i="0" dirty="0">
                <a:solidFill>
                  <a:srgbClr val="333333"/>
                </a:solidFill>
                <a:effectLst/>
                <a:latin typeface="OpenSans"/>
              </a:rPr>
              <a:t>It's called the Internet.</a:t>
            </a:r>
          </a:p>
          <a:p>
            <a:endParaRPr lang="en-US" dirty="0"/>
          </a:p>
        </p:txBody>
      </p:sp>
      <p:sp>
        <p:nvSpPr>
          <p:cNvPr id="4" name="Slide Number Placeholder 3">
            <a:extLst>
              <a:ext uri="{FF2B5EF4-FFF2-40B4-BE49-F238E27FC236}">
                <a16:creationId xmlns:a16="http://schemas.microsoft.com/office/drawing/2014/main" id="{87943B89-34D2-C7A8-B4F5-8883F3AC9BE6}"/>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pPr algn="ctr"/>
            <a:r>
              <a:rPr lang="en-US" b="1" i="0" dirty="0">
                <a:effectLst/>
              </a:rPr>
              <a:t>What are websites and webpages?</a:t>
            </a:r>
            <a:br>
              <a:rPr lang="en-US" b="1" i="0" dirty="0">
                <a:effectLst/>
              </a:rPr>
            </a:br>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4294967295"/>
          </p:nvPr>
        </p:nvSpPr>
        <p:spPr>
          <a:xfrm>
            <a:off x="2205872" y="2106612"/>
            <a:ext cx="8108950" cy="2644775"/>
          </a:xfrm>
        </p:spPr>
        <p:txBody>
          <a:bodyPr/>
          <a:lstStyle/>
          <a:p>
            <a:pPr algn="l"/>
            <a:r>
              <a:rPr lang="en-US" b="0" i="0" dirty="0">
                <a:solidFill>
                  <a:srgbClr val="333333"/>
                </a:solidFill>
                <a:effectLst/>
                <a:latin typeface="OpenSans"/>
              </a:rPr>
              <a:t>A web page is a document that displays images, texts, videos and other content in the web browser, a website is a collection of webpages that link together.</a:t>
            </a:r>
          </a:p>
          <a:p>
            <a:endParaRPr lang="en-US" dirty="0"/>
          </a:p>
        </p:txBody>
      </p:sp>
      <p:sp>
        <p:nvSpPr>
          <p:cNvPr id="3" name="Slide Number Placeholder 2">
            <a:extLst>
              <a:ext uri="{FF2B5EF4-FFF2-40B4-BE49-F238E27FC236}">
                <a16:creationId xmlns:a16="http://schemas.microsoft.com/office/drawing/2014/main" id="{5EA97B5F-51B4-2384-684E-A111A786291C}"/>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8778D-7AAA-96FD-B8D4-CE93309687FF}"/>
              </a:ext>
            </a:extLst>
          </p:cNvPr>
          <p:cNvSpPr>
            <a:spLocks noGrp="1"/>
          </p:cNvSpPr>
          <p:nvPr>
            <p:ph type="title"/>
          </p:nvPr>
        </p:nvSpPr>
        <p:spPr/>
        <p:txBody>
          <a:bodyPr/>
          <a:lstStyle/>
          <a:p>
            <a:r>
              <a:rPr lang="en-IN" b="1" i="0" dirty="0">
                <a:effectLst/>
              </a:rPr>
              <a:t>What is version control?</a:t>
            </a:r>
            <a:br>
              <a:rPr lang="en-IN" b="1" i="0" dirty="0">
                <a:effectLst/>
              </a:rPr>
            </a:br>
            <a:r>
              <a:rPr lang="en-IN" b="1" i="0" dirty="0">
                <a:effectLst/>
              </a:rPr>
              <a:t>Module-1</a:t>
            </a:r>
            <a:endParaRPr lang="en-IN"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1"/>
          </p:nvPr>
        </p:nvSpPr>
        <p:spPr>
          <a:xfrm>
            <a:off x="914400" y="2039112"/>
            <a:ext cx="7645138" cy="3877055"/>
          </a:xfrm>
        </p:spPr>
        <p:txBody>
          <a:bodyPr>
            <a:normAutofit/>
          </a:bodyPr>
          <a:lstStyle/>
          <a:p>
            <a:pPr marL="0" indent="0">
              <a:buNone/>
            </a:pPr>
            <a:endParaRPr lang="en-US" dirty="0"/>
          </a:p>
          <a:p>
            <a:pPr marL="342900" indent="-342900">
              <a:buFont typeface="Arial" panose="020B0604020202020204" pitchFamily="34" charset="0"/>
              <a:buChar char="•"/>
            </a:pPr>
            <a:r>
              <a:rPr lang="en-US" dirty="0">
                <a:solidFill>
                  <a:schemeClr val="bg2">
                    <a:lumMod val="10000"/>
                  </a:schemeClr>
                </a:solidFill>
                <a:latin typeface="Times New Roman" panose="02020603050405020304" pitchFamily="18" charset="0"/>
                <a:cs typeface="Times New Roman" panose="02020603050405020304" pitchFamily="18" charset="0"/>
              </a:rPr>
              <a:t>Version control is a system that records all changes and modifications to flies for tracking purposes t</a:t>
            </a:r>
            <a:r>
              <a:rPr lang="en-US" b="0" i="0" dirty="0">
                <a:solidFill>
                  <a:schemeClr val="bg2">
                    <a:lumMod val="10000"/>
                  </a:schemeClr>
                </a:solidFill>
                <a:effectLst/>
                <a:latin typeface="Times New Roman" panose="02020603050405020304" pitchFamily="18" charset="0"/>
                <a:cs typeface="Times New Roman" panose="02020603050405020304" pitchFamily="18" charset="0"/>
              </a:rPr>
              <a:t>he ability to roll back to a particular version or time allows teams to work faster and deliver code with more confidence. </a:t>
            </a:r>
          </a:p>
          <a:p>
            <a:pPr marL="342900" indent="-342900" algn="l">
              <a:buFont typeface="Arial" panose="020B0604020202020204" pitchFamily="34" charset="0"/>
              <a:buChar char="•"/>
            </a:pPr>
            <a:r>
              <a:rPr lang="en-US" sz="2000" b="0" i="0" dirty="0">
                <a:solidFill>
                  <a:srgbClr val="333333"/>
                </a:solidFill>
                <a:effectLst/>
                <a:latin typeface="OpenSans"/>
              </a:rPr>
              <a:t>Testing and having some level of automation on every task introduced allows the team to be more efficient. </a:t>
            </a:r>
          </a:p>
          <a:p>
            <a:pPr marL="342900" indent="-342900" algn="l">
              <a:buFont typeface="Arial" panose="020B0604020202020204" pitchFamily="34" charset="0"/>
              <a:buChar char="•"/>
            </a:pPr>
            <a:r>
              <a:rPr lang="en-US" sz="2000" b="0" i="0" dirty="0">
                <a:solidFill>
                  <a:srgbClr val="333333"/>
                </a:solidFill>
                <a:effectLst/>
                <a:latin typeface="OpenSans"/>
              </a:rPr>
              <a:t>It also ensures more confidence that any new feature </a:t>
            </a:r>
          </a:p>
          <a:p>
            <a:pPr marL="342900" indent="-342900" algn="l">
              <a:buFont typeface="Arial" panose="020B0604020202020204" pitchFamily="34" charset="0"/>
              <a:buChar char="•"/>
            </a:pPr>
            <a:r>
              <a:rPr lang="en-US" sz="2000" b="0" i="0" dirty="0">
                <a:solidFill>
                  <a:srgbClr val="333333"/>
                </a:solidFill>
                <a:effectLst/>
                <a:latin typeface="OpenSans"/>
              </a:rPr>
              <a:t>being introduced will not break any existing flows</a:t>
            </a:r>
          </a:p>
          <a:p>
            <a:pPr marL="342900" indent="-342900" algn="l">
              <a:buFont typeface="Arial" panose="020B0604020202020204" pitchFamily="34" charset="0"/>
              <a:buChar char="•"/>
            </a:pPr>
            <a:endParaRPr lang="en-US" b="0" i="0" dirty="0">
              <a:solidFill>
                <a:schemeClr val="bg2">
                  <a:lumMod val="10000"/>
                </a:schemeClr>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7" name="Slide Number Placeholder 6">
            <a:extLst>
              <a:ext uri="{FF2B5EF4-FFF2-40B4-BE49-F238E27FC236}">
                <a16:creationId xmlns:a16="http://schemas.microsoft.com/office/drawing/2014/main" id="{1F1027CB-179E-A82B-013A-C5BC25B8C8F2}"/>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idx="4294967295"/>
          </p:nvPr>
        </p:nvSpPr>
        <p:spPr>
          <a:xfrm>
            <a:off x="0" y="914400"/>
            <a:ext cx="12264272" cy="914400"/>
          </a:xfrm>
        </p:spPr>
        <p:txBody>
          <a:bodyPr/>
          <a:lstStyle/>
          <a:p>
            <a:r>
              <a:rPr lang="en-US" sz="4800" b="1" i="0" dirty="0">
                <a:effectLst/>
                <a:latin typeface="Times New Roman" panose="02020603050405020304" pitchFamily="18" charset="0"/>
                <a:cs typeface="Times New Roman" panose="02020603050405020304" pitchFamily="18" charset="0"/>
              </a:rPr>
              <a:t>Systems of version control and tools</a:t>
            </a:r>
            <a:br>
              <a:rPr lang="en-US" b="1"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3430C9B-C757-0CB0-F4A2-1F730C315C11}"/>
              </a:ext>
            </a:extLst>
          </p:cNvPr>
          <p:cNvSpPr>
            <a:spLocks noGrp="1"/>
          </p:cNvSpPr>
          <p:nvPr>
            <p:ph sz="quarter" idx="4294967295"/>
          </p:nvPr>
        </p:nvSpPr>
        <p:spPr>
          <a:xfrm>
            <a:off x="0" y="2038350"/>
            <a:ext cx="7437748" cy="3905250"/>
          </a:xfrm>
        </p:spPr>
        <p:txBody>
          <a:bodyPr>
            <a:normAutofit/>
          </a:bodyPr>
          <a:lstStyle/>
          <a:p>
            <a:pPr marL="0" indent="0" algn="l">
              <a:buNone/>
            </a:pPr>
            <a:r>
              <a:rPr lang="en-US" b="0" i="0" dirty="0">
                <a:solidFill>
                  <a:srgbClr val="333333"/>
                </a:solidFill>
                <a:effectLst/>
                <a:latin typeface="OpenSans"/>
              </a:rPr>
              <a:t> </a:t>
            </a:r>
          </a:p>
          <a:p>
            <a:pPr algn="l"/>
            <a:r>
              <a:rPr lang="en-US" sz="2800" b="0" i="0" dirty="0">
                <a:solidFill>
                  <a:srgbClr val="333333"/>
                </a:solidFill>
                <a:effectLst/>
                <a:latin typeface="OpenSans"/>
              </a:rPr>
              <a:t>It may happen that while you were working on a new feature, another developer in the team is busy fixing an unrelated bug.</a:t>
            </a:r>
          </a:p>
          <a:p>
            <a:pPr algn="l"/>
            <a:r>
              <a:rPr lang="en-US" sz="2800" b="0" i="0" dirty="0">
                <a:solidFill>
                  <a:srgbClr val="333333"/>
                </a:solidFill>
                <a:effectLst/>
                <a:latin typeface="OpenSans"/>
              </a:rPr>
              <a:t>There are many different version control systems available. </a:t>
            </a:r>
          </a:p>
          <a:p>
            <a:pPr algn="l"/>
            <a:r>
              <a:rPr lang="en-US" sz="2800" b="0" i="0" dirty="0">
                <a:solidFill>
                  <a:srgbClr val="333333"/>
                </a:solidFill>
                <a:effectLst/>
                <a:latin typeface="OpenSans"/>
              </a:rPr>
              <a:t>For example, Subversion, Perforce, AWS Code Commit, Mercurial, and Git to name a few. </a:t>
            </a:r>
          </a:p>
          <a:p>
            <a:endParaRPr lang="en-IN" dirty="0"/>
          </a:p>
        </p:txBody>
      </p:sp>
      <p:sp>
        <p:nvSpPr>
          <p:cNvPr id="2" name="Slide Number Placeholder 1">
            <a:extLst>
              <a:ext uri="{FF2B5EF4-FFF2-40B4-BE49-F238E27FC236}">
                <a16:creationId xmlns:a16="http://schemas.microsoft.com/office/drawing/2014/main" id="{EB87AB44-4046-EF84-E357-21B301358BD4}"/>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b="0" i="0" dirty="0">
                <a:solidFill>
                  <a:srgbClr val="333333"/>
                </a:solidFill>
                <a:effectLst/>
                <a:latin typeface="OpenSans"/>
              </a:rPr>
              <a:t> </a:t>
            </a:r>
            <a:br>
              <a:rPr lang="en-US" b="0" i="0" dirty="0">
                <a:solidFill>
                  <a:srgbClr val="333333"/>
                </a:solidFill>
                <a:effectLst/>
                <a:latin typeface="OpenSans"/>
              </a:rPr>
            </a:br>
            <a:r>
              <a:rPr lang="en-US" sz="3600" b="0" i="0" dirty="0">
                <a:solidFill>
                  <a:srgbClr val="333333"/>
                </a:solidFill>
                <a:effectLst/>
                <a:latin typeface="Times New Roman" panose="02020603050405020304" pitchFamily="18" charset="0"/>
                <a:cs typeface="Times New Roman" panose="02020603050405020304" pitchFamily="18" charset="0"/>
              </a:rPr>
              <a:t>Centralized version control systems </a:t>
            </a:r>
            <a:br>
              <a:rPr lang="en-US" sz="3600" b="0" i="0" dirty="0">
                <a:solidFill>
                  <a:srgbClr val="333333"/>
                </a:solidFill>
                <a:effectLst/>
                <a:latin typeface="Times New Roman" panose="02020603050405020304" pitchFamily="18" charset="0"/>
                <a:cs typeface="Times New Roman" panose="02020603050405020304" pitchFamily="18" charset="0"/>
              </a:rPr>
            </a:br>
            <a:r>
              <a:rPr lang="en-US" sz="3600" b="0" i="0" dirty="0">
                <a:solidFill>
                  <a:srgbClr val="333333"/>
                </a:solidFill>
                <a:effectLst/>
                <a:latin typeface="Times New Roman" panose="02020603050405020304" pitchFamily="18" charset="0"/>
                <a:cs typeface="Times New Roman" panose="02020603050405020304" pitchFamily="18" charset="0"/>
              </a:rPr>
              <a:t>and distributed version control systems.</a:t>
            </a:r>
            <a:br>
              <a:rPr lang="en-US" sz="3600" b="0" i="0" dirty="0">
                <a:solidFill>
                  <a:srgbClr val="333333"/>
                </a:solidFill>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4294967295"/>
          </p:nvPr>
        </p:nvSpPr>
        <p:spPr>
          <a:xfrm>
            <a:off x="-1" y="2038350"/>
            <a:ext cx="9191135" cy="3841750"/>
          </a:xfrm>
        </p:spPr>
        <p:txBody>
          <a:bodyPr>
            <a:normAutofit fontScale="25000" lnSpcReduction="20000"/>
          </a:bodyPr>
          <a:lstStyle/>
          <a:p>
            <a:pPr algn="l"/>
            <a:endParaRPr lang="en-US" sz="8000" b="0" i="0" dirty="0">
              <a:solidFill>
                <a:srgbClr val="333333"/>
              </a:solidFill>
              <a:effectLst/>
              <a:latin typeface="OpenSans"/>
            </a:endParaRPr>
          </a:p>
          <a:p>
            <a:pPr algn="l"/>
            <a:r>
              <a:rPr lang="en-US" sz="8000" b="0" i="0" dirty="0">
                <a:solidFill>
                  <a:srgbClr val="333333"/>
                </a:solidFill>
                <a:effectLst/>
                <a:latin typeface="OpenSans"/>
              </a:rPr>
              <a:t>Let's start with centralized version control systems. </a:t>
            </a:r>
          </a:p>
          <a:p>
            <a:pPr algn="l"/>
            <a:r>
              <a:rPr lang="en-US" sz="8000" b="0" i="0" dirty="0">
                <a:solidFill>
                  <a:srgbClr val="333333"/>
                </a:solidFill>
                <a:effectLst/>
                <a:latin typeface="OpenSans"/>
              </a:rPr>
              <a:t>Centralized version control systems, or CVCS for short, contain a server and a client. </a:t>
            </a:r>
          </a:p>
          <a:p>
            <a:pPr algn="l"/>
            <a:r>
              <a:rPr lang="en-US" sz="8000" b="0" i="0" dirty="0">
                <a:solidFill>
                  <a:srgbClr val="333333"/>
                </a:solidFill>
                <a:effectLst/>
                <a:latin typeface="OpenSans"/>
              </a:rPr>
              <a:t>The server contains the main repository that houses the full history of versions of the code base. </a:t>
            </a:r>
          </a:p>
          <a:p>
            <a:pPr algn="l"/>
            <a:r>
              <a:rPr lang="en-US" sz="8000" b="0" i="0" dirty="0">
                <a:solidFill>
                  <a:srgbClr val="333333"/>
                </a:solidFill>
                <a:effectLst/>
                <a:latin typeface="OpenSans"/>
              </a:rPr>
              <a:t>Distributed version control systems or DVCS for short, are similar to the centralized model. </a:t>
            </a:r>
          </a:p>
          <a:p>
            <a:pPr algn="l"/>
            <a:r>
              <a:rPr lang="en-US" sz="8000" b="0" i="0" dirty="0">
                <a:solidFill>
                  <a:srgbClr val="333333"/>
                </a:solidFill>
                <a:effectLst/>
                <a:latin typeface="OpenSans"/>
              </a:rPr>
              <a:t>You still need to pull code down from the server to view the latest changes.</a:t>
            </a:r>
          </a:p>
          <a:p>
            <a:pPr algn="l"/>
            <a:r>
              <a:rPr lang="en-US" sz="8000" b="0" i="0" dirty="0">
                <a:solidFill>
                  <a:srgbClr val="333333"/>
                </a:solidFill>
                <a:effectLst/>
                <a:latin typeface="OpenSans"/>
              </a:rPr>
              <a:t>This means that every time you pull down code from the distributed model, you have the entire history of changes on your local system. </a:t>
            </a:r>
          </a:p>
          <a:p>
            <a:pPr algn="l"/>
            <a:endParaRPr lang="en-US" b="0" i="0" dirty="0">
              <a:solidFill>
                <a:srgbClr val="333333"/>
              </a:solidFill>
              <a:effectLst/>
              <a:latin typeface="OpenSans"/>
            </a:endParaRPr>
          </a:p>
        </p:txBody>
      </p:sp>
      <p:sp>
        <p:nvSpPr>
          <p:cNvPr id="8" name="TextBox 7">
            <a:extLst>
              <a:ext uri="{FF2B5EF4-FFF2-40B4-BE49-F238E27FC236}">
                <a16:creationId xmlns:a16="http://schemas.microsoft.com/office/drawing/2014/main" id="{CF618EFC-DBC5-5715-5C5C-0377BCC7463D}"/>
              </a:ext>
            </a:extLst>
          </p:cNvPr>
          <p:cNvSpPr txBox="1"/>
          <p:nvPr/>
        </p:nvSpPr>
        <p:spPr>
          <a:xfrm>
            <a:off x="2807369" y="8489285"/>
            <a:ext cx="6096000" cy="369332"/>
          </a:xfrm>
          <a:prstGeom prst="rect">
            <a:avLst/>
          </a:prstGeom>
          <a:noFill/>
        </p:spPr>
        <p:txBody>
          <a:bodyPr wrap="square">
            <a:spAutoFit/>
          </a:bodyPr>
          <a:lstStyle/>
          <a:p>
            <a:pPr algn="l"/>
            <a:r>
              <a:rPr lang="en-US" b="0" i="0" dirty="0">
                <a:solidFill>
                  <a:srgbClr val="333333"/>
                </a:solidFill>
                <a:effectLst/>
                <a:latin typeface="OpenSans"/>
              </a:rPr>
              <a:t> </a:t>
            </a:r>
          </a:p>
        </p:txBody>
      </p:sp>
      <p:sp>
        <p:nvSpPr>
          <p:cNvPr id="6" name="Slide Number Placeholder 5">
            <a:extLst>
              <a:ext uri="{FF2B5EF4-FFF2-40B4-BE49-F238E27FC236}">
                <a16:creationId xmlns:a16="http://schemas.microsoft.com/office/drawing/2014/main" id="{F177FFC3-C19C-082F-CD58-A02D96CDC833}"/>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www.w3.org/XML/1998/namespace"/>
    <ds:schemaRef ds:uri="16c05727-aa75-4e4a-9b5f-8a80a116589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71af3243-3dd4-4a8d-8c0d-dd76da1f02a5"/>
    <ds:schemaRef ds:uri="http://schemas.microsoft.com/office/2006/metadata/properties"/>
    <ds:schemaRef ds:uri="230e9df3-be65-4c73-a93b-d1236ebd677e"/>
    <ds:schemaRef ds:uri="http://schemas.microsoft.com/sharepoint/v3"/>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{FF158151-A1BA-4885-B532-B0B7EE78A23D}tf11964407_win32</Template>
  <TotalTime>176</TotalTime>
  <Words>659</Words>
  <Application>Microsoft Office PowerPoint</Application>
  <PresentationFormat>Widescreen</PresentationFormat>
  <Paragraphs>74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Gill Sans Nova Light</vt:lpstr>
      <vt:lpstr>OpenSans</vt:lpstr>
      <vt:lpstr>Sagona Book</vt:lpstr>
      <vt:lpstr>Times New Roman</vt:lpstr>
      <vt:lpstr>Custom</vt:lpstr>
      <vt:lpstr>INTRODUCTION TO FRONT END DEVELOPMENT</vt:lpstr>
      <vt:lpstr>MODULE-1</vt:lpstr>
      <vt:lpstr>Front-end, back-end and full-stack developer roles </vt:lpstr>
      <vt:lpstr>ROLES</vt:lpstr>
      <vt:lpstr>HOWTHE INTERNET WORKS</vt:lpstr>
      <vt:lpstr>What are websites and webpages? </vt:lpstr>
      <vt:lpstr>What is version control? Module-1</vt:lpstr>
      <vt:lpstr>Systems of version control and tools </vt:lpstr>
      <vt:lpstr>  Centralized version control systems  and distributed version control systems. </vt:lpstr>
      <vt:lpstr>A history of revisions </vt:lpstr>
      <vt:lpstr>Software collaboration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JayaSri Pilli</dc:creator>
  <cp:lastModifiedBy>student</cp:lastModifiedBy>
  <cp:revision>6</cp:revision>
  <dcterms:created xsi:type="dcterms:W3CDTF">2025-01-13T15:12:33Z</dcterms:created>
  <dcterms:modified xsi:type="dcterms:W3CDTF">2025-01-28T08:59:58Z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