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74" r:id="rId12"/>
    <p:sldId id="273" r:id="rId13"/>
    <p:sldId id="265" r:id="rId14"/>
    <p:sldId id="275" r:id="rId15"/>
    <p:sldId id="266" r:id="rId16"/>
    <p:sldId id="272" r:id="rId17"/>
    <p:sldId id="267" r:id="rId18"/>
    <p:sldId id="268" r:id="rId19"/>
    <p:sldId id="269" r:id="rId20"/>
  </p:sldIdLst>
  <p:sldSz cx="18288000" cy="10287000"/>
  <p:notesSz cx="6858000" cy="9144000"/>
  <p:embeddedFontLst>
    <p:embeddedFont>
      <p:font typeface="Alexandria Bold" panose="020B0604020202020204" charset="-78"/>
      <p:regular r:id="rId21"/>
    </p:embeddedFont>
    <p:embeddedFont>
      <p:font typeface="Garet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H="1" flipV="1">
            <a:off x="13890343" y="5516388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212327" flipH="1">
            <a:off x="-1633813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-2020970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76744" flipV="1">
            <a:off x="12281842" y="-3234705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V="1">
            <a:off x="12348517" y="-3496396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668325" y="3505200"/>
            <a:ext cx="12951349" cy="316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NAÏVE BAYES &amp; SPAM FILTERING SVD &amp; PCA</a:t>
            </a:r>
          </a:p>
          <a:p>
            <a:pPr algn="ctr">
              <a:lnSpc>
                <a:spcPts val="8400"/>
              </a:lnSpc>
            </a:pPr>
            <a:endParaRPr lang="en-US" sz="6000" b="1" dirty="0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062982" y="5895183"/>
            <a:ext cx="10162036" cy="1562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6"/>
              </a:lnSpc>
              <a:spcBef>
                <a:spcPct val="0"/>
              </a:spcBef>
            </a:pPr>
            <a:r>
              <a:rPr lang="en-US" sz="44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By Krishna Sharma (AP22110010128)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966321" y="982624"/>
            <a:ext cx="10355358" cy="2625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UNDERSTANDING SINGULAR VALUE DECOMPOSITION (SVD)</a:t>
            </a:r>
          </a:p>
          <a:p>
            <a:pPr algn="ctr">
              <a:lnSpc>
                <a:spcPts val="7000"/>
              </a:lnSpc>
            </a:pPr>
            <a:endParaRPr lang="en-US" sz="5000" b="1" dirty="0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66321" y="2720331"/>
            <a:ext cx="10355358" cy="67460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52874" lvl="1" algn="l">
              <a:lnSpc>
                <a:spcPct val="150000"/>
              </a:lnSpc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Definition: Factorizes a matrix into three components: U, Σ, and V^T.</a:t>
            </a:r>
          </a:p>
          <a:p>
            <a:pPr marL="352874" lvl="1" algn="l">
              <a:lnSpc>
                <a:spcPct val="150000"/>
              </a:lnSpc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Key idea: Decomposes data into patterns and removes noise.</a:t>
            </a:r>
          </a:p>
          <a:p>
            <a:pPr marL="352874" lvl="1" algn="l">
              <a:lnSpc>
                <a:spcPct val="150000"/>
              </a:lnSpc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Working of SVD:</a:t>
            </a:r>
          </a:p>
          <a:p>
            <a:pPr marL="705747" lvl="1" indent="-352873" algn="l">
              <a:lnSpc>
                <a:spcPct val="150000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Matrix Decomposition: Any matrix A (</a:t>
            </a:r>
            <a:r>
              <a:rPr lang="en-US" sz="2100" dirty="0" err="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m×n</a:t>
            </a: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) is decomposed as:</a:t>
            </a:r>
          </a:p>
          <a:p>
            <a:pPr marL="705747" lvl="1" indent="-352873" algn="l">
              <a:lnSpc>
                <a:spcPct val="150000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 = UΣV^T</a:t>
            </a:r>
          </a:p>
          <a:p>
            <a:pPr marL="705747" lvl="1" indent="-352873" algn="l">
              <a:lnSpc>
                <a:spcPct val="150000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U: Left singular vectors (</a:t>
            </a:r>
            <a:r>
              <a:rPr lang="en-US" sz="2100" dirty="0" err="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m×m</a:t>
            </a: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)</a:t>
            </a:r>
          </a:p>
          <a:p>
            <a:pPr marL="705747" lvl="1" indent="-352873" algn="l">
              <a:lnSpc>
                <a:spcPct val="150000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Σ: Diagonal matrix of singular values (</a:t>
            </a:r>
            <a:r>
              <a:rPr lang="en-US" sz="2100" dirty="0" err="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m×n</a:t>
            </a: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)</a:t>
            </a:r>
          </a:p>
          <a:p>
            <a:pPr marL="705747" lvl="1" indent="-352873" algn="l">
              <a:lnSpc>
                <a:spcPct val="150000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V^T: Right singular vectors (</a:t>
            </a:r>
            <a:r>
              <a:rPr lang="en-US" sz="2100" dirty="0" err="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n×n</a:t>
            </a: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)</a:t>
            </a:r>
          </a:p>
          <a:p>
            <a:pPr marL="352874" lvl="1" algn="l">
              <a:lnSpc>
                <a:spcPct val="150000"/>
              </a:lnSpc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Dimensionality Reduction:</a:t>
            </a:r>
          </a:p>
          <a:p>
            <a:pPr marL="705747" lvl="1" indent="-352873" algn="l">
              <a:lnSpc>
                <a:spcPct val="150000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Keep only top k singular values in Σ to approximate A.</a:t>
            </a:r>
          </a:p>
          <a:p>
            <a:pPr marL="705747" lvl="1" indent="-352873" algn="l">
              <a:lnSpc>
                <a:spcPct val="150000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Reduces noise and maintains essential features.</a:t>
            </a:r>
          </a:p>
          <a:p>
            <a:pPr marL="352874" lvl="1" algn="l">
              <a:lnSpc>
                <a:spcPct val="150000"/>
              </a:lnSpc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Reconstruction:</a:t>
            </a:r>
          </a:p>
          <a:p>
            <a:pPr marL="705747" lvl="1" indent="-352873" algn="l">
              <a:lnSpc>
                <a:spcPct val="150000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Approximate A by using only significant components.</a:t>
            </a:r>
          </a:p>
          <a:p>
            <a:pPr marL="705747" lvl="1" indent="-352873" algn="l">
              <a:lnSpc>
                <a:spcPct val="150000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Helps in compression and feature extraction.</a:t>
            </a: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90E791-DF05-FA7D-07A0-1EE504FF2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B212C93-F1E2-051D-7D3D-1C992E60E389}"/>
              </a:ext>
            </a:extLst>
          </p:cNvPr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4DBF6BE-8828-89CF-BF4B-4EDB7003E078}"/>
              </a:ext>
            </a:extLst>
          </p:cNvPr>
          <p:cNvSpPr txBox="1"/>
          <p:nvPr/>
        </p:nvSpPr>
        <p:spPr>
          <a:xfrm>
            <a:off x="3962400" y="1333500"/>
            <a:ext cx="11333018" cy="83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Example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EFFE702-D9D1-2B49-A205-1715127C9C8A}"/>
              </a:ext>
            </a:extLst>
          </p:cNvPr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6F4826B-43B1-9404-B108-4EEBD39C2148}"/>
              </a:ext>
            </a:extLst>
          </p:cNvPr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5668194-A826-A461-427C-61C6DC28441F}"/>
              </a:ext>
            </a:extLst>
          </p:cNvPr>
          <p:cNvSpPr txBox="1"/>
          <p:nvPr/>
        </p:nvSpPr>
        <p:spPr>
          <a:xfrm>
            <a:off x="3443857" y="2300268"/>
            <a:ext cx="11400286" cy="7028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100" dirty="0">
                <a:latin typeface="Garet" panose="020B0604020202020204" charset="0"/>
              </a:rPr>
              <a:t>Given a data matrix: A = [ [4, 0], [3, -5], [2, 6] ]</a:t>
            </a:r>
          </a:p>
          <a:p>
            <a:pPr>
              <a:lnSpc>
                <a:spcPct val="200000"/>
              </a:lnSpc>
            </a:pPr>
            <a:r>
              <a:rPr lang="en-IN" sz="2100" dirty="0">
                <a:latin typeface="Garet" panose="020B0604020202020204" charset="0"/>
              </a:rPr>
              <a:t>Apply SVD decomposition: </a:t>
            </a:r>
            <a:r>
              <a:rPr lang="en-IN" sz="2100" b="1" dirty="0">
                <a:latin typeface="Garet" panose="020B0604020202020204" charset="0"/>
              </a:rPr>
              <a:t>A = U</a:t>
            </a:r>
            <a:r>
              <a:rPr lang="el-GR" sz="2100" b="1" dirty="0"/>
              <a:t>Σ</a:t>
            </a:r>
            <a:r>
              <a:rPr lang="en-IN" sz="2100" b="1" dirty="0">
                <a:latin typeface="Garet" panose="020B0604020202020204" charset="0"/>
              </a:rPr>
              <a:t>V^T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100" dirty="0">
                <a:latin typeface="Garet" panose="020B0604020202020204" charset="0"/>
              </a:rPr>
              <a:t>U: Left singular vectors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l-GR" sz="2100" dirty="0"/>
              <a:t>Σ: </a:t>
            </a:r>
            <a:r>
              <a:rPr lang="en-IN" sz="2100" dirty="0">
                <a:latin typeface="Garet" panose="020B0604020202020204" charset="0"/>
              </a:rPr>
              <a:t>Singular values (importance of features)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100" dirty="0">
                <a:latin typeface="Garet" panose="020B0604020202020204" charset="0"/>
              </a:rPr>
              <a:t>V^T: Right singular vectors</a:t>
            </a:r>
          </a:p>
          <a:p>
            <a:pPr>
              <a:lnSpc>
                <a:spcPct val="200000"/>
              </a:lnSpc>
            </a:pPr>
            <a:r>
              <a:rPr lang="en-IN" sz="2100" dirty="0">
                <a:latin typeface="Garet" panose="020B0604020202020204" charset="0"/>
              </a:rPr>
              <a:t>Computed Values: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100" dirty="0">
                <a:latin typeface="Garet" panose="020B0604020202020204" charset="0"/>
              </a:rPr>
              <a:t>U = [ [-0.6, 0.8], [-0.7, -0.5], [0.4, -0.3] ]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l-GR" sz="2100" dirty="0"/>
              <a:t>Σ = [ [7.8, 0], [0, 5.2] ]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100" dirty="0">
                <a:latin typeface="Garet" panose="020B0604020202020204" charset="0"/>
              </a:rPr>
              <a:t>V^T = [ [0.8, 0.6], [-0.6, 0.8] ]</a:t>
            </a:r>
          </a:p>
          <a:p>
            <a:pPr>
              <a:lnSpc>
                <a:spcPct val="200000"/>
              </a:lnSpc>
            </a:pPr>
            <a:r>
              <a:rPr lang="en-IN" sz="2100" dirty="0">
                <a:latin typeface="Garet" panose="020B0604020202020204" charset="0"/>
              </a:rPr>
              <a:t>Dimensionality Reduction: Keeping only the largest singular value retains most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20676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05845B-BBC6-F6D5-88F8-9D2E07254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5C1E4F4-E0EE-C56F-B7C5-5E728645765E}"/>
              </a:ext>
            </a:extLst>
          </p:cNvPr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CECEA7A-A3CF-BD9F-47A1-E398E82DC3C9}"/>
              </a:ext>
            </a:extLst>
          </p:cNvPr>
          <p:cNvSpPr txBox="1"/>
          <p:nvPr/>
        </p:nvSpPr>
        <p:spPr>
          <a:xfrm>
            <a:off x="3962400" y="1333500"/>
            <a:ext cx="11333018" cy="83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VISUAL REPRESENTATION OF SVD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7B11CB5-F86D-630A-362B-817F488E98A6}"/>
              </a:ext>
            </a:extLst>
          </p:cNvPr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E09F81A-78E8-292E-EC2B-A72C29C31EB5}"/>
              </a:ext>
            </a:extLst>
          </p:cNvPr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100" name="Picture 4" descr="Conceptual architecture of the randomized singular value decomposition....  | Download Scientific Diagram">
            <a:extLst>
              <a:ext uri="{FF2B5EF4-FFF2-40B4-BE49-F238E27FC236}">
                <a16:creationId xmlns:a16="http://schemas.microsoft.com/office/drawing/2014/main" id="{B1CA970D-336A-C53D-534C-F0CCCE3DF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91" y="2638429"/>
            <a:ext cx="11333018" cy="573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42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886200" y="1466357"/>
            <a:ext cx="10355358" cy="2625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UNDERSTANDING PRINCIPAL COMPONENT ANALYSIS (PCA)</a:t>
            </a:r>
          </a:p>
          <a:p>
            <a:pPr algn="ctr">
              <a:lnSpc>
                <a:spcPts val="7000"/>
              </a:lnSpc>
            </a:pPr>
            <a:endParaRPr lang="en-US" sz="5000" b="1" dirty="0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07766" y="3314700"/>
            <a:ext cx="12872468" cy="52424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52874" lvl="1" algn="l">
              <a:lnSpc>
                <a:spcPts val="4576"/>
              </a:lnSpc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Definition: Finds new axes that maximize variance in data.</a:t>
            </a:r>
          </a:p>
          <a:p>
            <a:pPr marL="352874" lvl="1" algn="l">
              <a:lnSpc>
                <a:spcPts val="4576"/>
              </a:lnSpc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Process: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Standardize the dataset.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Compute covariance matrix.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Find eigenvectors and eigenvalues.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Project data onto principal components.</a:t>
            </a:r>
          </a:p>
          <a:p>
            <a:pPr marL="352874" lvl="1" algn="l">
              <a:lnSpc>
                <a:spcPts val="4576"/>
              </a:lnSpc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Why use PCA?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Reduces complexity while preserving important information.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Helps in visualization and noise reduction.</a:t>
            </a: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A7AA22-AA85-68E0-1935-16F95AA3A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E407A20-18A4-A41B-439F-E9186974CE7B}"/>
              </a:ext>
            </a:extLst>
          </p:cNvPr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9CF6D5A-B90A-93B3-9BE0-863BA466623A}"/>
              </a:ext>
            </a:extLst>
          </p:cNvPr>
          <p:cNvSpPr txBox="1"/>
          <p:nvPr/>
        </p:nvSpPr>
        <p:spPr>
          <a:xfrm>
            <a:off x="3962400" y="1333500"/>
            <a:ext cx="11333018" cy="83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Example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BD3FC5B-9D51-9A23-C63C-D8C0D6855318}"/>
              </a:ext>
            </a:extLst>
          </p:cNvPr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48DE2431-6C75-B9BC-A1FD-6B047C53E5B4}"/>
              </a:ext>
            </a:extLst>
          </p:cNvPr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171D406-0B8B-D07E-0BCD-43561337CEB8}"/>
              </a:ext>
            </a:extLst>
          </p:cNvPr>
          <p:cNvSpPr txBox="1"/>
          <p:nvPr/>
        </p:nvSpPr>
        <p:spPr>
          <a:xfrm>
            <a:off x="3443857" y="2300268"/>
            <a:ext cx="11400286" cy="7230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100" dirty="0">
                <a:latin typeface="Garet" panose="020B0604020202020204" charset="0"/>
              </a:rPr>
              <a:t>Given data points: (2,3), (3,5), (5,8), (6,9)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latin typeface="Garet" panose="020B0604020202020204" charset="0"/>
              </a:rPr>
              <a:t>Step 1: Standardize the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00" dirty="0">
                <a:latin typeface="Garet" panose="020B0604020202020204" charset="0"/>
              </a:rPr>
              <a:t>Compute mean and subtract it from each point.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00" dirty="0">
                <a:latin typeface="Garet" panose="020B0604020202020204" charset="0"/>
              </a:rPr>
              <a:t>Example Mean = (4, 6.25), 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latin typeface="Garet" panose="020B0604020202020204" charset="0"/>
              </a:rPr>
              <a:t>Transformed Data: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latin typeface="Garet" panose="020B0604020202020204" charset="0"/>
              </a:rPr>
              <a:t>      (-2, -3.25), (-1, -1.25), (1, 1.75), (2, 2.75)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latin typeface="Garet" panose="020B0604020202020204" charset="0"/>
              </a:rPr>
              <a:t>Step 2: Compute Covariance Matrix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latin typeface="Garet" panose="020B0604020202020204" charset="0"/>
              </a:rPr>
              <a:t>   </a:t>
            </a:r>
            <a:r>
              <a:rPr lang="en-IN" sz="2100" dirty="0" err="1">
                <a:latin typeface="Garet" panose="020B0604020202020204" charset="0"/>
              </a:rPr>
              <a:t>Cov</a:t>
            </a:r>
            <a:r>
              <a:rPr lang="en-IN" sz="2100" dirty="0">
                <a:latin typeface="Garet" panose="020B0604020202020204" charset="0"/>
              </a:rPr>
              <a:t> = [ 2.5	3.5   ] 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latin typeface="Garet" panose="020B0604020202020204" charset="0"/>
              </a:rPr>
              <a:t>	  [ 3.5	5.25 ]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latin typeface="Garet" panose="020B0604020202020204" charset="0"/>
              </a:rPr>
              <a:t>Step 3: Compute Eigenvectors &amp; Eigenvalues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00" dirty="0">
                <a:latin typeface="Garet" panose="020B0604020202020204" charset="0"/>
              </a:rPr>
              <a:t>Eigenvalues: </a:t>
            </a:r>
            <a:r>
              <a:rPr lang="el-GR" sz="2100" dirty="0"/>
              <a:t>λ1 = 7.5, λ2 = 0.25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00" dirty="0">
                <a:latin typeface="Garet" panose="020B0604020202020204" charset="0"/>
              </a:rPr>
              <a:t>Eigenvectors: Principal components of the data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latin typeface="Garet" panose="020B0604020202020204" charset="0"/>
              </a:rPr>
              <a:t>Step 4: Transform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00" dirty="0">
                <a:latin typeface="Garet" panose="020B0604020202020204" charset="0"/>
              </a:rPr>
              <a:t>Project onto the first principal component for dimensionality reduction.</a:t>
            </a:r>
          </a:p>
          <a:p>
            <a:pPr>
              <a:lnSpc>
                <a:spcPct val="150000"/>
              </a:lnSpc>
            </a:pPr>
            <a:r>
              <a:rPr lang="en-IN" sz="2100" dirty="0">
                <a:latin typeface="Garet" panose="020B0604020202020204" charset="0"/>
              </a:rPr>
              <a:t>PCA uses SVD internally for computing eigenvectors in many implementations!</a:t>
            </a:r>
          </a:p>
        </p:txBody>
      </p:sp>
    </p:spTree>
    <p:extLst>
      <p:ext uri="{BB962C8B-B14F-4D97-AF65-F5344CB8AC3E}">
        <p14:creationId xmlns:p14="http://schemas.microsoft.com/office/powerpoint/2010/main" val="15199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962400" y="1333500"/>
            <a:ext cx="11333018" cy="173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VISUAL REPRESENTATION OF PCA</a:t>
            </a:r>
          </a:p>
          <a:p>
            <a:pPr algn="ctr">
              <a:lnSpc>
                <a:spcPts val="7000"/>
              </a:lnSpc>
            </a:pPr>
            <a:endParaRPr lang="en-US" sz="5000" b="1" dirty="0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52" name="Picture 4" descr="Principal Component Analysis in Practice | by Emi | Medium">
            <a:extLst>
              <a:ext uri="{FF2B5EF4-FFF2-40B4-BE49-F238E27FC236}">
                <a16:creationId xmlns:a16="http://schemas.microsoft.com/office/drawing/2014/main" id="{67317D11-0AB4-A7CF-81C4-F9BFB8900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14674"/>
            <a:ext cx="11333018" cy="526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C5BB56-3072-AEC8-B53F-68A3DCD84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68545FC-61E4-E16B-F91D-5947753DE1B7}"/>
              </a:ext>
            </a:extLst>
          </p:cNvPr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624AB7-E373-6086-D59D-434EDADAB07C}"/>
              </a:ext>
            </a:extLst>
          </p:cNvPr>
          <p:cNvSpPr txBox="1"/>
          <p:nvPr/>
        </p:nvSpPr>
        <p:spPr>
          <a:xfrm>
            <a:off x="7162800" y="1131304"/>
            <a:ext cx="3491758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dirty="0"/>
              <a:t>PCA vs. SVD</a:t>
            </a:r>
            <a:endParaRPr lang="en-US" sz="540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63BD62-85E4-3837-B535-CF48C7D435C8}"/>
              </a:ext>
            </a:extLst>
          </p:cNvPr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6F322AAD-3A80-C07F-9B99-5E2282C5684E}"/>
              </a:ext>
            </a:extLst>
          </p:cNvPr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E74B19-85F0-B5A1-C6C2-B863D094F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40839"/>
              </p:ext>
            </p:extLst>
          </p:nvPr>
        </p:nvGraphicFramePr>
        <p:xfrm>
          <a:off x="3048000" y="2038266"/>
          <a:ext cx="131662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8752">
                  <a:extLst>
                    <a:ext uri="{9D8B030D-6E8A-4147-A177-3AD203B41FA5}">
                      <a16:colId xmlns:a16="http://schemas.microsoft.com/office/drawing/2014/main" val="1567801511"/>
                    </a:ext>
                  </a:extLst>
                </a:gridCol>
                <a:gridCol w="4388752">
                  <a:extLst>
                    <a:ext uri="{9D8B030D-6E8A-4147-A177-3AD203B41FA5}">
                      <a16:colId xmlns:a16="http://schemas.microsoft.com/office/drawing/2014/main" val="3477993253"/>
                    </a:ext>
                  </a:extLst>
                </a:gridCol>
                <a:gridCol w="4388752">
                  <a:extLst>
                    <a:ext uri="{9D8B030D-6E8A-4147-A177-3AD203B41FA5}">
                      <a16:colId xmlns:a16="http://schemas.microsoft.com/office/drawing/2014/main" val="2571588489"/>
                    </a:ext>
                  </a:extLst>
                </a:gridCol>
              </a:tblGrid>
              <a:tr h="394556">
                <a:tc>
                  <a:txBody>
                    <a:bodyPr/>
                    <a:lstStyle/>
                    <a:p>
                      <a:r>
                        <a:rPr lang="en-IN" sz="2000" dirty="0"/>
                        <a:t>Feature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PCA (Principal Component Analysis)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SVD (Singular Value Decomposition)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208896"/>
                  </a:ext>
                </a:extLst>
              </a:tr>
              <a:tr h="972878">
                <a:tc>
                  <a:txBody>
                    <a:bodyPr/>
                    <a:lstStyle/>
                    <a:p>
                      <a:r>
                        <a:rPr lang="en-IN" sz="2000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Reduces dimensionality by finding principal components (directions of maximum variance).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Decomposes a matrix into three smaller matrices for compression, noise reduction, or factorization.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611673"/>
                  </a:ext>
                </a:extLst>
              </a:tr>
              <a:tr h="681014">
                <a:tc>
                  <a:txBody>
                    <a:bodyPr/>
                    <a:lstStyle/>
                    <a:p>
                      <a:r>
                        <a:rPr lang="en-IN" sz="2000" dirty="0"/>
                        <a:t>Input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Requires a </a:t>
                      </a:r>
                      <a:r>
                        <a:rPr lang="en-US" sz="2000" b="1" dirty="0"/>
                        <a:t>covariance matrix</a:t>
                      </a:r>
                      <a:r>
                        <a:rPr lang="en-US" sz="2000" dirty="0"/>
                        <a:t> (centered data) to compute eigenvectors.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Works directly on the </a:t>
                      </a:r>
                      <a:r>
                        <a:rPr lang="en-US" sz="2000" b="1" dirty="0"/>
                        <a:t>original data matrix</a:t>
                      </a:r>
                      <a:r>
                        <a:rPr lang="en-US" sz="2000" dirty="0"/>
                        <a:t> without centering.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583929"/>
                  </a:ext>
                </a:extLst>
              </a:tr>
              <a:tr h="972878">
                <a:tc>
                  <a:txBody>
                    <a:bodyPr/>
                    <a:lstStyle/>
                    <a:p>
                      <a:r>
                        <a:rPr lang="en-IN" sz="2000" dirty="0"/>
                        <a:t>Mathematical Approach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Eigenvalue decomposition of the covariance matrix.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Factorization of a matrix into A=UΣVTA = UΣV^TA=UΣVT (where UUU, ΣΣΣ, and VTV^TVT are matrices).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910232"/>
                  </a:ext>
                </a:extLst>
              </a:tr>
              <a:tr h="681014">
                <a:tc>
                  <a:txBody>
                    <a:bodyPr/>
                    <a:lstStyle/>
                    <a:p>
                      <a:r>
                        <a:rPr lang="en-IN" sz="2000" dirty="0"/>
                        <a:t>Interpretation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Identifies principal components (orthogonal directions of maximum variance).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Decomposes a matrix into singular vectors and singular values.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49037"/>
                  </a:ext>
                </a:extLst>
              </a:tr>
              <a:tr h="681014">
                <a:tc>
                  <a:txBody>
                    <a:bodyPr/>
                    <a:lstStyle/>
                    <a:p>
                      <a:r>
                        <a:rPr lang="en-IN" sz="2000" dirty="0"/>
                        <a:t>Feature Selection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Selects top-k principal components for dimensionality reduction.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Uses top-k singular values to approximate the original matrix.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11894"/>
                  </a:ext>
                </a:extLst>
              </a:tr>
              <a:tr h="681014">
                <a:tc>
                  <a:txBody>
                    <a:bodyPr/>
                    <a:lstStyle/>
                    <a:p>
                      <a:r>
                        <a:rPr lang="en-IN" sz="2000" dirty="0"/>
                        <a:t>Computational Cost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Faster than SVD for large datasets (as it works on a reduced covariance matrix).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Computationally expensive but more general and powerful.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619376"/>
                  </a:ext>
                </a:extLst>
              </a:tr>
              <a:tr h="972878">
                <a:tc>
                  <a:txBody>
                    <a:bodyPr/>
                    <a:lstStyle/>
                    <a:p>
                      <a:r>
                        <a:rPr lang="en-IN" sz="2000" dirty="0"/>
                        <a:t>Use Cases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Image recognition, face recognition, financial data analysis, anomaly detection.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Recommender systems, latent semantic analysis (LSA), data compression, natural language processing.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99698"/>
                  </a:ext>
                </a:extLst>
              </a:tr>
              <a:tr h="681014">
                <a:tc>
                  <a:txBody>
                    <a:bodyPr/>
                    <a:lstStyle/>
                    <a:p>
                      <a:r>
                        <a:rPr lang="en-IN" sz="2000" dirty="0"/>
                        <a:t>Matrix Requirement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Requires a square covariance matrix (symmetrical).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Works on any rectangular matrix (not necessarily square).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136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836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962400" y="1390358"/>
            <a:ext cx="10815433" cy="173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APPLICATIONS OF SVD AND PCA</a:t>
            </a:r>
          </a:p>
          <a:p>
            <a:pPr algn="ctr">
              <a:lnSpc>
                <a:spcPts val="7000"/>
              </a:lnSpc>
            </a:pPr>
            <a:endParaRPr lang="en-US" sz="5000" b="1" dirty="0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05732" y="3130258"/>
            <a:ext cx="11876536" cy="5287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2874" lvl="1" algn="l">
              <a:lnSpc>
                <a:spcPts val="4576"/>
              </a:lnSpc>
            </a:pPr>
            <a:r>
              <a:rPr lang="en-US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SVD: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Recommender systems (e.g., Netflix, Amazon).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Document clustering and topic modeling.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Image compression.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endParaRPr lang="en-US" sz="3268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352874" lvl="1" algn="l">
              <a:lnSpc>
                <a:spcPts val="4576"/>
              </a:lnSpc>
            </a:pPr>
            <a:r>
              <a:rPr lang="en-US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PCA: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Face recognition.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Anomaly detection.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Data visualization.</a:t>
            </a: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17531" y="1181100"/>
            <a:ext cx="9205169" cy="139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443857" y="2873991"/>
            <a:ext cx="11400286" cy="4807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2874" lvl="1">
              <a:lnSpc>
                <a:spcPct val="150000"/>
              </a:lnSpc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Key Takeaways</a:t>
            </a:r>
          </a:p>
          <a:p>
            <a:pPr marL="705747" lvl="1" indent="-352873">
              <a:lnSpc>
                <a:spcPct val="150000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Naïve Bayes is a fast and efficient spam filtering algorithm.</a:t>
            </a:r>
          </a:p>
          <a:p>
            <a:pPr marL="705747" lvl="1" indent="-352873">
              <a:lnSpc>
                <a:spcPct val="150000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SVD &amp; PCA are powerful techniques for dimensionality reduction and feature extraction.</a:t>
            </a:r>
          </a:p>
          <a:p>
            <a:pPr marL="705747" lvl="1" indent="-352873">
              <a:lnSpc>
                <a:spcPct val="150000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PCA vs. SVD: PCA finds key features (variance), while SVD decomposes data for applications like recommender systems.</a:t>
            </a:r>
          </a:p>
          <a:p>
            <a:pPr marL="352874" lvl="1">
              <a:lnSpc>
                <a:spcPct val="150000"/>
              </a:lnSpc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Real-World Impact</a:t>
            </a:r>
          </a:p>
          <a:p>
            <a:pPr marL="705747" lvl="1" indent="-352873">
              <a:lnSpc>
                <a:spcPct val="150000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Spam filtering (Naïve Bayes) enhances cybersecurity.</a:t>
            </a:r>
          </a:p>
          <a:p>
            <a:pPr marL="705747" lvl="1" indent="-352873">
              <a:lnSpc>
                <a:spcPct val="150000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SVD/PCA power image processing, recommender systems, and data compression.</a:t>
            </a: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68325" y="4041844"/>
            <a:ext cx="12951349" cy="197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sz="1150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21514" y="2588835"/>
            <a:ext cx="7855886" cy="6261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52874" lvl="1" algn="l">
              <a:lnSpc>
                <a:spcPct val="150000"/>
              </a:lnSpc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What is spam?</a:t>
            </a:r>
          </a:p>
          <a:p>
            <a:pPr marL="810074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Spam emails are unsolicited messages sent in bulk, often for advertising, fraud, or spreading malware.</a:t>
            </a:r>
          </a:p>
          <a:p>
            <a:pPr marL="810074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Examples include phishing emails, promotional spam, and malicious attachments.</a:t>
            </a:r>
          </a:p>
          <a:p>
            <a:pPr marL="352874" lvl="1" algn="l">
              <a:lnSpc>
                <a:spcPct val="150000"/>
              </a:lnSpc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Why is spam filtering important?</a:t>
            </a:r>
          </a:p>
          <a:p>
            <a:pPr marL="695774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Protects users from phishing attacks, scams, and malware.</a:t>
            </a:r>
          </a:p>
          <a:p>
            <a:pPr marL="695774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Saves time by reducing clutter in inboxes.</a:t>
            </a:r>
          </a:p>
          <a:p>
            <a:pPr marL="352874" lvl="1" algn="l">
              <a:lnSpc>
                <a:spcPct val="150000"/>
              </a:lnSpc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How can machine learning help?</a:t>
            </a:r>
          </a:p>
          <a:p>
            <a:pPr marL="695774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Automatically classifies emails as spam or non-spam using algorithms.</a:t>
            </a:r>
          </a:p>
          <a:p>
            <a:pPr marL="695774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Improves accuracy over time by learning from data.</a:t>
            </a:r>
          </a:p>
        </p:txBody>
      </p:sp>
      <p:sp>
        <p:nvSpPr>
          <p:cNvPr id="4" name="Freeform 4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0210800" y="2588818"/>
            <a:ext cx="6876976" cy="6261330"/>
          </a:xfrm>
          <a:custGeom>
            <a:avLst/>
            <a:gdLst/>
            <a:ahLst/>
            <a:cxnLst/>
            <a:rect l="l" t="t" r="r" b="b"/>
            <a:pathLst>
              <a:path w="11663318" h="5771498">
                <a:moveTo>
                  <a:pt x="0" y="0"/>
                </a:moveTo>
                <a:lnTo>
                  <a:pt x="11663318" y="0"/>
                </a:lnTo>
                <a:lnTo>
                  <a:pt x="11663318" y="5771497"/>
                </a:lnTo>
                <a:lnTo>
                  <a:pt x="0" y="5771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/>
            </a:blip>
            <a:stretch>
              <a:fillRect l="-236" t="-1679" r="-1130" b="-743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403724" y="1540707"/>
            <a:ext cx="13480553" cy="173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INTRODUCTION TO SPAM FILTERING</a:t>
            </a:r>
          </a:p>
          <a:p>
            <a:pPr algn="ctr">
              <a:lnSpc>
                <a:spcPts val="7000"/>
              </a:lnSpc>
            </a:pPr>
            <a:endParaRPr lang="en-US" sz="5000" b="1" dirty="0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60221" y="3386491"/>
            <a:ext cx="12652898" cy="4322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2874" lvl="1" algn="l">
              <a:lnSpc>
                <a:spcPct val="150000"/>
              </a:lnSpc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k-Nearest Neighbors (k-NN):</a:t>
            </a:r>
          </a:p>
          <a:p>
            <a:pPr marL="705747" lvl="1" indent="-352873" algn="l">
              <a:lnSpc>
                <a:spcPct val="150000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Works well for numerical data but inefficient for large datasets.</a:t>
            </a:r>
          </a:p>
          <a:p>
            <a:pPr marL="705747" lvl="1" indent="-352873" algn="l">
              <a:lnSpc>
                <a:spcPct val="150000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Requires high computational power for large-scale classification.</a:t>
            </a:r>
          </a:p>
          <a:p>
            <a:pPr marL="352874" lvl="1" algn="l">
              <a:lnSpc>
                <a:spcPct val="150000"/>
              </a:lnSpc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Linear Regression:</a:t>
            </a:r>
          </a:p>
          <a:p>
            <a:pPr marL="705747" lvl="1" indent="-352873" algn="l">
              <a:lnSpc>
                <a:spcPct val="150000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Designed for continuous output, not categorical classification.</a:t>
            </a:r>
          </a:p>
          <a:p>
            <a:pPr marL="705747" lvl="1" indent="-352873" algn="l">
              <a:lnSpc>
                <a:spcPct val="150000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Cannot effectively classify spam vs. non-spam.</a:t>
            </a:r>
          </a:p>
          <a:p>
            <a:pPr marL="352874" lvl="1" algn="l">
              <a:lnSpc>
                <a:spcPct val="150000"/>
              </a:lnSpc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Conclusion:</a:t>
            </a:r>
          </a:p>
          <a:p>
            <a:pPr marL="705747" lvl="1" indent="-352873" algn="l">
              <a:lnSpc>
                <a:spcPct val="150000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These methods are not ideal for spam filtering. A probabilistic approach like Naïve Bayes works better.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560221" y="1561881"/>
            <a:ext cx="12652898" cy="173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WHY K-NN AND LINEAR REGRESSION ARE POOR CHOICES</a:t>
            </a: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475344" y="1540707"/>
            <a:ext cx="11337313" cy="173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INTRODUCTION TO NAÏVE BAYES</a:t>
            </a:r>
          </a:p>
          <a:p>
            <a:pPr algn="ctr">
              <a:lnSpc>
                <a:spcPts val="7000"/>
              </a:lnSpc>
            </a:pPr>
            <a:endParaRPr lang="en-US" sz="5000" b="1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75343" y="2885441"/>
            <a:ext cx="11337313" cy="4062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52874" lvl="1" algn="l">
              <a:lnSpc>
                <a:spcPts val="4576"/>
              </a:lnSpc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Definition: A probabilistic classifier based on Bayes' Theorem.</a:t>
            </a:r>
          </a:p>
          <a:p>
            <a:pPr marL="352874" lvl="1" algn="l">
              <a:lnSpc>
                <a:spcPts val="4576"/>
              </a:lnSpc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Key assumption: Features (words in an email) are independent.</a:t>
            </a:r>
          </a:p>
          <a:p>
            <a:pPr marL="352874" lvl="1" algn="l">
              <a:lnSpc>
                <a:spcPts val="4576"/>
              </a:lnSpc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Why is it useful?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Fast and efficient, even for large datasets.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Works well with text classification problems.</a:t>
            </a:r>
          </a:p>
          <a:p>
            <a:pPr marL="352874" lvl="1" algn="l">
              <a:lnSpc>
                <a:spcPts val="4576"/>
              </a:lnSpc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Common applications: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Spam filtering, sentiment analysis, medical diagnosis.</a:t>
            </a: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886200" y="1635956"/>
            <a:ext cx="11672841" cy="173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HOW NAÏVE BAYES FILTERS SPAM</a:t>
            </a:r>
          </a:p>
          <a:p>
            <a:pPr algn="ctr">
              <a:lnSpc>
                <a:spcPts val="7000"/>
              </a:lnSpc>
            </a:pPr>
            <a:endParaRPr lang="en-US" sz="5000" b="1" dirty="0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581400" y="2857500"/>
            <a:ext cx="6172200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Convert email into word frequencies.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Calculate probabilities of spam vs. non-spam.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Apply Bayes' Theorem to classify emails.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The email is labeled based on the highest probability.</a:t>
            </a: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2" descr="Naive Bayes Classifier in R Programming- Scaler Topics">
            <a:extLst>
              <a:ext uri="{FF2B5EF4-FFF2-40B4-BE49-F238E27FC236}">
                <a16:creationId xmlns:a16="http://schemas.microsoft.com/office/drawing/2014/main" id="{17D89DC3-7FCA-71D0-AE8B-8AA1006783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28575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279DF8-FC50-E70B-779A-FE73CDECE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5989" y="2833456"/>
            <a:ext cx="5583052" cy="40866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41415" y="1558016"/>
            <a:ext cx="9205169" cy="173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EXAMPLE CALCULATION</a:t>
            </a:r>
          </a:p>
          <a:p>
            <a:pPr algn="ctr">
              <a:lnSpc>
                <a:spcPts val="7000"/>
              </a:lnSpc>
            </a:pPr>
            <a:endParaRPr lang="en-US" sz="5000" b="1" dirty="0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209800" y="2705100"/>
            <a:ext cx="14228507" cy="40511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ym typeface="Garet"/>
              </a:rPr>
              <a:t>Given an email: "Free money now!"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ym typeface="Garet"/>
              </a:rPr>
              <a:t>Calculate P(Spam | Words) using: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ym typeface="Garet"/>
              </a:rPr>
              <a:t>P(Spam) = Prior probability of spam emails.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ym typeface="Garet"/>
              </a:rPr>
              <a:t>P(Non-Spam) = Prior probability of non-spam emails.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ym typeface="Garet"/>
              </a:rPr>
              <a:t>P(Words | Spam) = Likelihood of words appearing in spam.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ym typeface="Garet"/>
              </a:rPr>
              <a:t>P(Words | Non-Spam) = Likelihood of words appearing in non-spam.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ym typeface="Garet"/>
              </a:rPr>
              <a:t>Final decision: Email is classified as spam or non-spam based on probability.</a:t>
            </a: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B60CD8-ABEC-1114-C931-C1548A2FA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0E2AA2E-6E10-6E97-F662-482BB6AC1B4F}"/>
              </a:ext>
            </a:extLst>
          </p:cNvPr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653C122-5A2F-BBA7-F0CB-0564C99E39AA}"/>
              </a:ext>
            </a:extLst>
          </p:cNvPr>
          <p:cNvSpPr txBox="1"/>
          <p:nvPr/>
        </p:nvSpPr>
        <p:spPr>
          <a:xfrm>
            <a:off x="4541415" y="1558016"/>
            <a:ext cx="9205169" cy="83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5400" b="1" dirty="0"/>
              <a:t>Types of Naïve Bayes Classifiers</a:t>
            </a:r>
            <a:endParaRPr lang="en-US" sz="5400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2375A41-090C-CCE2-1D7D-3662390D4D41}"/>
              </a:ext>
            </a:extLst>
          </p:cNvPr>
          <p:cNvSpPr txBox="1"/>
          <p:nvPr/>
        </p:nvSpPr>
        <p:spPr>
          <a:xfrm>
            <a:off x="2209801" y="2705100"/>
            <a:ext cx="7086600" cy="5232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52874" lvl="1" algn="l">
              <a:lnSpc>
                <a:spcPts val="4576"/>
              </a:lnSpc>
            </a:pPr>
            <a:r>
              <a:rPr lang="en-US" sz="2100" dirty="0">
                <a:sym typeface="Garet"/>
              </a:rPr>
              <a:t>Bernoulli Naïve Bayes: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ym typeface="Garet"/>
              </a:rPr>
              <a:t>Works with binary data (presence/absence of words).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ym typeface="Garet"/>
              </a:rPr>
              <a:t>Good for models where features take values of 0 or 1.</a:t>
            </a:r>
          </a:p>
          <a:p>
            <a:pPr marL="352874" lvl="1" algn="l">
              <a:lnSpc>
                <a:spcPts val="4576"/>
              </a:lnSpc>
            </a:pPr>
            <a:r>
              <a:rPr lang="en-US" sz="2100" dirty="0">
                <a:sym typeface="Garet"/>
              </a:rPr>
              <a:t>Multinomial Naïve Bayes: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ym typeface="Garet"/>
              </a:rPr>
              <a:t>Best for text classification and spam filtering.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ym typeface="Garet"/>
              </a:rPr>
              <a:t>Uses frequency of words in each class.</a:t>
            </a:r>
          </a:p>
          <a:p>
            <a:pPr marL="352874" lvl="1" algn="l">
              <a:lnSpc>
                <a:spcPts val="4576"/>
              </a:lnSpc>
            </a:pPr>
            <a:r>
              <a:rPr lang="en-US" sz="2100" dirty="0">
                <a:sym typeface="Garet"/>
              </a:rPr>
              <a:t>Gaussian Naïve Bayes: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ym typeface="Garet"/>
              </a:rPr>
              <a:t>Used when features are continuous (e.g., numerical data).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ym typeface="Garet"/>
              </a:rPr>
              <a:t>Assumes normal distribution of data points.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DB4AF31-DDA3-C9C3-5634-5DD4928221BD}"/>
              </a:ext>
            </a:extLst>
          </p:cNvPr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866155D8-CD50-F654-0DA2-8F4B99A904B4}"/>
              </a:ext>
            </a:extLst>
          </p:cNvPr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079" name="Picture 7" descr="Bernoulli Naive Bayes, Explained: A Visual Guide with Code Examples for  Beginners | Towards Data Science">
            <a:extLst>
              <a:ext uri="{FF2B5EF4-FFF2-40B4-BE49-F238E27FC236}">
                <a16:creationId xmlns:a16="http://schemas.microsoft.com/office/drawing/2014/main" id="{CF99098F-0714-F52D-B52C-21191240A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9" y="2389013"/>
            <a:ext cx="8161337" cy="606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19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760456" y="1430417"/>
            <a:ext cx="10767087" cy="2625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ADVANTAGES &amp; LIMITATIONS OF NAÏVE BAYES</a:t>
            </a:r>
          </a:p>
          <a:p>
            <a:pPr algn="ctr">
              <a:lnSpc>
                <a:spcPts val="7000"/>
              </a:lnSpc>
            </a:pPr>
            <a:endParaRPr lang="en-US" sz="5000" b="1" dirty="0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38911" y="3467100"/>
            <a:ext cx="9610176" cy="4652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Advantages: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Fast and efficient.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Works well with small datasets.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Handles high-dimensional data well.</a:t>
            </a:r>
          </a:p>
          <a:p>
            <a:pPr algn="l">
              <a:lnSpc>
                <a:spcPts val="4576"/>
              </a:lnSpc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Limitations: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Assumes feature independence, which may not always be true.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Can struggle with rare words (zero probability issue).</a:t>
            </a:r>
          </a:p>
          <a:p>
            <a:pPr algn="l">
              <a:lnSpc>
                <a:spcPts val="4576"/>
              </a:lnSpc>
            </a:pPr>
            <a:endParaRPr lang="en-US" sz="2100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992636" y="1488081"/>
            <a:ext cx="10302728" cy="173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INTRODUCTION TO DIMENSIONALITY REDUCTION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443857" y="3882107"/>
            <a:ext cx="11400286" cy="3472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76"/>
              </a:lnSpc>
              <a:spcBef>
                <a:spcPct val="0"/>
              </a:spcBef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Why reduce dimensions?</a:t>
            </a:r>
          </a:p>
          <a:p>
            <a:pPr marL="457200" indent="-457200">
              <a:lnSpc>
                <a:spcPts val="45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High-dimensional data is difficult to process and visualize.</a:t>
            </a:r>
          </a:p>
          <a:p>
            <a:pPr marL="457200" indent="-457200">
              <a:lnSpc>
                <a:spcPts val="45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Reducing dimensions improves computational efficiency.</a:t>
            </a:r>
          </a:p>
          <a:p>
            <a:pPr>
              <a:lnSpc>
                <a:spcPts val="4576"/>
              </a:lnSpc>
              <a:spcBef>
                <a:spcPct val="0"/>
              </a:spcBef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Techniques:</a:t>
            </a:r>
          </a:p>
          <a:p>
            <a:pPr marL="457200" indent="-457200">
              <a:lnSpc>
                <a:spcPts val="45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Singular Value Decomposition (SVD)</a:t>
            </a:r>
          </a:p>
          <a:p>
            <a:pPr marL="457200" indent="-457200">
              <a:lnSpc>
                <a:spcPts val="45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Principal Component Analysis (PCA)</a:t>
            </a: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1315</Words>
  <Application>Microsoft Office PowerPoint</Application>
  <PresentationFormat>Custom</PresentationFormat>
  <Paragraphs>168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Alexandria Bold</vt:lpstr>
      <vt:lpstr>Garet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CSE464: Applied Data Science</dc:title>
  <dc:creator>Krishna Sharma</dc:creator>
  <cp:lastModifiedBy>Krishna Sharma</cp:lastModifiedBy>
  <cp:revision>3</cp:revision>
  <dcterms:created xsi:type="dcterms:W3CDTF">2006-08-16T00:00:00Z</dcterms:created>
  <dcterms:modified xsi:type="dcterms:W3CDTF">2025-03-30T07:41:36Z</dcterms:modified>
  <dc:identifier>DAGh4j5IgzA</dc:identifier>
</cp:coreProperties>
</file>