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handoutMasterIdLst>
    <p:handoutMasterId r:id="rId15"/>
  </p:handoutMasterIdLst>
  <p:sldIdLst>
    <p:sldId id="257" r:id="rId2"/>
    <p:sldId id="258" r:id="rId3"/>
    <p:sldId id="266" r:id="rId4"/>
    <p:sldId id="267" r:id="rId5"/>
    <p:sldId id="268" r:id="rId6"/>
    <p:sldId id="269" r:id="rId7"/>
    <p:sldId id="270" r:id="rId8"/>
    <p:sldId id="271" r:id="rId9"/>
    <p:sldId id="272" r:id="rId10"/>
    <p:sldId id="273"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1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91178-905E-4181-A080-73FBE2A7F10F}" type="datetimeFigureOut">
              <a:rPr lang="en-US" smtClean="0"/>
              <a:t>11/10/2024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DC0C31-3BFD-43A2-B8EE-356E8F332F68}" type="slidenum">
              <a:rPr lang="en-US" smtClean="0"/>
              <a:t>‹#›</a:t>
            </a:fld>
            <a:endParaRPr lang="en-US"/>
          </a:p>
        </p:txBody>
      </p:sp>
    </p:spTree>
    <p:extLst>
      <p:ext uri="{BB962C8B-B14F-4D97-AF65-F5344CB8AC3E}">
        <p14:creationId xmlns:p14="http://schemas.microsoft.com/office/powerpoint/2010/main" val="187265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49B93-516E-447E-9C4C-C287614C6398}"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908AF-65BE-457F-9D87-289A548E61FF}" type="slidenum">
              <a:rPr lang="en-US" smtClean="0"/>
              <a:t>‹#›</a:t>
            </a:fld>
            <a:endParaRPr lang="en-US"/>
          </a:p>
        </p:txBody>
      </p:sp>
    </p:spTree>
    <p:extLst>
      <p:ext uri="{BB962C8B-B14F-4D97-AF65-F5344CB8AC3E}">
        <p14:creationId xmlns:p14="http://schemas.microsoft.com/office/powerpoint/2010/main" val="337232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1</a:t>
            </a:fld>
            <a:endParaRPr lang="en-US"/>
          </a:p>
        </p:txBody>
      </p:sp>
    </p:spTree>
    <p:extLst>
      <p:ext uri="{BB962C8B-B14F-4D97-AF65-F5344CB8AC3E}">
        <p14:creationId xmlns:p14="http://schemas.microsoft.com/office/powerpoint/2010/main" val="2619618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041400"/>
            <a:ext cx="12192000" cy="4216400"/>
          </a:xfrm>
          <a:prstGeom prst="rect">
            <a:avLst/>
          </a:prstGeom>
          <a:solidFill>
            <a:schemeClr val="accent3">
              <a:lumMod val="20000"/>
              <a:lumOff val="80000"/>
              <a:alpha val="80000"/>
            </a:schemeClr>
          </a:solidFill>
        </p:spPr>
        <p:txBody>
          <a:bodyPr vert="horz" lIns="91440" tIns="45720" rIns="91440" bIns="45720" rtlCol="0" anchor="ctr">
            <a:normAutofit/>
          </a:bodyPr>
          <a:lstStyle/>
          <a:p>
            <a:pPr lvl="0">
              <a:spcBef>
                <a:spcPct val="0"/>
              </a:spcBef>
              <a:buNone/>
            </a:pPr>
            <a:endParaRPr lang="en-US" sz="4400" b="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endParaRPr>
          </a:p>
        </p:txBody>
      </p:sp>
      <p:sp>
        <p:nvSpPr>
          <p:cNvPr id="2" name="Title 1"/>
          <p:cNvSpPr>
            <a:spLocks noGrp="1"/>
          </p:cNvSpPr>
          <p:nvPr>
            <p:ph type="ctrTitle"/>
          </p:nvPr>
        </p:nvSpPr>
        <p:spPr>
          <a:xfrm>
            <a:off x="1524000" y="1041400"/>
            <a:ext cx="9144000" cy="2387600"/>
          </a:xfrm>
          <a:noFill/>
        </p:spPr>
        <p:txBody>
          <a:bodyPr anchor="b"/>
          <a:lstStyle>
            <a:lvl1pPr algn="ctr">
              <a:defRPr sz="6000" b="0" cap="none" spc="0">
                <a:ln w="0"/>
                <a:solidFill>
                  <a:schemeClr val="tx2">
                    <a:lumMod val="50000"/>
                  </a:schemeClr>
                </a:solidFill>
                <a:effectLst>
                  <a:outerShdw blurRad="38100" dist="19050" dir="2700000" algn="tl" rotWithShape="0">
                    <a:schemeClr val="tx1">
                      <a:alpha val="4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noFill/>
        </p:spPr>
        <p:txBody>
          <a:bodyPr/>
          <a:lstStyle>
            <a:lvl1pPr marL="0" indent="0" algn="ctr">
              <a:buNone/>
              <a:defRPr sz="2400" b="0" cap="none" spc="0">
                <a:ln w="0"/>
                <a:solidFill>
                  <a:schemeClr val="tx1"/>
                </a:solidFill>
                <a:effectLst>
                  <a:outerShdw blurRad="38100" dist="19050" dir="2700000" algn="tl" rotWithShape="0">
                    <a:schemeClr val="tx1">
                      <a:alpha val="40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47B1E0-F476-4322-AA53-0018286DBC2F}" type="datetime1">
              <a:rPr lang="en-US" smtClean="0"/>
              <a:t>11/10/2024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4460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E9944-B6E8-44FA-B3BC-28C8F3B97A63}" type="datetime1">
              <a:rPr lang="en-US" smtClean="0"/>
              <a:t>11/10/2024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4303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D6BA2A-22AB-40C3-A6FE-08AE8F5EAD50}" type="datetime1">
              <a:rPr lang="en-US" smtClean="0"/>
              <a:t>11/10/2024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22468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399E97-DADD-4C08-B07A-21ABC2EC9C0C}" type="datetime1">
              <a:rPr lang="en-US" smtClean="0"/>
              <a:t>11/10/2024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30851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79426430-5DC0-47CA-BF30-F2CEF34F1CCC}" type="datetime1">
              <a:rPr lang="en-US" smtClean="0"/>
              <a:t>11/10/2024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07342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2E9D0-9F88-4809-9326-E87DB6BC4685}" type="datetime1">
              <a:rPr lang="en-US" smtClean="0"/>
              <a:t>11/10/2024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9645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BD937-36D5-440B-91A0-6786F6EDBFCD}" type="datetime1">
              <a:rPr lang="en-US" smtClean="0"/>
              <a:t>11/10/2024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90685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AD020A-2292-4331-AC54-713AADF8BC0C}" type="datetime1">
              <a:rPr lang="en-US" smtClean="0"/>
              <a:t>11/10/2024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8210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9A559-F34C-48D0-A2A2-37B0B078BBAB}" type="datetime1">
              <a:rPr lang="en-US" smtClean="0"/>
              <a:t>11/10/2024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34436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B5B2-44EC-4F73-968D-750C1952CA62}" type="datetime1">
              <a:rPr lang="en-US" smtClean="0"/>
              <a:t>11/10/2024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40603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D9984-D554-4F72-BAB6-CB2CCA8D58F4}" type="datetime1">
              <a:rPr lang="en-US" smtClean="0"/>
              <a:t>11/10/2024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43656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accent3">
              <a:lumMod val="20000"/>
              <a:lumOff val="80000"/>
              <a:alpha val="80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a:solidFill>
            <a:schemeClr val="accent3">
              <a:lumMod val="20000"/>
              <a:lumOff val="80000"/>
              <a:alpha val="8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solidFill>
              </a:defRPr>
            </a:lvl1pPr>
          </a:lstStyle>
          <a:p>
            <a:fld id="{ABCC73E2-E386-4A38-B838-238D9BA645F8}" type="datetime1">
              <a:rPr lang="en-US" smtClean="0"/>
              <a:pPr/>
              <a:t>11/10/2024</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solidFill>
              </a:defRPr>
            </a:lvl1pPr>
          </a:lstStyle>
          <a:p>
            <a:fld id="{FD068D91-5085-43EA-8734-9AB23AC0958B}" type="slidenum">
              <a:rPr lang="en-US" smtClean="0"/>
              <a:pPr/>
              <a:t>‹#›</a:t>
            </a:fld>
            <a:endParaRPr lang="en-US"/>
          </a:p>
        </p:txBody>
      </p:sp>
    </p:spTree>
    <p:extLst>
      <p:ext uri="{BB962C8B-B14F-4D97-AF65-F5344CB8AC3E}">
        <p14:creationId xmlns:p14="http://schemas.microsoft.com/office/powerpoint/2010/main" val="2577456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Clr>
          <a:schemeClr val="tx2">
            <a:lumMod val="75000"/>
          </a:schemeClr>
        </a:buClr>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Recommender Systems</a:t>
            </a:r>
            <a:endParaRPr lang="en-US" dirty="0"/>
          </a:p>
        </p:txBody>
      </p:sp>
      <p:sp>
        <p:nvSpPr>
          <p:cNvPr id="3" name="Subtitle 2"/>
          <p:cNvSpPr>
            <a:spLocks noGrp="1"/>
          </p:cNvSpPr>
          <p:nvPr>
            <p:ph type="subTitle" idx="1"/>
          </p:nvPr>
        </p:nvSpPr>
        <p:spPr>
          <a:xfrm>
            <a:off x="0" y="5284189"/>
            <a:ext cx="9144000" cy="1655762"/>
          </a:xfrm>
        </p:spPr>
        <p:txBody>
          <a:bodyPr>
            <a:normAutofit lnSpcReduction="10000"/>
          </a:bodyPr>
          <a:lstStyle/>
          <a:p>
            <a:pPr algn="l"/>
            <a:r>
              <a:rPr lang="en-US" dirty="0"/>
              <a:t>CSE 303 Machine Learning</a:t>
            </a:r>
          </a:p>
          <a:p>
            <a:pPr algn="l"/>
            <a:r>
              <a:rPr lang="en-US" dirty="0"/>
              <a:t>Krishna Sharma</a:t>
            </a:r>
          </a:p>
          <a:p>
            <a:pPr algn="l"/>
            <a:r>
              <a:rPr lang="en-US" dirty="0"/>
              <a:t>AP22110010128</a:t>
            </a:r>
          </a:p>
          <a:p>
            <a:pPr algn="l"/>
            <a:r>
              <a:rPr lang="en-US" dirty="0"/>
              <a:t>CSE O</a:t>
            </a:r>
          </a:p>
        </p:txBody>
      </p:sp>
    </p:spTree>
    <p:extLst>
      <p:ext uri="{BB962C8B-B14F-4D97-AF65-F5344CB8AC3E}">
        <p14:creationId xmlns:p14="http://schemas.microsoft.com/office/powerpoint/2010/main" val="221116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8FB0-2CBC-6AF6-D107-33F6F8F97DD4}"/>
              </a:ext>
            </a:extLst>
          </p:cNvPr>
          <p:cNvSpPr>
            <a:spLocks noGrp="1"/>
          </p:cNvSpPr>
          <p:nvPr>
            <p:ph type="title"/>
          </p:nvPr>
        </p:nvSpPr>
        <p:spPr/>
        <p:txBody>
          <a:bodyPr>
            <a:normAutofit fontScale="90000"/>
          </a:bodyPr>
          <a:lstStyle/>
          <a:p>
            <a:r>
              <a:rPr lang="en-IN" b="1" dirty="0"/>
              <a:t>Spotify's Recommendation Techniques</a:t>
            </a:r>
            <a:endParaRPr lang="en-IN" dirty="0"/>
          </a:p>
        </p:txBody>
      </p:sp>
      <p:sp>
        <p:nvSpPr>
          <p:cNvPr id="3" name="Content Placeholder 2">
            <a:extLst>
              <a:ext uri="{FF2B5EF4-FFF2-40B4-BE49-F238E27FC236}">
                <a16:creationId xmlns:a16="http://schemas.microsoft.com/office/drawing/2014/main" id="{1467E29B-E27C-84A1-900C-F8D374AC11B0}"/>
              </a:ext>
            </a:extLst>
          </p:cNvPr>
          <p:cNvSpPr>
            <a:spLocks noGrp="1"/>
          </p:cNvSpPr>
          <p:nvPr>
            <p:ph sz="half" idx="2"/>
          </p:nvPr>
        </p:nvSpPr>
        <p:spPr>
          <a:xfrm>
            <a:off x="838200" y="1934503"/>
            <a:ext cx="5181600" cy="4351338"/>
          </a:xfrm>
        </p:spPr>
        <p:txBody>
          <a:bodyPr>
            <a:normAutofit/>
          </a:bodyPr>
          <a:lstStyle/>
          <a:p>
            <a:pPr marL="0" indent="0">
              <a:buNone/>
            </a:pPr>
            <a:r>
              <a:rPr lang="en-US" sz="1800" b="1" dirty="0"/>
              <a:t>Content-Based Filtering:</a:t>
            </a:r>
            <a:endParaRPr lang="en-US" sz="1800" dirty="0"/>
          </a:p>
          <a:p>
            <a:pPr>
              <a:buFont typeface="Arial" panose="020B0604020202020204" pitchFamily="34" charset="0"/>
              <a:buChar char="•"/>
            </a:pPr>
            <a:r>
              <a:rPr lang="en-US" sz="1800" b="1" dirty="0"/>
              <a:t>Audio Feature Analysis:</a:t>
            </a:r>
            <a:r>
              <a:rPr lang="en-US" sz="1800" dirty="0"/>
              <a:t> Spotify analyzes the acoustic properties of songs, such as tempo, rhythm, and genre, to recommend similar tracks.</a:t>
            </a:r>
          </a:p>
          <a:p>
            <a:pPr>
              <a:buFont typeface="Arial" panose="020B0604020202020204" pitchFamily="34" charset="0"/>
              <a:buChar char="•"/>
            </a:pPr>
            <a:r>
              <a:rPr lang="en-US" sz="1800" b="1" dirty="0"/>
              <a:t>Metadata Analysis:</a:t>
            </a:r>
            <a:r>
              <a:rPr lang="en-US" sz="1800" dirty="0"/>
              <a:t> It leverages metadata like artist, album, and genre to suggest related music.</a:t>
            </a:r>
          </a:p>
          <a:p>
            <a:pPr marL="0" indent="0">
              <a:buNone/>
            </a:pPr>
            <a:r>
              <a:rPr lang="en-US" sz="1800" b="1" dirty="0"/>
              <a:t>Collaborative Filtering:</a:t>
            </a:r>
            <a:endParaRPr lang="en-US" sz="1800" dirty="0"/>
          </a:p>
          <a:p>
            <a:pPr>
              <a:buFont typeface="Arial" panose="020B0604020202020204" pitchFamily="34" charset="0"/>
              <a:buChar char="•"/>
            </a:pPr>
            <a:r>
              <a:rPr lang="en-US" sz="1800" b="1" dirty="0"/>
              <a:t>User-Based:</a:t>
            </a:r>
            <a:r>
              <a:rPr lang="en-US" sz="1800" dirty="0"/>
              <a:t> Identifies users with similar listening habits and recommends music that those users have enjoyed.</a:t>
            </a:r>
          </a:p>
          <a:p>
            <a:pPr>
              <a:buFont typeface="Arial" panose="020B0604020202020204" pitchFamily="34" charset="0"/>
              <a:buChar char="•"/>
            </a:pPr>
            <a:r>
              <a:rPr lang="en-US" sz="1800" b="1" dirty="0"/>
              <a:t>Item-Based:</a:t>
            </a:r>
            <a:r>
              <a:rPr lang="en-US" sz="1800" dirty="0"/>
              <a:t> Recommends songs or playlists that are similar to those the user has already listened to.</a:t>
            </a:r>
          </a:p>
        </p:txBody>
      </p:sp>
      <p:pic>
        <p:nvPicPr>
          <p:cNvPr id="6" name="Content Placeholder 5">
            <a:extLst>
              <a:ext uri="{FF2B5EF4-FFF2-40B4-BE49-F238E27FC236}">
                <a16:creationId xmlns:a16="http://schemas.microsoft.com/office/drawing/2014/main" id="{4323E604-3441-DC4A-286D-165EA707B7C1}"/>
              </a:ext>
            </a:extLst>
          </p:cNvPr>
          <p:cNvPicPr>
            <a:picLocks noGrp="1" noChangeAspect="1"/>
          </p:cNvPicPr>
          <p:nvPr>
            <p:ph sz="half" idx="1"/>
          </p:nvPr>
        </p:nvPicPr>
        <p:blipFill>
          <a:blip r:embed="rId2"/>
          <a:stretch>
            <a:fillRect/>
          </a:stretch>
        </p:blipFill>
        <p:spPr>
          <a:xfrm>
            <a:off x="6989382" y="1934503"/>
            <a:ext cx="4364418" cy="4351338"/>
          </a:xfrm>
        </p:spPr>
      </p:pic>
    </p:spTree>
    <p:extLst>
      <p:ext uri="{BB962C8B-B14F-4D97-AF65-F5344CB8AC3E}">
        <p14:creationId xmlns:p14="http://schemas.microsoft.com/office/powerpoint/2010/main" val="346177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BDFF-81CC-6BBE-82B8-F5E86D6D435F}"/>
              </a:ext>
            </a:extLst>
          </p:cNvPr>
          <p:cNvSpPr>
            <a:spLocks noGrp="1"/>
          </p:cNvSpPr>
          <p:nvPr>
            <p:ph type="title"/>
          </p:nvPr>
        </p:nvSpPr>
        <p:spPr/>
        <p:txBody>
          <a:bodyPr/>
          <a:lstStyle/>
          <a:p>
            <a:r>
              <a:rPr lang="en-IN" dirty="0"/>
              <a:t>Outcomes and User Experience</a:t>
            </a:r>
          </a:p>
        </p:txBody>
      </p:sp>
      <p:sp>
        <p:nvSpPr>
          <p:cNvPr id="3" name="Content Placeholder 2">
            <a:extLst>
              <a:ext uri="{FF2B5EF4-FFF2-40B4-BE49-F238E27FC236}">
                <a16:creationId xmlns:a16="http://schemas.microsoft.com/office/drawing/2014/main" id="{EA041A91-EEB9-7579-59A7-41F9C45F54D1}"/>
              </a:ext>
            </a:extLst>
          </p:cNvPr>
          <p:cNvSpPr>
            <a:spLocks noGrp="1"/>
          </p:cNvSpPr>
          <p:nvPr>
            <p:ph sz="half" idx="2"/>
          </p:nvPr>
        </p:nvSpPr>
        <p:spPr/>
        <p:txBody>
          <a:bodyPr>
            <a:noAutofit/>
          </a:bodyPr>
          <a:lstStyle/>
          <a:p>
            <a:pPr marL="0" indent="0">
              <a:lnSpc>
                <a:spcPct val="100000"/>
              </a:lnSpc>
              <a:spcBef>
                <a:spcPts val="0"/>
              </a:spcBef>
              <a:buNone/>
            </a:pPr>
            <a:r>
              <a:rPr lang="en-US" sz="1800" b="1" dirty="0"/>
              <a:t>Benefits for Spotify Users:</a:t>
            </a:r>
          </a:p>
          <a:p>
            <a:pPr>
              <a:lnSpc>
                <a:spcPct val="100000"/>
              </a:lnSpc>
              <a:spcBef>
                <a:spcPts val="0"/>
              </a:spcBef>
            </a:pPr>
            <a:r>
              <a:rPr lang="en-US" sz="1800" dirty="0"/>
              <a:t>Discovery of new music tailored to individual tastes.</a:t>
            </a:r>
          </a:p>
          <a:p>
            <a:pPr>
              <a:lnSpc>
                <a:spcPct val="100000"/>
              </a:lnSpc>
              <a:spcBef>
                <a:spcPts val="0"/>
              </a:spcBef>
            </a:pPr>
            <a:r>
              <a:rPr lang="en-US" sz="1800" dirty="0"/>
              <a:t>Personalized playlists and recommendations.</a:t>
            </a:r>
          </a:p>
          <a:p>
            <a:pPr>
              <a:lnSpc>
                <a:spcPct val="100000"/>
              </a:lnSpc>
              <a:spcBef>
                <a:spcPts val="0"/>
              </a:spcBef>
            </a:pPr>
            <a:r>
              <a:rPr lang="en-US" sz="1800" dirty="0"/>
              <a:t>Enhanced music listening experience.</a:t>
            </a:r>
          </a:p>
          <a:p>
            <a:pPr marL="0" indent="0">
              <a:lnSpc>
                <a:spcPct val="100000"/>
              </a:lnSpc>
              <a:spcBef>
                <a:spcPts val="0"/>
              </a:spcBef>
              <a:buNone/>
            </a:pPr>
            <a:r>
              <a:rPr lang="en-US" sz="1800" b="1" dirty="0"/>
              <a:t>Spotify's Approach to Improving User Satisfaction:</a:t>
            </a:r>
          </a:p>
          <a:p>
            <a:pPr>
              <a:lnSpc>
                <a:spcPct val="100000"/>
              </a:lnSpc>
              <a:spcBef>
                <a:spcPts val="0"/>
              </a:spcBef>
            </a:pPr>
            <a:r>
              <a:rPr lang="en-US" sz="1800" dirty="0"/>
              <a:t>Continuous improvement of recommendation algorithms.</a:t>
            </a:r>
          </a:p>
          <a:p>
            <a:pPr>
              <a:lnSpc>
                <a:spcPct val="100000"/>
              </a:lnSpc>
              <a:spcBef>
                <a:spcPts val="0"/>
              </a:spcBef>
            </a:pPr>
            <a:r>
              <a:rPr lang="en-US" sz="1800" dirty="0"/>
              <a:t>Incorporation of user feedback and preferences.</a:t>
            </a:r>
          </a:p>
          <a:p>
            <a:pPr>
              <a:lnSpc>
                <a:spcPct val="100000"/>
              </a:lnSpc>
              <a:spcBef>
                <a:spcPts val="0"/>
              </a:spcBef>
            </a:pPr>
            <a:r>
              <a:rPr lang="en-US" sz="1800" dirty="0"/>
              <a:t>Experimentation with new features and techniques.</a:t>
            </a:r>
          </a:p>
          <a:p>
            <a:pPr>
              <a:lnSpc>
                <a:spcPct val="100000"/>
              </a:lnSpc>
              <a:spcBef>
                <a:spcPts val="0"/>
              </a:spcBef>
            </a:pPr>
            <a:r>
              <a:rPr lang="en-US" sz="1800" dirty="0"/>
              <a:t>Prioritization of user experience and satisfaction.</a:t>
            </a:r>
            <a:endParaRPr lang="en-IN" sz="1800" dirty="0"/>
          </a:p>
        </p:txBody>
      </p:sp>
      <p:pic>
        <p:nvPicPr>
          <p:cNvPr id="11" name="Content Placeholder 10">
            <a:extLst>
              <a:ext uri="{FF2B5EF4-FFF2-40B4-BE49-F238E27FC236}">
                <a16:creationId xmlns:a16="http://schemas.microsoft.com/office/drawing/2014/main" id="{3E4E5E02-F947-5587-BD2B-0306442E4D23}"/>
              </a:ext>
            </a:extLst>
          </p:cNvPr>
          <p:cNvPicPr>
            <a:picLocks noGrp="1" noChangeAspect="1"/>
          </p:cNvPicPr>
          <p:nvPr>
            <p:ph sz="half" idx="1"/>
          </p:nvPr>
        </p:nvPicPr>
        <p:blipFill>
          <a:blip r:embed="rId2"/>
          <a:stretch>
            <a:fillRect/>
          </a:stretch>
        </p:blipFill>
        <p:spPr>
          <a:xfrm>
            <a:off x="838200" y="2311289"/>
            <a:ext cx="5181600" cy="3380009"/>
          </a:xfrm>
        </p:spPr>
      </p:pic>
    </p:spTree>
    <p:extLst>
      <p:ext uri="{BB962C8B-B14F-4D97-AF65-F5344CB8AC3E}">
        <p14:creationId xmlns:p14="http://schemas.microsoft.com/office/powerpoint/2010/main" val="66697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06FC-52F0-214C-B0DC-4531D9BE22E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7BEADB4-98E1-5FB7-8857-CA72119C8279}"/>
              </a:ext>
            </a:extLst>
          </p:cNvPr>
          <p:cNvSpPr>
            <a:spLocks noGrp="1"/>
          </p:cNvSpPr>
          <p:nvPr>
            <p:ph idx="1"/>
          </p:nvPr>
        </p:nvSpPr>
        <p:spPr/>
        <p:txBody>
          <a:bodyPr>
            <a:normAutofit fontScale="70000" lnSpcReduction="20000"/>
          </a:bodyPr>
          <a:lstStyle/>
          <a:p>
            <a:pPr marL="0" indent="0">
              <a:buNone/>
            </a:pPr>
            <a:endParaRPr lang="en-IN" dirty="0"/>
          </a:p>
          <a:p>
            <a:pPr marL="0" indent="0">
              <a:buNone/>
            </a:pPr>
            <a:r>
              <a:rPr lang="en-IN" dirty="0"/>
              <a:t>Content-Based Filtering:</a:t>
            </a:r>
          </a:p>
          <a:p>
            <a:r>
              <a:rPr lang="en-IN" dirty="0"/>
              <a:t>Recommends items similar to those a user has interacted with.</a:t>
            </a:r>
          </a:p>
          <a:p>
            <a:r>
              <a:rPr lang="en-IN" dirty="0"/>
              <a:t>Relies on item features (genre, keywords, etc.).</a:t>
            </a:r>
          </a:p>
          <a:p>
            <a:r>
              <a:rPr lang="en-IN" dirty="0"/>
              <a:t>Example: Recommending sci-fi movies to a user who likes sci-fi.</a:t>
            </a:r>
          </a:p>
          <a:p>
            <a:pPr marL="0" indent="0">
              <a:buNone/>
            </a:pPr>
            <a:r>
              <a:rPr lang="en-IN" dirty="0"/>
              <a:t>Collaborative Filtering:</a:t>
            </a:r>
          </a:p>
          <a:p>
            <a:r>
              <a:rPr lang="en-IN" dirty="0"/>
              <a:t>Recommends items based on similar users' preferences.</a:t>
            </a:r>
          </a:p>
          <a:p>
            <a:r>
              <a:rPr lang="en-IN" dirty="0"/>
              <a:t>Relies on user-item interaction data (ratings, purchases, etc.).</a:t>
            </a:r>
          </a:p>
          <a:p>
            <a:r>
              <a:rPr lang="en-IN" dirty="0"/>
              <a:t>Example: Recommending products to a user based on purchases of similar users.</a:t>
            </a:r>
          </a:p>
          <a:p>
            <a:pPr marL="0" indent="0">
              <a:buNone/>
            </a:pPr>
            <a:r>
              <a:rPr lang="en-IN" dirty="0"/>
              <a:t>Spotify's Recommendation System:</a:t>
            </a:r>
          </a:p>
          <a:p>
            <a:r>
              <a:rPr lang="en-IN" dirty="0"/>
              <a:t>Combines content-based and collaborative filtering.</a:t>
            </a:r>
          </a:p>
          <a:p>
            <a:r>
              <a:rPr lang="en-IN" dirty="0"/>
              <a:t>Uses audio features, metadata, and user </a:t>
            </a:r>
            <a:r>
              <a:rPr lang="en-IN" dirty="0" err="1"/>
              <a:t>behavior.Employs</a:t>
            </a:r>
            <a:r>
              <a:rPr lang="en-IN" dirty="0"/>
              <a:t> deep learning and NLP for advanced analysis.</a:t>
            </a:r>
          </a:p>
          <a:p>
            <a:r>
              <a:rPr lang="en-IN" dirty="0"/>
              <a:t>Provides personalized recommendations, enhancing user experience.</a:t>
            </a:r>
          </a:p>
        </p:txBody>
      </p:sp>
    </p:spTree>
    <p:extLst>
      <p:ext uri="{BB962C8B-B14F-4D97-AF65-F5344CB8AC3E}">
        <p14:creationId xmlns:p14="http://schemas.microsoft.com/office/powerpoint/2010/main" val="328310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Introduction to Recommender Systems</a:t>
            </a:r>
            <a:endParaRPr lang="en-US" dirty="0"/>
          </a:p>
        </p:txBody>
      </p:sp>
      <p:sp>
        <p:nvSpPr>
          <p:cNvPr id="14" name="Content Placeholder 13"/>
          <p:cNvSpPr>
            <a:spLocks noGrp="1"/>
          </p:cNvSpPr>
          <p:nvPr>
            <p:ph idx="1"/>
          </p:nvPr>
        </p:nvSpPr>
        <p:spPr/>
        <p:txBody>
          <a:bodyPr>
            <a:normAutofit/>
          </a:bodyPr>
          <a:lstStyle/>
          <a:p>
            <a:pPr marL="0" indent="0">
              <a:buNone/>
            </a:pPr>
            <a:r>
              <a:rPr lang="en-US" sz="1900" dirty="0"/>
              <a:t>A recommender system is a type of information filtering system that suggests items (like products, movies, articles, etc.) to a user based on their preferences, interests, and past behavior. They make personalized recommendations, helping users discover new things they might like.</a:t>
            </a:r>
          </a:p>
          <a:p>
            <a:pPr marL="0" indent="0">
              <a:buNone/>
            </a:pPr>
            <a:r>
              <a:rPr lang="en-US" sz="1900" b="1" dirty="0"/>
              <a:t>Two Main Types:</a:t>
            </a:r>
            <a:endParaRPr lang="en-US" sz="1900" dirty="0"/>
          </a:p>
          <a:p>
            <a:pPr>
              <a:buFont typeface="+mj-lt"/>
              <a:buAutoNum type="arabicPeriod"/>
            </a:pPr>
            <a:r>
              <a:rPr lang="en-US" sz="1900" b="1" dirty="0"/>
              <a:t>Content-Based Filtering</a:t>
            </a:r>
            <a:endParaRPr lang="en-US" sz="1900" dirty="0"/>
          </a:p>
          <a:p>
            <a:pPr lvl="1"/>
            <a:r>
              <a:rPr lang="en-US" sz="1900" b="1" dirty="0"/>
              <a:t>How it works:</a:t>
            </a:r>
            <a:r>
              <a:rPr lang="en-US" sz="1900" dirty="0"/>
              <a:t> Analyzes the characteristics of items a user has interacted with (e.g., genres, keywords, actors for movies) to find similar items.</a:t>
            </a:r>
          </a:p>
          <a:p>
            <a:pPr lvl="1"/>
            <a:r>
              <a:rPr lang="en-US" sz="1900" b="1" dirty="0"/>
              <a:t>Example:</a:t>
            </a:r>
            <a:r>
              <a:rPr lang="en-US" sz="1900" dirty="0"/>
              <a:t> If you've watched a lot of sci-fi movies, it might recommend other sci-fi movies.</a:t>
            </a:r>
          </a:p>
          <a:p>
            <a:pPr>
              <a:buFont typeface="+mj-lt"/>
              <a:buAutoNum type="arabicPeriod" startAt="2"/>
            </a:pPr>
            <a:r>
              <a:rPr lang="en-US" sz="1900" b="1" dirty="0"/>
              <a:t>Collaborative Filtering</a:t>
            </a:r>
            <a:endParaRPr lang="en-US" sz="1900" dirty="0"/>
          </a:p>
          <a:p>
            <a:pPr lvl="1"/>
            <a:r>
              <a:rPr lang="en-US" sz="1900" b="1" dirty="0"/>
              <a:t>How it works:</a:t>
            </a:r>
            <a:r>
              <a:rPr lang="en-US" sz="1900" dirty="0"/>
              <a:t> Identifies users with similar tastes and recommends items that those similar users liked.</a:t>
            </a:r>
          </a:p>
          <a:p>
            <a:pPr lvl="1"/>
            <a:r>
              <a:rPr lang="en-US" sz="1900" b="1" dirty="0"/>
              <a:t>Example:</a:t>
            </a:r>
            <a:r>
              <a:rPr lang="en-US" sz="1900" dirty="0"/>
              <a:t> If users who liked the same movies as you also liked "Star Wars," it might recommend "Star Wars" to you.</a:t>
            </a:r>
          </a:p>
          <a:p>
            <a:pPr marL="0" indent="0">
              <a:buNone/>
            </a:pPr>
            <a:endParaRPr lang="en-IN" sz="1900" dirty="0"/>
          </a:p>
        </p:txBody>
      </p:sp>
    </p:spTree>
    <p:extLst>
      <p:ext uri="{BB962C8B-B14F-4D97-AF65-F5344CB8AC3E}">
        <p14:creationId xmlns:p14="http://schemas.microsoft.com/office/powerpoint/2010/main" val="49949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464E-B243-00FA-A5E2-8EC3B1FBFDA4}"/>
              </a:ext>
            </a:extLst>
          </p:cNvPr>
          <p:cNvSpPr>
            <a:spLocks noGrp="1"/>
          </p:cNvSpPr>
          <p:nvPr>
            <p:ph type="title"/>
          </p:nvPr>
        </p:nvSpPr>
        <p:spPr/>
        <p:txBody>
          <a:bodyPr/>
          <a:lstStyle/>
          <a:p>
            <a:r>
              <a:rPr lang="en-IN" dirty="0"/>
              <a:t>Content-Based Filtering</a:t>
            </a:r>
          </a:p>
        </p:txBody>
      </p:sp>
      <p:sp>
        <p:nvSpPr>
          <p:cNvPr id="4" name="Content Placeholder 3">
            <a:extLst>
              <a:ext uri="{FF2B5EF4-FFF2-40B4-BE49-F238E27FC236}">
                <a16:creationId xmlns:a16="http://schemas.microsoft.com/office/drawing/2014/main" id="{2C8D40B2-266D-C14D-4396-FD60023D54EA}"/>
              </a:ext>
            </a:extLst>
          </p:cNvPr>
          <p:cNvSpPr>
            <a:spLocks noGrp="1"/>
          </p:cNvSpPr>
          <p:nvPr>
            <p:ph sz="half" idx="1"/>
          </p:nvPr>
        </p:nvSpPr>
        <p:spPr/>
        <p:txBody>
          <a:bodyPr>
            <a:noAutofit/>
          </a:bodyPr>
          <a:lstStyle/>
          <a:p>
            <a:pPr marL="0" indent="0">
              <a:buNone/>
            </a:pPr>
            <a:endParaRPr lang="en-US" sz="1700" dirty="0"/>
          </a:p>
          <a:p>
            <a:pPr marL="0" indent="0">
              <a:buNone/>
            </a:pPr>
            <a:r>
              <a:rPr lang="en-US" sz="1700" dirty="0"/>
              <a:t>Content-based filtering recommends items similar to what you've liked before. It analyzes the content of items you've interacted with (e.g., movies you've watched) and suggests items with similar features (like genre, director, or plot).</a:t>
            </a:r>
          </a:p>
          <a:p>
            <a:pPr marL="0" indent="0">
              <a:buNone/>
            </a:pPr>
            <a:r>
              <a:rPr lang="en-US" sz="1700" dirty="0"/>
              <a:t>Advantages of Content-Based Filtering:</a:t>
            </a:r>
          </a:p>
          <a:p>
            <a:pPr>
              <a:lnSpc>
                <a:spcPct val="100000"/>
              </a:lnSpc>
              <a:spcBef>
                <a:spcPts val="0"/>
              </a:spcBef>
            </a:pPr>
            <a:r>
              <a:rPr lang="en-US" sz="1700" dirty="0"/>
              <a:t>Personalization</a:t>
            </a:r>
          </a:p>
          <a:p>
            <a:pPr>
              <a:lnSpc>
                <a:spcPct val="100000"/>
              </a:lnSpc>
              <a:spcBef>
                <a:spcPts val="0"/>
              </a:spcBef>
            </a:pPr>
            <a:r>
              <a:rPr lang="en-US" sz="1700" dirty="0"/>
              <a:t>No Cold Start Problem</a:t>
            </a:r>
          </a:p>
          <a:p>
            <a:pPr>
              <a:lnSpc>
                <a:spcPct val="100000"/>
              </a:lnSpc>
              <a:spcBef>
                <a:spcPts val="0"/>
              </a:spcBef>
            </a:pPr>
            <a:r>
              <a:rPr lang="en-US" sz="1700" dirty="0"/>
              <a:t>Explainability</a:t>
            </a:r>
          </a:p>
          <a:p>
            <a:pPr marL="0" indent="0">
              <a:spcBef>
                <a:spcPts val="0"/>
              </a:spcBef>
              <a:buNone/>
            </a:pPr>
            <a:endParaRPr lang="en-US" sz="1700" dirty="0"/>
          </a:p>
          <a:p>
            <a:pPr marL="0" indent="0">
              <a:spcBef>
                <a:spcPts val="0"/>
              </a:spcBef>
              <a:buNone/>
            </a:pPr>
            <a:r>
              <a:rPr lang="en-US" sz="1700" dirty="0"/>
              <a:t>Limitations of Content-Based Filtering:</a:t>
            </a:r>
          </a:p>
          <a:p>
            <a:pPr>
              <a:lnSpc>
                <a:spcPct val="100000"/>
              </a:lnSpc>
              <a:spcBef>
                <a:spcPts val="0"/>
              </a:spcBef>
            </a:pPr>
            <a:r>
              <a:rPr lang="en-US" sz="1700" dirty="0"/>
              <a:t>Limited Diversity</a:t>
            </a:r>
          </a:p>
          <a:p>
            <a:pPr>
              <a:lnSpc>
                <a:spcPct val="100000"/>
              </a:lnSpc>
              <a:spcBef>
                <a:spcPts val="0"/>
              </a:spcBef>
            </a:pPr>
            <a:r>
              <a:rPr lang="en-US" sz="1700" dirty="0"/>
              <a:t>Overspecialization</a:t>
            </a:r>
            <a:endParaRPr lang="en-IN" sz="1700" dirty="0"/>
          </a:p>
        </p:txBody>
      </p:sp>
      <p:pic>
        <p:nvPicPr>
          <p:cNvPr id="14" name="Content Placeholder 13">
            <a:extLst>
              <a:ext uri="{FF2B5EF4-FFF2-40B4-BE49-F238E27FC236}">
                <a16:creationId xmlns:a16="http://schemas.microsoft.com/office/drawing/2014/main" id="{9845CFAB-6E69-0DE7-9198-9876D1DB0C17}"/>
              </a:ext>
            </a:extLst>
          </p:cNvPr>
          <p:cNvPicPr>
            <a:picLocks noGrp="1" noChangeAspect="1"/>
          </p:cNvPicPr>
          <p:nvPr>
            <p:ph sz="half" idx="2"/>
          </p:nvPr>
        </p:nvPicPr>
        <p:blipFill>
          <a:blip r:embed="rId2"/>
          <a:stretch>
            <a:fillRect/>
          </a:stretch>
        </p:blipFill>
        <p:spPr>
          <a:xfrm>
            <a:off x="6172200" y="1825625"/>
            <a:ext cx="5181600" cy="4351338"/>
          </a:xfrm>
        </p:spPr>
      </p:pic>
    </p:spTree>
    <p:extLst>
      <p:ext uri="{BB962C8B-B14F-4D97-AF65-F5344CB8AC3E}">
        <p14:creationId xmlns:p14="http://schemas.microsoft.com/office/powerpoint/2010/main" val="399162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C36EB-4090-B504-086F-C89A76B681A1}"/>
              </a:ext>
            </a:extLst>
          </p:cNvPr>
          <p:cNvSpPr>
            <a:spLocks noGrp="1"/>
          </p:cNvSpPr>
          <p:nvPr>
            <p:ph type="title"/>
          </p:nvPr>
        </p:nvSpPr>
        <p:spPr/>
        <p:txBody>
          <a:bodyPr/>
          <a:lstStyle/>
          <a:p>
            <a:r>
              <a:rPr lang="en-IN" dirty="0"/>
              <a:t>Techniques in Content-Based Filtering</a:t>
            </a:r>
          </a:p>
        </p:txBody>
      </p:sp>
      <p:sp>
        <p:nvSpPr>
          <p:cNvPr id="3" name="Content Placeholder 2">
            <a:extLst>
              <a:ext uri="{FF2B5EF4-FFF2-40B4-BE49-F238E27FC236}">
                <a16:creationId xmlns:a16="http://schemas.microsoft.com/office/drawing/2014/main" id="{B14732EB-8C85-B49A-2D51-1DDE23A787FD}"/>
              </a:ext>
            </a:extLst>
          </p:cNvPr>
          <p:cNvSpPr>
            <a:spLocks noGrp="1"/>
          </p:cNvSpPr>
          <p:nvPr>
            <p:ph idx="1"/>
          </p:nvPr>
        </p:nvSpPr>
        <p:spPr/>
        <p:txBody>
          <a:bodyPr>
            <a:normAutofit/>
          </a:bodyPr>
          <a:lstStyle/>
          <a:p>
            <a:pPr marL="0" indent="0">
              <a:lnSpc>
                <a:spcPct val="100000"/>
              </a:lnSpc>
              <a:spcBef>
                <a:spcPts val="100"/>
              </a:spcBef>
              <a:buNone/>
            </a:pPr>
            <a:r>
              <a:rPr lang="en-US" sz="1800" b="1" dirty="0"/>
              <a:t>Text-Based Techniques:</a:t>
            </a:r>
            <a:endParaRPr lang="en-US" sz="1800" dirty="0"/>
          </a:p>
          <a:p>
            <a:pPr>
              <a:lnSpc>
                <a:spcPct val="100000"/>
              </a:lnSpc>
              <a:spcBef>
                <a:spcPts val="100"/>
              </a:spcBef>
              <a:buFont typeface="Arial" panose="020B0604020202020204" pitchFamily="34" charset="0"/>
              <a:buChar char="•"/>
            </a:pPr>
            <a:r>
              <a:rPr lang="en-US" sz="1800" b="1" dirty="0"/>
              <a:t>Term Frequency-Inverse Document Frequency (TF-IDF):</a:t>
            </a:r>
            <a:r>
              <a:rPr lang="en-US" sz="1800" dirty="0"/>
              <a:t> Assigns weights to terms in a document based on their importance. It helps identify the most relevant terms for a given item.</a:t>
            </a:r>
          </a:p>
          <a:p>
            <a:pPr marL="0" indent="0">
              <a:lnSpc>
                <a:spcPct val="100000"/>
              </a:lnSpc>
              <a:spcBef>
                <a:spcPts val="100"/>
              </a:spcBef>
              <a:buNone/>
            </a:pPr>
            <a:endParaRPr lang="en-US" sz="1800" b="1" dirty="0"/>
          </a:p>
          <a:p>
            <a:pPr marL="0" indent="0">
              <a:lnSpc>
                <a:spcPct val="100000"/>
              </a:lnSpc>
              <a:spcBef>
                <a:spcPts val="100"/>
              </a:spcBef>
              <a:buNone/>
            </a:pPr>
            <a:r>
              <a:rPr lang="en-US" sz="1800" b="1" dirty="0"/>
              <a:t>Similarity Measures:</a:t>
            </a:r>
            <a:endParaRPr lang="en-US" sz="1800" dirty="0"/>
          </a:p>
          <a:p>
            <a:pPr>
              <a:lnSpc>
                <a:spcPct val="100000"/>
              </a:lnSpc>
              <a:spcBef>
                <a:spcPts val="100"/>
              </a:spcBef>
              <a:buFont typeface="Arial" panose="020B0604020202020204" pitchFamily="34" charset="0"/>
              <a:buChar char="•"/>
            </a:pPr>
            <a:r>
              <a:rPr lang="en-US" sz="1800" b="1" dirty="0"/>
              <a:t>Cosine Similarity:</a:t>
            </a:r>
            <a:r>
              <a:rPr lang="en-US" sz="1800" dirty="0"/>
              <a:t> Measures the similarity between two documents by calculating the cosine of the angle between their vector representations.</a:t>
            </a:r>
          </a:p>
          <a:p>
            <a:pPr marL="0" indent="0">
              <a:lnSpc>
                <a:spcPct val="100000"/>
              </a:lnSpc>
              <a:spcBef>
                <a:spcPts val="100"/>
              </a:spcBef>
              <a:buNone/>
            </a:pPr>
            <a:endParaRPr lang="en-US" sz="1800" b="1" dirty="0"/>
          </a:p>
          <a:p>
            <a:pPr marL="0" indent="0">
              <a:lnSpc>
                <a:spcPct val="100000"/>
              </a:lnSpc>
              <a:spcBef>
                <a:spcPts val="100"/>
              </a:spcBef>
              <a:buNone/>
            </a:pPr>
            <a:r>
              <a:rPr lang="en-US" sz="1800" b="1" dirty="0"/>
              <a:t>Machine Learning Techniques:</a:t>
            </a:r>
            <a:endParaRPr lang="en-US" sz="1800" dirty="0"/>
          </a:p>
          <a:p>
            <a:pPr>
              <a:lnSpc>
                <a:spcPct val="100000"/>
              </a:lnSpc>
              <a:spcBef>
                <a:spcPts val="100"/>
              </a:spcBef>
              <a:buFont typeface="Arial" panose="020B0604020202020204" pitchFamily="34" charset="0"/>
              <a:buChar char="•"/>
            </a:pPr>
            <a:r>
              <a:rPr lang="en-US" sz="1800" b="1" dirty="0"/>
              <a:t>Naive Bayes:</a:t>
            </a:r>
            <a:r>
              <a:rPr lang="en-US" sz="1800" dirty="0"/>
              <a:t> A probabilistic classifier that assumes independence between features. It can be used to classify items into categories based on their content.</a:t>
            </a:r>
          </a:p>
          <a:p>
            <a:pPr>
              <a:lnSpc>
                <a:spcPct val="100000"/>
              </a:lnSpc>
              <a:spcBef>
                <a:spcPts val="100"/>
              </a:spcBef>
              <a:buFont typeface="Arial" panose="020B0604020202020204" pitchFamily="34" charset="0"/>
              <a:buChar char="•"/>
            </a:pPr>
            <a:r>
              <a:rPr lang="en-US" sz="1800" b="1" dirty="0"/>
              <a:t>Decision Trees:</a:t>
            </a:r>
            <a:r>
              <a:rPr lang="en-US" sz="1800" dirty="0"/>
              <a:t> A tree-like model of decisions and their possible consequences. They can be used to classify items or predict user preferences based on their features.</a:t>
            </a:r>
          </a:p>
        </p:txBody>
      </p:sp>
    </p:spTree>
    <p:extLst>
      <p:ext uri="{BB962C8B-B14F-4D97-AF65-F5344CB8AC3E}">
        <p14:creationId xmlns:p14="http://schemas.microsoft.com/office/powerpoint/2010/main" val="235127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F259-0DDD-148E-7AEF-07290E1490EC}"/>
              </a:ext>
            </a:extLst>
          </p:cNvPr>
          <p:cNvSpPr>
            <a:spLocks noGrp="1"/>
          </p:cNvSpPr>
          <p:nvPr>
            <p:ph type="title"/>
          </p:nvPr>
        </p:nvSpPr>
        <p:spPr/>
        <p:txBody>
          <a:bodyPr/>
          <a:lstStyle/>
          <a:p>
            <a:r>
              <a:rPr lang="en-IN" dirty="0"/>
              <a:t>Examples of Content-Based Filtering</a:t>
            </a:r>
          </a:p>
        </p:txBody>
      </p:sp>
      <p:pic>
        <p:nvPicPr>
          <p:cNvPr id="8" name="Content Placeholder 7">
            <a:extLst>
              <a:ext uri="{FF2B5EF4-FFF2-40B4-BE49-F238E27FC236}">
                <a16:creationId xmlns:a16="http://schemas.microsoft.com/office/drawing/2014/main" id="{3346BF2A-5BD9-8D6F-1A0C-81EC17340CCD}"/>
              </a:ext>
            </a:extLst>
          </p:cNvPr>
          <p:cNvPicPr>
            <a:picLocks noGrp="1" noChangeAspect="1"/>
          </p:cNvPicPr>
          <p:nvPr>
            <p:ph sz="half" idx="1"/>
          </p:nvPr>
        </p:nvPicPr>
        <p:blipFill>
          <a:blip r:embed="rId2"/>
          <a:stretch>
            <a:fillRect/>
          </a:stretch>
        </p:blipFill>
        <p:spPr>
          <a:xfrm>
            <a:off x="838200" y="2366183"/>
            <a:ext cx="5181600" cy="3270222"/>
          </a:xfrm>
        </p:spPr>
      </p:pic>
      <p:sp>
        <p:nvSpPr>
          <p:cNvPr id="6" name="Content Placeholder 5">
            <a:extLst>
              <a:ext uri="{FF2B5EF4-FFF2-40B4-BE49-F238E27FC236}">
                <a16:creationId xmlns:a16="http://schemas.microsoft.com/office/drawing/2014/main" id="{51099E3C-75CE-2A53-5707-68858ACA061C}"/>
              </a:ext>
            </a:extLst>
          </p:cNvPr>
          <p:cNvSpPr>
            <a:spLocks noGrp="1"/>
          </p:cNvSpPr>
          <p:nvPr>
            <p:ph sz="half" idx="2"/>
          </p:nvPr>
        </p:nvSpPr>
        <p:spPr/>
        <p:txBody>
          <a:bodyPr>
            <a:normAutofit fontScale="62500" lnSpcReduction="20000"/>
          </a:bodyPr>
          <a:lstStyle/>
          <a:p>
            <a:pPr marL="0" indent="0">
              <a:buNone/>
            </a:pPr>
            <a:r>
              <a:rPr lang="en-IN" dirty="0"/>
              <a:t>Movie Recommendation:</a:t>
            </a:r>
          </a:p>
          <a:p>
            <a:r>
              <a:rPr lang="en-IN" dirty="0"/>
              <a:t>User: Watches "Inception" (Sci-Fi, Thriller, Mystery)</a:t>
            </a:r>
          </a:p>
          <a:p>
            <a:r>
              <a:rPr lang="en-IN" dirty="0"/>
              <a:t>Recommendation: "Interstellar" (Sci-Fi, Adventure, Drama) - Similar genres and themes.</a:t>
            </a:r>
          </a:p>
          <a:p>
            <a:pPr marL="0" indent="0">
              <a:buNone/>
            </a:pPr>
            <a:r>
              <a:rPr lang="en-IN" dirty="0"/>
              <a:t>Article Recommendation:</a:t>
            </a:r>
          </a:p>
          <a:p>
            <a:r>
              <a:rPr lang="en-IN" dirty="0"/>
              <a:t>User: Reads articles tagged "Artificial Intelligence," "Machine Learning," and "Data Science“</a:t>
            </a:r>
          </a:p>
          <a:p>
            <a:r>
              <a:rPr lang="en-IN" dirty="0"/>
              <a:t>Recommendation: Articles with similar tags or keywords like "Deep Learning," "Neural Networks," or "Natural Language Processing.“</a:t>
            </a:r>
          </a:p>
          <a:p>
            <a:pPr marL="0" indent="0">
              <a:buNone/>
            </a:pPr>
            <a:r>
              <a:rPr lang="en-IN" dirty="0"/>
              <a:t>Product Recommendation:</a:t>
            </a:r>
          </a:p>
          <a:p>
            <a:r>
              <a:rPr lang="en-IN" dirty="0"/>
              <a:t>User: Purchases a pair of blue jeans</a:t>
            </a:r>
          </a:p>
          <a:p>
            <a:r>
              <a:rPr lang="en-IN" dirty="0"/>
              <a:t>Recommendation: Other blue jeans, jeans in similar styles or brands, or other denim products like jackets.</a:t>
            </a:r>
          </a:p>
        </p:txBody>
      </p:sp>
    </p:spTree>
    <p:extLst>
      <p:ext uri="{BB962C8B-B14F-4D97-AF65-F5344CB8AC3E}">
        <p14:creationId xmlns:p14="http://schemas.microsoft.com/office/powerpoint/2010/main" val="392485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D4A9-0A87-9326-3DEC-A0269F4475D9}"/>
              </a:ext>
            </a:extLst>
          </p:cNvPr>
          <p:cNvSpPr>
            <a:spLocks noGrp="1"/>
          </p:cNvSpPr>
          <p:nvPr>
            <p:ph type="title"/>
          </p:nvPr>
        </p:nvSpPr>
        <p:spPr/>
        <p:txBody>
          <a:bodyPr/>
          <a:lstStyle/>
          <a:p>
            <a:r>
              <a:rPr lang="en-IN" dirty="0"/>
              <a:t>Collaborative Filtering</a:t>
            </a:r>
          </a:p>
        </p:txBody>
      </p:sp>
      <p:pic>
        <p:nvPicPr>
          <p:cNvPr id="6" name="Content Placeholder 5">
            <a:extLst>
              <a:ext uri="{FF2B5EF4-FFF2-40B4-BE49-F238E27FC236}">
                <a16:creationId xmlns:a16="http://schemas.microsoft.com/office/drawing/2014/main" id="{4C47DDA3-E217-1380-45DC-CED9154A4B1F}"/>
              </a:ext>
            </a:extLst>
          </p:cNvPr>
          <p:cNvPicPr>
            <a:picLocks noGrp="1" noChangeAspect="1"/>
          </p:cNvPicPr>
          <p:nvPr>
            <p:ph sz="half" idx="2"/>
          </p:nvPr>
        </p:nvPicPr>
        <p:blipFill>
          <a:blip r:embed="rId2"/>
          <a:stretch>
            <a:fillRect/>
          </a:stretch>
        </p:blipFill>
        <p:spPr>
          <a:xfrm>
            <a:off x="6172200" y="2288428"/>
            <a:ext cx="5181600" cy="3425732"/>
          </a:xfrm>
        </p:spPr>
      </p:pic>
      <p:sp>
        <p:nvSpPr>
          <p:cNvPr id="4" name="Content Placeholder 3">
            <a:extLst>
              <a:ext uri="{FF2B5EF4-FFF2-40B4-BE49-F238E27FC236}">
                <a16:creationId xmlns:a16="http://schemas.microsoft.com/office/drawing/2014/main" id="{4AD0596A-8C02-A90B-E0A3-6803586E6A47}"/>
              </a:ext>
            </a:extLst>
          </p:cNvPr>
          <p:cNvSpPr>
            <a:spLocks noGrp="1"/>
          </p:cNvSpPr>
          <p:nvPr>
            <p:ph sz="half" idx="1"/>
          </p:nvPr>
        </p:nvSpPr>
        <p:spPr/>
        <p:txBody>
          <a:bodyPr>
            <a:normAutofit fontScale="62500" lnSpcReduction="20000"/>
          </a:bodyPr>
          <a:lstStyle/>
          <a:p>
            <a:pPr marL="0" indent="0">
              <a:buNone/>
            </a:pPr>
            <a:endParaRPr lang="en-US" dirty="0"/>
          </a:p>
          <a:p>
            <a:pPr marL="0" indent="0">
              <a:buNone/>
            </a:pPr>
            <a:r>
              <a:rPr lang="en-US" dirty="0"/>
              <a:t>Collaborative filtering is a technique that leverages user interaction data to recommend items. It operates on the principle that if two users have similar tastes, they will likely enjoy similar items.</a:t>
            </a:r>
          </a:p>
          <a:p>
            <a:pPr marL="0" indent="0">
              <a:buNone/>
            </a:pPr>
            <a:r>
              <a:rPr lang="en-US" dirty="0"/>
              <a:t>Key Concepts:</a:t>
            </a:r>
          </a:p>
          <a:p>
            <a:pPr marL="0" indent="0">
              <a:buNone/>
            </a:pPr>
            <a:r>
              <a:rPr lang="en-US" dirty="0"/>
              <a:t>User Interaction Data: This includes information about how users have interacted with items, such as ratings, purchases, or clicks.</a:t>
            </a:r>
          </a:p>
          <a:p>
            <a:pPr marL="0" indent="0">
              <a:buNone/>
            </a:pPr>
            <a:r>
              <a:rPr lang="en-US" dirty="0"/>
              <a:t>Similar Users: Users with similar preferences or behaviors are identified.</a:t>
            </a:r>
          </a:p>
          <a:p>
            <a:pPr marL="0" indent="0">
              <a:buNone/>
            </a:pPr>
            <a:r>
              <a:rPr lang="en-US" dirty="0"/>
              <a:t>Recommendation: Items that similar users have liked but the target user hasn't are recommended.</a:t>
            </a:r>
          </a:p>
          <a:p>
            <a:pPr marL="0" indent="0">
              <a:buNone/>
            </a:pPr>
            <a:r>
              <a:rPr lang="en-US" dirty="0"/>
              <a:t>For example, if you often watch sci-fi movies and have rated them highly, a collaborative filtering system might recommend other sci-fi movies that users with similar preferences have enjoyed.</a:t>
            </a:r>
            <a:endParaRPr lang="en-IN" dirty="0"/>
          </a:p>
        </p:txBody>
      </p:sp>
    </p:spTree>
    <p:extLst>
      <p:ext uri="{BB962C8B-B14F-4D97-AF65-F5344CB8AC3E}">
        <p14:creationId xmlns:p14="http://schemas.microsoft.com/office/powerpoint/2010/main" val="142973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75E6-0E9F-BAC0-7540-88F7EC28D8C9}"/>
              </a:ext>
            </a:extLst>
          </p:cNvPr>
          <p:cNvSpPr>
            <a:spLocks noGrp="1"/>
          </p:cNvSpPr>
          <p:nvPr>
            <p:ph type="title"/>
          </p:nvPr>
        </p:nvSpPr>
        <p:spPr/>
        <p:txBody>
          <a:bodyPr/>
          <a:lstStyle/>
          <a:p>
            <a:r>
              <a:rPr lang="en-IN" dirty="0"/>
              <a:t>Techniques in Collaborative Filtering</a:t>
            </a:r>
          </a:p>
        </p:txBody>
      </p:sp>
      <p:sp>
        <p:nvSpPr>
          <p:cNvPr id="3" name="Content Placeholder 2">
            <a:extLst>
              <a:ext uri="{FF2B5EF4-FFF2-40B4-BE49-F238E27FC236}">
                <a16:creationId xmlns:a16="http://schemas.microsoft.com/office/drawing/2014/main" id="{A0A33F80-B7E0-4F6B-3BC9-E6D53AF482C3}"/>
              </a:ext>
            </a:extLst>
          </p:cNvPr>
          <p:cNvSpPr>
            <a:spLocks noGrp="1"/>
          </p:cNvSpPr>
          <p:nvPr>
            <p:ph idx="1"/>
          </p:nvPr>
        </p:nvSpPr>
        <p:spPr/>
        <p:txBody>
          <a:bodyPr>
            <a:noAutofit/>
          </a:bodyPr>
          <a:lstStyle/>
          <a:p>
            <a:pPr marL="0" indent="0">
              <a:buNone/>
            </a:pPr>
            <a:endParaRPr lang="en-US" sz="1800" b="1" dirty="0"/>
          </a:p>
          <a:p>
            <a:pPr marL="0" indent="0">
              <a:buNone/>
            </a:pPr>
            <a:r>
              <a:rPr lang="en-US" sz="1800" b="1" dirty="0"/>
              <a:t>Memory-Based Methods:</a:t>
            </a:r>
            <a:endParaRPr lang="en-US" sz="1800" dirty="0"/>
          </a:p>
          <a:p>
            <a:pPr>
              <a:buFont typeface="Arial" panose="020B0604020202020204" pitchFamily="34" charset="0"/>
              <a:buChar char="•"/>
            </a:pPr>
            <a:r>
              <a:rPr lang="en-US" sz="1800" b="1" dirty="0"/>
              <a:t>User-Based Collaborative Filtering:</a:t>
            </a:r>
            <a:r>
              <a:rPr lang="en-US" sz="1800" dirty="0"/>
              <a:t> Finds users with similar preferences to the target user. Recommends items that similar users have liked.</a:t>
            </a:r>
          </a:p>
          <a:p>
            <a:pPr>
              <a:buFont typeface="Arial" panose="020B0604020202020204" pitchFamily="34" charset="0"/>
              <a:buChar char="•"/>
            </a:pPr>
            <a:r>
              <a:rPr lang="en-US" sz="1800" b="1" dirty="0"/>
              <a:t>Item-Based Collaborative Filtering:</a:t>
            </a:r>
            <a:r>
              <a:rPr lang="en-US" sz="1800" dirty="0"/>
              <a:t> Finds items similar to items the target user has liked. Recommends similar items to the user.</a:t>
            </a:r>
          </a:p>
          <a:p>
            <a:pPr marL="0" indent="0">
              <a:buNone/>
            </a:pPr>
            <a:endParaRPr lang="en-US" sz="1800" dirty="0"/>
          </a:p>
          <a:p>
            <a:pPr marL="0" indent="0">
              <a:buNone/>
            </a:pPr>
            <a:r>
              <a:rPr lang="en-US" sz="1800" b="1" dirty="0"/>
              <a:t>Model-Based Methods:</a:t>
            </a:r>
            <a:endParaRPr lang="en-US" sz="1800" dirty="0"/>
          </a:p>
          <a:p>
            <a:pPr>
              <a:buFont typeface="Arial" panose="020B0604020202020204" pitchFamily="34" charset="0"/>
              <a:buChar char="•"/>
            </a:pPr>
            <a:r>
              <a:rPr lang="en-US" sz="1800" b="1" dirty="0"/>
              <a:t>Matrix Factorization:</a:t>
            </a:r>
            <a:r>
              <a:rPr lang="en-US" sz="1800" dirty="0"/>
              <a:t> Decomposes the user-item rating matrix into lower-dimensional matrices, representing latent factors. Predicts missing ratings based on these latent factors.</a:t>
            </a:r>
          </a:p>
          <a:p>
            <a:pPr>
              <a:buFont typeface="Arial" panose="020B0604020202020204" pitchFamily="34" charset="0"/>
              <a:buChar char="•"/>
            </a:pPr>
            <a:r>
              <a:rPr lang="en-US" sz="1800" b="1" dirty="0"/>
              <a:t>Singular Value Decomposition (SVD):</a:t>
            </a:r>
            <a:r>
              <a:rPr lang="en-US" sz="1800" dirty="0"/>
              <a:t> A specific type of matrix factorization that decomposes the rating matrix into three matrices: user-latent factor, latent factor-item, and singular values. Can be used to predict missing ratings and make recommendations.</a:t>
            </a:r>
          </a:p>
          <a:p>
            <a:pPr marL="0" indent="0">
              <a:buNone/>
            </a:pPr>
            <a:endParaRPr lang="en-IN" sz="1800" dirty="0"/>
          </a:p>
        </p:txBody>
      </p:sp>
    </p:spTree>
    <p:extLst>
      <p:ext uri="{BB962C8B-B14F-4D97-AF65-F5344CB8AC3E}">
        <p14:creationId xmlns:p14="http://schemas.microsoft.com/office/powerpoint/2010/main" val="380272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8C8D-2C61-1845-E5C8-726DAF6AFAB7}"/>
              </a:ext>
            </a:extLst>
          </p:cNvPr>
          <p:cNvSpPr>
            <a:spLocks noGrp="1"/>
          </p:cNvSpPr>
          <p:nvPr>
            <p:ph type="title"/>
          </p:nvPr>
        </p:nvSpPr>
        <p:spPr/>
        <p:txBody>
          <a:bodyPr/>
          <a:lstStyle/>
          <a:p>
            <a:r>
              <a:rPr lang="en-IN" dirty="0"/>
              <a:t>Examples of Collaborative Filtering</a:t>
            </a:r>
          </a:p>
        </p:txBody>
      </p:sp>
      <p:sp>
        <p:nvSpPr>
          <p:cNvPr id="3" name="Content Placeholder 2">
            <a:extLst>
              <a:ext uri="{FF2B5EF4-FFF2-40B4-BE49-F238E27FC236}">
                <a16:creationId xmlns:a16="http://schemas.microsoft.com/office/drawing/2014/main" id="{98E77AF2-BAF8-F600-4815-C0419D2D5484}"/>
              </a:ext>
            </a:extLst>
          </p:cNvPr>
          <p:cNvSpPr>
            <a:spLocks noGrp="1"/>
          </p:cNvSpPr>
          <p:nvPr>
            <p:ph sz="half" idx="2"/>
          </p:nvPr>
        </p:nvSpPr>
        <p:spPr/>
        <p:txBody>
          <a:bodyPr>
            <a:normAutofit/>
          </a:bodyPr>
          <a:lstStyle/>
          <a:p>
            <a:pPr marL="0" indent="0">
              <a:buNone/>
            </a:pPr>
            <a:endParaRPr lang="en-US" sz="1800" dirty="0"/>
          </a:p>
          <a:p>
            <a:r>
              <a:rPr lang="en-US" sz="1800" dirty="0"/>
              <a:t>Amazon's Recommendation System: If you've purchased a lot of sci-fi books, Amazon might recommend other sci-fi books, even if you haven't specifically searched for them.</a:t>
            </a:r>
          </a:p>
          <a:p>
            <a:r>
              <a:rPr lang="en-US" sz="1800" dirty="0"/>
              <a:t>Netflix's Recommendation System: If you've watched a lot of crime dramas, Netflix might recommend other crime dramas or thrillers.</a:t>
            </a:r>
          </a:p>
          <a:p>
            <a:r>
              <a:rPr lang="en-US" sz="1800" dirty="0"/>
              <a:t>Spotify's Recommendation System: If you frequently listen to indie rock, Spotify might recommend other indie rock bands or artists with a similar sound.</a:t>
            </a:r>
            <a:endParaRPr lang="en-IN" sz="1800" dirty="0"/>
          </a:p>
        </p:txBody>
      </p:sp>
      <p:pic>
        <p:nvPicPr>
          <p:cNvPr id="7" name="Content Placeholder 6">
            <a:extLst>
              <a:ext uri="{FF2B5EF4-FFF2-40B4-BE49-F238E27FC236}">
                <a16:creationId xmlns:a16="http://schemas.microsoft.com/office/drawing/2014/main" id="{768D547A-A091-7C4D-AB69-8783A88D7B36}"/>
              </a:ext>
            </a:extLst>
          </p:cNvPr>
          <p:cNvPicPr>
            <a:picLocks noGrp="1" noChangeAspect="1"/>
          </p:cNvPicPr>
          <p:nvPr>
            <p:ph sz="half" idx="1"/>
          </p:nvPr>
        </p:nvPicPr>
        <p:blipFill>
          <a:blip r:embed="rId2"/>
          <a:stretch>
            <a:fillRect/>
          </a:stretch>
        </p:blipFill>
        <p:spPr>
          <a:xfrm>
            <a:off x="838200" y="2540619"/>
            <a:ext cx="5181600" cy="2921350"/>
          </a:xfrm>
        </p:spPr>
      </p:pic>
    </p:spTree>
    <p:extLst>
      <p:ext uri="{BB962C8B-B14F-4D97-AF65-F5344CB8AC3E}">
        <p14:creationId xmlns:p14="http://schemas.microsoft.com/office/powerpoint/2010/main" val="334345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5E87-AB9A-F283-4F80-B54906DF21EA}"/>
              </a:ext>
            </a:extLst>
          </p:cNvPr>
          <p:cNvSpPr>
            <a:spLocks noGrp="1"/>
          </p:cNvSpPr>
          <p:nvPr>
            <p:ph type="title"/>
          </p:nvPr>
        </p:nvSpPr>
        <p:spPr/>
        <p:txBody>
          <a:bodyPr>
            <a:normAutofit fontScale="90000"/>
          </a:bodyPr>
          <a:lstStyle/>
          <a:p>
            <a:r>
              <a:rPr lang="en-US" dirty="0"/>
              <a:t>Case Study - Spotify’s Recommender System</a:t>
            </a:r>
            <a:endParaRPr lang="en-IN" dirty="0"/>
          </a:p>
        </p:txBody>
      </p:sp>
      <p:sp>
        <p:nvSpPr>
          <p:cNvPr id="3" name="Content Placeholder 2">
            <a:extLst>
              <a:ext uri="{FF2B5EF4-FFF2-40B4-BE49-F238E27FC236}">
                <a16:creationId xmlns:a16="http://schemas.microsoft.com/office/drawing/2014/main" id="{190CBE7D-8909-FB0F-F4FB-FA25447368C3}"/>
              </a:ext>
            </a:extLst>
          </p:cNvPr>
          <p:cNvSpPr>
            <a:spLocks noGrp="1"/>
          </p:cNvSpPr>
          <p:nvPr>
            <p:ph idx="1"/>
          </p:nvPr>
        </p:nvSpPr>
        <p:spPr/>
        <p:txBody>
          <a:bodyPr>
            <a:normAutofit/>
          </a:bodyPr>
          <a:lstStyle/>
          <a:p>
            <a:pPr marL="0" indent="0">
              <a:buNone/>
            </a:pPr>
            <a:r>
              <a:rPr lang="en-US" sz="1800" dirty="0"/>
              <a:t>Spotify's recommendation system is a complex interplay of various techniques, including collaborative filtering and content-based filtering, that work together to deliver highly personalized music recommendations.</a:t>
            </a:r>
          </a:p>
          <a:p>
            <a:pPr marL="0" indent="0">
              <a:buNone/>
            </a:pPr>
            <a:r>
              <a:rPr lang="en-US" sz="1800" b="1" dirty="0"/>
              <a:t>Key Components of Spotify's Recommendation System:</a:t>
            </a:r>
            <a:endParaRPr lang="en-US" sz="1800" dirty="0"/>
          </a:p>
          <a:p>
            <a:pPr>
              <a:buFont typeface="+mj-lt"/>
              <a:buAutoNum type="arabicPeriod"/>
            </a:pPr>
            <a:r>
              <a:rPr lang="en-US" sz="1800" b="1" dirty="0"/>
              <a:t>Collaborative Filtering:</a:t>
            </a:r>
            <a:endParaRPr lang="en-US" sz="1800" dirty="0"/>
          </a:p>
          <a:p>
            <a:pPr>
              <a:buFont typeface="+mj-lt"/>
              <a:buAutoNum type="arabicPeriod"/>
            </a:pPr>
            <a:r>
              <a:rPr lang="en-US" sz="1800" b="1" dirty="0"/>
              <a:t>Content-Based Filtering:</a:t>
            </a:r>
            <a:endParaRPr lang="en-US" sz="1800" dirty="0"/>
          </a:p>
          <a:p>
            <a:pPr>
              <a:buFont typeface="+mj-lt"/>
              <a:buAutoNum type="arabicPeriod"/>
            </a:pPr>
            <a:r>
              <a:rPr lang="en-US" sz="1800" b="1" dirty="0"/>
              <a:t>Hybrid Approach:</a:t>
            </a:r>
            <a:endParaRPr lang="en-US" sz="1800" dirty="0"/>
          </a:p>
          <a:p>
            <a:pPr>
              <a:buFont typeface="+mj-lt"/>
              <a:buAutoNum type="arabicPeriod"/>
            </a:pPr>
            <a:r>
              <a:rPr lang="en-US" sz="1800" b="1" dirty="0"/>
              <a:t>Contextual Bandits:</a:t>
            </a:r>
            <a:endParaRPr lang="en-US" sz="1800" dirty="0"/>
          </a:p>
          <a:p>
            <a:pPr>
              <a:buFont typeface="+mj-lt"/>
              <a:buAutoNum type="arabicPeriod"/>
            </a:pPr>
            <a:r>
              <a:rPr lang="en-US" sz="1800" b="1" dirty="0"/>
              <a:t>Machine Learning:</a:t>
            </a:r>
          </a:p>
          <a:p>
            <a:pPr marL="0" indent="0">
              <a:buNone/>
            </a:pPr>
            <a:r>
              <a:rPr lang="en-US" sz="1800" dirty="0"/>
              <a:t>By combining these techniques, Spotify's recommendation system aims to provide a seamless and personalized music listening experience for its users.</a:t>
            </a:r>
          </a:p>
          <a:p>
            <a:pPr marL="0" indent="0">
              <a:buNone/>
            </a:pPr>
            <a:endParaRPr lang="en-IN" sz="1800" dirty="0"/>
          </a:p>
        </p:txBody>
      </p:sp>
      <p:pic>
        <p:nvPicPr>
          <p:cNvPr id="5" name="Graphic 4">
            <a:extLst>
              <a:ext uri="{FF2B5EF4-FFF2-40B4-BE49-F238E27FC236}">
                <a16:creationId xmlns:a16="http://schemas.microsoft.com/office/drawing/2014/main" id="{73C06482-F444-E9FE-DFD4-7CA5531589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2064" y="2677783"/>
            <a:ext cx="1502434" cy="1502434"/>
          </a:xfrm>
          <a:prstGeom prst="rect">
            <a:avLst/>
          </a:prstGeom>
        </p:spPr>
      </p:pic>
    </p:spTree>
    <p:extLst>
      <p:ext uri="{BB962C8B-B14F-4D97-AF65-F5344CB8AC3E}">
        <p14:creationId xmlns:p14="http://schemas.microsoft.com/office/powerpoint/2010/main" val="381636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eet music design templat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music design slides.potx" id="{09D230C4-ED1F-4782-ABA0-B528A81E30C6}" vid="{782C1FB5-44AD-41D7-B4F1-9A54F55FAEF7}"/>
    </a:ext>
  </a:extLst>
</a:theme>
</file>

<file path=ppt/theme/theme2.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Sheet music design slides</Template>
  <TotalTime>237</TotalTime>
  <Words>1135</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Sheet music design template</vt:lpstr>
      <vt:lpstr>Recommender Systems</vt:lpstr>
      <vt:lpstr>Introduction to Recommender Systems</vt:lpstr>
      <vt:lpstr>Content-Based Filtering</vt:lpstr>
      <vt:lpstr>Techniques in Content-Based Filtering</vt:lpstr>
      <vt:lpstr>Examples of Content-Based Filtering</vt:lpstr>
      <vt:lpstr>Collaborative Filtering</vt:lpstr>
      <vt:lpstr>Techniques in Collaborative Filtering</vt:lpstr>
      <vt:lpstr>Examples of Collaborative Filtering</vt:lpstr>
      <vt:lpstr>Case Study - Spotify’s Recommender System</vt:lpstr>
      <vt:lpstr>Spotify's Recommendation Techniques</vt:lpstr>
      <vt:lpstr>Outcomes and User Experience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Sharma</dc:creator>
  <cp:lastModifiedBy>Krishna Sharma</cp:lastModifiedBy>
  <cp:revision>1</cp:revision>
  <dcterms:created xsi:type="dcterms:W3CDTF">2024-11-10T13:08:15Z</dcterms:created>
  <dcterms:modified xsi:type="dcterms:W3CDTF">2024-11-10T17:06:09Z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