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235" r:id="rId4"/>
  </p:sldMasterIdLst>
  <p:notesMasterIdLst>
    <p:notesMasterId r:id="rId19"/>
  </p:notesMasterIdLst>
  <p:sldIdLst>
    <p:sldId id="256" r:id="rId5"/>
    <p:sldId id="257" r:id="rId6"/>
    <p:sldId id="258" r:id="rId7"/>
    <p:sldId id="266" r:id="rId8"/>
    <p:sldId id="259" r:id="rId9"/>
    <p:sldId id="260" r:id="rId10"/>
    <p:sldId id="261" r:id="rId11"/>
    <p:sldId id="262" r:id="rId12"/>
    <p:sldId id="264" r:id="rId13"/>
    <p:sldId id="267" r:id="rId14"/>
    <p:sldId id="268" r:id="rId15"/>
    <p:sldId id="270" r:id="rId16"/>
    <p:sldId id="271"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0A0D5-8F98-4CC1-A28E-021F0B6B475C}" type="datetimeFigureOut">
              <a:rPr lang="en-US" smtClean="0"/>
              <a:t>5/4/2022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3C52C-5E29-41AF-BAA3-8217E886DA08}" type="slidenum">
              <a:rPr lang="en-US" smtClean="0"/>
              <a:t>‹#›</a:t>
            </a:fld>
            <a:endParaRPr lang="en-US" dirty="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3A750590-9F9A-443B-9295-A3931D8194B1}" type="datetime1">
              <a:rPr lang="en-US" smtClean="0"/>
              <a:t>5/4/2022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156902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96F347-1B2F-4097-AEB5-4A26FB45D67A}" type="datetime1">
              <a:rPr lang="en-US" smtClean="0"/>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66273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8CC1DEE0-34E5-4E0F-BEC1-4B8835F82CD1}" type="datetime1">
              <a:rPr lang="en-US" smtClean="0"/>
              <a:t>5/4/2022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3111240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75B4BE-627A-4EC1-99E1-6F1AA97AB802}" type="datetime1">
              <a:rPr lang="en-US" smtClean="0"/>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94052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78BFACF8-E63D-4673-A128-83547867BB7A}" type="datetime1">
              <a:rPr lang="en-US" smtClean="0"/>
              <a:t>5/4/2022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973909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BED6AC-4FBA-40BD-BE75-20DB64DA4BAD}" type="datetime1">
              <a:rPr lang="en-US" smtClean="0"/>
              <a:t>5/4/2022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10367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933C87-D201-458A-93C0-8EDD9AC92D93}" type="datetime1">
              <a:rPr lang="en-US" smtClean="0"/>
              <a:t>5/4/2022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53242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6CE6829-5A25-485A-91B1-5D6D58BB9F23}" type="datetime1">
              <a:rPr lang="en-US" smtClean="0"/>
              <a:t>5/4/2022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3207677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2F5CD-23D0-4DD1-85B1-71F1825FB3EC}" type="datetime1">
              <a:rPr lang="en-US" smtClean="0"/>
              <a:t>5/4/2022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931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38BA5035-C284-496A-B076-BA73A8FA5D8B}" type="datetime1">
              <a:rPr lang="en-US" smtClean="0"/>
              <a:t>5/4/2022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815748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359126-4846-4E88-BDD9-5585CC877E47}" type="datetime1">
              <a:rPr lang="en-US" smtClean="0"/>
              <a:t>5/4/2022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623339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D9359126-4846-4E88-BDD9-5585CC877E47}" type="datetime1">
              <a:rPr lang="en-US" smtClean="0"/>
              <a:t>5/4/2022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6D22F896-40B5-4ADD-8801-0D06FADFA09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23015741"/>
      </p:ext>
    </p:extLst>
  </p:cSld>
  <p:clrMap bg1="lt1" tx1="dk1" bg2="lt2" tx2="dk2" accent1="accent1" accent2="accent2" accent3="accent3" accent4="accent4" accent5="accent5" accent6="accent6" hlink="hlink" folHlink="folHlink"/>
  <p:sldLayoutIdLst>
    <p:sldLayoutId id="2147484236" r:id="rId1"/>
    <p:sldLayoutId id="2147484237" r:id="rId2"/>
    <p:sldLayoutId id="2147484238" r:id="rId3"/>
    <p:sldLayoutId id="2147484239" r:id="rId4"/>
    <p:sldLayoutId id="2147484240" r:id="rId5"/>
    <p:sldLayoutId id="2147484241" r:id="rId6"/>
    <p:sldLayoutId id="2147484242" r:id="rId7"/>
    <p:sldLayoutId id="2147484243" r:id="rId8"/>
    <p:sldLayoutId id="2147484244" r:id="rId9"/>
    <p:sldLayoutId id="2147484245" r:id="rId10"/>
    <p:sldLayoutId id="2147484246"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localhost:8888/notebooks/Desktop/NIIT/MINI%20projects/Project%201.%20Linear%20Regression/MiniProject%20_1.ipynb#interpretation-1:OB2-and-OB3-types-are-having-high-premium-rates-as-chances-of-getting-stroke-in-these-categories-are-quit-high.Obesity-increases-the-risk-of-several-debilitating,-and-deadly-diseases,-including-diabetes,-heart-disease,-and-some-cancers." TargetMode="Externa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792483" y="821265"/>
            <a:ext cx="6098705" cy="2607735"/>
          </a:xfrm>
        </p:spPr>
        <p:txBody>
          <a:bodyPr anchor="ctr">
            <a:normAutofit/>
          </a:bodyPr>
          <a:lstStyle/>
          <a:p>
            <a:pPr algn="r"/>
            <a:r>
              <a:rPr lang="en-US" sz="3200" dirty="0"/>
              <a:t>Prediction of Insurance </a:t>
            </a:r>
            <a:br>
              <a:rPr lang="en-US" sz="3200" dirty="0"/>
            </a:br>
            <a:r>
              <a:rPr lang="en-US" sz="3200" dirty="0"/>
              <a:t>Premium</a:t>
            </a:r>
            <a:endParaRPr lang="en-US" sz="5400" dirty="0"/>
          </a:p>
        </p:txBody>
      </p:sp>
      <p:sp>
        <p:nvSpPr>
          <p:cNvPr id="3" name="Subtitle 2">
            <a:extLst>
              <a:ext uri="{FF2B5EF4-FFF2-40B4-BE49-F238E27FC236}">
                <a16:creationId xmlns:a16="http://schemas.microsoft.com/office/drawing/2014/main" id="{E309A740-48C5-4AE5-879B-F567D3D7ACDC}"/>
              </a:ext>
            </a:extLst>
          </p:cNvPr>
          <p:cNvSpPr>
            <a:spLocks noGrp="1"/>
          </p:cNvSpPr>
          <p:nvPr>
            <p:ph type="subTitle" idx="1"/>
          </p:nvPr>
        </p:nvSpPr>
        <p:spPr>
          <a:xfrm>
            <a:off x="8409465" y="2889216"/>
            <a:ext cx="3265713" cy="5222117"/>
          </a:xfrm>
        </p:spPr>
        <p:txBody>
          <a:bodyPr anchor="ctr">
            <a:normAutofit/>
          </a:bodyPr>
          <a:lstStyle/>
          <a:p>
            <a:r>
              <a:rPr lang="en-US" sz="2000" b="1" dirty="0">
                <a:solidFill>
                  <a:schemeClr val="bg1"/>
                </a:solidFill>
              </a:rPr>
              <a:t>By Krishna shinde	</a:t>
            </a:r>
          </a:p>
          <a:p>
            <a:r>
              <a:rPr lang="en-US" sz="2000" b="1" dirty="0">
                <a:solidFill>
                  <a:schemeClr val="bg1"/>
                </a:solidFill>
              </a:rPr>
              <a:t>(ML Engineer)</a:t>
            </a:r>
          </a:p>
        </p:txBody>
      </p:sp>
    </p:spTree>
    <p:extLst>
      <p:ext uri="{BB962C8B-B14F-4D97-AF65-F5344CB8AC3E}">
        <p14:creationId xmlns:p14="http://schemas.microsoft.com/office/powerpoint/2010/main" val="3754664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10"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0EA74-8432-4FBC-A4FA-C06DE620813C}"/>
              </a:ext>
            </a:extLst>
          </p:cNvPr>
          <p:cNvSpPr>
            <a:spLocks noGrp="1"/>
          </p:cNvSpPr>
          <p:nvPr>
            <p:ph type="title"/>
          </p:nvPr>
        </p:nvSpPr>
        <p:spPr/>
        <p:txBody>
          <a:bodyPr/>
          <a:lstStyle/>
          <a:p>
            <a:r>
              <a:rPr lang="en-US" dirty="0"/>
              <a:t>Model TESTING</a:t>
            </a:r>
            <a:endParaRPr lang="en-GB" dirty="0"/>
          </a:p>
        </p:txBody>
      </p:sp>
      <p:pic>
        <p:nvPicPr>
          <p:cNvPr id="6146" name="Picture 2">
            <a:extLst>
              <a:ext uri="{FF2B5EF4-FFF2-40B4-BE49-F238E27FC236}">
                <a16:creationId xmlns:a16="http://schemas.microsoft.com/office/drawing/2014/main" id="{52908DBB-E84E-4C5C-AB7E-177BFE19CB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894" y="2088639"/>
            <a:ext cx="5689499" cy="384833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0BB3DEA-615C-40C3-91CB-A7E92F64DD07}"/>
              </a:ext>
            </a:extLst>
          </p:cNvPr>
          <p:cNvSpPr txBox="1"/>
          <p:nvPr/>
        </p:nvSpPr>
        <p:spPr>
          <a:xfrm>
            <a:off x="5764695" y="2088639"/>
            <a:ext cx="6149009" cy="4431431"/>
          </a:xfrm>
          <a:prstGeom prst="rect">
            <a:avLst/>
          </a:prstGeom>
          <a:noFill/>
        </p:spPr>
        <p:txBody>
          <a:bodyPr wrap="square" rtlCol="0">
            <a:spAutoFit/>
          </a:bodyPr>
          <a:lstStyle/>
          <a:p>
            <a:pPr marL="457200" indent="-457200">
              <a:buFont typeface="+mj-lt"/>
              <a:buAutoNum type="arabicPeriod"/>
            </a:pPr>
            <a:endParaRPr lang="en-US" sz="2400" dirty="0"/>
          </a:p>
          <a:p>
            <a:pPr marL="457200" indent="-457200">
              <a:buFont typeface="+mj-lt"/>
              <a:buAutoNum type="arabicPeriod"/>
            </a:pPr>
            <a:r>
              <a:rPr lang="en-US" sz="2400" dirty="0"/>
              <a:t>Planning cycle: -(Choosing the right algorithm. Understanding data)</a:t>
            </a:r>
          </a:p>
          <a:p>
            <a:pPr marL="457200" indent="-457200">
              <a:buFont typeface="+mj-lt"/>
              <a:buAutoNum type="arabicPeriod"/>
            </a:pPr>
            <a:r>
              <a:rPr lang="en-US" sz="2400" dirty="0"/>
              <a:t>Investigation of requirements:-feature selection and cross validation </a:t>
            </a:r>
          </a:p>
          <a:p>
            <a:pPr marL="457200" indent="-457200">
              <a:buFont typeface="+mj-lt"/>
              <a:buAutoNum type="arabicPeriod"/>
            </a:pPr>
            <a:r>
              <a:rPr lang="en-US" sz="2400" dirty="0"/>
              <a:t> Design:-model building and fitting</a:t>
            </a:r>
          </a:p>
          <a:p>
            <a:pPr marL="457200" indent="-457200">
              <a:buFont typeface="+mj-lt"/>
              <a:buAutoNum type="arabicPeriod"/>
            </a:pPr>
            <a:r>
              <a:rPr lang="en-US" sz="2400" dirty="0"/>
              <a:t> Implementation-predicting the values</a:t>
            </a:r>
          </a:p>
          <a:p>
            <a:pPr marL="457200" indent="-457200">
              <a:buFont typeface="+mj-lt"/>
              <a:buAutoNum type="arabicPeriod"/>
            </a:pPr>
            <a:r>
              <a:rPr lang="en-US" sz="2400" dirty="0"/>
              <a:t> Testing-comparison of original and predicted  values</a:t>
            </a:r>
          </a:p>
          <a:p>
            <a:pPr marL="457200" indent="-457200">
              <a:buFont typeface="+mj-lt"/>
              <a:buAutoNum type="arabicPeriod"/>
            </a:pPr>
            <a:r>
              <a:rPr lang="en-US" sz="2400" dirty="0"/>
              <a:t>Evaluation :-evaluating  the model using inbuild techniques like MSE and R2 Score </a:t>
            </a:r>
          </a:p>
          <a:p>
            <a:pPr marL="342900" indent="-342900">
              <a:buFont typeface="+mj-lt"/>
              <a:buAutoNum type="arabicPeriod"/>
            </a:pPr>
            <a:endParaRPr lang="en-US" dirty="0"/>
          </a:p>
        </p:txBody>
      </p:sp>
    </p:spTree>
    <p:extLst>
      <p:ext uri="{BB962C8B-B14F-4D97-AF65-F5344CB8AC3E}">
        <p14:creationId xmlns:p14="http://schemas.microsoft.com/office/powerpoint/2010/main" val="2110264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additive="base">
                                        <p:cTn id="7" dur="500" fill="hold"/>
                                        <p:tgtEl>
                                          <p:spTgt spid="6146"/>
                                        </p:tgtEl>
                                        <p:attrNameLst>
                                          <p:attrName>ppt_x</p:attrName>
                                        </p:attrNameLst>
                                      </p:cBhvr>
                                      <p:tavLst>
                                        <p:tav tm="0">
                                          <p:val>
                                            <p:strVal val="#ppt_x"/>
                                          </p:val>
                                        </p:tav>
                                        <p:tav tm="100000">
                                          <p:val>
                                            <p:strVal val="#ppt_x"/>
                                          </p:val>
                                        </p:tav>
                                      </p:tavLst>
                                    </p:anim>
                                    <p:anim calcmode="lin" valueType="num">
                                      <p:cBhvr additive="base">
                                        <p:cTn id="8"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1000"/>
                                        <p:tgtEl>
                                          <p:spTgt spid="4">
                                            <p:txEl>
                                              <p:pRg st="1" end="1"/>
                                            </p:txEl>
                                          </p:spTgt>
                                        </p:tgtEl>
                                      </p:cBhvr>
                                    </p:animEffect>
                                    <p:anim calcmode="lin" valueType="num">
                                      <p:cBhvr>
                                        <p:cTn id="14"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1000"/>
                                        <p:tgtEl>
                                          <p:spTgt spid="4">
                                            <p:txEl>
                                              <p:pRg st="2" end="2"/>
                                            </p:txEl>
                                          </p:spTgt>
                                        </p:tgtEl>
                                      </p:cBhvr>
                                    </p:animEffect>
                                    <p:anim calcmode="lin" valueType="num">
                                      <p:cBhvr>
                                        <p:cTn id="21"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1000"/>
                                        <p:tgtEl>
                                          <p:spTgt spid="4">
                                            <p:txEl>
                                              <p:pRg st="3" end="3"/>
                                            </p:txEl>
                                          </p:spTgt>
                                        </p:tgtEl>
                                      </p:cBhvr>
                                    </p:animEffect>
                                    <p:anim calcmode="lin" valueType="num">
                                      <p:cBhvr>
                                        <p:cTn id="28"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4">
                                            <p:txEl>
                                              <p:pRg st="4" end="4"/>
                                            </p:txEl>
                                          </p:spTgt>
                                        </p:tgtEl>
                                        <p:attrNameLst>
                                          <p:attrName>style.visibility</p:attrName>
                                        </p:attrNameLst>
                                      </p:cBhvr>
                                      <p:to>
                                        <p:strVal val="visible"/>
                                      </p:to>
                                    </p:set>
                                    <p:animEffect transition="in" filter="fade">
                                      <p:cBhvr>
                                        <p:cTn id="34" dur="1000"/>
                                        <p:tgtEl>
                                          <p:spTgt spid="4">
                                            <p:txEl>
                                              <p:pRg st="4" end="4"/>
                                            </p:txEl>
                                          </p:spTgt>
                                        </p:tgtEl>
                                      </p:cBhvr>
                                    </p:animEffect>
                                    <p:anim calcmode="lin" valueType="num">
                                      <p:cBhvr>
                                        <p:cTn id="35"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4">
                                            <p:txEl>
                                              <p:pRg st="5" end="5"/>
                                            </p:txEl>
                                          </p:spTgt>
                                        </p:tgtEl>
                                        <p:attrNameLst>
                                          <p:attrName>style.visibility</p:attrName>
                                        </p:attrNameLst>
                                      </p:cBhvr>
                                      <p:to>
                                        <p:strVal val="visible"/>
                                      </p:to>
                                    </p:set>
                                    <p:animEffect transition="in" filter="fade">
                                      <p:cBhvr>
                                        <p:cTn id="41" dur="1000"/>
                                        <p:tgtEl>
                                          <p:spTgt spid="4">
                                            <p:txEl>
                                              <p:pRg st="5" end="5"/>
                                            </p:txEl>
                                          </p:spTgt>
                                        </p:tgtEl>
                                      </p:cBhvr>
                                    </p:animEffect>
                                    <p:anim calcmode="lin" valueType="num">
                                      <p:cBhvr>
                                        <p:cTn id="42"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4">
                                            <p:txEl>
                                              <p:pRg st="6" end="6"/>
                                            </p:txEl>
                                          </p:spTgt>
                                        </p:tgtEl>
                                        <p:attrNameLst>
                                          <p:attrName>style.visibility</p:attrName>
                                        </p:attrNameLst>
                                      </p:cBhvr>
                                      <p:to>
                                        <p:strVal val="visible"/>
                                      </p:to>
                                    </p:set>
                                    <p:animEffect transition="in" filter="fade">
                                      <p:cBhvr>
                                        <p:cTn id="48" dur="1000"/>
                                        <p:tgtEl>
                                          <p:spTgt spid="4">
                                            <p:txEl>
                                              <p:pRg st="6" end="6"/>
                                            </p:txEl>
                                          </p:spTgt>
                                        </p:tgtEl>
                                      </p:cBhvr>
                                    </p:animEffect>
                                    <p:anim calcmode="lin" valueType="num">
                                      <p:cBhvr>
                                        <p:cTn id="49"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50"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333DE5-9996-48FA-9AFF-31E000DFD6BA}"/>
              </a:ext>
            </a:extLst>
          </p:cNvPr>
          <p:cNvSpPr>
            <a:spLocks noGrp="1"/>
          </p:cNvSpPr>
          <p:nvPr>
            <p:ph idx="1"/>
          </p:nvPr>
        </p:nvSpPr>
        <p:spPr>
          <a:xfrm>
            <a:off x="581192" y="2180497"/>
            <a:ext cx="4361869" cy="1248504"/>
          </a:xfrm>
        </p:spPr>
        <p:txBody>
          <a:bodyPr>
            <a:normAutofit/>
          </a:bodyPr>
          <a:lstStyle/>
          <a:p>
            <a:r>
              <a:rPr lang="en-US" sz="2000" dirty="0"/>
              <a:t>MSE = 0.19584133488179334</a:t>
            </a:r>
          </a:p>
          <a:p>
            <a:r>
              <a:rPr lang="en-US" sz="2000" dirty="0"/>
              <a:t>r2 score is  0.7737073581862388</a:t>
            </a:r>
          </a:p>
        </p:txBody>
      </p:sp>
      <p:pic>
        <p:nvPicPr>
          <p:cNvPr id="7178" name="Picture 10">
            <a:extLst>
              <a:ext uri="{FF2B5EF4-FFF2-40B4-BE49-F238E27FC236}">
                <a16:creationId xmlns:a16="http://schemas.microsoft.com/office/drawing/2014/main" id="{6B334E56-826C-40A6-81A0-E32EADF668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59777"/>
            <a:ext cx="4055165" cy="2954090"/>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F40DD649-1516-4663-A635-DE00B8BA1F21}"/>
              </a:ext>
            </a:extLst>
          </p:cNvPr>
          <p:cNvSpPr txBox="1"/>
          <p:nvPr/>
        </p:nvSpPr>
        <p:spPr>
          <a:xfrm>
            <a:off x="4466935" y="1139602"/>
            <a:ext cx="6096000" cy="584775"/>
          </a:xfrm>
          <a:prstGeom prst="rect">
            <a:avLst/>
          </a:prstGeom>
          <a:noFill/>
        </p:spPr>
        <p:txBody>
          <a:bodyPr wrap="square">
            <a:spAutoFit/>
          </a:bodyPr>
          <a:lstStyle/>
          <a:p>
            <a:r>
              <a:rPr lang="en-US" sz="3200" dirty="0">
                <a:solidFill>
                  <a:schemeClr val="bg1"/>
                </a:solidFill>
              </a:rPr>
              <a:t>Ridge Regression</a:t>
            </a:r>
            <a:endParaRPr lang="en-GB" sz="3200" dirty="0">
              <a:solidFill>
                <a:schemeClr val="bg1"/>
              </a:solidFill>
            </a:endParaRPr>
          </a:p>
        </p:txBody>
      </p:sp>
      <p:sp>
        <p:nvSpPr>
          <p:cNvPr id="27" name="TextBox 26">
            <a:extLst>
              <a:ext uri="{FF2B5EF4-FFF2-40B4-BE49-F238E27FC236}">
                <a16:creationId xmlns:a16="http://schemas.microsoft.com/office/drawing/2014/main" id="{060A7B4D-A3B0-492A-8FA7-FB38C456E960}"/>
              </a:ext>
            </a:extLst>
          </p:cNvPr>
          <p:cNvSpPr txBox="1"/>
          <p:nvPr/>
        </p:nvSpPr>
        <p:spPr>
          <a:xfrm>
            <a:off x="8416084" y="1139602"/>
            <a:ext cx="6096000" cy="523220"/>
          </a:xfrm>
          <a:prstGeom prst="rect">
            <a:avLst/>
          </a:prstGeom>
          <a:noFill/>
        </p:spPr>
        <p:txBody>
          <a:bodyPr wrap="square">
            <a:spAutoFit/>
          </a:bodyPr>
          <a:lstStyle/>
          <a:p>
            <a:r>
              <a:rPr lang="en-US" sz="2800" dirty="0">
                <a:solidFill>
                  <a:schemeClr val="bg1"/>
                </a:solidFill>
              </a:rPr>
              <a:t>Lasso Regression</a:t>
            </a:r>
            <a:endParaRPr lang="en-GB" sz="2800" dirty="0">
              <a:solidFill>
                <a:schemeClr val="bg1"/>
              </a:solidFill>
            </a:endParaRPr>
          </a:p>
        </p:txBody>
      </p:sp>
      <p:sp>
        <p:nvSpPr>
          <p:cNvPr id="28" name="TextBox 27">
            <a:extLst>
              <a:ext uri="{FF2B5EF4-FFF2-40B4-BE49-F238E27FC236}">
                <a16:creationId xmlns:a16="http://schemas.microsoft.com/office/drawing/2014/main" id="{5FDD3FB0-1ACF-4CAF-A815-CAF705757ADB}"/>
              </a:ext>
            </a:extLst>
          </p:cNvPr>
          <p:cNvSpPr txBox="1"/>
          <p:nvPr/>
        </p:nvSpPr>
        <p:spPr>
          <a:xfrm>
            <a:off x="727917" y="1078047"/>
            <a:ext cx="6096000" cy="584775"/>
          </a:xfrm>
          <a:prstGeom prst="rect">
            <a:avLst/>
          </a:prstGeom>
          <a:noFill/>
        </p:spPr>
        <p:txBody>
          <a:bodyPr wrap="square">
            <a:spAutoFit/>
          </a:bodyPr>
          <a:lstStyle/>
          <a:p>
            <a:r>
              <a:rPr lang="en-US" sz="3200" dirty="0">
                <a:solidFill>
                  <a:schemeClr val="bg1"/>
                </a:solidFill>
              </a:rPr>
              <a:t>Linear Regression</a:t>
            </a:r>
            <a:endParaRPr lang="en-GB" sz="3200" dirty="0">
              <a:solidFill>
                <a:schemeClr val="bg1"/>
              </a:solidFill>
            </a:endParaRPr>
          </a:p>
        </p:txBody>
      </p:sp>
      <p:sp>
        <p:nvSpPr>
          <p:cNvPr id="29" name="Content Placeholder 2">
            <a:extLst>
              <a:ext uri="{FF2B5EF4-FFF2-40B4-BE49-F238E27FC236}">
                <a16:creationId xmlns:a16="http://schemas.microsoft.com/office/drawing/2014/main" id="{122A7D9B-8B7A-40BB-864A-F9B80F697197}"/>
              </a:ext>
            </a:extLst>
          </p:cNvPr>
          <p:cNvSpPr txBox="1">
            <a:spLocks/>
          </p:cNvSpPr>
          <p:nvPr/>
        </p:nvSpPr>
        <p:spPr>
          <a:xfrm>
            <a:off x="4642982" y="2171353"/>
            <a:ext cx="4361869" cy="1248504"/>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000" dirty="0"/>
              <a:t>MSE = 0.195</a:t>
            </a:r>
          </a:p>
          <a:p>
            <a:r>
              <a:rPr lang="en-US" sz="2000" dirty="0"/>
              <a:t>r2 score is  =0.7741</a:t>
            </a:r>
          </a:p>
        </p:txBody>
      </p:sp>
      <p:sp>
        <p:nvSpPr>
          <p:cNvPr id="30" name="Content Placeholder 2">
            <a:extLst>
              <a:ext uri="{FF2B5EF4-FFF2-40B4-BE49-F238E27FC236}">
                <a16:creationId xmlns:a16="http://schemas.microsoft.com/office/drawing/2014/main" id="{3BD59805-B37D-4DC4-AD76-0672B0A879E8}"/>
              </a:ext>
            </a:extLst>
          </p:cNvPr>
          <p:cNvSpPr txBox="1">
            <a:spLocks/>
          </p:cNvSpPr>
          <p:nvPr/>
        </p:nvSpPr>
        <p:spPr>
          <a:xfrm>
            <a:off x="8137787" y="2149720"/>
            <a:ext cx="4361869" cy="1248504"/>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000" dirty="0"/>
              <a:t>MSE = 0.19632</a:t>
            </a:r>
          </a:p>
          <a:p>
            <a:r>
              <a:rPr lang="en-US" sz="2000" dirty="0"/>
              <a:t>r2 score is  =0.7731</a:t>
            </a:r>
          </a:p>
        </p:txBody>
      </p:sp>
      <p:pic>
        <p:nvPicPr>
          <p:cNvPr id="7187" name="Picture 19">
            <a:extLst>
              <a:ext uri="{FF2B5EF4-FFF2-40B4-BE49-F238E27FC236}">
                <a16:creationId xmlns:a16="http://schemas.microsoft.com/office/drawing/2014/main" id="{7ADAA017-3F7B-494A-8F4F-448F2EE7C7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5165" y="3438144"/>
            <a:ext cx="3833661" cy="2989160"/>
          </a:xfrm>
          <a:prstGeom prst="rect">
            <a:avLst/>
          </a:prstGeom>
          <a:noFill/>
          <a:extLst>
            <a:ext uri="{909E8E84-426E-40DD-AFC4-6F175D3DCCD1}">
              <a14:hiddenFill xmlns:a14="http://schemas.microsoft.com/office/drawing/2010/main">
                <a:solidFill>
                  <a:srgbClr val="FFFFFF"/>
                </a:solidFill>
              </a14:hiddenFill>
            </a:ext>
          </a:extLst>
        </p:spPr>
      </p:pic>
      <p:pic>
        <p:nvPicPr>
          <p:cNvPr id="7191" name="Picture 23">
            <a:extLst>
              <a:ext uri="{FF2B5EF4-FFF2-40B4-BE49-F238E27FC236}">
                <a16:creationId xmlns:a16="http://schemas.microsoft.com/office/drawing/2014/main" id="{C28EA9C3-8465-4B0B-94B5-9327CB1260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8826" y="3466495"/>
            <a:ext cx="3909128" cy="2932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6196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7178"/>
                                        </p:tgtEl>
                                        <p:attrNameLst>
                                          <p:attrName>style.visibility</p:attrName>
                                        </p:attrNameLst>
                                      </p:cBhvr>
                                      <p:to>
                                        <p:strVal val="visible"/>
                                      </p:to>
                                    </p:set>
                                    <p:animEffect transition="in" filter="wipe(down)">
                                      <p:cBhvr>
                                        <p:cTn id="28" dur="500"/>
                                        <p:tgtEl>
                                          <p:spTgt spid="7178"/>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1000"/>
                                        <p:tgtEl>
                                          <p:spTgt spid="26"/>
                                        </p:tgtEl>
                                      </p:cBhvr>
                                    </p:animEffect>
                                    <p:anim calcmode="lin" valueType="num">
                                      <p:cBhvr>
                                        <p:cTn id="34" dur="1000" fill="hold"/>
                                        <p:tgtEl>
                                          <p:spTgt spid="26"/>
                                        </p:tgtEl>
                                        <p:attrNameLst>
                                          <p:attrName>ppt_x</p:attrName>
                                        </p:attrNameLst>
                                      </p:cBhvr>
                                      <p:tavLst>
                                        <p:tav tm="0">
                                          <p:val>
                                            <p:strVal val="#ppt_x"/>
                                          </p:val>
                                        </p:tav>
                                        <p:tav tm="100000">
                                          <p:val>
                                            <p:strVal val="#ppt_x"/>
                                          </p:val>
                                        </p:tav>
                                      </p:tavLst>
                                    </p:anim>
                                    <p:anim calcmode="lin" valueType="num">
                                      <p:cBhvr>
                                        <p:cTn id="35"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down)">
                                      <p:cBhvr>
                                        <p:cTn id="40" dur="500"/>
                                        <p:tgtEl>
                                          <p:spTgt spid="2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7187"/>
                                        </p:tgtEl>
                                        <p:attrNameLst>
                                          <p:attrName>style.visibility</p:attrName>
                                        </p:attrNameLst>
                                      </p:cBhvr>
                                      <p:to>
                                        <p:strVal val="visible"/>
                                      </p:to>
                                    </p:set>
                                    <p:animEffect transition="in" filter="wipe(down)">
                                      <p:cBhvr>
                                        <p:cTn id="45" dur="500"/>
                                        <p:tgtEl>
                                          <p:spTgt spid="7187"/>
                                        </p:tgtEl>
                                      </p:cBhvr>
                                    </p:animEffect>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fade">
                                      <p:cBhvr>
                                        <p:cTn id="50" dur="1000"/>
                                        <p:tgtEl>
                                          <p:spTgt spid="27"/>
                                        </p:tgtEl>
                                      </p:cBhvr>
                                    </p:animEffect>
                                    <p:anim calcmode="lin" valueType="num">
                                      <p:cBhvr>
                                        <p:cTn id="51" dur="1000" fill="hold"/>
                                        <p:tgtEl>
                                          <p:spTgt spid="27"/>
                                        </p:tgtEl>
                                        <p:attrNameLst>
                                          <p:attrName>ppt_x</p:attrName>
                                        </p:attrNameLst>
                                      </p:cBhvr>
                                      <p:tavLst>
                                        <p:tav tm="0">
                                          <p:val>
                                            <p:strVal val="#ppt_x"/>
                                          </p:val>
                                        </p:tav>
                                        <p:tav tm="100000">
                                          <p:val>
                                            <p:strVal val="#ppt_x"/>
                                          </p:val>
                                        </p:tav>
                                      </p:tavLst>
                                    </p:anim>
                                    <p:anim calcmode="lin" valueType="num">
                                      <p:cBhvr>
                                        <p:cTn id="52"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wipe(down)">
                                      <p:cBhvr>
                                        <p:cTn id="57" dur="500"/>
                                        <p:tgtEl>
                                          <p:spTgt spid="30"/>
                                        </p:tgtEl>
                                      </p:cBhvr>
                                    </p:animEffect>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7191"/>
                                        </p:tgtEl>
                                        <p:attrNameLst>
                                          <p:attrName>style.visibility</p:attrName>
                                        </p:attrNameLst>
                                      </p:cBhvr>
                                      <p:to>
                                        <p:strVal val="visible"/>
                                      </p:to>
                                    </p:set>
                                    <p:animEffect transition="in" filter="fade">
                                      <p:cBhvr>
                                        <p:cTn id="62" dur="1000"/>
                                        <p:tgtEl>
                                          <p:spTgt spid="7191"/>
                                        </p:tgtEl>
                                      </p:cBhvr>
                                    </p:animEffect>
                                    <p:anim calcmode="lin" valueType="num">
                                      <p:cBhvr>
                                        <p:cTn id="63" dur="1000" fill="hold"/>
                                        <p:tgtEl>
                                          <p:spTgt spid="7191"/>
                                        </p:tgtEl>
                                        <p:attrNameLst>
                                          <p:attrName>ppt_x</p:attrName>
                                        </p:attrNameLst>
                                      </p:cBhvr>
                                      <p:tavLst>
                                        <p:tav tm="0">
                                          <p:val>
                                            <p:strVal val="#ppt_x"/>
                                          </p:val>
                                        </p:tav>
                                        <p:tav tm="100000">
                                          <p:val>
                                            <p:strVal val="#ppt_x"/>
                                          </p:val>
                                        </p:tav>
                                      </p:tavLst>
                                    </p:anim>
                                    <p:anim calcmode="lin" valueType="num">
                                      <p:cBhvr>
                                        <p:cTn id="64" dur="1000" fill="hold"/>
                                        <p:tgtEl>
                                          <p:spTgt spid="719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6" grpId="0"/>
      <p:bldP spid="27" grpId="0"/>
      <p:bldP spid="28" grpId="0"/>
      <p:bldP spid="29" grpId="0"/>
      <p:bldP spid="3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9FC4A-993B-4909-9F5C-268E91B83DF0}"/>
              </a:ext>
            </a:extLst>
          </p:cNvPr>
          <p:cNvSpPr>
            <a:spLocks noGrp="1"/>
          </p:cNvSpPr>
          <p:nvPr>
            <p:ph type="title"/>
          </p:nvPr>
        </p:nvSpPr>
        <p:spPr/>
        <p:txBody>
          <a:bodyPr/>
          <a:lstStyle/>
          <a:p>
            <a:r>
              <a:rPr lang="en-US" dirty="0"/>
              <a:t>Testing with different algorithms</a:t>
            </a:r>
            <a:endParaRPr lang="en-GB" dirty="0"/>
          </a:p>
        </p:txBody>
      </p:sp>
      <p:graphicFrame>
        <p:nvGraphicFramePr>
          <p:cNvPr id="7" name="Table 7">
            <a:extLst>
              <a:ext uri="{FF2B5EF4-FFF2-40B4-BE49-F238E27FC236}">
                <a16:creationId xmlns:a16="http://schemas.microsoft.com/office/drawing/2014/main" id="{5F653885-07B7-4FE1-B329-9CCE0C963D4C}"/>
              </a:ext>
            </a:extLst>
          </p:cNvPr>
          <p:cNvGraphicFramePr>
            <a:graphicFrameLocks noGrp="1"/>
          </p:cNvGraphicFramePr>
          <p:nvPr>
            <p:ph idx="1"/>
            <p:extLst>
              <p:ext uri="{D42A27DB-BD31-4B8C-83A1-F6EECF244321}">
                <p14:modId xmlns:p14="http://schemas.microsoft.com/office/powerpoint/2010/main" val="4097449488"/>
              </p:ext>
            </p:extLst>
          </p:nvPr>
        </p:nvGraphicFramePr>
        <p:xfrm>
          <a:off x="581025" y="2181225"/>
          <a:ext cx="11029950" cy="2595880"/>
        </p:xfrm>
        <a:graphic>
          <a:graphicData uri="http://schemas.openxmlformats.org/drawingml/2006/table">
            <a:tbl>
              <a:tblPr firstRow="1" bandRow="1">
                <a:tableStyleId>{5C22544A-7EE6-4342-B048-85BDC9FD1C3A}</a:tableStyleId>
              </a:tblPr>
              <a:tblGrid>
                <a:gridCol w="3676650">
                  <a:extLst>
                    <a:ext uri="{9D8B030D-6E8A-4147-A177-3AD203B41FA5}">
                      <a16:colId xmlns:a16="http://schemas.microsoft.com/office/drawing/2014/main" val="2279409730"/>
                    </a:ext>
                  </a:extLst>
                </a:gridCol>
                <a:gridCol w="3676650">
                  <a:extLst>
                    <a:ext uri="{9D8B030D-6E8A-4147-A177-3AD203B41FA5}">
                      <a16:colId xmlns:a16="http://schemas.microsoft.com/office/drawing/2014/main" val="3276305699"/>
                    </a:ext>
                  </a:extLst>
                </a:gridCol>
                <a:gridCol w="3676650">
                  <a:extLst>
                    <a:ext uri="{9D8B030D-6E8A-4147-A177-3AD203B41FA5}">
                      <a16:colId xmlns:a16="http://schemas.microsoft.com/office/drawing/2014/main" val="3093510219"/>
                    </a:ext>
                  </a:extLst>
                </a:gridCol>
              </a:tblGrid>
              <a:tr h="370840">
                <a:tc>
                  <a:txBody>
                    <a:bodyPr/>
                    <a:lstStyle/>
                    <a:p>
                      <a:r>
                        <a:rPr lang="en-US" dirty="0"/>
                        <a:t>NAME </a:t>
                      </a:r>
                      <a:endParaRPr lang="en-GB" dirty="0"/>
                    </a:p>
                  </a:txBody>
                  <a:tcPr/>
                </a:tc>
                <a:tc>
                  <a:txBody>
                    <a:bodyPr/>
                    <a:lstStyle/>
                    <a:p>
                      <a:r>
                        <a:rPr lang="en-US" dirty="0"/>
                        <a:t>MSE</a:t>
                      </a:r>
                      <a:endParaRPr lang="en-GB" dirty="0"/>
                    </a:p>
                  </a:txBody>
                  <a:tcPr/>
                </a:tc>
                <a:tc>
                  <a:txBody>
                    <a:bodyPr/>
                    <a:lstStyle/>
                    <a:p>
                      <a:r>
                        <a:rPr lang="en-US" dirty="0"/>
                        <a:t>R2 score</a:t>
                      </a:r>
                    </a:p>
                  </a:txBody>
                  <a:tcPr/>
                </a:tc>
                <a:extLst>
                  <a:ext uri="{0D108BD9-81ED-4DB2-BD59-A6C34878D82A}">
                    <a16:rowId xmlns:a16="http://schemas.microsoft.com/office/drawing/2014/main" val="2045248702"/>
                  </a:ext>
                </a:extLst>
              </a:tr>
              <a:tr h="370840">
                <a:tc>
                  <a:txBody>
                    <a:bodyPr/>
                    <a:lstStyle/>
                    <a:p>
                      <a:pPr algn="l"/>
                      <a:r>
                        <a:rPr lang="en-US" b="0" dirty="0"/>
                        <a:t>Linear Regression</a:t>
                      </a:r>
                      <a:endParaRPr lang="en-GB" b="0" dirty="0"/>
                    </a:p>
                  </a:txBody>
                  <a:tcPr/>
                </a:tc>
                <a:tc>
                  <a:txBody>
                    <a:bodyPr/>
                    <a:lstStyle/>
                    <a:p>
                      <a:pPr algn="l" fontAlgn="ctr"/>
                      <a:r>
                        <a:rPr lang="en-GB" b="0" dirty="0">
                          <a:effectLst/>
                        </a:rPr>
                        <a:t>0.195841</a:t>
                      </a:r>
                    </a:p>
                  </a:txBody>
                  <a:tcPr anchor="ctr"/>
                </a:tc>
                <a:tc>
                  <a:txBody>
                    <a:bodyPr/>
                    <a:lstStyle/>
                    <a:p>
                      <a:pPr algn="l" fontAlgn="ctr"/>
                      <a:r>
                        <a:rPr lang="en-GB" b="0" dirty="0">
                          <a:effectLst/>
                        </a:rPr>
                        <a:t>0.773707</a:t>
                      </a:r>
                    </a:p>
                  </a:txBody>
                  <a:tcPr anchor="ctr"/>
                </a:tc>
                <a:extLst>
                  <a:ext uri="{0D108BD9-81ED-4DB2-BD59-A6C34878D82A}">
                    <a16:rowId xmlns:a16="http://schemas.microsoft.com/office/drawing/2014/main" val="2978660322"/>
                  </a:ext>
                </a:extLst>
              </a:tr>
              <a:tr h="370840">
                <a:tc>
                  <a:txBody>
                    <a:bodyPr/>
                    <a:lstStyle/>
                    <a:p>
                      <a:pPr algn="l"/>
                      <a:r>
                        <a:rPr lang="en-US" b="0" dirty="0"/>
                        <a:t>Ridge Regression </a:t>
                      </a:r>
                      <a:endParaRPr lang="en-GB" b="0" dirty="0"/>
                    </a:p>
                  </a:txBody>
                  <a:tcPr/>
                </a:tc>
                <a:tc>
                  <a:txBody>
                    <a:bodyPr/>
                    <a:lstStyle/>
                    <a:p>
                      <a:pPr algn="l" fontAlgn="ctr"/>
                      <a:r>
                        <a:rPr lang="en-GB" b="0" dirty="0">
                          <a:effectLst/>
                        </a:rPr>
                        <a:t>0.195441</a:t>
                      </a:r>
                    </a:p>
                  </a:txBody>
                  <a:tcPr anchor="ctr"/>
                </a:tc>
                <a:tc>
                  <a:txBody>
                    <a:bodyPr/>
                    <a:lstStyle/>
                    <a:p>
                      <a:pPr algn="l" fontAlgn="ctr"/>
                      <a:r>
                        <a:rPr lang="en-GB" b="0" dirty="0">
                          <a:effectLst/>
                        </a:rPr>
                        <a:t>0.774170</a:t>
                      </a:r>
                    </a:p>
                  </a:txBody>
                  <a:tcPr anchor="ctr"/>
                </a:tc>
                <a:extLst>
                  <a:ext uri="{0D108BD9-81ED-4DB2-BD59-A6C34878D82A}">
                    <a16:rowId xmlns:a16="http://schemas.microsoft.com/office/drawing/2014/main" val="2423553725"/>
                  </a:ext>
                </a:extLst>
              </a:tr>
              <a:tr h="370840">
                <a:tc>
                  <a:txBody>
                    <a:bodyPr/>
                    <a:lstStyle/>
                    <a:p>
                      <a:pPr algn="l" fontAlgn="ctr"/>
                      <a:r>
                        <a:rPr lang="en-US" b="0" dirty="0">
                          <a:effectLst/>
                        </a:rPr>
                        <a:t>Lasso Regression</a:t>
                      </a:r>
                      <a:endParaRPr lang="en-GB" b="0" dirty="0">
                        <a:effectLst/>
                      </a:endParaRPr>
                    </a:p>
                  </a:txBody>
                  <a:tcPr anchor="ctr"/>
                </a:tc>
                <a:tc>
                  <a:txBody>
                    <a:bodyPr/>
                    <a:lstStyle/>
                    <a:p>
                      <a:pPr algn="l" fontAlgn="ctr"/>
                      <a:r>
                        <a:rPr lang="en-GB" b="0">
                          <a:effectLst/>
                        </a:rPr>
                        <a:t>0.196324</a:t>
                      </a:r>
                    </a:p>
                  </a:txBody>
                  <a:tcPr anchor="ctr"/>
                </a:tc>
                <a:tc>
                  <a:txBody>
                    <a:bodyPr/>
                    <a:lstStyle/>
                    <a:p>
                      <a:pPr algn="l" fontAlgn="ctr"/>
                      <a:r>
                        <a:rPr lang="en-GB" b="0">
                          <a:effectLst/>
                        </a:rPr>
                        <a:t>0.773149</a:t>
                      </a:r>
                    </a:p>
                  </a:txBody>
                  <a:tcPr anchor="ctr"/>
                </a:tc>
                <a:extLst>
                  <a:ext uri="{0D108BD9-81ED-4DB2-BD59-A6C34878D82A}">
                    <a16:rowId xmlns:a16="http://schemas.microsoft.com/office/drawing/2014/main" val="2604495567"/>
                  </a:ext>
                </a:extLst>
              </a:tr>
              <a:tr h="370840">
                <a:tc>
                  <a:txBody>
                    <a:bodyPr/>
                    <a:lstStyle/>
                    <a:p>
                      <a:pPr algn="l" fontAlgn="ctr"/>
                      <a:r>
                        <a:rPr lang="en-GB" b="0" i="1" u="sng" dirty="0">
                          <a:solidFill>
                            <a:srgbClr val="92D050"/>
                          </a:solidFill>
                          <a:effectLst/>
                        </a:rPr>
                        <a:t>Random Forest Regressor</a:t>
                      </a:r>
                    </a:p>
                  </a:txBody>
                  <a:tcPr anchor="ctr"/>
                </a:tc>
                <a:tc>
                  <a:txBody>
                    <a:bodyPr/>
                    <a:lstStyle/>
                    <a:p>
                      <a:pPr algn="l" fontAlgn="ctr"/>
                      <a:r>
                        <a:rPr lang="en-GB" b="0" i="1" u="sng" dirty="0">
                          <a:solidFill>
                            <a:srgbClr val="92D050"/>
                          </a:solidFill>
                          <a:effectLst/>
                        </a:rPr>
                        <a:t>0.164626</a:t>
                      </a:r>
                    </a:p>
                  </a:txBody>
                  <a:tcPr anchor="ctr"/>
                </a:tc>
                <a:tc>
                  <a:txBody>
                    <a:bodyPr/>
                    <a:lstStyle/>
                    <a:p>
                      <a:pPr algn="l" fontAlgn="ctr"/>
                      <a:r>
                        <a:rPr lang="en-GB" b="0" i="1" u="sng" dirty="0">
                          <a:solidFill>
                            <a:srgbClr val="92D050"/>
                          </a:solidFill>
                          <a:effectLst/>
                        </a:rPr>
                        <a:t>0.837146</a:t>
                      </a:r>
                    </a:p>
                  </a:txBody>
                  <a:tcPr anchor="ctr"/>
                </a:tc>
                <a:extLst>
                  <a:ext uri="{0D108BD9-81ED-4DB2-BD59-A6C34878D82A}">
                    <a16:rowId xmlns:a16="http://schemas.microsoft.com/office/drawing/2014/main" val="1082533198"/>
                  </a:ext>
                </a:extLst>
              </a:tr>
              <a:tr h="370840">
                <a:tc>
                  <a:txBody>
                    <a:bodyPr/>
                    <a:lstStyle/>
                    <a:p>
                      <a:pPr algn="l" fontAlgn="ctr"/>
                      <a:r>
                        <a:rPr lang="en-GB" b="0" dirty="0">
                          <a:effectLst/>
                        </a:rPr>
                        <a:t>Decision Tree Regressor</a:t>
                      </a:r>
                    </a:p>
                  </a:txBody>
                  <a:tcPr anchor="ctr"/>
                </a:tc>
                <a:tc>
                  <a:txBody>
                    <a:bodyPr/>
                    <a:lstStyle/>
                    <a:p>
                      <a:pPr algn="l" fontAlgn="ctr"/>
                      <a:r>
                        <a:rPr lang="en-GB" b="0">
                          <a:effectLst/>
                        </a:rPr>
                        <a:t>0.316081</a:t>
                      </a:r>
                    </a:p>
                  </a:txBody>
                  <a:tcPr anchor="ctr"/>
                </a:tc>
                <a:tc>
                  <a:txBody>
                    <a:bodyPr/>
                    <a:lstStyle/>
                    <a:p>
                      <a:pPr algn="l" fontAlgn="ctr"/>
                      <a:r>
                        <a:rPr lang="en-GB" b="0" dirty="0">
                          <a:effectLst/>
                        </a:rPr>
                        <a:t>0.809776</a:t>
                      </a:r>
                    </a:p>
                  </a:txBody>
                  <a:tcPr anchor="ctr"/>
                </a:tc>
                <a:extLst>
                  <a:ext uri="{0D108BD9-81ED-4DB2-BD59-A6C34878D82A}">
                    <a16:rowId xmlns:a16="http://schemas.microsoft.com/office/drawing/2014/main" val="2181903474"/>
                  </a:ext>
                </a:extLst>
              </a:tr>
              <a:tr h="370840">
                <a:tc>
                  <a:txBody>
                    <a:bodyPr/>
                    <a:lstStyle/>
                    <a:p>
                      <a:pPr algn="l" fontAlgn="ctr"/>
                      <a:r>
                        <a:rPr lang="en-GB" b="0" dirty="0">
                          <a:effectLst/>
                        </a:rPr>
                        <a:t> K-</a:t>
                      </a:r>
                      <a:r>
                        <a:rPr lang="en-GB" b="0" dirty="0" err="1">
                          <a:effectLst/>
                        </a:rPr>
                        <a:t>Neighbors</a:t>
                      </a:r>
                      <a:r>
                        <a:rPr lang="en-GB" b="0" dirty="0">
                          <a:effectLst/>
                        </a:rPr>
                        <a:t> Regressor</a:t>
                      </a:r>
                    </a:p>
                  </a:txBody>
                  <a:tcPr anchor="ctr"/>
                </a:tc>
                <a:tc>
                  <a:txBody>
                    <a:bodyPr/>
                    <a:lstStyle/>
                    <a:p>
                      <a:pPr algn="l" fontAlgn="ctr"/>
                      <a:r>
                        <a:rPr lang="en-GB" b="0" dirty="0">
                          <a:effectLst/>
                        </a:rPr>
                        <a:t>0.242087</a:t>
                      </a:r>
                    </a:p>
                  </a:txBody>
                  <a:tcPr anchor="ctr"/>
                </a:tc>
                <a:tc>
                  <a:txBody>
                    <a:bodyPr/>
                    <a:lstStyle/>
                    <a:p>
                      <a:pPr algn="l" fontAlgn="ctr"/>
                      <a:r>
                        <a:rPr lang="en-GB" b="0" dirty="0">
                          <a:effectLst/>
                        </a:rPr>
                        <a:t>0.899072</a:t>
                      </a:r>
                    </a:p>
                  </a:txBody>
                  <a:tcPr anchor="ctr"/>
                </a:tc>
                <a:extLst>
                  <a:ext uri="{0D108BD9-81ED-4DB2-BD59-A6C34878D82A}">
                    <a16:rowId xmlns:a16="http://schemas.microsoft.com/office/drawing/2014/main" val="2247047925"/>
                  </a:ext>
                </a:extLst>
              </a:tr>
            </a:tbl>
          </a:graphicData>
        </a:graphic>
      </p:graphicFrame>
      <p:sp>
        <p:nvSpPr>
          <p:cNvPr id="8" name="Rectangle: Rounded Corners 7">
            <a:extLst>
              <a:ext uri="{FF2B5EF4-FFF2-40B4-BE49-F238E27FC236}">
                <a16:creationId xmlns:a16="http://schemas.microsoft.com/office/drawing/2014/main" id="{F71F4978-6C95-4FE7-AD7E-66819D8B664E}"/>
              </a:ext>
            </a:extLst>
          </p:cNvPr>
          <p:cNvSpPr/>
          <p:nvPr/>
        </p:nvSpPr>
        <p:spPr>
          <a:xfrm>
            <a:off x="581025" y="5036965"/>
            <a:ext cx="4134679" cy="4108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Final conclusion</a:t>
            </a:r>
            <a:endParaRPr lang="en-GB" dirty="0"/>
          </a:p>
        </p:txBody>
      </p:sp>
      <p:sp>
        <p:nvSpPr>
          <p:cNvPr id="9" name="TextBox 8">
            <a:extLst>
              <a:ext uri="{FF2B5EF4-FFF2-40B4-BE49-F238E27FC236}">
                <a16:creationId xmlns:a16="http://schemas.microsoft.com/office/drawing/2014/main" id="{EFFEDD23-672C-46F4-9BB8-13AF0A0B2906}"/>
              </a:ext>
            </a:extLst>
          </p:cNvPr>
          <p:cNvSpPr txBox="1"/>
          <p:nvPr/>
        </p:nvSpPr>
        <p:spPr>
          <a:xfrm>
            <a:off x="581025" y="5561868"/>
            <a:ext cx="10243931" cy="923330"/>
          </a:xfrm>
          <a:prstGeom prst="rect">
            <a:avLst/>
          </a:prstGeom>
          <a:noFill/>
        </p:spPr>
        <p:txBody>
          <a:bodyPr wrap="square" rtlCol="0">
            <a:spAutoFit/>
          </a:bodyPr>
          <a:lstStyle/>
          <a:p>
            <a:r>
              <a:rPr lang="en-US" b="1" dirty="0"/>
              <a:t>We can conclude from the above table that r2 score is highest in K-nearest Neighbor but it can lead to  problem of overfitting (high variance) to avoid this condition we are choosing Random Forest model for this dataset because of Low variance low bias .</a:t>
            </a:r>
            <a:endParaRPr lang="en-GB" b="1" dirty="0"/>
          </a:p>
        </p:txBody>
      </p:sp>
      <p:cxnSp>
        <p:nvCxnSpPr>
          <p:cNvPr id="11" name="Straight Arrow Connector 10">
            <a:extLst>
              <a:ext uri="{FF2B5EF4-FFF2-40B4-BE49-F238E27FC236}">
                <a16:creationId xmlns:a16="http://schemas.microsoft.com/office/drawing/2014/main" id="{3074E396-90D2-4B5E-9303-D3F100E03660}"/>
              </a:ext>
            </a:extLst>
          </p:cNvPr>
          <p:cNvCxnSpPr>
            <a:cxnSpLocks/>
          </p:cNvCxnSpPr>
          <p:nvPr/>
        </p:nvCxnSpPr>
        <p:spPr>
          <a:xfrm flipV="1">
            <a:off x="8428383" y="4804748"/>
            <a:ext cx="0" cy="497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B0ADEC7-98B1-4A84-BFE7-DCFE52D8987A}"/>
              </a:ext>
            </a:extLst>
          </p:cNvPr>
          <p:cNvCxnSpPr>
            <a:cxnSpLocks/>
          </p:cNvCxnSpPr>
          <p:nvPr/>
        </p:nvCxnSpPr>
        <p:spPr>
          <a:xfrm flipH="1">
            <a:off x="9090993" y="3829878"/>
            <a:ext cx="10999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901CA65-896F-4CBD-8236-EC6690989486}"/>
              </a:ext>
            </a:extLst>
          </p:cNvPr>
          <p:cNvSpPr txBox="1"/>
          <p:nvPr/>
        </p:nvSpPr>
        <p:spPr>
          <a:xfrm>
            <a:off x="10190923" y="3645212"/>
            <a:ext cx="2258460" cy="369332"/>
          </a:xfrm>
          <a:prstGeom prst="rect">
            <a:avLst/>
          </a:prstGeom>
          <a:noFill/>
        </p:spPr>
        <p:txBody>
          <a:bodyPr wrap="square" rtlCol="0">
            <a:spAutoFit/>
          </a:bodyPr>
          <a:lstStyle/>
          <a:p>
            <a:r>
              <a:rPr lang="en-US" dirty="0"/>
              <a:t>Selected model</a:t>
            </a:r>
            <a:endParaRPr lang="en-GB" dirty="0"/>
          </a:p>
        </p:txBody>
      </p:sp>
    </p:spTree>
    <p:extLst>
      <p:ext uri="{BB962C8B-B14F-4D97-AF65-F5344CB8AC3E}">
        <p14:creationId xmlns:p14="http://schemas.microsoft.com/office/powerpoint/2010/main" val="3470546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down)">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barn(inVertical)">
                                      <p:cBhvr>
                                        <p:cTn id="19" dur="500"/>
                                        <p:tgtEl>
                                          <p:spTgt spid="17"/>
                                        </p:tgtEl>
                                      </p:cBhvr>
                                    </p:animEffect>
                                  </p:childTnLst>
                                </p:cTn>
                              </p:par>
                              <p:par>
                                <p:cTn id="20" presetID="16" presetClass="entr" presetSubtype="21"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arn(inVertical)">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anim calcmode="lin" valueType="num">
                                      <p:cBhvr>
                                        <p:cTn id="33" dur="1000" fill="hold"/>
                                        <p:tgtEl>
                                          <p:spTgt spid="8"/>
                                        </p:tgtEl>
                                        <p:attrNameLst>
                                          <p:attrName>ppt_x</p:attrName>
                                        </p:attrNameLst>
                                      </p:cBhvr>
                                      <p:tavLst>
                                        <p:tav tm="0">
                                          <p:val>
                                            <p:strVal val="#ppt_x"/>
                                          </p:val>
                                        </p:tav>
                                        <p:tav tm="100000">
                                          <p:val>
                                            <p:strVal val="#ppt_x"/>
                                          </p:val>
                                        </p:tav>
                                      </p:tavLst>
                                    </p:anim>
                                    <p:anim calcmode="lin" valueType="num">
                                      <p:cBhvr>
                                        <p:cTn id="3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B7CA304-C001-4CCC-9EA6-969B201203C3}"/>
              </a:ext>
            </a:extLst>
          </p:cNvPr>
          <p:cNvSpPr/>
          <p:nvPr/>
        </p:nvSpPr>
        <p:spPr>
          <a:xfrm>
            <a:off x="593240" y="2082752"/>
            <a:ext cx="3157125" cy="490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ctr"/>
            <a:r>
              <a:rPr lang="en-GB" b="0" dirty="0">
                <a:solidFill>
                  <a:schemeClr val="bg1"/>
                </a:solidFill>
                <a:effectLst/>
              </a:rPr>
              <a:t>Random Forest Regressor</a:t>
            </a:r>
          </a:p>
        </p:txBody>
      </p:sp>
      <p:pic>
        <p:nvPicPr>
          <p:cNvPr id="9" name="Picture 8">
            <a:extLst>
              <a:ext uri="{FF2B5EF4-FFF2-40B4-BE49-F238E27FC236}">
                <a16:creationId xmlns:a16="http://schemas.microsoft.com/office/drawing/2014/main" id="{2FB323B9-DC4D-4D4F-9AA6-153A38F9F064}"/>
              </a:ext>
            </a:extLst>
          </p:cNvPr>
          <p:cNvPicPr>
            <a:picLocks noChangeAspect="1"/>
          </p:cNvPicPr>
          <p:nvPr/>
        </p:nvPicPr>
        <p:blipFill>
          <a:blip r:embed="rId2"/>
          <a:stretch>
            <a:fillRect/>
          </a:stretch>
        </p:blipFill>
        <p:spPr>
          <a:xfrm>
            <a:off x="499852" y="2785115"/>
            <a:ext cx="3443908" cy="3204867"/>
          </a:xfrm>
          <a:prstGeom prst="rect">
            <a:avLst/>
          </a:prstGeom>
        </p:spPr>
      </p:pic>
      <p:sp>
        <p:nvSpPr>
          <p:cNvPr id="10" name="TextBox 9">
            <a:extLst>
              <a:ext uri="{FF2B5EF4-FFF2-40B4-BE49-F238E27FC236}">
                <a16:creationId xmlns:a16="http://schemas.microsoft.com/office/drawing/2014/main" id="{E596D22B-9674-4A1A-A71F-86D574EEC0E8}"/>
              </a:ext>
            </a:extLst>
          </p:cNvPr>
          <p:cNvSpPr txBox="1"/>
          <p:nvPr/>
        </p:nvSpPr>
        <p:spPr>
          <a:xfrm>
            <a:off x="593240" y="1239079"/>
            <a:ext cx="7686261" cy="461665"/>
          </a:xfrm>
          <a:prstGeom prst="rect">
            <a:avLst/>
          </a:prstGeom>
          <a:noFill/>
        </p:spPr>
        <p:txBody>
          <a:bodyPr wrap="square" rtlCol="0">
            <a:spAutoFit/>
          </a:bodyPr>
          <a:lstStyle/>
          <a:p>
            <a:r>
              <a:rPr lang="en-US" sz="2400" dirty="0">
                <a:solidFill>
                  <a:schemeClr val="bg1"/>
                </a:solidFill>
              </a:rPr>
              <a:t>Comparison of both the models</a:t>
            </a:r>
            <a:endParaRPr lang="en-GB" sz="2400" dirty="0">
              <a:solidFill>
                <a:schemeClr val="bg1"/>
              </a:solidFill>
            </a:endParaRPr>
          </a:p>
        </p:txBody>
      </p:sp>
      <p:pic>
        <p:nvPicPr>
          <p:cNvPr id="12" name="Picture 11">
            <a:extLst>
              <a:ext uri="{FF2B5EF4-FFF2-40B4-BE49-F238E27FC236}">
                <a16:creationId xmlns:a16="http://schemas.microsoft.com/office/drawing/2014/main" id="{652931FC-44DE-467E-9453-2A017800CC33}"/>
              </a:ext>
            </a:extLst>
          </p:cNvPr>
          <p:cNvPicPr>
            <a:picLocks noChangeAspect="1"/>
          </p:cNvPicPr>
          <p:nvPr/>
        </p:nvPicPr>
        <p:blipFill>
          <a:blip r:embed="rId3"/>
          <a:stretch>
            <a:fillRect/>
          </a:stretch>
        </p:blipFill>
        <p:spPr>
          <a:xfrm>
            <a:off x="3943760" y="2836682"/>
            <a:ext cx="3194591" cy="3160791"/>
          </a:xfrm>
          <a:prstGeom prst="rect">
            <a:avLst/>
          </a:prstGeom>
        </p:spPr>
      </p:pic>
      <p:sp>
        <p:nvSpPr>
          <p:cNvPr id="13" name="Rectangle 12">
            <a:extLst>
              <a:ext uri="{FF2B5EF4-FFF2-40B4-BE49-F238E27FC236}">
                <a16:creationId xmlns:a16="http://schemas.microsoft.com/office/drawing/2014/main" id="{21C6936D-E4B3-49D4-ADCF-84AFBA6B2CAB}"/>
              </a:ext>
            </a:extLst>
          </p:cNvPr>
          <p:cNvSpPr/>
          <p:nvPr/>
        </p:nvSpPr>
        <p:spPr>
          <a:xfrm>
            <a:off x="3943760" y="2134680"/>
            <a:ext cx="2994992"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KNeighborsRegressor</a:t>
            </a:r>
          </a:p>
        </p:txBody>
      </p:sp>
      <p:sp>
        <p:nvSpPr>
          <p:cNvPr id="17" name="TextBox 16">
            <a:extLst>
              <a:ext uri="{FF2B5EF4-FFF2-40B4-BE49-F238E27FC236}">
                <a16:creationId xmlns:a16="http://schemas.microsoft.com/office/drawing/2014/main" id="{6C4E65E2-3103-4436-8599-7040795642B1}"/>
              </a:ext>
            </a:extLst>
          </p:cNvPr>
          <p:cNvSpPr txBox="1"/>
          <p:nvPr/>
        </p:nvSpPr>
        <p:spPr>
          <a:xfrm>
            <a:off x="7726017" y="3179080"/>
            <a:ext cx="3443908" cy="2246769"/>
          </a:xfrm>
          <a:prstGeom prst="rect">
            <a:avLst/>
          </a:prstGeom>
          <a:noFill/>
        </p:spPr>
        <p:txBody>
          <a:bodyPr wrap="square" rtlCol="0">
            <a:spAutoFit/>
          </a:bodyPr>
          <a:lstStyle/>
          <a:p>
            <a:endParaRPr lang="en-US" sz="2000" dirty="0"/>
          </a:p>
          <a:p>
            <a:r>
              <a:rPr lang="en-GB" sz="2000" dirty="0"/>
              <a:t> </a:t>
            </a:r>
            <a:r>
              <a:rPr lang="en-US" sz="2000" dirty="0"/>
              <a:t>We can also relate from here that R2 score of </a:t>
            </a:r>
            <a:r>
              <a:rPr lang="en-GB" sz="2000" dirty="0"/>
              <a:t>KNeighborsRegressor is high but predicted value is closer to actual value in Random Forest Regressor. </a:t>
            </a:r>
          </a:p>
        </p:txBody>
      </p:sp>
      <p:sp>
        <p:nvSpPr>
          <p:cNvPr id="18" name="Rectangle 17">
            <a:extLst>
              <a:ext uri="{FF2B5EF4-FFF2-40B4-BE49-F238E27FC236}">
                <a16:creationId xmlns:a16="http://schemas.microsoft.com/office/drawing/2014/main" id="{04A081F0-7E02-4DD3-AE1F-4FE2BC240D9C}"/>
              </a:ext>
            </a:extLst>
          </p:cNvPr>
          <p:cNvSpPr/>
          <p:nvPr/>
        </p:nvSpPr>
        <p:spPr>
          <a:xfrm>
            <a:off x="7818783" y="2134680"/>
            <a:ext cx="2994992"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Observation</a:t>
            </a:r>
            <a:endParaRPr lang="en-GB" dirty="0"/>
          </a:p>
        </p:txBody>
      </p:sp>
      <p:sp>
        <p:nvSpPr>
          <p:cNvPr id="22" name="TextBox 21">
            <a:extLst>
              <a:ext uri="{FF2B5EF4-FFF2-40B4-BE49-F238E27FC236}">
                <a16:creationId xmlns:a16="http://schemas.microsoft.com/office/drawing/2014/main" id="{852F197E-1A5F-4ED6-B574-3FAE1E1AAE07}"/>
              </a:ext>
            </a:extLst>
          </p:cNvPr>
          <p:cNvSpPr txBox="1"/>
          <p:nvPr/>
        </p:nvSpPr>
        <p:spPr>
          <a:xfrm>
            <a:off x="4299283" y="6027502"/>
            <a:ext cx="2283945" cy="646331"/>
          </a:xfrm>
          <a:prstGeom prst="rect">
            <a:avLst/>
          </a:prstGeom>
          <a:noFill/>
        </p:spPr>
        <p:txBody>
          <a:bodyPr wrap="square">
            <a:spAutoFit/>
          </a:bodyPr>
          <a:lstStyle/>
          <a:p>
            <a:pPr algn="l" fontAlgn="ctr"/>
            <a:r>
              <a:rPr lang="en-GB" b="1" dirty="0">
                <a:effectLst/>
              </a:rPr>
              <a:t>R2_score=0.899072</a:t>
            </a:r>
          </a:p>
          <a:p>
            <a:pPr algn="l" fontAlgn="ctr"/>
            <a:r>
              <a:rPr lang="en-GB" b="1" dirty="0"/>
              <a:t>MSE=0.242</a:t>
            </a:r>
            <a:endParaRPr lang="en-GB" b="1" dirty="0">
              <a:effectLst/>
            </a:endParaRPr>
          </a:p>
        </p:txBody>
      </p:sp>
      <p:sp>
        <p:nvSpPr>
          <p:cNvPr id="24" name="TextBox 23">
            <a:extLst>
              <a:ext uri="{FF2B5EF4-FFF2-40B4-BE49-F238E27FC236}">
                <a16:creationId xmlns:a16="http://schemas.microsoft.com/office/drawing/2014/main" id="{9A3F4B05-BFC4-432C-A3B4-FB3CDC7700A2}"/>
              </a:ext>
            </a:extLst>
          </p:cNvPr>
          <p:cNvSpPr txBox="1"/>
          <p:nvPr/>
        </p:nvSpPr>
        <p:spPr>
          <a:xfrm>
            <a:off x="1029829" y="6017349"/>
            <a:ext cx="2283945" cy="646331"/>
          </a:xfrm>
          <a:prstGeom prst="rect">
            <a:avLst/>
          </a:prstGeom>
          <a:noFill/>
        </p:spPr>
        <p:txBody>
          <a:bodyPr wrap="square">
            <a:spAutoFit/>
          </a:bodyPr>
          <a:lstStyle/>
          <a:p>
            <a:r>
              <a:rPr lang="en-GB" b="1" dirty="0">
                <a:solidFill>
                  <a:srgbClr val="FF0000"/>
                </a:solidFill>
              </a:rPr>
              <a:t>R2 score=</a:t>
            </a:r>
            <a:r>
              <a:rPr lang="en-GB" b="1" dirty="0">
                <a:solidFill>
                  <a:srgbClr val="FF0000"/>
                </a:solidFill>
                <a:effectLst/>
              </a:rPr>
              <a:t>0.837146</a:t>
            </a:r>
          </a:p>
          <a:p>
            <a:r>
              <a:rPr lang="en-GB" b="1" dirty="0">
                <a:solidFill>
                  <a:srgbClr val="FF0000"/>
                </a:solidFill>
              </a:rPr>
              <a:t>MSE=0.164</a:t>
            </a:r>
            <a:endParaRPr lang="en-GB" b="1" dirty="0"/>
          </a:p>
        </p:txBody>
      </p:sp>
    </p:spTree>
    <p:extLst>
      <p:ext uri="{BB962C8B-B14F-4D97-AF65-F5344CB8AC3E}">
        <p14:creationId xmlns:p14="http://schemas.microsoft.com/office/powerpoint/2010/main" val="4210378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barn(inVertical)">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BBC41E-4CFB-4155-8306-E0B8C94E6B16}"/>
              </a:ext>
            </a:extLst>
          </p:cNvPr>
          <p:cNvSpPr>
            <a:spLocks noGrp="1"/>
          </p:cNvSpPr>
          <p:nvPr>
            <p:ph type="ctrTitle"/>
          </p:nvPr>
        </p:nvSpPr>
        <p:spPr/>
        <p:txBody>
          <a:bodyPr/>
          <a:lstStyle/>
          <a:p>
            <a:r>
              <a:rPr lang="en-US" dirty="0"/>
              <a:t>THANK YOU!!</a:t>
            </a:r>
            <a:endParaRPr lang="en-GB" dirty="0"/>
          </a:p>
        </p:txBody>
      </p:sp>
    </p:spTree>
    <p:extLst>
      <p:ext uri="{BB962C8B-B14F-4D97-AF65-F5344CB8AC3E}">
        <p14:creationId xmlns:p14="http://schemas.microsoft.com/office/powerpoint/2010/main" val="1498512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625191" y="311655"/>
            <a:ext cx="8306773" cy="1474330"/>
          </a:xfrm>
        </p:spPr>
        <p:txBody>
          <a:bodyPr>
            <a:normAutofit/>
          </a:bodyPr>
          <a:lstStyle/>
          <a:p>
            <a:r>
              <a:rPr lang="en-US" sz="3200" b="1" dirty="0"/>
              <a:t>Project Introduction</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821634" y="2135123"/>
            <a:ext cx="10802463" cy="2358887"/>
          </a:xfrm>
        </p:spPr>
        <p:txBody>
          <a:bodyPr>
            <a:normAutofit lnSpcReduction="10000"/>
          </a:bodyPr>
          <a:lstStyle/>
          <a:p>
            <a:pPr>
              <a:lnSpc>
                <a:spcPct val="100000"/>
              </a:lnSpc>
            </a:pPr>
            <a:r>
              <a:rPr lang="en-US" sz="2000" dirty="0">
                <a:latin typeface="+mn-lt"/>
              </a:rPr>
              <a:t>Insurance premium is an amount of money a person  or business pays for an insurance policy that covers health, vehicle, home, life insurances etc. The insurer provides coverage for claims made against the policy.  Premiums are paid either quarterly, half-yearly or yearly depending upon the terms and conditions. </a:t>
            </a:r>
          </a:p>
          <a:p>
            <a:pPr>
              <a:lnSpc>
                <a:spcPct val="100000"/>
              </a:lnSpc>
            </a:pPr>
            <a:r>
              <a:rPr lang="en-US" sz="2000" dirty="0">
                <a:latin typeface="+mn-lt"/>
              </a:rPr>
              <a:t>If we talk about health insurance, there are various factors on which the premium amount is dependent on. The premium amount might depending upon these factors like age ,type of disease ,Body Mass Index etc.</a:t>
            </a:r>
          </a:p>
          <a:p>
            <a:pPr>
              <a:lnSpc>
                <a:spcPct val="100000"/>
              </a:lnSpc>
            </a:pPr>
            <a:endParaRPr lang="en-US" sz="2000" dirty="0">
              <a:latin typeface="+mn-lt"/>
            </a:endParaRPr>
          </a:p>
          <a:p>
            <a:pPr>
              <a:lnSpc>
                <a:spcPct val="100000"/>
              </a:lnSpc>
            </a:pPr>
            <a:endParaRPr lang="en-US" sz="2000" dirty="0"/>
          </a:p>
        </p:txBody>
      </p:sp>
      <p:sp>
        <p:nvSpPr>
          <p:cNvPr id="9" name="TextBox 8">
            <a:extLst>
              <a:ext uri="{FF2B5EF4-FFF2-40B4-BE49-F238E27FC236}">
                <a16:creationId xmlns:a16="http://schemas.microsoft.com/office/drawing/2014/main" id="{5CA1B7DA-DF46-40D9-9559-D0D02971E9D4}"/>
              </a:ext>
            </a:extLst>
          </p:cNvPr>
          <p:cNvSpPr txBox="1"/>
          <p:nvPr/>
        </p:nvSpPr>
        <p:spPr>
          <a:xfrm>
            <a:off x="927651" y="4307729"/>
            <a:ext cx="6096000" cy="584775"/>
          </a:xfrm>
          <a:prstGeom prst="rect">
            <a:avLst/>
          </a:prstGeom>
          <a:noFill/>
        </p:spPr>
        <p:txBody>
          <a:bodyPr wrap="square">
            <a:spAutoFit/>
          </a:bodyPr>
          <a:lstStyle/>
          <a:p>
            <a:r>
              <a:rPr lang="en-US" sz="3200" b="1" dirty="0"/>
              <a:t>Problem Statement</a:t>
            </a:r>
            <a:endParaRPr lang="en-GB" sz="3200" b="1" dirty="0"/>
          </a:p>
        </p:txBody>
      </p:sp>
      <p:sp>
        <p:nvSpPr>
          <p:cNvPr id="11" name="TextBox 10">
            <a:extLst>
              <a:ext uri="{FF2B5EF4-FFF2-40B4-BE49-F238E27FC236}">
                <a16:creationId xmlns:a16="http://schemas.microsoft.com/office/drawing/2014/main" id="{3744A816-91E9-425A-A595-D7BF810D2D5D}"/>
              </a:ext>
            </a:extLst>
          </p:cNvPr>
          <p:cNvSpPr txBox="1"/>
          <p:nvPr/>
        </p:nvSpPr>
        <p:spPr>
          <a:xfrm>
            <a:off x="927651" y="4919008"/>
            <a:ext cx="9108658" cy="1938992"/>
          </a:xfrm>
          <a:prstGeom prst="rect">
            <a:avLst/>
          </a:prstGeom>
          <a:noFill/>
        </p:spPr>
        <p:txBody>
          <a:bodyPr wrap="square">
            <a:spAutoFit/>
          </a:bodyPr>
          <a:lstStyle/>
          <a:p>
            <a:pPr marL="342900" indent="-342900">
              <a:buFont typeface="Arial" panose="020B0604020202020204" pitchFamily="34" charset="0"/>
              <a:buChar char="•"/>
            </a:pPr>
            <a:r>
              <a:rPr lang="en-US" sz="2000" dirty="0"/>
              <a:t>our goal is to forecast  insurance  charges . insurance Premium is  based  on different  variables.  as a  result, insurance fees are continuous values. the regression is the best choice available to  fulfill our needs.</a:t>
            </a:r>
          </a:p>
          <a:p>
            <a:pPr marL="285750" indent="-285750">
              <a:lnSpc>
                <a:spcPct val="100000"/>
              </a:lnSpc>
              <a:buFont typeface="Arial" panose="020B0604020202020204" pitchFamily="34" charset="0"/>
              <a:buChar char="•"/>
            </a:pPr>
            <a:endParaRPr lang="en-US" sz="2000" dirty="0">
              <a:latin typeface="+mn-lt"/>
            </a:endParaRPr>
          </a:p>
          <a:p>
            <a:pPr marL="285750" indent="-285750">
              <a:lnSpc>
                <a:spcPct val="100000"/>
              </a:lnSpc>
              <a:buFont typeface="Arial" panose="020B0604020202020204" pitchFamily="34" charset="0"/>
              <a:buChar char="•"/>
            </a:pPr>
            <a:r>
              <a:rPr lang="en-US" sz="2000" dirty="0"/>
              <a:t>Also to identify features are important while doing the predictions </a:t>
            </a:r>
            <a:endParaRPr lang="en-US" sz="2000" dirty="0">
              <a:latin typeface="+mn-lt"/>
            </a:endParaRPr>
          </a:p>
        </p:txBody>
      </p:sp>
    </p:spTree>
    <p:extLst>
      <p:ext uri="{BB962C8B-B14F-4D97-AF65-F5344CB8AC3E}">
        <p14:creationId xmlns:p14="http://schemas.microsoft.com/office/powerpoint/2010/main" val="2194233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9"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9F7A3-F493-4654-9772-DDA97820E9FE}"/>
              </a:ext>
            </a:extLst>
          </p:cNvPr>
          <p:cNvSpPr>
            <a:spLocks noGrp="1"/>
          </p:cNvSpPr>
          <p:nvPr>
            <p:ph type="title"/>
          </p:nvPr>
        </p:nvSpPr>
        <p:spPr/>
        <p:txBody>
          <a:bodyPr>
            <a:normAutofit/>
          </a:bodyPr>
          <a:lstStyle/>
          <a:p>
            <a:r>
              <a:rPr lang="en-US" dirty="0"/>
              <a:t>Data Source-Describe the data</a:t>
            </a:r>
            <a:endParaRPr lang="en-GB" dirty="0"/>
          </a:p>
        </p:txBody>
      </p:sp>
      <p:sp>
        <p:nvSpPr>
          <p:cNvPr id="3" name="Content Placeholder 2">
            <a:extLst>
              <a:ext uri="{FF2B5EF4-FFF2-40B4-BE49-F238E27FC236}">
                <a16:creationId xmlns:a16="http://schemas.microsoft.com/office/drawing/2014/main" id="{EAD29F74-6303-41FC-AC06-3993DBB2482A}"/>
              </a:ext>
            </a:extLst>
          </p:cNvPr>
          <p:cNvSpPr>
            <a:spLocks noGrp="1"/>
          </p:cNvSpPr>
          <p:nvPr>
            <p:ph idx="1"/>
          </p:nvPr>
        </p:nvSpPr>
        <p:spPr>
          <a:xfrm>
            <a:off x="581192" y="2180497"/>
            <a:ext cx="11029615" cy="1248504"/>
          </a:xfrm>
        </p:spPr>
        <p:txBody>
          <a:bodyPr>
            <a:normAutofit lnSpcReduction="10000"/>
          </a:bodyPr>
          <a:lstStyle/>
          <a:p>
            <a:r>
              <a:rPr lang="en-US" sz="2000" dirty="0"/>
              <a:t> This data set is provided by NIIT . </a:t>
            </a:r>
            <a:r>
              <a:rPr lang="en-US" sz="2000" dirty="0">
                <a:latin typeface="+mj-lt"/>
              </a:rPr>
              <a:t>It contains  </a:t>
            </a:r>
            <a:r>
              <a:rPr kumimoji="0" lang="en-US" altLang="en-US" sz="2000" b="1" i="0" u="none" strike="noStrike" cap="none" normalizeH="0" baseline="0" dirty="0">
                <a:ln>
                  <a:noFill/>
                </a:ln>
                <a:solidFill>
                  <a:schemeClr val="accent1">
                    <a:lumMod val="60000"/>
                    <a:lumOff val="40000"/>
                  </a:schemeClr>
                </a:solidFill>
                <a:effectLst/>
                <a:latin typeface="+mj-lt"/>
              </a:rPr>
              <a:t>1338</a:t>
            </a:r>
            <a:r>
              <a:rPr kumimoji="0" lang="en-US" altLang="en-US" sz="2000" b="0" i="0" u="none" strike="noStrike" cap="none" normalizeH="0" baseline="0" dirty="0">
                <a:ln>
                  <a:noFill/>
                </a:ln>
                <a:solidFill>
                  <a:srgbClr val="000000"/>
                </a:solidFill>
                <a:effectLst/>
                <a:latin typeface="+mj-lt"/>
              </a:rPr>
              <a:t> samples and </a:t>
            </a:r>
            <a:r>
              <a:rPr kumimoji="0" lang="en-US" altLang="en-US" sz="2000" b="1" i="0" u="none" strike="noStrike" cap="none" normalizeH="0" baseline="0" dirty="0">
                <a:ln>
                  <a:noFill/>
                </a:ln>
                <a:solidFill>
                  <a:schemeClr val="accent1">
                    <a:lumMod val="60000"/>
                    <a:lumOff val="40000"/>
                  </a:schemeClr>
                </a:solidFill>
                <a:effectLst/>
                <a:latin typeface="+mj-lt"/>
              </a:rPr>
              <a:t>8</a:t>
            </a:r>
            <a:r>
              <a:rPr kumimoji="0" lang="en-US" altLang="en-US" sz="2000" b="0" i="0" u="none" strike="noStrike" cap="none" normalizeH="0" baseline="0" dirty="0">
                <a:ln>
                  <a:noFill/>
                </a:ln>
                <a:solidFill>
                  <a:srgbClr val="000000"/>
                </a:solidFill>
                <a:effectLst/>
                <a:latin typeface="+mj-lt"/>
              </a:rPr>
              <a:t> features</a:t>
            </a:r>
            <a:r>
              <a:rPr kumimoji="0" lang="en-US" altLang="en-US" sz="2000" b="0" i="0" u="none" strike="noStrike" cap="none" normalizeH="0" baseline="0" dirty="0">
                <a:ln>
                  <a:noFill/>
                </a:ln>
                <a:solidFill>
                  <a:srgbClr val="000000"/>
                </a:solidFill>
                <a:effectLst/>
                <a:latin typeface="Courier New" panose="02070309020205020404" pitchFamily="49" charset="0"/>
              </a:rPr>
              <a:t>.</a:t>
            </a:r>
            <a:r>
              <a:rPr kumimoji="0" lang="en-US" altLang="en-US" sz="28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a:p>
            <a:r>
              <a:rPr lang="en-US" sz="2000" dirty="0"/>
              <a:t> we use multiple linear regression in this analysis since there are many independent variables used to calculate the dependent(target) variable hence .</a:t>
            </a:r>
          </a:p>
          <a:p>
            <a:endParaRPr lang="en-US" sz="2000" dirty="0"/>
          </a:p>
          <a:p>
            <a:endParaRPr lang="en-GB" sz="2000" dirty="0"/>
          </a:p>
        </p:txBody>
      </p:sp>
      <p:graphicFrame>
        <p:nvGraphicFramePr>
          <p:cNvPr id="4" name="Table 3">
            <a:extLst>
              <a:ext uri="{FF2B5EF4-FFF2-40B4-BE49-F238E27FC236}">
                <a16:creationId xmlns:a16="http://schemas.microsoft.com/office/drawing/2014/main" id="{0C844868-9EFD-45BB-812D-86A3BDEE1BDE}"/>
              </a:ext>
            </a:extLst>
          </p:cNvPr>
          <p:cNvGraphicFramePr>
            <a:graphicFrameLocks noGrp="1"/>
          </p:cNvGraphicFramePr>
          <p:nvPr>
            <p:extLst>
              <p:ext uri="{D42A27DB-BD31-4B8C-83A1-F6EECF244321}">
                <p14:modId xmlns:p14="http://schemas.microsoft.com/office/powerpoint/2010/main" val="1496351611"/>
              </p:ext>
            </p:extLst>
          </p:nvPr>
        </p:nvGraphicFramePr>
        <p:xfrm>
          <a:off x="1126435" y="3007996"/>
          <a:ext cx="9501810" cy="3715292"/>
        </p:xfrm>
        <a:graphic>
          <a:graphicData uri="http://schemas.openxmlformats.org/drawingml/2006/table">
            <a:tbl>
              <a:tblPr firstRow="1" bandRow="1">
                <a:tableStyleId>{0505E3EF-67EA-436B-97B2-0124C06EBD24}</a:tableStyleId>
              </a:tblPr>
              <a:tblGrid>
                <a:gridCol w="947160">
                  <a:extLst>
                    <a:ext uri="{9D8B030D-6E8A-4147-A177-3AD203B41FA5}">
                      <a16:colId xmlns:a16="http://schemas.microsoft.com/office/drawing/2014/main" val="2670849904"/>
                    </a:ext>
                  </a:extLst>
                </a:gridCol>
                <a:gridCol w="1424979">
                  <a:extLst>
                    <a:ext uri="{9D8B030D-6E8A-4147-A177-3AD203B41FA5}">
                      <a16:colId xmlns:a16="http://schemas.microsoft.com/office/drawing/2014/main" val="3813902737"/>
                    </a:ext>
                  </a:extLst>
                </a:gridCol>
                <a:gridCol w="1550592">
                  <a:extLst>
                    <a:ext uri="{9D8B030D-6E8A-4147-A177-3AD203B41FA5}">
                      <a16:colId xmlns:a16="http://schemas.microsoft.com/office/drawing/2014/main" val="1471420551"/>
                    </a:ext>
                  </a:extLst>
                </a:gridCol>
                <a:gridCol w="5579079">
                  <a:extLst>
                    <a:ext uri="{9D8B030D-6E8A-4147-A177-3AD203B41FA5}">
                      <a16:colId xmlns:a16="http://schemas.microsoft.com/office/drawing/2014/main" val="3786854992"/>
                    </a:ext>
                  </a:extLst>
                </a:gridCol>
              </a:tblGrid>
              <a:tr h="363696">
                <a:tc>
                  <a:txBody>
                    <a:bodyPr/>
                    <a:lstStyle/>
                    <a:p>
                      <a:pPr algn="ctr"/>
                      <a:r>
                        <a:rPr lang="en-US" sz="1800" b="0" dirty="0" err="1">
                          <a:solidFill>
                            <a:schemeClr val="tx1"/>
                          </a:solidFill>
                        </a:rPr>
                        <a:t>S.No</a:t>
                      </a:r>
                      <a:endParaRPr lang="en-IN" sz="1800" b="0" dirty="0">
                        <a:solidFill>
                          <a:schemeClr val="tx1"/>
                        </a:solidFill>
                      </a:endParaRPr>
                    </a:p>
                  </a:txBody>
                  <a:tcPr/>
                </a:tc>
                <a:tc>
                  <a:txBody>
                    <a:bodyPr/>
                    <a:lstStyle/>
                    <a:p>
                      <a:pPr algn="ctr"/>
                      <a:r>
                        <a:rPr lang="en-US" sz="1800" b="0" dirty="0">
                          <a:solidFill>
                            <a:schemeClr val="tx1"/>
                          </a:solidFill>
                        </a:rPr>
                        <a:t>Feature</a:t>
                      </a:r>
                      <a:endParaRPr lang="en-IN" sz="1800" b="0" dirty="0">
                        <a:solidFill>
                          <a:schemeClr val="tx1"/>
                        </a:solidFill>
                      </a:endParaRPr>
                    </a:p>
                  </a:txBody>
                  <a:tcPr/>
                </a:tc>
                <a:tc>
                  <a:txBody>
                    <a:bodyPr/>
                    <a:lstStyle/>
                    <a:p>
                      <a:pPr algn="ctr"/>
                      <a:r>
                        <a:rPr lang="en-US" sz="1800" b="0" dirty="0">
                          <a:solidFill>
                            <a:schemeClr val="tx1"/>
                          </a:solidFill>
                        </a:rPr>
                        <a:t>Data Type</a:t>
                      </a:r>
                      <a:endParaRPr lang="en-IN" sz="1800" b="0" dirty="0">
                        <a:solidFill>
                          <a:schemeClr val="tx1"/>
                        </a:solidFill>
                      </a:endParaRPr>
                    </a:p>
                  </a:txBody>
                  <a:tcPr/>
                </a:tc>
                <a:tc>
                  <a:txBody>
                    <a:bodyPr/>
                    <a:lstStyle/>
                    <a:p>
                      <a:pPr algn="ctr"/>
                      <a:r>
                        <a:rPr lang="en-US" sz="1800" b="0" dirty="0">
                          <a:solidFill>
                            <a:schemeClr val="tx1"/>
                          </a:solidFill>
                        </a:rPr>
                        <a:t>Description</a:t>
                      </a:r>
                      <a:endParaRPr lang="en-IN" sz="1800" b="0" dirty="0">
                        <a:solidFill>
                          <a:schemeClr val="tx1"/>
                        </a:solidFill>
                      </a:endParaRPr>
                    </a:p>
                  </a:txBody>
                  <a:tcPr/>
                </a:tc>
                <a:extLst>
                  <a:ext uri="{0D108BD9-81ED-4DB2-BD59-A6C34878D82A}">
                    <a16:rowId xmlns:a16="http://schemas.microsoft.com/office/drawing/2014/main" val="1464647216"/>
                  </a:ext>
                </a:extLst>
              </a:tr>
              <a:tr h="363696">
                <a:tc>
                  <a:txBody>
                    <a:bodyPr/>
                    <a:lstStyle/>
                    <a:p>
                      <a:pPr algn="ctr"/>
                      <a:r>
                        <a:rPr lang="en-US" sz="1800" b="0" dirty="0">
                          <a:solidFill>
                            <a:schemeClr val="tx1"/>
                          </a:solidFill>
                        </a:rPr>
                        <a:t>1</a:t>
                      </a:r>
                      <a:endParaRPr lang="en-IN" sz="1800" b="0" dirty="0">
                        <a:solidFill>
                          <a:schemeClr val="tx1"/>
                        </a:solidFill>
                      </a:endParaRPr>
                    </a:p>
                  </a:txBody>
                  <a:tcPr/>
                </a:tc>
                <a:tc>
                  <a:txBody>
                    <a:bodyPr/>
                    <a:lstStyle/>
                    <a:p>
                      <a:pPr algn="ctr"/>
                      <a:r>
                        <a:rPr lang="en-US" sz="1800" b="0" dirty="0">
                          <a:solidFill>
                            <a:schemeClr val="tx1"/>
                          </a:solidFill>
                        </a:rPr>
                        <a:t>age</a:t>
                      </a:r>
                      <a:endParaRPr lang="en-IN" sz="1800" b="0" dirty="0">
                        <a:solidFill>
                          <a:schemeClr val="tx1"/>
                        </a:solidFill>
                      </a:endParaRPr>
                    </a:p>
                  </a:txBody>
                  <a:tcPr/>
                </a:tc>
                <a:tc>
                  <a:txBody>
                    <a:bodyPr/>
                    <a:lstStyle/>
                    <a:p>
                      <a:pPr algn="ctr"/>
                      <a:r>
                        <a:rPr lang="en-US" sz="1800" b="0" dirty="0">
                          <a:solidFill>
                            <a:schemeClr val="tx1"/>
                          </a:solidFill>
                        </a:rPr>
                        <a:t>Numeric</a:t>
                      </a:r>
                      <a:endParaRPr lang="en-IN" sz="1800" b="0" dirty="0">
                        <a:solidFill>
                          <a:schemeClr val="tx1"/>
                        </a:solidFill>
                      </a:endParaRPr>
                    </a:p>
                  </a:txBody>
                  <a:tcPr/>
                </a:tc>
                <a:tc>
                  <a:txBody>
                    <a:bodyPr/>
                    <a:lstStyle/>
                    <a:p>
                      <a:pPr algn="ctr"/>
                      <a:r>
                        <a:rPr lang="en-US" sz="1800" b="0" dirty="0">
                          <a:solidFill>
                            <a:schemeClr val="tx1"/>
                          </a:solidFill>
                        </a:rPr>
                        <a:t>Age of the customer</a:t>
                      </a:r>
                      <a:endParaRPr lang="en-IN" sz="1800" b="0" dirty="0">
                        <a:solidFill>
                          <a:schemeClr val="tx1"/>
                        </a:solidFill>
                      </a:endParaRPr>
                    </a:p>
                  </a:txBody>
                  <a:tcPr/>
                </a:tc>
                <a:extLst>
                  <a:ext uri="{0D108BD9-81ED-4DB2-BD59-A6C34878D82A}">
                    <a16:rowId xmlns:a16="http://schemas.microsoft.com/office/drawing/2014/main" val="2462386554"/>
                  </a:ext>
                </a:extLst>
              </a:tr>
              <a:tr h="363696">
                <a:tc>
                  <a:txBody>
                    <a:bodyPr/>
                    <a:lstStyle/>
                    <a:p>
                      <a:pPr algn="ctr"/>
                      <a:r>
                        <a:rPr lang="en-US" sz="1800" b="0" dirty="0">
                          <a:solidFill>
                            <a:schemeClr val="tx1"/>
                          </a:solidFill>
                        </a:rPr>
                        <a:t>2</a:t>
                      </a:r>
                      <a:endParaRPr lang="en-IN" sz="1800" b="0" dirty="0">
                        <a:solidFill>
                          <a:schemeClr val="tx1"/>
                        </a:solidFill>
                      </a:endParaRPr>
                    </a:p>
                  </a:txBody>
                  <a:tcPr/>
                </a:tc>
                <a:tc>
                  <a:txBody>
                    <a:bodyPr/>
                    <a:lstStyle/>
                    <a:p>
                      <a:pPr algn="ctr"/>
                      <a:r>
                        <a:rPr lang="en-US" sz="1800" b="0" dirty="0">
                          <a:solidFill>
                            <a:schemeClr val="tx1"/>
                          </a:solidFill>
                        </a:rPr>
                        <a:t>sex</a:t>
                      </a:r>
                      <a:endParaRPr lang="en-IN" sz="1800" b="0" dirty="0">
                        <a:solidFill>
                          <a:schemeClr val="tx1"/>
                        </a:solidFill>
                      </a:endParaRPr>
                    </a:p>
                  </a:txBody>
                  <a:tcPr/>
                </a:tc>
                <a:tc>
                  <a:txBody>
                    <a:bodyPr/>
                    <a:lstStyle/>
                    <a:p>
                      <a:pPr algn="ctr"/>
                      <a:r>
                        <a:rPr lang="en-US" sz="1800" b="0" dirty="0">
                          <a:solidFill>
                            <a:schemeClr val="tx1"/>
                          </a:solidFill>
                        </a:rPr>
                        <a:t>Categorical</a:t>
                      </a:r>
                      <a:endParaRPr lang="en-IN" sz="1800" b="0" dirty="0">
                        <a:solidFill>
                          <a:schemeClr val="tx1"/>
                        </a:solidFill>
                      </a:endParaRPr>
                    </a:p>
                  </a:txBody>
                  <a:tcPr/>
                </a:tc>
                <a:tc>
                  <a:txBody>
                    <a:bodyPr/>
                    <a:lstStyle/>
                    <a:p>
                      <a:pPr algn="ctr"/>
                      <a:r>
                        <a:rPr lang="en-US" sz="1800" b="0" dirty="0">
                          <a:solidFill>
                            <a:schemeClr val="tx1"/>
                          </a:solidFill>
                        </a:rPr>
                        <a:t>Gender of the customer</a:t>
                      </a:r>
                      <a:endParaRPr lang="en-IN" sz="1800" b="0" dirty="0">
                        <a:solidFill>
                          <a:schemeClr val="tx1"/>
                        </a:solidFill>
                      </a:endParaRPr>
                    </a:p>
                  </a:txBody>
                  <a:tcPr/>
                </a:tc>
                <a:extLst>
                  <a:ext uri="{0D108BD9-81ED-4DB2-BD59-A6C34878D82A}">
                    <a16:rowId xmlns:a16="http://schemas.microsoft.com/office/drawing/2014/main" val="2141408818"/>
                  </a:ext>
                </a:extLst>
              </a:tr>
              <a:tr h="514892">
                <a:tc>
                  <a:txBody>
                    <a:bodyPr/>
                    <a:lstStyle/>
                    <a:p>
                      <a:pPr algn="ctr"/>
                      <a:r>
                        <a:rPr lang="en-US" sz="1800" b="0" dirty="0">
                          <a:solidFill>
                            <a:schemeClr val="tx1"/>
                          </a:solidFill>
                        </a:rPr>
                        <a:t>3</a:t>
                      </a:r>
                    </a:p>
                  </a:txBody>
                  <a:tcPr/>
                </a:tc>
                <a:tc>
                  <a:txBody>
                    <a:bodyPr/>
                    <a:lstStyle/>
                    <a:p>
                      <a:pPr algn="ctr"/>
                      <a:r>
                        <a:rPr lang="en-US" sz="1800" b="0" dirty="0" err="1">
                          <a:solidFill>
                            <a:schemeClr val="tx1"/>
                          </a:solidFill>
                        </a:rPr>
                        <a:t>bmi</a:t>
                      </a:r>
                      <a:endParaRPr lang="en-US" sz="1800" b="0" dirty="0">
                        <a:solidFill>
                          <a:schemeClr val="tx1"/>
                        </a:solidFill>
                      </a:endParaRPr>
                    </a:p>
                  </a:txBody>
                  <a:tcPr/>
                </a:tc>
                <a:tc>
                  <a:txBody>
                    <a:bodyPr/>
                    <a:lstStyle/>
                    <a:p>
                      <a:pPr algn="ctr"/>
                      <a:r>
                        <a:rPr lang="en-US" sz="1800" b="0" dirty="0">
                          <a:solidFill>
                            <a:schemeClr val="tx1"/>
                          </a:solidFill>
                        </a:rPr>
                        <a:t>Numeric</a:t>
                      </a:r>
                      <a:endParaRPr lang="en-IN" sz="1800" b="0" dirty="0">
                        <a:solidFill>
                          <a:schemeClr val="tx1"/>
                        </a:solidFill>
                      </a:endParaRPr>
                    </a:p>
                  </a:txBody>
                  <a:tcPr/>
                </a:tc>
                <a:tc>
                  <a:txBody>
                    <a:bodyPr/>
                    <a:lstStyle/>
                    <a:p>
                      <a:pPr algn="ctr"/>
                      <a:r>
                        <a:rPr lang="en-US" sz="1800" b="0" dirty="0">
                          <a:solidFill>
                            <a:schemeClr val="tx1"/>
                          </a:solidFill>
                        </a:rPr>
                        <a:t>Calculated BMI</a:t>
                      </a:r>
                      <a:endParaRPr lang="en-IN" sz="1800" b="0" dirty="0">
                        <a:solidFill>
                          <a:schemeClr val="tx1"/>
                        </a:solidFill>
                      </a:endParaRPr>
                    </a:p>
                  </a:txBody>
                  <a:tcPr/>
                </a:tc>
                <a:extLst>
                  <a:ext uri="{0D108BD9-81ED-4DB2-BD59-A6C34878D82A}">
                    <a16:rowId xmlns:a16="http://schemas.microsoft.com/office/drawing/2014/main" val="2713124948"/>
                  </a:ext>
                </a:extLst>
              </a:tr>
              <a:tr h="363696">
                <a:tc>
                  <a:txBody>
                    <a:bodyPr/>
                    <a:lstStyle/>
                    <a:p>
                      <a:pPr algn="ctr"/>
                      <a:r>
                        <a:rPr lang="en-US" sz="1800" b="0" dirty="0">
                          <a:solidFill>
                            <a:schemeClr val="tx1"/>
                          </a:solidFill>
                        </a:rPr>
                        <a:t>4</a:t>
                      </a:r>
                    </a:p>
                  </a:txBody>
                  <a:tcPr/>
                </a:tc>
                <a:tc>
                  <a:txBody>
                    <a:bodyPr/>
                    <a:lstStyle/>
                    <a:p>
                      <a:pPr algn="ctr"/>
                      <a:r>
                        <a:rPr lang="en-US" sz="1800" b="0" dirty="0" err="1">
                          <a:solidFill>
                            <a:schemeClr val="tx1"/>
                          </a:solidFill>
                        </a:rPr>
                        <a:t>classif</a:t>
                      </a:r>
                      <a:endParaRPr lang="en-US" sz="1800" b="0" dirty="0">
                        <a:solidFill>
                          <a:schemeClr val="tx1"/>
                        </a:solidFill>
                      </a:endParaRPr>
                    </a:p>
                  </a:txBody>
                  <a:tcPr/>
                </a:tc>
                <a:tc>
                  <a:txBody>
                    <a:bodyPr/>
                    <a:lstStyle/>
                    <a:p>
                      <a:pPr algn="ctr"/>
                      <a:r>
                        <a:rPr lang="en-US" sz="1800" b="0" dirty="0">
                          <a:solidFill>
                            <a:schemeClr val="tx1"/>
                          </a:solidFill>
                        </a:rPr>
                        <a:t>Categorical</a:t>
                      </a:r>
                      <a:endParaRPr lang="en-IN" sz="1800" b="0" dirty="0">
                        <a:solidFill>
                          <a:schemeClr val="tx1"/>
                        </a:solidFill>
                      </a:endParaRPr>
                    </a:p>
                  </a:txBody>
                  <a:tcPr/>
                </a:tc>
                <a:tc>
                  <a:txBody>
                    <a:bodyPr/>
                    <a:lstStyle/>
                    <a:p>
                      <a:pPr algn="ctr"/>
                      <a:r>
                        <a:rPr lang="en-US" sz="1800" b="0" dirty="0">
                          <a:solidFill>
                            <a:schemeClr val="tx1"/>
                          </a:solidFill>
                        </a:rPr>
                        <a:t>Health Classification based on the BMI value</a:t>
                      </a:r>
                      <a:endParaRPr lang="en-IN" sz="1800" b="0" dirty="0">
                        <a:solidFill>
                          <a:schemeClr val="tx1"/>
                        </a:solidFill>
                      </a:endParaRPr>
                    </a:p>
                  </a:txBody>
                  <a:tcPr/>
                </a:tc>
                <a:extLst>
                  <a:ext uri="{0D108BD9-81ED-4DB2-BD59-A6C34878D82A}">
                    <a16:rowId xmlns:a16="http://schemas.microsoft.com/office/drawing/2014/main" val="929298464"/>
                  </a:ext>
                </a:extLst>
              </a:tr>
              <a:tr h="363696">
                <a:tc>
                  <a:txBody>
                    <a:bodyPr/>
                    <a:lstStyle/>
                    <a:p>
                      <a:pPr algn="ctr"/>
                      <a:r>
                        <a:rPr lang="en-US" sz="1800" b="0" dirty="0">
                          <a:solidFill>
                            <a:schemeClr val="tx1"/>
                          </a:solidFill>
                        </a:rPr>
                        <a:t>5</a:t>
                      </a:r>
                      <a:endParaRPr lang="en-IN" sz="1800" b="0" dirty="0">
                        <a:solidFill>
                          <a:schemeClr val="tx1"/>
                        </a:solidFill>
                      </a:endParaRPr>
                    </a:p>
                  </a:txBody>
                  <a:tcPr/>
                </a:tc>
                <a:tc>
                  <a:txBody>
                    <a:bodyPr/>
                    <a:lstStyle/>
                    <a:p>
                      <a:pPr algn="ctr"/>
                      <a:r>
                        <a:rPr lang="en-US" sz="1800" b="0" dirty="0">
                          <a:solidFill>
                            <a:schemeClr val="tx1"/>
                          </a:solidFill>
                        </a:rPr>
                        <a:t>children</a:t>
                      </a:r>
                      <a:endParaRPr lang="en-IN" sz="1800" b="0" dirty="0">
                        <a:solidFill>
                          <a:schemeClr val="tx1"/>
                        </a:solidFill>
                      </a:endParaRPr>
                    </a:p>
                  </a:txBody>
                  <a:tcPr/>
                </a:tc>
                <a:tc>
                  <a:txBody>
                    <a:bodyPr/>
                    <a:lstStyle/>
                    <a:p>
                      <a:pPr algn="ctr"/>
                      <a:r>
                        <a:rPr lang="en-US" sz="1800" b="0" dirty="0">
                          <a:solidFill>
                            <a:schemeClr val="tx1"/>
                          </a:solidFill>
                        </a:rPr>
                        <a:t>Numeric</a:t>
                      </a:r>
                      <a:endParaRPr lang="en-IN" sz="1800" b="0" dirty="0">
                        <a:solidFill>
                          <a:schemeClr val="tx1"/>
                        </a:solidFill>
                      </a:endParaRPr>
                    </a:p>
                  </a:txBody>
                  <a:tcPr/>
                </a:tc>
                <a:tc>
                  <a:txBody>
                    <a:bodyPr/>
                    <a:lstStyle/>
                    <a:p>
                      <a:pPr algn="ctr"/>
                      <a:r>
                        <a:rPr lang="en-US" sz="1800" b="0" dirty="0">
                          <a:solidFill>
                            <a:schemeClr val="tx1"/>
                          </a:solidFill>
                        </a:rPr>
                        <a:t>Number of children</a:t>
                      </a:r>
                      <a:endParaRPr lang="en-IN" sz="1800" b="0" dirty="0">
                        <a:solidFill>
                          <a:schemeClr val="tx1"/>
                        </a:solidFill>
                      </a:endParaRPr>
                    </a:p>
                  </a:txBody>
                  <a:tcPr/>
                </a:tc>
                <a:extLst>
                  <a:ext uri="{0D108BD9-81ED-4DB2-BD59-A6C34878D82A}">
                    <a16:rowId xmlns:a16="http://schemas.microsoft.com/office/drawing/2014/main" val="2846722465"/>
                  </a:ext>
                </a:extLst>
              </a:tr>
              <a:tr h="363696">
                <a:tc>
                  <a:txBody>
                    <a:bodyPr/>
                    <a:lstStyle/>
                    <a:p>
                      <a:pPr algn="ctr"/>
                      <a:r>
                        <a:rPr lang="en-US" sz="1800" b="0" dirty="0">
                          <a:solidFill>
                            <a:schemeClr val="tx1"/>
                          </a:solidFill>
                        </a:rPr>
                        <a:t>6</a:t>
                      </a:r>
                    </a:p>
                  </a:txBody>
                  <a:tcPr/>
                </a:tc>
                <a:tc>
                  <a:txBody>
                    <a:bodyPr/>
                    <a:lstStyle/>
                    <a:p>
                      <a:pPr algn="ctr"/>
                      <a:r>
                        <a:rPr lang="en-US" sz="1800" b="0" dirty="0">
                          <a:solidFill>
                            <a:schemeClr val="tx1"/>
                          </a:solidFill>
                        </a:rPr>
                        <a:t>smoker</a:t>
                      </a:r>
                    </a:p>
                  </a:txBody>
                  <a:tcPr/>
                </a:tc>
                <a:tc>
                  <a:txBody>
                    <a:bodyPr/>
                    <a:lstStyle/>
                    <a:p>
                      <a:pPr algn="ctr"/>
                      <a:r>
                        <a:rPr lang="en-US" sz="1800" b="0" dirty="0">
                          <a:solidFill>
                            <a:schemeClr val="tx1"/>
                          </a:solidFill>
                        </a:rPr>
                        <a:t>Categorical</a:t>
                      </a:r>
                      <a:endParaRPr lang="en-IN" sz="1800" b="0" dirty="0">
                        <a:solidFill>
                          <a:schemeClr val="tx1"/>
                        </a:solidFill>
                      </a:endParaRPr>
                    </a:p>
                  </a:txBody>
                  <a:tcPr/>
                </a:tc>
                <a:tc>
                  <a:txBody>
                    <a:bodyPr/>
                    <a:lstStyle/>
                    <a:p>
                      <a:pPr algn="ctr"/>
                      <a:r>
                        <a:rPr lang="en-US" sz="1800" b="0" dirty="0">
                          <a:solidFill>
                            <a:schemeClr val="tx1"/>
                          </a:solidFill>
                        </a:rPr>
                        <a:t>If the customer smokes or not</a:t>
                      </a:r>
                      <a:endParaRPr lang="en-IN" sz="1800" b="0" dirty="0">
                        <a:solidFill>
                          <a:schemeClr val="tx1"/>
                        </a:solidFill>
                      </a:endParaRPr>
                    </a:p>
                  </a:txBody>
                  <a:tcPr/>
                </a:tc>
                <a:extLst>
                  <a:ext uri="{0D108BD9-81ED-4DB2-BD59-A6C34878D82A}">
                    <a16:rowId xmlns:a16="http://schemas.microsoft.com/office/drawing/2014/main" val="470035894"/>
                  </a:ext>
                </a:extLst>
              </a:tr>
              <a:tr h="363696">
                <a:tc>
                  <a:txBody>
                    <a:bodyPr/>
                    <a:lstStyle/>
                    <a:p>
                      <a:pPr algn="ctr"/>
                      <a:r>
                        <a:rPr lang="en-US" sz="1800" b="0" dirty="0">
                          <a:solidFill>
                            <a:schemeClr val="tx1"/>
                          </a:solidFill>
                        </a:rPr>
                        <a:t>7</a:t>
                      </a:r>
                    </a:p>
                  </a:txBody>
                  <a:tcPr/>
                </a:tc>
                <a:tc>
                  <a:txBody>
                    <a:bodyPr/>
                    <a:lstStyle/>
                    <a:p>
                      <a:pPr algn="ctr"/>
                      <a:r>
                        <a:rPr lang="en-US" sz="1800" b="0" dirty="0">
                          <a:solidFill>
                            <a:schemeClr val="tx1"/>
                          </a:solidFill>
                        </a:rPr>
                        <a:t>region</a:t>
                      </a:r>
                    </a:p>
                  </a:txBody>
                  <a:tcPr/>
                </a:tc>
                <a:tc>
                  <a:txBody>
                    <a:bodyPr/>
                    <a:lstStyle/>
                    <a:p>
                      <a:pPr algn="ctr"/>
                      <a:r>
                        <a:rPr lang="en-US" sz="1800" b="0" dirty="0">
                          <a:solidFill>
                            <a:schemeClr val="tx1"/>
                          </a:solidFill>
                        </a:rPr>
                        <a:t>Categorical</a:t>
                      </a:r>
                      <a:endParaRPr lang="en-IN" sz="1800" b="0" dirty="0">
                        <a:solidFill>
                          <a:schemeClr val="tx1"/>
                        </a:solidFill>
                      </a:endParaRPr>
                    </a:p>
                  </a:txBody>
                  <a:tcPr/>
                </a:tc>
                <a:tc>
                  <a:txBody>
                    <a:bodyPr/>
                    <a:lstStyle/>
                    <a:p>
                      <a:pPr algn="ctr"/>
                      <a:r>
                        <a:rPr lang="en-US" sz="1800" b="0" dirty="0">
                          <a:solidFill>
                            <a:schemeClr val="tx1"/>
                          </a:solidFill>
                        </a:rPr>
                        <a:t>Current residential place</a:t>
                      </a:r>
                      <a:endParaRPr lang="en-IN" sz="1800" b="0" dirty="0">
                        <a:solidFill>
                          <a:schemeClr val="tx1"/>
                        </a:solidFill>
                      </a:endParaRPr>
                    </a:p>
                  </a:txBody>
                  <a:tcPr/>
                </a:tc>
                <a:extLst>
                  <a:ext uri="{0D108BD9-81ED-4DB2-BD59-A6C34878D82A}">
                    <a16:rowId xmlns:a16="http://schemas.microsoft.com/office/drawing/2014/main" val="394411346"/>
                  </a:ext>
                </a:extLst>
              </a:tr>
              <a:tr h="610336">
                <a:tc>
                  <a:txBody>
                    <a:bodyPr/>
                    <a:lstStyle/>
                    <a:p>
                      <a:pPr algn="ctr"/>
                      <a:r>
                        <a:rPr lang="en-US" sz="1800" b="0" dirty="0">
                          <a:solidFill>
                            <a:schemeClr val="tx1"/>
                          </a:solidFill>
                        </a:rPr>
                        <a:t>8</a:t>
                      </a:r>
                    </a:p>
                  </a:txBody>
                  <a:tcPr/>
                </a:tc>
                <a:tc>
                  <a:txBody>
                    <a:bodyPr/>
                    <a:lstStyle/>
                    <a:p>
                      <a:pPr algn="l"/>
                      <a:r>
                        <a:rPr lang="en-US" sz="1800" b="0" dirty="0">
                          <a:solidFill>
                            <a:schemeClr val="tx1"/>
                          </a:solidFill>
                        </a:rPr>
                        <a:t> Charges (dependent)</a:t>
                      </a:r>
                    </a:p>
                  </a:txBody>
                  <a:tcPr/>
                </a:tc>
                <a:tc>
                  <a:txBody>
                    <a:bodyPr/>
                    <a:lstStyle/>
                    <a:p>
                      <a:pPr algn="ctr"/>
                      <a:r>
                        <a:rPr lang="en-US" sz="1800" b="0" dirty="0">
                          <a:solidFill>
                            <a:schemeClr val="tx1"/>
                          </a:solidFill>
                        </a:rPr>
                        <a:t>Numeric</a:t>
                      </a:r>
                      <a:endParaRPr lang="en-IN" sz="1800" b="0" dirty="0">
                        <a:solidFill>
                          <a:schemeClr val="tx1"/>
                        </a:solidFill>
                      </a:endParaRPr>
                    </a:p>
                  </a:txBody>
                  <a:tcPr/>
                </a:tc>
                <a:tc>
                  <a:txBody>
                    <a:bodyPr/>
                    <a:lstStyle/>
                    <a:p>
                      <a:pPr algn="ctr"/>
                      <a:r>
                        <a:rPr lang="en-US" sz="1800" b="0" dirty="0">
                          <a:solidFill>
                            <a:schemeClr val="tx1"/>
                          </a:solidFill>
                        </a:rPr>
                        <a:t>Premium amount to be paid</a:t>
                      </a:r>
                      <a:endParaRPr lang="en-IN" sz="1800" b="0" dirty="0">
                        <a:solidFill>
                          <a:schemeClr val="tx1"/>
                        </a:solidFill>
                      </a:endParaRPr>
                    </a:p>
                  </a:txBody>
                  <a:tcPr/>
                </a:tc>
                <a:extLst>
                  <a:ext uri="{0D108BD9-81ED-4DB2-BD59-A6C34878D82A}">
                    <a16:rowId xmlns:a16="http://schemas.microsoft.com/office/drawing/2014/main" val="2968676608"/>
                  </a:ext>
                </a:extLst>
              </a:tr>
            </a:tbl>
          </a:graphicData>
        </a:graphic>
      </p:graphicFrame>
      <p:sp>
        <p:nvSpPr>
          <p:cNvPr id="5" name="Rectangle 1">
            <a:extLst>
              <a:ext uri="{FF2B5EF4-FFF2-40B4-BE49-F238E27FC236}">
                <a16:creationId xmlns:a16="http://schemas.microsoft.com/office/drawing/2014/main" id="{40460D5C-A395-422E-8151-EA779E1DAC25}"/>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36064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8DF0D115-23C4-4F22-BE32-083F23AAA113}"/>
              </a:ext>
            </a:extLst>
          </p:cNvPr>
          <p:cNvPicPr>
            <a:picLocks noChangeAspect="1"/>
          </p:cNvPicPr>
          <p:nvPr/>
        </p:nvPicPr>
        <p:blipFill>
          <a:blip r:embed="rId2"/>
          <a:stretch>
            <a:fillRect/>
          </a:stretch>
        </p:blipFill>
        <p:spPr>
          <a:xfrm>
            <a:off x="342348" y="1902791"/>
            <a:ext cx="5939182" cy="4361807"/>
          </a:xfrm>
          <a:prstGeom prst="rect">
            <a:avLst/>
          </a:prstGeom>
        </p:spPr>
      </p:pic>
      <p:sp>
        <p:nvSpPr>
          <p:cNvPr id="13" name="Title 12">
            <a:extLst>
              <a:ext uri="{FF2B5EF4-FFF2-40B4-BE49-F238E27FC236}">
                <a16:creationId xmlns:a16="http://schemas.microsoft.com/office/drawing/2014/main" id="{610D874F-B5DA-41BC-83DE-DC3A522A4108}"/>
              </a:ext>
            </a:extLst>
          </p:cNvPr>
          <p:cNvSpPr>
            <a:spLocks noGrp="1"/>
          </p:cNvSpPr>
          <p:nvPr>
            <p:ph type="title"/>
          </p:nvPr>
        </p:nvSpPr>
        <p:spPr/>
        <p:txBody>
          <a:bodyPr>
            <a:normAutofit fontScale="90000"/>
          </a:bodyPr>
          <a:lstStyle/>
          <a:p>
            <a:r>
              <a:rPr lang="en-US" b="1" i="0" dirty="0">
                <a:solidFill>
                  <a:srgbClr val="BCC0C3"/>
                </a:solidFill>
                <a:effectLst/>
                <a:latin typeface="arial" panose="020B0604020202020204" pitchFamily="34" charset="0"/>
              </a:rPr>
              <a:t>Body mass index</a:t>
            </a:r>
            <a:r>
              <a:rPr lang="en-US" b="0" i="0" dirty="0">
                <a:solidFill>
                  <a:srgbClr val="BDC1C6"/>
                </a:solidFill>
                <a:effectLst/>
                <a:latin typeface="arial" panose="020B0604020202020204" pitchFamily="34" charset="0"/>
              </a:rPr>
              <a:t> (</a:t>
            </a:r>
            <a:r>
              <a:rPr lang="en-US" b="1" i="0" dirty="0">
                <a:solidFill>
                  <a:srgbClr val="BCC0C3"/>
                </a:solidFill>
                <a:effectLst/>
                <a:latin typeface="arial" panose="020B0604020202020204" pitchFamily="34" charset="0"/>
              </a:rPr>
              <a:t>BMI</a:t>
            </a:r>
            <a:r>
              <a:rPr lang="en-US" b="0" i="0" dirty="0">
                <a:solidFill>
                  <a:srgbClr val="BDC1C6"/>
                </a:solidFill>
                <a:effectLst/>
                <a:latin typeface="arial" panose="020B0604020202020204" pitchFamily="34" charset="0"/>
              </a:rPr>
              <a:t>) is a measure of body fat based on height and weight that applies to adult men and women.</a:t>
            </a:r>
            <a:endParaRPr lang="en-GB" dirty="0"/>
          </a:p>
        </p:txBody>
      </p:sp>
      <p:graphicFrame>
        <p:nvGraphicFramePr>
          <p:cNvPr id="15" name="Table 14">
            <a:extLst>
              <a:ext uri="{FF2B5EF4-FFF2-40B4-BE49-F238E27FC236}">
                <a16:creationId xmlns:a16="http://schemas.microsoft.com/office/drawing/2014/main" id="{852B5D63-C1B7-43A4-BC38-3F6644B328A5}"/>
              </a:ext>
            </a:extLst>
          </p:cNvPr>
          <p:cNvGraphicFramePr>
            <a:graphicFrameLocks noGrp="1"/>
          </p:cNvGraphicFramePr>
          <p:nvPr>
            <p:extLst>
              <p:ext uri="{D42A27DB-BD31-4B8C-83A1-F6EECF244321}">
                <p14:modId xmlns:p14="http://schemas.microsoft.com/office/powerpoint/2010/main" val="3350840922"/>
              </p:ext>
            </p:extLst>
          </p:nvPr>
        </p:nvGraphicFramePr>
        <p:xfrm>
          <a:off x="6953788" y="2046670"/>
          <a:ext cx="4439688" cy="4081672"/>
        </p:xfrm>
        <a:graphic>
          <a:graphicData uri="http://schemas.openxmlformats.org/drawingml/2006/table">
            <a:tbl>
              <a:tblPr firstRow="1" firstCol="1" bandRow="1">
                <a:tableStyleId>{5C22544A-7EE6-4342-B048-85BDC9FD1C3A}</a:tableStyleId>
              </a:tblPr>
              <a:tblGrid>
                <a:gridCol w="2219844">
                  <a:extLst>
                    <a:ext uri="{9D8B030D-6E8A-4147-A177-3AD203B41FA5}">
                      <a16:colId xmlns:a16="http://schemas.microsoft.com/office/drawing/2014/main" val="3702889916"/>
                    </a:ext>
                  </a:extLst>
                </a:gridCol>
                <a:gridCol w="2219844">
                  <a:extLst>
                    <a:ext uri="{9D8B030D-6E8A-4147-A177-3AD203B41FA5}">
                      <a16:colId xmlns:a16="http://schemas.microsoft.com/office/drawing/2014/main" val="2029665036"/>
                    </a:ext>
                  </a:extLst>
                </a:gridCol>
              </a:tblGrid>
              <a:tr h="583096">
                <a:tc>
                  <a:txBody>
                    <a:bodyPr/>
                    <a:lstStyle/>
                    <a:p>
                      <a:pPr algn="l">
                        <a:lnSpc>
                          <a:spcPct val="107000"/>
                        </a:lnSpc>
                        <a:spcBef>
                          <a:spcPts val="750"/>
                        </a:spcBef>
                        <a:spcAft>
                          <a:spcPts val="750"/>
                        </a:spcAft>
                      </a:pPr>
                      <a:r>
                        <a:rPr lang="en-GB" sz="1050" dirty="0">
                          <a:effectLst/>
                        </a:rPr>
                        <a:t>BMI</a:t>
                      </a:r>
                      <a:endParaRPr lang="en-GB"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6675" marR="66675" marT="66675" marB="66675" anchor="ctr"/>
                </a:tc>
                <a:tc>
                  <a:txBody>
                    <a:bodyPr/>
                    <a:lstStyle/>
                    <a:p>
                      <a:pPr algn="l">
                        <a:lnSpc>
                          <a:spcPct val="107000"/>
                        </a:lnSpc>
                        <a:spcBef>
                          <a:spcPts val="750"/>
                        </a:spcBef>
                        <a:spcAft>
                          <a:spcPts val="750"/>
                        </a:spcAft>
                      </a:pPr>
                      <a:r>
                        <a:rPr lang="en-GB" sz="1050">
                          <a:effectLst/>
                        </a:rPr>
                        <a:t>Nutritional status</a:t>
                      </a:r>
                      <a:endParaRPr lang="en-GB" sz="1100">
                        <a:effectLst/>
                        <a:latin typeface="Calibri" panose="020F0502020204030204" pitchFamily="34" charset="0"/>
                        <a:ea typeface="Times New Roman" panose="02020603050405020304" pitchFamily="18" charset="0"/>
                        <a:cs typeface="Mangal" panose="02040503050203030202" pitchFamily="18" charset="0"/>
                      </a:endParaRPr>
                    </a:p>
                  </a:txBody>
                  <a:tcPr marL="66675" marR="66675" marT="66675" marB="66675" anchor="ctr"/>
                </a:tc>
                <a:extLst>
                  <a:ext uri="{0D108BD9-81ED-4DB2-BD59-A6C34878D82A}">
                    <a16:rowId xmlns:a16="http://schemas.microsoft.com/office/drawing/2014/main" val="572658678"/>
                  </a:ext>
                </a:extLst>
              </a:tr>
              <a:tr h="583096">
                <a:tc>
                  <a:txBody>
                    <a:bodyPr/>
                    <a:lstStyle/>
                    <a:p>
                      <a:pPr algn="l">
                        <a:lnSpc>
                          <a:spcPct val="107000"/>
                        </a:lnSpc>
                        <a:spcBef>
                          <a:spcPts val="1200"/>
                        </a:spcBef>
                        <a:spcAft>
                          <a:spcPts val="1200"/>
                        </a:spcAft>
                      </a:pPr>
                      <a:r>
                        <a:rPr lang="en-GB" sz="1050">
                          <a:effectLst/>
                        </a:rPr>
                        <a:t>Below 18.5</a:t>
                      </a:r>
                      <a:endParaRPr lang="en-GB" sz="1100">
                        <a:effectLst/>
                        <a:latin typeface="Calibri" panose="020F0502020204030204" pitchFamily="34" charset="0"/>
                        <a:ea typeface="Times New Roman" panose="02020603050405020304" pitchFamily="18" charset="0"/>
                        <a:cs typeface="Mangal" panose="02040503050203030202" pitchFamily="18" charset="0"/>
                      </a:endParaRPr>
                    </a:p>
                  </a:txBody>
                  <a:tcPr marL="66675" marR="66675" marT="66675" marB="66675" anchor="ctr"/>
                </a:tc>
                <a:tc>
                  <a:txBody>
                    <a:bodyPr/>
                    <a:lstStyle/>
                    <a:p>
                      <a:pPr algn="l">
                        <a:lnSpc>
                          <a:spcPct val="107000"/>
                        </a:lnSpc>
                        <a:spcBef>
                          <a:spcPts val="1200"/>
                        </a:spcBef>
                        <a:spcAft>
                          <a:spcPts val="1200"/>
                        </a:spcAft>
                      </a:pPr>
                      <a:r>
                        <a:rPr lang="en-GB" sz="1050" dirty="0">
                          <a:effectLst/>
                        </a:rPr>
                        <a:t>Underweight</a:t>
                      </a:r>
                      <a:endParaRPr lang="en-GB"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6675" marR="66675" marT="66675" marB="66675" anchor="ctr"/>
                </a:tc>
                <a:extLst>
                  <a:ext uri="{0D108BD9-81ED-4DB2-BD59-A6C34878D82A}">
                    <a16:rowId xmlns:a16="http://schemas.microsoft.com/office/drawing/2014/main" val="1699717542"/>
                  </a:ext>
                </a:extLst>
              </a:tr>
              <a:tr h="583096">
                <a:tc>
                  <a:txBody>
                    <a:bodyPr/>
                    <a:lstStyle/>
                    <a:p>
                      <a:pPr algn="l">
                        <a:lnSpc>
                          <a:spcPct val="107000"/>
                        </a:lnSpc>
                        <a:spcBef>
                          <a:spcPts val="1200"/>
                        </a:spcBef>
                        <a:spcAft>
                          <a:spcPts val="1200"/>
                        </a:spcAft>
                      </a:pPr>
                      <a:r>
                        <a:rPr lang="en-GB" sz="1050" dirty="0">
                          <a:effectLst/>
                        </a:rPr>
                        <a:t>18.5–24.9</a:t>
                      </a:r>
                      <a:endParaRPr lang="en-GB"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6675" marR="66675" marT="66675" marB="66675" anchor="ctr"/>
                </a:tc>
                <a:tc>
                  <a:txBody>
                    <a:bodyPr/>
                    <a:lstStyle/>
                    <a:p>
                      <a:pPr algn="l">
                        <a:lnSpc>
                          <a:spcPct val="107000"/>
                        </a:lnSpc>
                        <a:spcBef>
                          <a:spcPts val="1200"/>
                        </a:spcBef>
                        <a:spcAft>
                          <a:spcPts val="1200"/>
                        </a:spcAft>
                      </a:pPr>
                      <a:r>
                        <a:rPr lang="en-GB" sz="1050">
                          <a:effectLst/>
                        </a:rPr>
                        <a:t>Normal weight</a:t>
                      </a:r>
                      <a:endParaRPr lang="en-GB" sz="1100">
                        <a:effectLst/>
                        <a:latin typeface="Calibri" panose="020F0502020204030204" pitchFamily="34" charset="0"/>
                        <a:ea typeface="Times New Roman" panose="02020603050405020304" pitchFamily="18" charset="0"/>
                        <a:cs typeface="Mangal" panose="02040503050203030202" pitchFamily="18" charset="0"/>
                      </a:endParaRPr>
                    </a:p>
                  </a:txBody>
                  <a:tcPr marL="66675" marR="66675" marT="66675" marB="66675" anchor="ctr"/>
                </a:tc>
                <a:extLst>
                  <a:ext uri="{0D108BD9-81ED-4DB2-BD59-A6C34878D82A}">
                    <a16:rowId xmlns:a16="http://schemas.microsoft.com/office/drawing/2014/main" val="314517691"/>
                  </a:ext>
                </a:extLst>
              </a:tr>
              <a:tr h="583096">
                <a:tc>
                  <a:txBody>
                    <a:bodyPr/>
                    <a:lstStyle/>
                    <a:p>
                      <a:pPr algn="l">
                        <a:lnSpc>
                          <a:spcPct val="107000"/>
                        </a:lnSpc>
                        <a:spcBef>
                          <a:spcPts val="1200"/>
                        </a:spcBef>
                        <a:spcAft>
                          <a:spcPts val="1200"/>
                        </a:spcAft>
                      </a:pPr>
                      <a:r>
                        <a:rPr lang="en-GB" sz="1050">
                          <a:effectLst/>
                        </a:rPr>
                        <a:t>25.0–29.9</a:t>
                      </a:r>
                      <a:endParaRPr lang="en-GB" sz="1100">
                        <a:effectLst/>
                        <a:latin typeface="Calibri" panose="020F0502020204030204" pitchFamily="34" charset="0"/>
                        <a:ea typeface="Times New Roman" panose="02020603050405020304" pitchFamily="18" charset="0"/>
                        <a:cs typeface="Mangal" panose="02040503050203030202" pitchFamily="18" charset="0"/>
                      </a:endParaRPr>
                    </a:p>
                  </a:txBody>
                  <a:tcPr marL="66675" marR="66675" marT="66675" marB="66675" anchor="ctr"/>
                </a:tc>
                <a:tc>
                  <a:txBody>
                    <a:bodyPr/>
                    <a:lstStyle/>
                    <a:p>
                      <a:pPr algn="l">
                        <a:lnSpc>
                          <a:spcPct val="107000"/>
                        </a:lnSpc>
                        <a:spcBef>
                          <a:spcPts val="1200"/>
                        </a:spcBef>
                        <a:spcAft>
                          <a:spcPts val="1200"/>
                        </a:spcAft>
                      </a:pPr>
                      <a:r>
                        <a:rPr lang="en-GB" sz="1050">
                          <a:effectLst/>
                        </a:rPr>
                        <a:t>Pre-obesity</a:t>
                      </a:r>
                      <a:endParaRPr lang="en-GB" sz="1100">
                        <a:effectLst/>
                        <a:latin typeface="Calibri" panose="020F0502020204030204" pitchFamily="34" charset="0"/>
                        <a:ea typeface="Times New Roman" panose="02020603050405020304" pitchFamily="18" charset="0"/>
                        <a:cs typeface="Mangal" panose="02040503050203030202" pitchFamily="18" charset="0"/>
                      </a:endParaRPr>
                    </a:p>
                  </a:txBody>
                  <a:tcPr marL="66675" marR="66675" marT="66675" marB="66675" anchor="ctr"/>
                </a:tc>
                <a:extLst>
                  <a:ext uri="{0D108BD9-81ED-4DB2-BD59-A6C34878D82A}">
                    <a16:rowId xmlns:a16="http://schemas.microsoft.com/office/drawing/2014/main" val="2334289994"/>
                  </a:ext>
                </a:extLst>
              </a:tr>
              <a:tr h="583096">
                <a:tc>
                  <a:txBody>
                    <a:bodyPr/>
                    <a:lstStyle/>
                    <a:p>
                      <a:pPr algn="l">
                        <a:lnSpc>
                          <a:spcPct val="107000"/>
                        </a:lnSpc>
                        <a:spcBef>
                          <a:spcPts val="1200"/>
                        </a:spcBef>
                        <a:spcAft>
                          <a:spcPts val="1200"/>
                        </a:spcAft>
                      </a:pPr>
                      <a:r>
                        <a:rPr lang="en-GB" sz="1050">
                          <a:effectLst/>
                        </a:rPr>
                        <a:t>30.0–34.9</a:t>
                      </a:r>
                      <a:endParaRPr lang="en-GB" sz="1100">
                        <a:effectLst/>
                        <a:latin typeface="Calibri" panose="020F0502020204030204" pitchFamily="34" charset="0"/>
                        <a:ea typeface="Times New Roman" panose="02020603050405020304" pitchFamily="18" charset="0"/>
                        <a:cs typeface="Mangal" panose="02040503050203030202" pitchFamily="18" charset="0"/>
                      </a:endParaRPr>
                    </a:p>
                  </a:txBody>
                  <a:tcPr marL="66675" marR="66675" marT="66675" marB="66675" anchor="ctr"/>
                </a:tc>
                <a:tc>
                  <a:txBody>
                    <a:bodyPr/>
                    <a:lstStyle/>
                    <a:p>
                      <a:pPr algn="l">
                        <a:lnSpc>
                          <a:spcPct val="107000"/>
                        </a:lnSpc>
                        <a:spcBef>
                          <a:spcPts val="1200"/>
                        </a:spcBef>
                        <a:spcAft>
                          <a:spcPts val="1200"/>
                        </a:spcAft>
                      </a:pPr>
                      <a:r>
                        <a:rPr lang="en-GB" sz="1050">
                          <a:effectLst/>
                        </a:rPr>
                        <a:t>Obesity class I</a:t>
                      </a:r>
                      <a:endParaRPr lang="en-GB" sz="1100">
                        <a:effectLst/>
                        <a:latin typeface="Calibri" panose="020F0502020204030204" pitchFamily="34" charset="0"/>
                        <a:ea typeface="Times New Roman" panose="02020603050405020304" pitchFamily="18" charset="0"/>
                        <a:cs typeface="Mangal" panose="02040503050203030202" pitchFamily="18" charset="0"/>
                      </a:endParaRPr>
                    </a:p>
                  </a:txBody>
                  <a:tcPr marL="66675" marR="66675" marT="66675" marB="66675" anchor="ctr"/>
                </a:tc>
                <a:extLst>
                  <a:ext uri="{0D108BD9-81ED-4DB2-BD59-A6C34878D82A}">
                    <a16:rowId xmlns:a16="http://schemas.microsoft.com/office/drawing/2014/main" val="516260755"/>
                  </a:ext>
                </a:extLst>
              </a:tr>
              <a:tr h="583096">
                <a:tc>
                  <a:txBody>
                    <a:bodyPr/>
                    <a:lstStyle/>
                    <a:p>
                      <a:pPr algn="l">
                        <a:lnSpc>
                          <a:spcPct val="107000"/>
                        </a:lnSpc>
                        <a:spcBef>
                          <a:spcPts val="1200"/>
                        </a:spcBef>
                        <a:spcAft>
                          <a:spcPts val="1200"/>
                        </a:spcAft>
                      </a:pPr>
                      <a:r>
                        <a:rPr lang="en-GB" sz="1050">
                          <a:effectLst/>
                        </a:rPr>
                        <a:t>35.0–39.9</a:t>
                      </a:r>
                      <a:endParaRPr lang="en-GB" sz="1100">
                        <a:effectLst/>
                        <a:latin typeface="Calibri" panose="020F0502020204030204" pitchFamily="34" charset="0"/>
                        <a:ea typeface="Times New Roman" panose="02020603050405020304" pitchFamily="18" charset="0"/>
                        <a:cs typeface="Mangal" panose="02040503050203030202" pitchFamily="18" charset="0"/>
                      </a:endParaRPr>
                    </a:p>
                  </a:txBody>
                  <a:tcPr marL="66675" marR="66675" marT="66675" marB="66675" anchor="ctr"/>
                </a:tc>
                <a:tc>
                  <a:txBody>
                    <a:bodyPr/>
                    <a:lstStyle/>
                    <a:p>
                      <a:pPr algn="l">
                        <a:lnSpc>
                          <a:spcPct val="107000"/>
                        </a:lnSpc>
                        <a:spcBef>
                          <a:spcPts val="1200"/>
                        </a:spcBef>
                        <a:spcAft>
                          <a:spcPts val="1200"/>
                        </a:spcAft>
                      </a:pPr>
                      <a:r>
                        <a:rPr lang="en-GB" sz="1050">
                          <a:effectLst/>
                        </a:rPr>
                        <a:t>Obesity class II</a:t>
                      </a:r>
                      <a:endParaRPr lang="en-GB" sz="1100">
                        <a:effectLst/>
                        <a:latin typeface="Calibri" panose="020F0502020204030204" pitchFamily="34" charset="0"/>
                        <a:ea typeface="Times New Roman" panose="02020603050405020304" pitchFamily="18" charset="0"/>
                        <a:cs typeface="Mangal" panose="02040503050203030202" pitchFamily="18" charset="0"/>
                      </a:endParaRPr>
                    </a:p>
                  </a:txBody>
                  <a:tcPr marL="66675" marR="66675" marT="66675" marB="66675" anchor="ctr"/>
                </a:tc>
                <a:extLst>
                  <a:ext uri="{0D108BD9-81ED-4DB2-BD59-A6C34878D82A}">
                    <a16:rowId xmlns:a16="http://schemas.microsoft.com/office/drawing/2014/main" val="3405714678"/>
                  </a:ext>
                </a:extLst>
              </a:tr>
              <a:tr h="583096">
                <a:tc>
                  <a:txBody>
                    <a:bodyPr/>
                    <a:lstStyle/>
                    <a:p>
                      <a:pPr algn="l">
                        <a:lnSpc>
                          <a:spcPct val="107000"/>
                        </a:lnSpc>
                        <a:spcBef>
                          <a:spcPts val="1200"/>
                        </a:spcBef>
                        <a:spcAft>
                          <a:spcPts val="1200"/>
                        </a:spcAft>
                      </a:pPr>
                      <a:r>
                        <a:rPr lang="en-GB" sz="1050">
                          <a:effectLst/>
                        </a:rPr>
                        <a:t>Above 40</a:t>
                      </a:r>
                      <a:endParaRPr lang="en-GB" sz="1100">
                        <a:effectLst/>
                        <a:latin typeface="Calibri" panose="020F0502020204030204" pitchFamily="34" charset="0"/>
                        <a:ea typeface="Times New Roman" panose="02020603050405020304" pitchFamily="18" charset="0"/>
                        <a:cs typeface="Mangal" panose="02040503050203030202" pitchFamily="18" charset="0"/>
                      </a:endParaRPr>
                    </a:p>
                  </a:txBody>
                  <a:tcPr marL="66675" marR="66675" marT="66675" marB="66675" anchor="ctr"/>
                </a:tc>
                <a:tc>
                  <a:txBody>
                    <a:bodyPr/>
                    <a:lstStyle/>
                    <a:p>
                      <a:pPr algn="l">
                        <a:lnSpc>
                          <a:spcPct val="107000"/>
                        </a:lnSpc>
                        <a:spcBef>
                          <a:spcPts val="1200"/>
                        </a:spcBef>
                        <a:spcAft>
                          <a:spcPts val="1200"/>
                        </a:spcAft>
                      </a:pPr>
                      <a:r>
                        <a:rPr lang="en-GB" sz="1050" dirty="0">
                          <a:effectLst/>
                        </a:rPr>
                        <a:t>Obesity class III</a:t>
                      </a:r>
                      <a:endParaRPr lang="en-GB"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6675" marR="66675" marT="66675" marB="66675" anchor="ctr"/>
                </a:tc>
                <a:extLst>
                  <a:ext uri="{0D108BD9-81ED-4DB2-BD59-A6C34878D82A}">
                    <a16:rowId xmlns:a16="http://schemas.microsoft.com/office/drawing/2014/main" val="3876055618"/>
                  </a:ext>
                </a:extLst>
              </a:tr>
            </a:tbl>
          </a:graphicData>
        </a:graphic>
      </p:graphicFrame>
    </p:spTree>
    <p:extLst>
      <p:ext uri="{BB962C8B-B14F-4D97-AF65-F5344CB8AC3E}">
        <p14:creationId xmlns:p14="http://schemas.microsoft.com/office/powerpoint/2010/main" val="3874024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A188362-3924-4F54-9323-2A0F371A3BF8}"/>
              </a:ext>
            </a:extLst>
          </p:cNvPr>
          <p:cNvSpPr>
            <a:spLocks noGrp="1"/>
          </p:cNvSpPr>
          <p:nvPr>
            <p:ph type="title"/>
          </p:nvPr>
        </p:nvSpPr>
        <p:spPr/>
        <p:txBody>
          <a:bodyPr>
            <a:normAutofit/>
          </a:bodyPr>
          <a:lstStyle/>
          <a:p>
            <a:r>
              <a:rPr lang="en-US" dirty="0"/>
              <a:t>Data Treatment</a:t>
            </a:r>
            <a:endParaRPr lang="en-GB" dirty="0"/>
          </a:p>
        </p:txBody>
      </p:sp>
      <p:pic>
        <p:nvPicPr>
          <p:cNvPr id="11" name="Picture 10">
            <a:extLst>
              <a:ext uri="{FF2B5EF4-FFF2-40B4-BE49-F238E27FC236}">
                <a16:creationId xmlns:a16="http://schemas.microsoft.com/office/drawing/2014/main" id="{05694FFA-18F3-4DA8-8D7D-2680A5260A37}"/>
              </a:ext>
            </a:extLst>
          </p:cNvPr>
          <p:cNvPicPr>
            <a:picLocks noChangeAspect="1"/>
          </p:cNvPicPr>
          <p:nvPr/>
        </p:nvPicPr>
        <p:blipFill>
          <a:blip r:embed="rId2"/>
          <a:stretch>
            <a:fillRect/>
          </a:stretch>
        </p:blipFill>
        <p:spPr>
          <a:xfrm>
            <a:off x="539028" y="2556778"/>
            <a:ext cx="3743399" cy="3032020"/>
          </a:xfrm>
          <a:prstGeom prst="rect">
            <a:avLst/>
          </a:prstGeom>
          <a:gradFill>
            <a:gsLst>
              <a:gs pos="0">
                <a:schemeClr val="accent1">
                  <a:lumMod val="5000"/>
                  <a:lumOff val="95000"/>
                </a:schemeClr>
              </a:gs>
              <a:gs pos="74000">
                <a:schemeClr val="accent1">
                  <a:lumMod val="45000"/>
                  <a:lumOff val="55000"/>
                  <a:alpha val="99000"/>
                </a:schemeClr>
              </a:gs>
              <a:gs pos="83000">
                <a:schemeClr val="accent1">
                  <a:lumMod val="45000"/>
                  <a:lumOff val="55000"/>
                </a:schemeClr>
              </a:gs>
              <a:gs pos="100000">
                <a:schemeClr val="accent1">
                  <a:lumMod val="30000"/>
                  <a:lumOff val="70000"/>
                </a:schemeClr>
              </a:gs>
            </a:gsLst>
            <a:lin ang="2700000" scaled="1"/>
          </a:gradFill>
          <a:effectLst>
            <a:outerShdw blurRad="50800" dist="38100" dir="2700000" algn="tl" rotWithShape="0">
              <a:prstClr val="black">
                <a:alpha val="40000"/>
              </a:prstClr>
            </a:outerShdw>
          </a:effectLst>
        </p:spPr>
      </p:pic>
      <p:pic>
        <p:nvPicPr>
          <p:cNvPr id="13" name="Picture 12">
            <a:extLst>
              <a:ext uri="{FF2B5EF4-FFF2-40B4-BE49-F238E27FC236}">
                <a16:creationId xmlns:a16="http://schemas.microsoft.com/office/drawing/2014/main" id="{829D2229-D9B6-4B0A-82D1-CE04643CA343}"/>
              </a:ext>
            </a:extLst>
          </p:cNvPr>
          <p:cNvPicPr>
            <a:picLocks noChangeAspect="1"/>
          </p:cNvPicPr>
          <p:nvPr/>
        </p:nvPicPr>
        <p:blipFill>
          <a:blip r:embed="rId3"/>
          <a:stretch>
            <a:fillRect/>
          </a:stretch>
        </p:blipFill>
        <p:spPr>
          <a:xfrm>
            <a:off x="7114029" y="2207765"/>
            <a:ext cx="4409538" cy="3381033"/>
          </a:xfrm>
          <a:prstGeom prst="rect">
            <a:avLst/>
          </a:prstGeom>
        </p:spPr>
      </p:pic>
      <p:sp>
        <p:nvSpPr>
          <p:cNvPr id="14" name="Arrow: Right 13">
            <a:extLst>
              <a:ext uri="{FF2B5EF4-FFF2-40B4-BE49-F238E27FC236}">
                <a16:creationId xmlns:a16="http://schemas.microsoft.com/office/drawing/2014/main" id="{E3995B1E-A685-47E4-83F0-B928E07CCD28}"/>
              </a:ext>
            </a:extLst>
          </p:cNvPr>
          <p:cNvSpPr/>
          <p:nvPr/>
        </p:nvSpPr>
        <p:spPr>
          <a:xfrm>
            <a:off x="4312225" y="3429000"/>
            <a:ext cx="1095579" cy="7043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Rectangle: Rounded Corners 15">
            <a:extLst>
              <a:ext uri="{FF2B5EF4-FFF2-40B4-BE49-F238E27FC236}">
                <a16:creationId xmlns:a16="http://schemas.microsoft.com/office/drawing/2014/main" id="{CE29243B-D6AD-4A47-BA68-33598A57B15F}"/>
              </a:ext>
            </a:extLst>
          </p:cNvPr>
          <p:cNvSpPr/>
          <p:nvPr/>
        </p:nvSpPr>
        <p:spPr>
          <a:xfrm>
            <a:off x="787301" y="1929969"/>
            <a:ext cx="3052689" cy="5489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Null values Before Treatment</a:t>
            </a:r>
            <a:endParaRPr lang="en-GB" dirty="0"/>
          </a:p>
        </p:txBody>
      </p:sp>
      <p:sp>
        <p:nvSpPr>
          <p:cNvPr id="17" name="Rectangle: Rounded Corners 16">
            <a:extLst>
              <a:ext uri="{FF2B5EF4-FFF2-40B4-BE49-F238E27FC236}">
                <a16:creationId xmlns:a16="http://schemas.microsoft.com/office/drawing/2014/main" id="{4B71BE40-04D2-44B0-91FB-851876E858E6}"/>
              </a:ext>
            </a:extLst>
          </p:cNvPr>
          <p:cNvSpPr/>
          <p:nvPr/>
        </p:nvSpPr>
        <p:spPr>
          <a:xfrm>
            <a:off x="7734396" y="1863387"/>
            <a:ext cx="3052689" cy="5489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Null values After Treatment</a:t>
            </a:r>
            <a:endParaRPr lang="en-GB" dirty="0"/>
          </a:p>
        </p:txBody>
      </p:sp>
      <p:pic>
        <p:nvPicPr>
          <p:cNvPr id="19" name="Picture 18">
            <a:extLst>
              <a:ext uri="{FF2B5EF4-FFF2-40B4-BE49-F238E27FC236}">
                <a16:creationId xmlns:a16="http://schemas.microsoft.com/office/drawing/2014/main" id="{5A5E6C40-931C-4E91-8C73-0D4F6300144A}"/>
              </a:ext>
            </a:extLst>
          </p:cNvPr>
          <p:cNvPicPr>
            <a:picLocks noChangeAspect="1"/>
          </p:cNvPicPr>
          <p:nvPr/>
        </p:nvPicPr>
        <p:blipFill>
          <a:blip r:embed="rId4"/>
          <a:stretch>
            <a:fillRect/>
          </a:stretch>
        </p:blipFill>
        <p:spPr>
          <a:xfrm>
            <a:off x="3222162" y="5791366"/>
            <a:ext cx="4993372" cy="781050"/>
          </a:xfrm>
          <a:prstGeom prst="rect">
            <a:avLst/>
          </a:prstGeom>
        </p:spPr>
      </p:pic>
      <p:sp>
        <p:nvSpPr>
          <p:cNvPr id="20" name="Rectangle: Rounded Corners 19">
            <a:extLst>
              <a:ext uri="{FF2B5EF4-FFF2-40B4-BE49-F238E27FC236}">
                <a16:creationId xmlns:a16="http://schemas.microsoft.com/office/drawing/2014/main" id="{9C7D7034-BB28-457B-9006-CE9989AFF2FC}"/>
              </a:ext>
            </a:extLst>
          </p:cNvPr>
          <p:cNvSpPr/>
          <p:nvPr/>
        </p:nvSpPr>
        <p:spPr>
          <a:xfrm>
            <a:off x="4860014" y="5243329"/>
            <a:ext cx="2033155" cy="4467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Duplicate row</a:t>
            </a:r>
            <a:endParaRPr lang="en-GB" dirty="0"/>
          </a:p>
        </p:txBody>
      </p:sp>
    </p:spTree>
    <p:extLst>
      <p:ext uri="{BB962C8B-B14F-4D97-AF65-F5344CB8AC3E}">
        <p14:creationId xmlns:p14="http://schemas.microsoft.com/office/powerpoint/2010/main" val="3040794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63" presetClass="path" presetSubtype="0" accel="50000" decel="50000" fill="hold" grpId="1" nodeType="clickEffect">
                                  <p:stCondLst>
                                    <p:cond delay="0"/>
                                  </p:stCondLst>
                                  <p:childTnLst>
                                    <p:animMotion origin="layout" path="M 2.29167E-6 1.11111E-6 L 0.14831 0.00162 " pathEditMode="relative" rAng="0" ptsTypes="AA">
                                      <p:cBhvr>
                                        <p:cTn id="11" dur="2000" fill="hold"/>
                                        <p:tgtEl>
                                          <p:spTgt spid="14"/>
                                        </p:tgtEl>
                                        <p:attrNameLst>
                                          <p:attrName>ppt_x</p:attrName>
                                          <p:attrName>ppt_y</p:attrName>
                                        </p:attrNameLst>
                                      </p:cBhvr>
                                      <p:rCtr x="7409" y="69"/>
                                    </p:animMotion>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1000"/>
                                        <p:tgtEl>
                                          <p:spTgt spid="20"/>
                                        </p:tgtEl>
                                      </p:cBhvr>
                                    </p:animEffect>
                                    <p:anim calcmode="lin" valueType="num">
                                      <p:cBhvr>
                                        <p:cTn id="22" dur="1000" fill="hold"/>
                                        <p:tgtEl>
                                          <p:spTgt spid="20"/>
                                        </p:tgtEl>
                                        <p:attrNameLst>
                                          <p:attrName>ppt_x</p:attrName>
                                        </p:attrNameLst>
                                      </p:cBhvr>
                                      <p:tavLst>
                                        <p:tav tm="0">
                                          <p:val>
                                            <p:strVal val="#ppt_x"/>
                                          </p:val>
                                        </p:tav>
                                        <p:tav tm="100000">
                                          <p:val>
                                            <p:strVal val="#ppt_x"/>
                                          </p:val>
                                        </p:tav>
                                      </p:tavLst>
                                    </p:anim>
                                    <p:anim calcmode="lin" valueType="num">
                                      <p:cBhvr>
                                        <p:cTn id="23"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B0840-270E-4E3A-A9EF-10C9D1696E83}"/>
              </a:ext>
            </a:extLst>
          </p:cNvPr>
          <p:cNvSpPr>
            <a:spLocks noGrp="1"/>
          </p:cNvSpPr>
          <p:nvPr>
            <p:ph type="title" idx="4294967295"/>
          </p:nvPr>
        </p:nvSpPr>
        <p:spPr>
          <a:xfrm>
            <a:off x="581025" y="757698"/>
            <a:ext cx="11029950" cy="987425"/>
          </a:xfrm>
        </p:spPr>
        <p:txBody>
          <a:bodyPr/>
          <a:lstStyle/>
          <a:p>
            <a:r>
              <a:rPr lang="en-US" dirty="0"/>
              <a:t>Data Treatment</a:t>
            </a:r>
            <a:endParaRPr lang="en-GB" dirty="0"/>
          </a:p>
        </p:txBody>
      </p:sp>
      <p:pic>
        <p:nvPicPr>
          <p:cNvPr id="2050" name="Picture 2">
            <a:extLst>
              <a:ext uri="{FF2B5EF4-FFF2-40B4-BE49-F238E27FC236}">
                <a16:creationId xmlns:a16="http://schemas.microsoft.com/office/drawing/2014/main" id="{757BAE87-3BEA-4DFA-B5D0-2A0C3D2457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57" y="1814913"/>
            <a:ext cx="5345722" cy="393248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Rounded Corners 4">
            <a:extLst>
              <a:ext uri="{FF2B5EF4-FFF2-40B4-BE49-F238E27FC236}">
                <a16:creationId xmlns:a16="http://schemas.microsoft.com/office/drawing/2014/main" id="{E0AF2EB2-874C-4EB4-8B2D-3EB5E0A25035}"/>
              </a:ext>
            </a:extLst>
          </p:cNvPr>
          <p:cNvSpPr/>
          <p:nvPr/>
        </p:nvSpPr>
        <p:spPr>
          <a:xfrm>
            <a:off x="829994" y="730250"/>
            <a:ext cx="4332849" cy="7187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Box-plot Before outliers treatment </a:t>
            </a:r>
            <a:endParaRPr lang="en-GB" dirty="0"/>
          </a:p>
        </p:txBody>
      </p:sp>
      <p:sp>
        <p:nvSpPr>
          <p:cNvPr id="7" name="Rectangle: Rounded Corners 6">
            <a:extLst>
              <a:ext uri="{FF2B5EF4-FFF2-40B4-BE49-F238E27FC236}">
                <a16:creationId xmlns:a16="http://schemas.microsoft.com/office/drawing/2014/main" id="{68EA5EF4-9C21-4CFE-8A6F-5829EDC34D27}"/>
              </a:ext>
            </a:extLst>
          </p:cNvPr>
          <p:cNvSpPr/>
          <p:nvPr/>
        </p:nvSpPr>
        <p:spPr>
          <a:xfrm>
            <a:off x="7029157" y="730250"/>
            <a:ext cx="4332849" cy="7187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Box-plot after outliers treatment </a:t>
            </a:r>
            <a:endParaRPr lang="en-GB" dirty="0"/>
          </a:p>
        </p:txBody>
      </p:sp>
      <p:grpSp>
        <p:nvGrpSpPr>
          <p:cNvPr id="11" name="Group 10">
            <a:extLst>
              <a:ext uri="{FF2B5EF4-FFF2-40B4-BE49-F238E27FC236}">
                <a16:creationId xmlns:a16="http://schemas.microsoft.com/office/drawing/2014/main" id="{8A956515-FD67-4146-98CD-BCB0146256FC}"/>
              </a:ext>
            </a:extLst>
          </p:cNvPr>
          <p:cNvGrpSpPr/>
          <p:nvPr/>
        </p:nvGrpSpPr>
        <p:grpSpPr>
          <a:xfrm>
            <a:off x="6596722" y="1907258"/>
            <a:ext cx="5197718" cy="3747795"/>
            <a:chOff x="6825029" y="2034391"/>
            <a:chExt cx="5197718" cy="3747795"/>
          </a:xfrm>
        </p:grpSpPr>
        <p:pic>
          <p:nvPicPr>
            <p:cNvPr id="8" name="Picture 7">
              <a:extLst>
                <a:ext uri="{FF2B5EF4-FFF2-40B4-BE49-F238E27FC236}">
                  <a16:creationId xmlns:a16="http://schemas.microsoft.com/office/drawing/2014/main" id="{8A9A90CB-D5CE-43ED-865C-59F026A88F86}"/>
                </a:ext>
              </a:extLst>
            </p:cNvPr>
            <p:cNvPicPr>
              <a:picLocks noChangeAspect="1"/>
            </p:cNvPicPr>
            <p:nvPr/>
          </p:nvPicPr>
          <p:blipFill>
            <a:blip r:embed="rId3"/>
            <a:stretch>
              <a:fillRect/>
            </a:stretch>
          </p:blipFill>
          <p:spPr>
            <a:xfrm>
              <a:off x="9326880" y="2034391"/>
              <a:ext cx="2695867" cy="3747795"/>
            </a:xfrm>
            <a:prstGeom prst="rect">
              <a:avLst/>
            </a:prstGeom>
          </p:spPr>
        </p:pic>
        <p:pic>
          <p:nvPicPr>
            <p:cNvPr id="10" name="Picture 9">
              <a:extLst>
                <a:ext uri="{FF2B5EF4-FFF2-40B4-BE49-F238E27FC236}">
                  <a16:creationId xmlns:a16="http://schemas.microsoft.com/office/drawing/2014/main" id="{E607D2BB-F9E5-4559-BCFE-88030AA51EFF}"/>
                </a:ext>
              </a:extLst>
            </p:cNvPr>
            <p:cNvPicPr>
              <a:picLocks noChangeAspect="1"/>
            </p:cNvPicPr>
            <p:nvPr/>
          </p:nvPicPr>
          <p:blipFill>
            <a:blip r:embed="rId4"/>
            <a:stretch>
              <a:fillRect/>
            </a:stretch>
          </p:blipFill>
          <p:spPr>
            <a:xfrm>
              <a:off x="6825029" y="2034391"/>
              <a:ext cx="2876552" cy="3634889"/>
            </a:xfrm>
            <a:prstGeom prst="rect">
              <a:avLst/>
            </a:prstGeom>
          </p:spPr>
        </p:pic>
      </p:grpSp>
      <p:sp>
        <p:nvSpPr>
          <p:cNvPr id="12" name="Arrow: Right 11">
            <a:extLst>
              <a:ext uri="{FF2B5EF4-FFF2-40B4-BE49-F238E27FC236}">
                <a16:creationId xmlns:a16="http://schemas.microsoft.com/office/drawing/2014/main" id="{A6F1CB3E-46BE-479A-BF7B-465577A44D7F}"/>
              </a:ext>
            </a:extLst>
          </p:cNvPr>
          <p:cNvSpPr/>
          <p:nvPr/>
        </p:nvSpPr>
        <p:spPr>
          <a:xfrm>
            <a:off x="5729450" y="3429000"/>
            <a:ext cx="1095579" cy="7043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16713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22F94-BFF1-48F7-A264-313310AE1D62}"/>
              </a:ext>
            </a:extLst>
          </p:cNvPr>
          <p:cNvSpPr>
            <a:spLocks noGrp="1"/>
          </p:cNvSpPr>
          <p:nvPr>
            <p:ph type="title"/>
          </p:nvPr>
        </p:nvSpPr>
        <p:spPr/>
        <p:txBody>
          <a:bodyPr/>
          <a:lstStyle/>
          <a:p>
            <a:r>
              <a:rPr lang="en-US" dirty="0"/>
              <a:t>Exploratory data analysis(EDA) --univariate</a:t>
            </a:r>
            <a:endParaRPr lang="en-GB" dirty="0"/>
          </a:p>
        </p:txBody>
      </p:sp>
      <p:sp>
        <p:nvSpPr>
          <p:cNvPr id="5" name="TextBox 4">
            <a:extLst>
              <a:ext uri="{FF2B5EF4-FFF2-40B4-BE49-F238E27FC236}">
                <a16:creationId xmlns:a16="http://schemas.microsoft.com/office/drawing/2014/main" id="{A2FC6761-8482-45D1-BF16-E4B4779B4781}"/>
              </a:ext>
            </a:extLst>
          </p:cNvPr>
          <p:cNvSpPr txBox="1"/>
          <p:nvPr/>
        </p:nvSpPr>
        <p:spPr>
          <a:xfrm>
            <a:off x="581192" y="5142045"/>
            <a:ext cx="10682340" cy="1200329"/>
          </a:xfrm>
          <a:prstGeom prst="rect">
            <a:avLst/>
          </a:prstGeom>
          <a:noFill/>
        </p:spPr>
        <p:txBody>
          <a:bodyPr wrap="square">
            <a:spAutoFit/>
          </a:bodyPr>
          <a:lstStyle/>
          <a:p>
            <a:pPr algn="l"/>
            <a:r>
              <a:rPr lang="en-US" b="1" dirty="0">
                <a:solidFill>
                  <a:srgbClr val="000000"/>
                </a:solidFill>
                <a:latin typeface="inherit"/>
              </a:rPr>
              <a:t>Interpretation</a:t>
            </a:r>
            <a:r>
              <a:rPr lang="en-US" b="1" i="0" dirty="0">
                <a:solidFill>
                  <a:srgbClr val="000000"/>
                </a:solidFill>
                <a:effectLst/>
                <a:latin typeface="inherit"/>
              </a:rPr>
              <a:t> 1</a:t>
            </a:r>
            <a:r>
              <a:rPr lang="en-US" i="0" dirty="0">
                <a:solidFill>
                  <a:srgbClr val="000000"/>
                </a:solidFill>
                <a:effectLst/>
                <a:latin typeface="inherit"/>
              </a:rPr>
              <a:t>: around 60 % population having BMI between 25-35 which means they are not normal and falls under the category of pre-obesity and obesity 1 type</a:t>
            </a:r>
          </a:p>
          <a:p>
            <a:pPr algn="l"/>
            <a:r>
              <a:rPr lang="en-US" b="1" dirty="0">
                <a:solidFill>
                  <a:srgbClr val="000000"/>
                </a:solidFill>
                <a:latin typeface="inherit"/>
              </a:rPr>
              <a:t>I</a:t>
            </a:r>
            <a:r>
              <a:rPr lang="en-US" b="1" i="0" dirty="0">
                <a:solidFill>
                  <a:srgbClr val="000000"/>
                </a:solidFill>
                <a:effectLst/>
                <a:latin typeface="inherit"/>
              </a:rPr>
              <a:t>nterpretation 2:</a:t>
            </a:r>
            <a:r>
              <a:rPr lang="en-US" i="0" dirty="0">
                <a:solidFill>
                  <a:srgbClr val="000000"/>
                </a:solidFill>
                <a:effectLst/>
                <a:latin typeface="inherit"/>
              </a:rPr>
              <a:t>around 43 % population have no children and 24 % have 1 child.</a:t>
            </a:r>
          </a:p>
          <a:p>
            <a:pPr algn="l"/>
            <a:r>
              <a:rPr lang="en-US" b="1" dirty="0">
                <a:solidFill>
                  <a:srgbClr val="000000"/>
                </a:solidFill>
                <a:latin typeface="inherit"/>
              </a:rPr>
              <a:t>Interpretation</a:t>
            </a:r>
            <a:r>
              <a:rPr lang="en-US" b="1" i="0" dirty="0">
                <a:solidFill>
                  <a:srgbClr val="000000"/>
                </a:solidFill>
                <a:effectLst/>
                <a:latin typeface="inherit"/>
              </a:rPr>
              <a:t> 3: </a:t>
            </a:r>
            <a:r>
              <a:rPr lang="en-US" i="0" dirty="0">
                <a:solidFill>
                  <a:srgbClr val="000000"/>
                </a:solidFill>
                <a:effectLst/>
                <a:latin typeface="inherit"/>
              </a:rPr>
              <a:t>density are equally distributed among all the regions.</a:t>
            </a:r>
          </a:p>
        </p:txBody>
      </p:sp>
      <p:pic>
        <p:nvPicPr>
          <p:cNvPr id="7" name="Picture 6">
            <a:extLst>
              <a:ext uri="{FF2B5EF4-FFF2-40B4-BE49-F238E27FC236}">
                <a16:creationId xmlns:a16="http://schemas.microsoft.com/office/drawing/2014/main" id="{97E096BB-3B92-49FC-9CC3-2E85BCD83E0C}"/>
              </a:ext>
            </a:extLst>
          </p:cNvPr>
          <p:cNvPicPr>
            <a:picLocks noChangeAspect="1"/>
          </p:cNvPicPr>
          <p:nvPr/>
        </p:nvPicPr>
        <p:blipFill>
          <a:blip r:embed="rId2"/>
          <a:stretch>
            <a:fillRect/>
          </a:stretch>
        </p:blipFill>
        <p:spPr>
          <a:xfrm>
            <a:off x="320332" y="1913001"/>
            <a:ext cx="4229317" cy="3137095"/>
          </a:xfrm>
          <a:prstGeom prst="rect">
            <a:avLst/>
          </a:prstGeom>
        </p:spPr>
      </p:pic>
      <p:pic>
        <p:nvPicPr>
          <p:cNvPr id="11" name="Picture 10">
            <a:extLst>
              <a:ext uri="{FF2B5EF4-FFF2-40B4-BE49-F238E27FC236}">
                <a16:creationId xmlns:a16="http://schemas.microsoft.com/office/drawing/2014/main" id="{4668946E-574C-4E68-BF4D-C062F039ADB1}"/>
              </a:ext>
            </a:extLst>
          </p:cNvPr>
          <p:cNvPicPr>
            <a:picLocks noChangeAspect="1"/>
          </p:cNvPicPr>
          <p:nvPr/>
        </p:nvPicPr>
        <p:blipFill>
          <a:blip r:embed="rId3"/>
          <a:stretch>
            <a:fillRect/>
          </a:stretch>
        </p:blipFill>
        <p:spPr>
          <a:xfrm>
            <a:off x="4288788" y="1842868"/>
            <a:ext cx="3267148" cy="3303611"/>
          </a:xfrm>
          <a:prstGeom prst="rect">
            <a:avLst/>
          </a:prstGeom>
        </p:spPr>
      </p:pic>
      <p:pic>
        <p:nvPicPr>
          <p:cNvPr id="13" name="Picture 12">
            <a:extLst>
              <a:ext uri="{FF2B5EF4-FFF2-40B4-BE49-F238E27FC236}">
                <a16:creationId xmlns:a16="http://schemas.microsoft.com/office/drawing/2014/main" id="{E309D3D9-6197-49F0-BBC8-DB56DCEF5715}"/>
              </a:ext>
            </a:extLst>
          </p:cNvPr>
          <p:cNvPicPr>
            <a:picLocks noChangeAspect="1"/>
          </p:cNvPicPr>
          <p:nvPr/>
        </p:nvPicPr>
        <p:blipFill>
          <a:blip r:embed="rId4"/>
          <a:stretch>
            <a:fillRect/>
          </a:stretch>
        </p:blipFill>
        <p:spPr>
          <a:xfrm>
            <a:off x="7858306" y="1808601"/>
            <a:ext cx="3752502" cy="3171362"/>
          </a:xfrm>
          <a:prstGeom prst="rect">
            <a:avLst/>
          </a:prstGeom>
        </p:spPr>
      </p:pic>
      <p:cxnSp>
        <p:nvCxnSpPr>
          <p:cNvPr id="15" name="Connector: Elbow 14">
            <a:extLst>
              <a:ext uri="{FF2B5EF4-FFF2-40B4-BE49-F238E27FC236}">
                <a16:creationId xmlns:a16="http://schemas.microsoft.com/office/drawing/2014/main" id="{968AFC31-E679-450D-AFB4-2668B4652158}"/>
              </a:ext>
            </a:extLst>
          </p:cNvPr>
          <p:cNvCxnSpPr/>
          <p:nvPr/>
        </p:nvCxnSpPr>
        <p:spPr>
          <a:xfrm rot="10800000" flipV="1">
            <a:off x="5380384" y="2372139"/>
            <a:ext cx="715617" cy="63610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Left Brace 17">
            <a:extLst>
              <a:ext uri="{FF2B5EF4-FFF2-40B4-BE49-F238E27FC236}">
                <a16:creationId xmlns:a16="http://schemas.microsoft.com/office/drawing/2014/main" id="{F6B6BC34-36F3-4C0D-8988-54EAFB251018}"/>
              </a:ext>
            </a:extLst>
          </p:cNvPr>
          <p:cNvSpPr/>
          <p:nvPr/>
        </p:nvSpPr>
        <p:spPr>
          <a:xfrm rot="4026694">
            <a:off x="1427148" y="1090699"/>
            <a:ext cx="599880" cy="2363274"/>
          </a:xfrm>
          <a:prstGeom prst="lef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9" name="TextBox 18">
            <a:extLst>
              <a:ext uri="{FF2B5EF4-FFF2-40B4-BE49-F238E27FC236}">
                <a16:creationId xmlns:a16="http://schemas.microsoft.com/office/drawing/2014/main" id="{2176C435-7525-4FD9-BE3E-B455CE9E1ACE}"/>
              </a:ext>
            </a:extLst>
          </p:cNvPr>
          <p:cNvSpPr txBox="1"/>
          <p:nvPr/>
        </p:nvSpPr>
        <p:spPr>
          <a:xfrm>
            <a:off x="6071724" y="2194812"/>
            <a:ext cx="1190467" cy="646331"/>
          </a:xfrm>
          <a:prstGeom prst="rect">
            <a:avLst/>
          </a:prstGeom>
          <a:noFill/>
        </p:spPr>
        <p:txBody>
          <a:bodyPr wrap="square" rtlCol="0">
            <a:spAutoFit/>
          </a:bodyPr>
          <a:lstStyle/>
          <a:p>
            <a:r>
              <a:rPr lang="en-US" dirty="0"/>
              <a:t>0 or 1 children</a:t>
            </a:r>
            <a:endParaRPr lang="en-GB" dirty="0"/>
          </a:p>
        </p:txBody>
      </p:sp>
    </p:spTree>
    <p:extLst>
      <p:ext uri="{BB962C8B-B14F-4D97-AF65-F5344CB8AC3E}">
        <p14:creationId xmlns:p14="http://schemas.microsoft.com/office/powerpoint/2010/main" val="3715491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arn(inVertical)">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 calcmode="lin" valueType="num">
                                      <p:cBhvr additive="base">
                                        <p:cTn id="1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down)">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down)">
                                      <p:cBhvr>
                                        <p:cTn id="33" dur="5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5">
                                            <p:txEl>
                                              <p:pRg st="1" end="1"/>
                                            </p:txEl>
                                          </p:spTgt>
                                        </p:tgtEl>
                                        <p:attrNameLst>
                                          <p:attrName>style.visibility</p:attrName>
                                        </p:attrNameLst>
                                      </p:cBhvr>
                                      <p:to>
                                        <p:strVal val="visible"/>
                                      </p:to>
                                    </p:set>
                                    <p:anim calcmode="lin" valueType="num">
                                      <p:cBhvr additive="base">
                                        <p:cTn id="38"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5">
                                            <p:txEl>
                                              <p:pRg st="2" end="2"/>
                                            </p:txEl>
                                          </p:spTgt>
                                        </p:tgtEl>
                                        <p:attrNameLst>
                                          <p:attrName>style.visibility</p:attrName>
                                        </p:attrNameLst>
                                      </p:cBhvr>
                                      <p:to>
                                        <p:strVal val="visible"/>
                                      </p:to>
                                    </p:set>
                                    <p:animEffect transition="in" filter="fade">
                                      <p:cBhvr>
                                        <p:cTn id="49" dur="1000"/>
                                        <p:tgtEl>
                                          <p:spTgt spid="5">
                                            <p:txEl>
                                              <p:pRg st="2" end="2"/>
                                            </p:txEl>
                                          </p:spTgt>
                                        </p:tgtEl>
                                      </p:cBhvr>
                                    </p:animEffect>
                                    <p:anim calcmode="lin" valueType="num">
                                      <p:cBhvr>
                                        <p:cTn id="5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51"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B94B5-9A4B-4A36-A08A-AEC73B43A646}"/>
              </a:ext>
            </a:extLst>
          </p:cNvPr>
          <p:cNvSpPr>
            <a:spLocks noGrp="1"/>
          </p:cNvSpPr>
          <p:nvPr>
            <p:ph type="title"/>
          </p:nvPr>
        </p:nvSpPr>
        <p:spPr/>
        <p:txBody>
          <a:bodyPr/>
          <a:lstStyle/>
          <a:p>
            <a:r>
              <a:rPr lang="en-US" dirty="0"/>
              <a:t>Exploratory data analysis(EDA) –bivariate  and Multivariate</a:t>
            </a:r>
            <a:endParaRPr lang="en-GB" dirty="0"/>
          </a:p>
        </p:txBody>
      </p:sp>
      <p:sp>
        <p:nvSpPr>
          <p:cNvPr id="9" name="Content Placeholder 8">
            <a:extLst>
              <a:ext uri="{FF2B5EF4-FFF2-40B4-BE49-F238E27FC236}">
                <a16:creationId xmlns:a16="http://schemas.microsoft.com/office/drawing/2014/main" id="{43774E86-B721-45FB-BBD7-AA5A4CB3299E}"/>
              </a:ext>
            </a:extLst>
          </p:cNvPr>
          <p:cNvSpPr>
            <a:spLocks noGrp="1"/>
          </p:cNvSpPr>
          <p:nvPr>
            <p:ph sz="half" idx="2"/>
          </p:nvPr>
        </p:nvSpPr>
        <p:spPr>
          <a:xfrm>
            <a:off x="209453" y="4351083"/>
            <a:ext cx="5886547" cy="3554517"/>
          </a:xfrm>
        </p:spPr>
        <p:txBody>
          <a:bodyPr/>
          <a:lstStyle/>
          <a:p>
            <a:r>
              <a:rPr lang="en-US" b="1" i="0" dirty="0">
                <a:solidFill>
                  <a:srgbClr val="000000"/>
                </a:solidFill>
                <a:effectLst/>
                <a:latin typeface="Times New Roman" panose="02020603050405020304" pitchFamily="18" charset="0"/>
                <a:cs typeface="Times New Roman" panose="02020603050405020304" pitchFamily="18" charset="0"/>
              </a:rPr>
              <a:t>interpretation :</a:t>
            </a:r>
            <a:r>
              <a:rPr lang="en-US" i="0" dirty="0">
                <a:solidFill>
                  <a:srgbClr val="000000"/>
                </a:solidFill>
                <a:effectLst/>
                <a:latin typeface="Times New Roman" panose="02020603050405020304" pitchFamily="18" charset="0"/>
                <a:cs typeface="Times New Roman" panose="02020603050405020304" pitchFamily="18" charset="0"/>
              </a:rPr>
              <a:t>OB2 and OB3 types are having high premium rates </a:t>
            </a:r>
            <a:r>
              <a:rPr lang="en-US" b="1" i="0" u="sng" dirty="0">
                <a:solidFill>
                  <a:schemeClr val="accent1">
                    <a:lumMod val="60000"/>
                    <a:lumOff val="40000"/>
                  </a:schemeClr>
                </a:solidFill>
                <a:effectLst/>
                <a:latin typeface="Times New Roman" panose="02020603050405020304" pitchFamily="18" charset="0"/>
                <a:cs typeface="Times New Roman" panose="02020603050405020304" pitchFamily="18" charset="0"/>
              </a:rPr>
              <a:t>as chances of getting stroke in these categories are quit </a:t>
            </a:r>
            <a:r>
              <a:rPr lang="en-US" b="1" i="0" u="sng" dirty="0" err="1">
                <a:solidFill>
                  <a:schemeClr val="accent1">
                    <a:lumMod val="60000"/>
                    <a:lumOff val="40000"/>
                  </a:schemeClr>
                </a:solidFill>
                <a:effectLst/>
                <a:latin typeface="Times New Roman" panose="02020603050405020304" pitchFamily="18" charset="0"/>
                <a:cs typeface="Times New Roman" panose="02020603050405020304" pitchFamily="18" charset="0"/>
              </a:rPr>
              <a:t>high</a:t>
            </a:r>
            <a:r>
              <a:rPr lang="en-US" i="0" dirty="0" err="1">
                <a:solidFill>
                  <a:srgbClr val="000000"/>
                </a:solidFill>
                <a:effectLst/>
                <a:latin typeface="Times New Roman" panose="02020603050405020304" pitchFamily="18" charset="0"/>
                <a:cs typeface="Times New Roman" panose="02020603050405020304" pitchFamily="18" charset="0"/>
              </a:rPr>
              <a:t>.Obesity</a:t>
            </a:r>
            <a:r>
              <a:rPr lang="en-US" i="0" dirty="0">
                <a:solidFill>
                  <a:srgbClr val="000000"/>
                </a:solidFill>
                <a:effectLst/>
                <a:latin typeface="Times New Roman" panose="02020603050405020304" pitchFamily="18" charset="0"/>
                <a:cs typeface="Times New Roman" panose="02020603050405020304" pitchFamily="18" charset="0"/>
              </a:rPr>
              <a:t> increases the risk of several debilitating, and deadly diseases, including </a:t>
            </a:r>
            <a:r>
              <a:rPr lang="en-US" b="1" i="0" dirty="0">
                <a:solidFill>
                  <a:srgbClr val="000000"/>
                </a:solidFill>
                <a:effectLst/>
                <a:latin typeface="Times New Roman" panose="02020603050405020304" pitchFamily="18" charset="0"/>
                <a:cs typeface="Times New Roman" panose="02020603050405020304" pitchFamily="18" charset="0"/>
              </a:rPr>
              <a:t>diabetes, heart disease, and some cancers</a:t>
            </a:r>
            <a:r>
              <a:rPr lang="en-US" i="0" dirty="0">
                <a:solidFill>
                  <a:srgbClr val="000000"/>
                </a:solidFill>
                <a:effectLst/>
                <a:latin typeface="Times New Roman" panose="02020603050405020304" pitchFamily="18" charset="0"/>
                <a:cs typeface="Times New Roman" panose="02020603050405020304" pitchFamily="18" charset="0"/>
              </a:rPr>
              <a:t>.</a:t>
            </a:r>
            <a:r>
              <a:rPr lang="en-US" i="0" u="none" strike="noStrike" dirty="0">
                <a:solidFill>
                  <a:srgbClr val="1A466C"/>
                </a:solidFill>
                <a:effectLst/>
                <a:latin typeface="Times New Roman" panose="02020603050405020304" pitchFamily="18" charset="0"/>
                <a:cs typeface="Times New Roman" panose="02020603050405020304" pitchFamily="18" charset="0"/>
                <a:hlinkClick r:id="rId2"/>
              </a:rPr>
              <a:t>¶</a:t>
            </a:r>
            <a:endParaRPr lang="en-US" i="0" dirty="0">
              <a:solidFill>
                <a:srgbClr val="000000"/>
              </a:solidFill>
              <a:effectLst/>
              <a:latin typeface="Times New Roman" panose="02020603050405020304" pitchFamily="18" charset="0"/>
              <a:cs typeface="Times New Roman" panose="02020603050405020304" pitchFamily="18" charset="0"/>
            </a:endParaRPr>
          </a:p>
          <a:p>
            <a:endParaRPr lang="en-GB" dirty="0"/>
          </a:p>
        </p:txBody>
      </p:sp>
      <p:pic>
        <p:nvPicPr>
          <p:cNvPr id="5" name="Picture 4">
            <a:extLst>
              <a:ext uri="{FF2B5EF4-FFF2-40B4-BE49-F238E27FC236}">
                <a16:creationId xmlns:a16="http://schemas.microsoft.com/office/drawing/2014/main" id="{AA7A53F4-95B4-4539-9B0D-0E146C572FBC}"/>
              </a:ext>
            </a:extLst>
          </p:cNvPr>
          <p:cNvPicPr>
            <a:picLocks noChangeAspect="1"/>
          </p:cNvPicPr>
          <p:nvPr/>
        </p:nvPicPr>
        <p:blipFill>
          <a:blip r:embed="rId3"/>
          <a:stretch>
            <a:fillRect/>
          </a:stretch>
        </p:blipFill>
        <p:spPr>
          <a:xfrm>
            <a:off x="446503" y="1955409"/>
            <a:ext cx="5079654" cy="3187667"/>
          </a:xfrm>
          <a:prstGeom prst="rect">
            <a:avLst/>
          </a:prstGeom>
        </p:spPr>
      </p:pic>
      <p:pic>
        <p:nvPicPr>
          <p:cNvPr id="10" name="Picture 9">
            <a:extLst>
              <a:ext uri="{FF2B5EF4-FFF2-40B4-BE49-F238E27FC236}">
                <a16:creationId xmlns:a16="http://schemas.microsoft.com/office/drawing/2014/main" id="{27646174-FEB8-44EC-A1DA-7D4CF4C4B4D5}"/>
              </a:ext>
            </a:extLst>
          </p:cNvPr>
          <p:cNvPicPr>
            <a:picLocks noChangeAspect="1"/>
          </p:cNvPicPr>
          <p:nvPr/>
        </p:nvPicPr>
        <p:blipFill>
          <a:blip r:embed="rId4"/>
          <a:stretch>
            <a:fillRect/>
          </a:stretch>
        </p:blipFill>
        <p:spPr>
          <a:xfrm>
            <a:off x="6387548" y="1955409"/>
            <a:ext cx="4956313" cy="3377304"/>
          </a:xfrm>
          <a:prstGeom prst="rect">
            <a:avLst/>
          </a:prstGeom>
        </p:spPr>
      </p:pic>
      <p:sp>
        <p:nvSpPr>
          <p:cNvPr id="15" name="Content Placeholder 8">
            <a:extLst>
              <a:ext uri="{FF2B5EF4-FFF2-40B4-BE49-F238E27FC236}">
                <a16:creationId xmlns:a16="http://schemas.microsoft.com/office/drawing/2014/main" id="{F3134A2E-7F95-4D80-BCDD-F8E24A87D2F8}"/>
              </a:ext>
            </a:extLst>
          </p:cNvPr>
          <p:cNvSpPr txBox="1">
            <a:spLocks/>
          </p:cNvSpPr>
          <p:nvPr/>
        </p:nvSpPr>
        <p:spPr>
          <a:xfrm>
            <a:off x="6122504" y="4830447"/>
            <a:ext cx="5486400" cy="259578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GB" b="1" dirty="0">
                <a:latin typeface="Times New Roman" panose="02020603050405020304" pitchFamily="18" charset="0"/>
                <a:cs typeface="Times New Roman" panose="02020603050405020304" pitchFamily="18" charset="0"/>
              </a:rPr>
              <a:t>interpretation</a:t>
            </a:r>
            <a:r>
              <a:rPr lang="en-GB" dirty="0">
                <a:latin typeface="Times New Roman" panose="02020603050405020304" pitchFamily="18" charset="0"/>
                <a:cs typeface="Times New Roman" panose="02020603050405020304" pitchFamily="18" charset="0"/>
              </a:rPr>
              <a:t> : as </a:t>
            </a:r>
            <a:r>
              <a:rPr lang="en-GB" b="1" u="sng" dirty="0">
                <a:latin typeface="Times New Roman" panose="02020603050405020304" pitchFamily="18" charset="0"/>
                <a:cs typeface="Times New Roman" panose="02020603050405020304" pitchFamily="18" charset="0"/>
              </a:rPr>
              <a:t>age increase we can see that it directly impacts the  premium </a:t>
            </a:r>
            <a:r>
              <a:rPr lang="en-GB" dirty="0">
                <a:latin typeface="Times New Roman" panose="02020603050405020304" pitchFamily="18" charset="0"/>
                <a:cs typeface="Times New Roman" panose="02020603050405020304" pitchFamily="18" charset="0"/>
              </a:rPr>
              <a:t>charges and also we can observe </a:t>
            </a:r>
            <a:r>
              <a:rPr lang="en-GB" dirty="0">
                <a:solidFill>
                  <a:schemeClr val="accent1">
                    <a:lumMod val="60000"/>
                    <a:lumOff val="40000"/>
                  </a:schemeClr>
                </a:solidFill>
                <a:latin typeface="Times New Roman" panose="02020603050405020304" pitchFamily="18" charset="0"/>
                <a:cs typeface="Times New Roman" panose="02020603050405020304" pitchFamily="18" charset="0"/>
              </a:rPr>
              <a:t>that smoker are paying high premium </a:t>
            </a:r>
            <a:r>
              <a:rPr lang="en-GB" dirty="0">
                <a:latin typeface="Times New Roman" panose="02020603050405020304" pitchFamily="18" charset="0"/>
                <a:cs typeface="Times New Roman" panose="02020603050405020304" pitchFamily="18" charset="0"/>
              </a:rPr>
              <a:t>compare to non smoker</a:t>
            </a:r>
          </a:p>
          <a:p>
            <a:endParaRPr lang="en-GB" dirty="0">
              <a:latin typeface="Times New Roman" panose="02020603050405020304" pitchFamily="18" charset="0"/>
              <a:cs typeface="Times New Roman" panose="02020603050405020304" pitchFamily="18" charset="0"/>
            </a:endParaRPr>
          </a:p>
        </p:txBody>
      </p:sp>
      <p:sp>
        <p:nvSpPr>
          <p:cNvPr id="16" name="Arrow: Right 15">
            <a:extLst>
              <a:ext uri="{FF2B5EF4-FFF2-40B4-BE49-F238E27FC236}">
                <a16:creationId xmlns:a16="http://schemas.microsoft.com/office/drawing/2014/main" id="{56055921-23C0-4A80-82A9-4122AED6437C}"/>
              </a:ext>
            </a:extLst>
          </p:cNvPr>
          <p:cNvSpPr/>
          <p:nvPr/>
        </p:nvSpPr>
        <p:spPr>
          <a:xfrm rot="10800000">
            <a:off x="10429461" y="2631102"/>
            <a:ext cx="1179442" cy="2313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 name="Straight Arrow Connector 20">
            <a:extLst>
              <a:ext uri="{FF2B5EF4-FFF2-40B4-BE49-F238E27FC236}">
                <a16:creationId xmlns:a16="http://schemas.microsoft.com/office/drawing/2014/main" id="{5FA1CD31-6B5E-420A-B8D9-FC973FCC14BC}"/>
              </a:ext>
            </a:extLst>
          </p:cNvPr>
          <p:cNvCxnSpPr>
            <a:cxnSpLocks/>
          </p:cNvCxnSpPr>
          <p:nvPr/>
        </p:nvCxnSpPr>
        <p:spPr>
          <a:xfrm>
            <a:off x="2555262" y="2210632"/>
            <a:ext cx="86213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5" name="TextBox 24">
            <a:extLst>
              <a:ext uri="{FF2B5EF4-FFF2-40B4-BE49-F238E27FC236}">
                <a16:creationId xmlns:a16="http://schemas.microsoft.com/office/drawing/2014/main" id="{74F8C4FF-E845-4808-BDFF-71E3D1D52B99}"/>
              </a:ext>
            </a:extLst>
          </p:cNvPr>
          <p:cNvSpPr txBox="1"/>
          <p:nvPr/>
        </p:nvSpPr>
        <p:spPr>
          <a:xfrm>
            <a:off x="2337717" y="1897546"/>
            <a:ext cx="1630017" cy="276999"/>
          </a:xfrm>
          <a:prstGeom prst="rect">
            <a:avLst/>
          </a:prstGeom>
          <a:noFill/>
        </p:spPr>
        <p:txBody>
          <a:bodyPr wrap="square" rtlCol="0">
            <a:spAutoFit/>
          </a:bodyPr>
          <a:lstStyle/>
          <a:p>
            <a:r>
              <a:rPr lang="en-US" sz="1200" dirty="0"/>
              <a:t>OB2 and OB3</a:t>
            </a:r>
            <a:endParaRPr lang="en-GB" sz="1200" dirty="0"/>
          </a:p>
        </p:txBody>
      </p:sp>
      <p:sp>
        <p:nvSpPr>
          <p:cNvPr id="26" name="TextBox 25">
            <a:extLst>
              <a:ext uri="{FF2B5EF4-FFF2-40B4-BE49-F238E27FC236}">
                <a16:creationId xmlns:a16="http://schemas.microsoft.com/office/drawing/2014/main" id="{F929CAC1-BB44-473A-B4BB-3F2A3C9060E5}"/>
              </a:ext>
            </a:extLst>
          </p:cNvPr>
          <p:cNvSpPr txBox="1"/>
          <p:nvPr/>
        </p:nvSpPr>
        <p:spPr>
          <a:xfrm>
            <a:off x="10429461" y="2261769"/>
            <a:ext cx="1179442" cy="369332"/>
          </a:xfrm>
          <a:prstGeom prst="rect">
            <a:avLst/>
          </a:prstGeom>
          <a:noFill/>
        </p:spPr>
        <p:txBody>
          <a:bodyPr wrap="square" rtlCol="0">
            <a:spAutoFit/>
          </a:bodyPr>
          <a:lstStyle/>
          <a:p>
            <a:r>
              <a:rPr lang="en-US" dirty="0"/>
              <a:t>Smoker</a:t>
            </a:r>
            <a:endParaRPr lang="en-GB" dirty="0"/>
          </a:p>
        </p:txBody>
      </p:sp>
    </p:spTree>
    <p:extLst>
      <p:ext uri="{BB962C8B-B14F-4D97-AF65-F5344CB8AC3E}">
        <p14:creationId xmlns:p14="http://schemas.microsoft.com/office/powerpoint/2010/main" val="2024940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down)">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1000"/>
                                        <p:tgtEl>
                                          <p:spTgt spid="21"/>
                                        </p:tgtEl>
                                      </p:cBhvr>
                                    </p:animEffect>
                                    <p:anim calcmode="lin" valueType="num">
                                      <p:cBhvr>
                                        <p:cTn id="18" dur="1000" fill="hold"/>
                                        <p:tgtEl>
                                          <p:spTgt spid="21"/>
                                        </p:tgtEl>
                                        <p:attrNameLst>
                                          <p:attrName>ppt_x</p:attrName>
                                        </p:attrNameLst>
                                      </p:cBhvr>
                                      <p:tavLst>
                                        <p:tav tm="0">
                                          <p:val>
                                            <p:strVal val="#ppt_x"/>
                                          </p:val>
                                        </p:tav>
                                        <p:tav tm="100000">
                                          <p:val>
                                            <p:strVal val="#ppt_x"/>
                                          </p:val>
                                        </p:tav>
                                      </p:tavLst>
                                    </p:anim>
                                    <p:anim calcmode="lin" valueType="num">
                                      <p:cBhvr>
                                        <p:cTn id="1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9">
                                            <p:txEl>
                                              <p:pRg st="0" end="0"/>
                                            </p:txEl>
                                          </p:spTgt>
                                        </p:tgtEl>
                                        <p:attrNameLst>
                                          <p:attrName>style.visibility</p:attrName>
                                        </p:attrNameLst>
                                      </p:cBhvr>
                                      <p:to>
                                        <p:strVal val="visible"/>
                                      </p:to>
                                    </p:set>
                                    <p:animEffect transition="in" filter="fade">
                                      <p:cBhvr>
                                        <p:cTn id="24" dur="1000"/>
                                        <p:tgtEl>
                                          <p:spTgt spid="9">
                                            <p:txEl>
                                              <p:pRg st="0" end="0"/>
                                            </p:txEl>
                                          </p:spTgt>
                                        </p:tgtEl>
                                      </p:cBhvr>
                                    </p:animEffect>
                                    <p:anim calcmode="lin" valueType="num">
                                      <p:cBhvr>
                                        <p:cTn id="25"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down)">
                                      <p:cBhvr>
                                        <p:cTn id="36" dur="500"/>
                                        <p:tgtEl>
                                          <p:spTgt spid="26"/>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p:cTn id="41" dur="500" fill="hold"/>
                                        <p:tgtEl>
                                          <p:spTgt spid="16"/>
                                        </p:tgtEl>
                                        <p:attrNameLst>
                                          <p:attrName>ppt_w</p:attrName>
                                        </p:attrNameLst>
                                      </p:cBhvr>
                                      <p:tavLst>
                                        <p:tav tm="0">
                                          <p:val>
                                            <p:fltVal val="0"/>
                                          </p:val>
                                        </p:tav>
                                        <p:tav tm="100000">
                                          <p:val>
                                            <p:strVal val="#ppt_w"/>
                                          </p:val>
                                        </p:tav>
                                      </p:tavLst>
                                    </p:anim>
                                    <p:anim calcmode="lin" valueType="num">
                                      <p:cBhvr>
                                        <p:cTn id="42" dur="500" fill="hold"/>
                                        <p:tgtEl>
                                          <p:spTgt spid="16"/>
                                        </p:tgtEl>
                                        <p:attrNameLst>
                                          <p:attrName>ppt_h</p:attrName>
                                        </p:attrNameLst>
                                      </p:cBhvr>
                                      <p:tavLst>
                                        <p:tav tm="0">
                                          <p:val>
                                            <p:fltVal val="0"/>
                                          </p:val>
                                        </p:tav>
                                        <p:tav tm="100000">
                                          <p:val>
                                            <p:strVal val="#ppt_h"/>
                                          </p:val>
                                        </p:tav>
                                      </p:tavLst>
                                    </p:anim>
                                    <p:animEffect transition="in" filter="fade">
                                      <p:cBhvr>
                                        <p:cTn id="43" dur="500"/>
                                        <p:tgtEl>
                                          <p:spTgt spid="16"/>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15">
                                            <p:txEl>
                                              <p:pRg st="0" end="0"/>
                                            </p:txEl>
                                          </p:spTgt>
                                        </p:tgtEl>
                                        <p:attrNameLst>
                                          <p:attrName>style.visibility</p:attrName>
                                        </p:attrNameLst>
                                      </p:cBhvr>
                                      <p:to>
                                        <p:strVal val="visible"/>
                                      </p:to>
                                    </p:set>
                                    <p:anim calcmode="lin" valueType="num">
                                      <p:cBhvr additive="base">
                                        <p:cTn id="48"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6" grpId="0" animBg="1"/>
      <p:bldP spid="25" grpId="0"/>
      <p:bldP spid="2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CF0EDE7-A46A-4DEB-ACFA-FA0D87DF64EB}"/>
              </a:ext>
            </a:extLst>
          </p:cNvPr>
          <p:cNvSpPr txBox="1"/>
          <p:nvPr/>
        </p:nvSpPr>
        <p:spPr>
          <a:xfrm>
            <a:off x="581192" y="5232514"/>
            <a:ext cx="6096000" cy="646331"/>
          </a:xfrm>
          <a:prstGeom prst="rect">
            <a:avLst/>
          </a:prstGeom>
          <a:noFill/>
        </p:spPr>
        <p:txBody>
          <a:bodyPr wrap="square">
            <a:spAutoFit/>
          </a:bodyPr>
          <a:lstStyle/>
          <a:p>
            <a:br>
              <a:rPr lang="en-GB" dirty="0"/>
            </a:br>
            <a:endParaRPr lang="en-GB" dirty="0"/>
          </a:p>
        </p:txBody>
      </p:sp>
      <p:sp>
        <p:nvSpPr>
          <p:cNvPr id="8" name="Title 1">
            <a:extLst>
              <a:ext uri="{FF2B5EF4-FFF2-40B4-BE49-F238E27FC236}">
                <a16:creationId xmlns:a16="http://schemas.microsoft.com/office/drawing/2014/main" id="{F515137A-AF63-4C19-980D-C666016DEF37}"/>
              </a:ext>
            </a:extLst>
          </p:cNvPr>
          <p:cNvSpPr txBox="1">
            <a:spLocks/>
          </p:cNvSpPr>
          <p:nvPr/>
        </p:nvSpPr>
        <p:spPr>
          <a:xfrm>
            <a:off x="581192" y="67229"/>
            <a:ext cx="11029616" cy="1013800"/>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Finding the best parameters For our model</a:t>
            </a:r>
            <a:endParaRPr lang="en-GB" dirty="0"/>
          </a:p>
        </p:txBody>
      </p:sp>
      <p:pic>
        <p:nvPicPr>
          <p:cNvPr id="5122" name="Picture 2" descr="Step Forward Feature Selection: A Practical Example in Python - KDnuggets">
            <a:extLst>
              <a:ext uri="{FF2B5EF4-FFF2-40B4-BE49-F238E27FC236}">
                <a16:creationId xmlns:a16="http://schemas.microsoft.com/office/drawing/2014/main" id="{79842D36-BE0A-4E4D-9D34-395B6F8AF1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515" y="2185140"/>
            <a:ext cx="5384411" cy="146474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Table 9">
            <a:extLst>
              <a:ext uri="{FF2B5EF4-FFF2-40B4-BE49-F238E27FC236}">
                <a16:creationId xmlns:a16="http://schemas.microsoft.com/office/drawing/2014/main" id="{093E0838-E32D-473D-B7C3-D33275B922D0}"/>
              </a:ext>
            </a:extLst>
          </p:cNvPr>
          <p:cNvGraphicFramePr>
            <a:graphicFrameLocks noGrp="1"/>
          </p:cNvGraphicFramePr>
          <p:nvPr>
            <p:extLst>
              <p:ext uri="{D42A27DB-BD31-4B8C-83A1-F6EECF244321}">
                <p14:modId xmlns:p14="http://schemas.microsoft.com/office/powerpoint/2010/main" val="3837807038"/>
              </p:ext>
            </p:extLst>
          </p:nvPr>
        </p:nvGraphicFramePr>
        <p:xfrm>
          <a:off x="377828" y="4346915"/>
          <a:ext cx="5044121" cy="2050169"/>
        </p:xfrm>
        <a:graphic>
          <a:graphicData uri="http://schemas.openxmlformats.org/drawingml/2006/table">
            <a:tbl>
              <a:tblPr firstRow="1" bandRow="1">
                <a:tableStyleId>{0505E3EF-67EA-436B-97B2-0124C06EBD24}</a:tableStyleId>
              </a:tblPr>
              <a:tblGrid>
                <a:gridCol w="600863">
                  <a:extLst>
                    <a:ext uri="{9D8B030D-6E8A-4147-A177-3AD203B41FA5}">
                      <a16:colId xmlns:a16="http://schemas.microsoft.com/office/drawing/2014/main" val="4277281320"/>
                    </a:ext>
                  </a:extLst>
                </a:gridCol>
                <a:gridCol w="903983">
                  <a:extLst>
                    <a:ext uri="{9D8B030D-6E8A-4147-A177-3AD203B41FA5}">
                      <a16:colId xmlns:a16="http://schemas.microsoft.com/office/drawing/2014/main" val="1668710049"/>
                    </a:ext>
                  </a:extLst>
                </a:gridCol>
                <a:gridCol w="3539275">
                  <a:extLst>
                    <a:ext uri="{9D8B030D-6E8A-4147-A177-3AD203B41FA5}">
                      <a16:colId xmlns:a16="http://schemas.microsoft.com/office/drawing/2014/main" val="2584708311"/>
                    </a:ext>
                  </a:extLst>
                </a:gridCol>
              </a:tblGrid>
              <a:tr h="413791">
                <a:tc>
                  <a:txBody>
                    <a:bodyPr/>
                    <a:lstStyle/>
                    <a:p>
                      <a:pPr algn="ctr"/>
                      <a:r>
                        <a:rPr lang="en-US" sz="1800" b="0" dirty="0">
                          <a:solidFill>
                            <a:schemeClr val="tx1"/>
                          </a:solidFill>
                        </a:rPr>
                        <a:t>1</a:t>
                      </a:r>
                      <a:endParaRPr lang="en-IN" sz="1800" b="0" dirty="0">
                        <a:solidFill>
                          <a:schemeClr val="tx1"/>
                        </a:solidFill>
                      </a:endParaRPr>
                    </a:p>
                  </a:txBody>
                  <a:tcPr/>
                </a:tc>
                <a:tc>
                  <a:txBody>
                    <a:bodyPr/>
                    <a:lstStyle/>
                    <a:p>
                      <a:pPr algn="ctr"/>
                      <a:r>
                        <a:rPr lang="en-US" sz="1800" b="0" dirty="0">
                          <a:solidFill>
                            <a:schemeClr val="tx1"/>
                          </a:solidFill>
                        </a:rPr>
                        <a:t>age</a:t>
                      </a:r>
                      <a:endParaRPr lang="en-IN" sz="1800" b="0" dirty="0">
                        <a:solidFill>
                          <a:schemeClr val="tx1"/>
                        </a:solidFill>
                      </a:endParaRPr>
                    </a:p>
                  </a:txBody>
                  <a:tcPr/>
                </a:tc>
                <a:tc>
                  <a:txBody>
                    <a:bodyPr/>
                    <a:lstStyle/>
                    <a:p>
                      <a:pPr algn="ctr"/>
                      <a:r>
                        <a:rPr lang="en-US" sz="1800" b="0" dirty="0">
                          <a:solidFill>
                            <a:schemeClr val="tx1"/>
                          </a:solidFill>
                        </a:rPr>
                        <a:t>Age of the customer</a:t>
                      </a:r>
                      <a:endParaRPr lang="en-IN" sz="1800" b="0" dirty="0">
                        <a:solidFill>
                          <a:schemeClr val="tx1"/>
                        </a:solidFill>
                      </a:endParaRPr>
                    </a:p>
                  </a:txBody>
                  <a:tcPr/>
                </a:tc>
                <a:extLst>
                  <a:ext uri="{0D108BD9-81ED-4DB2-BD59-A6C34878D82A}">
                    <a16:rowId xmlns:a16="http://schemas.microsoft.com/office/drawing/2014/main" val="3854795848"/>
                  </a:ext>
                </a:extLst>
              </a:tr>
              <a:tr h="582507">
                <a:tc>
                  <a:txBody>
                    <a:bodyPr/>
                    <a:lstStyle/>
                    <a:p>
                      <a:pPr algn="ctr"/>
                      <a:r>
                        <a:rPr lang="en-US" sz="1800" b="0" dirty="0">
                          <a:solidFill>
                            <a:schemeClr val="tx1"/>
                          </a:solidFill>
                        </a:rPr>
                        <a:t>2</a:t>
                      </a:r>
                    </a:p>
                  </a:txBody>
                  <a:tcPr/>
                </a:tc>
                <a:tc>
                  <a:txBody>
                    <a:bodyPr/>
                    <a:lstStyle/>
                    <a:p>
                      <a:pPr algn="ctr"/>
                      <a:r>
                        <a:rPr lang="en-US" sz="1800" b="0" dirty="0" err="1">
                          <a:solidFill>
                            <a:schemeClr val="tx1"/>
                          </a:solidFill>
                        </a:rPr>
                        <a:t>bmi</a:t>
                      </a:r>
                      <a:endParaRPr lang="en-US" sz="1800" b="0" dirty="0">
                        <a:solidFill>
                          <a:schemeClr val="tx1"/>
                        </a:solidFill>
                      </a:endParaRPr>
                    </a:p>
                  </a:txBody>
                  <a:tcPr/>
                </a:tc>
                <a:tc>
                  <a:txBody>
                    <a:bodyPr/>
                    <a:lstStyle/>
                    <a:p>
                      <a:pPr algn="ctr"/>
                      <a:r>
                        <a:rPr lang="en-US" sz="1800" b="0" dirty="0">
                          <a:solidFill>
                            <a:schemeClr val="tx1"/>
                          </a:solidFill>
                        </a:rPr>
                        <a:t>Calculated BMI</a:t>
                      </a:r>
                      <a:endParaRPr lang="en-IN" sz="1800" b="0" dirty="0">
                        <a:solidFill>
                          <a:schemeClr val="tx1"/>
                        </a:solidFill>
                      </a:endParaRPr>
                    </a:p>
                  </a:txBody>
                  <a:tcPr/>
                </a:tc>
                <a:extLst>
                  <a:ext uri="{0D108BD9-81ED-4DB2-BD59-A6C34878D82A}">
                    <a16:rowId xmlns:a16="http://schemas.microsoft.com/office/drawing/2014/main" val="2273698191"/>
                  </a:ext>
                </a:extLst>
              </a:tr>
              <a:tr h="413791">
                <a:tc>
                  <a:txBody>
                    <a:bodyPr/>
                    <a:lstStyle/>
                    <a:p>
                      <a:pPr algn="ctr"/>
                      <a:r>
                        <a:rPr lang="en-US" sz="1800" b="0" dirty="0">
                          <a:solidFill>
                            <a:schemeClr val="tx1"/>
                          </a:solidFill>
                        </a:rPr>
                        <a:t>3</a:t>
                      </a:r>
                    </a:p>
                  </a:txBody>
                  <a:tcPr/>
                </a:tc>
                <a:tc>
                  <a:txBody>
                    <a:bodyPr/>
                    <a:lstStyle/>
                    <a:p>
                      <a:pPr algn="ctr"/>
                      <a:r>
                        <a:rPr lang="en-US" sz="1800" b="0" dirty="0" err="1">
                          <a:solidFill>
                            <a:schemeClr val="tx1"/>
                          </a:solidFill>
                        </a:rPr>
                        <a:t>classif</a:t>
                      </a:r>
                      <a:endParaRPr lang="en-US" sz="1800" b="0" dirty="0">
                        <a:solidFill>
                          <a:schemeClr val="tx1"/>
                        </a:solidFill>
                      </a:endParaRPr>
                    </a:p>
                  </a:txBody>
                  <a:tcPr/>
                </a:tc>
                <a:tc>
                  <a:txBody>
                    <a:bodyPr/>
                    <a:lstStyle/>
                    <a:p>
                      <a:pPr algn="ctr"/>
                      <a:r>
                        <a:rPr lang="en-US" sz="1800" b="0" dirty="0">
                          <a:solidFill>
                            <a:schemeClr val="tx1"/>
                          </a:solidFill>
                        </a:rPr>
                        <a:t>Health Classification based on the BMI value</a:t>
                      </a:r>
                      <a:endParaRPr lang="en-IN" sz="1800" b="0" dirty="0">
                        <a:solidFill>
                          <a:schemeClr val="tx1"/>
                        </a:solidFill>
                      </a:endParaRPr>
                    </a:p>
                  </a:txBody>
                  <a:tcPr/>
                </a:tc>
                <a:extLst>
                  <a:ext uri="{0D108BD9-81ED-4DB2-BD59-A6C34878D82A}">
                    <a16:rowId xmlns:a16="http://schemas.microsoft.com/office/drawing/2014/main" val="3775037565"/>
                  </a:ext>
                </a:extLst>
              </a:tr>
              <a:tr h="413791">
                <a:tc>
                  <a:txBody>
                    <a:bodyPr/>
                    <a:lstStyle/>
                    <a:p>
                      <a:pPr algn="ctr"/>
                      <a:r>
                        <a:rPr lang="en-US" sz="1800" b="0" dirty="0">
                          <a:solidFill>
                            <a:schemeClr val="tx1"/>
                          </a:solidFill>
                        </a:rPr>
                        <a:t>4</a:t>
                      </a:r>
                    </a:p>
                  </a:txBody>
                  <a:tcPr/>
                </a:tc>
                <a:tc>
                  <a:txBody>
                    <a:bodyPr/>
                    <a:lstStyle/>
                    <a:p>
                      <a:pPr algn="ctr"/>
                      <a:r>
                        <a:rPr lang="en-US" sz="1800" b="0" dirty="0">
                          <a:solidFill>
                            <a:schemeClr val="tx1"/>
                          </a:solidFill>
                        </a:rPr>
                        <a:t>smoker</a:t>
                      </a:r>
                    </a:p>
                  </a:txBody>
                  <a:tcPr/>
                </a:tc>
                <a:tc>
                  <a:txBody>
                    <a:bodyPr/>
                    <a:lstStyle/>
                    <a:p>
                      <a:pPr algn="ctr"/>
                      <a:r>
                        <a:rPr lang="en-US" sz="1800" b="0" dirty="0">
                          <a:solidFill>
                            <a:schemeClr val="tx1"/>
                          </a:solidFill>
                        </a:rPr>
                        <a:t>If the customer smokes or not</a:t>
                      </a:r>
                      <a:endParaRPr lang="en-IN" sz="1800" b="0" dirty="0">
                        <a:solidFill>
                          <a:schemeClr val="tx1"/>
                        </a:solidFill>
                      </a:endParaRPr>
                    </a:p>
                  </a:txBody>
                  <a:tcPr/>
                </a:tc>
                <a:extLst>
                  <a:ext uri="{0D108BD9-81ED-4DB2-BD59-A6C34878D82A}">
                    <a16:rowId xmlns:a16="http://schemas.microsoft.com/office/drawing/2014/main" val="902238426"/>
                  </a:ext>
                </a:extLst>
              </a:tr>
            </a:tbl>
          </a:graphicData>
        </a:graphic>
      </p:graphicFrame>
      <p:sp>
        <p:nvSpPr>
          <p:cNvPr id="13" name="Rectangle: Rounded Corners 12">
            <a:extLst>
              <a:ext uri="{FF2B5EF4-FFF2-40B4-BE49-F238E27FC236}">
                <a16:creationId xmlns:a16="http://schemas.microsoft.com/office/drawing/2014/main" id="{BB6588EF-0E47-4CE2-865B-8316515049A9}"/>
              </a:ext>
            </a:extLst>
          </p:cNvPr>
          <p:cNvSpPr/>
          <p:nvPr/>
        </p:nvSpPr>
        <p:spPr>
          <a:xfrm>
            <a:off x="1305134" y="1085872"/>
            <a:ext cx="2849217" cy="64633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en-US" sz="1800" dirty="0">
                <a:solidFill>
                  <a:schemeClr val="bg1"/>
                </a:solidFill>
              </a:rPr>
              <a:t>Feature selection</a:t>
            </a:r>
          </a:p>
        </p:txBody>
      </p:sp>
      <p:sp>
        <p:nvSpPr>
          <p:cNvPr id="15" name="Rectangle: Rounded Corners 14">
            <a:extLst>
              <a:ext uri="{FF2B5EF4-FFF2-40B4-BE49-F238E27FC236}">
                <a16:creationId xmlns:a16="http://schemas.microsoft.com/office/drawing/2014/main" id="{8216B65F-3DD1-4BC3-8511-3B7C32D3E413}"/>
              </a:ext>
            </a:extLst>
          </p:cNvPr>
          <p:cNvSpPr/>
          <p:nvPr/>
        </p:nvSpPr>
        <p:spPr>
          <a:xfrm>
            <a:off x="6677192" y="1081029"/>
            <a:ext cx="4397427" cy="67725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en-US" sz="1800" dirty="0">
                <a:solidFill>
                  <a:schemeClr val="bg1"/>
                </a:solidFill>
              </a:rPr>
              <a:t>Data splitting into dependent and independent variable and cross validation</a:t>
            </a:r>
          </a:p>
        </p:txBody>
      </p:sp>
      <p:pic>
        <p:nvPicPr>
          <p:cNvPr id="20" name="Picture 19">
            <a:extLst>
              <a:ext uri="{FF2B5EF4-FFF2-40B4-BE49-F238E27FC236}">
                <a16:creationId xmlns:a16="http://schemas.microsoft.com/office/drawing/2014/main" id="{613308BE-C227-4FA0-80FD-23CE6FC50A67}"/>
              </a:ext>
            </a:extLst>
          </p:cNvPr>
          <p:cNvPicPr>
            <a:picLocks noChangeAspect="1"/>
          </p:cNvPicPr>
          <p:nvPr/>
        </p:nvPicPr>
        <p:blipFill>
          <a:blip r:embed="rId3"/>
          <a:stretch>
            <a:fillRect/>
          </a:stretch>
        </p:blipFill>
        <p:spPr>
          <a:xfrm>
            <a:off x="5673904" y="3186828"/>
            <a:ext cx="6140268" cy="3320230"/>
          </a:xfrm>
          <a:prstGeom prst="rect">
            <a:avLst/>
          </a:prstGeom>
        </p:spPr>
      </p:pic>
      <p:pic>
        <p:nvPicPr>
          <p:cNvPr id="24" name="Picture 23">
            <a:extLst>
              <a:ext uri="{FF2B5EF4-FFF2-40B4-BE49-F238E27FC236}">
                <a16:creationId xmlns:a16="http://schemas.microsoft.com/office/drawing/2014/main" id="{A1D135D0-0BE3-4AAF-A3DA-5876B7769216}"/>
              </a:ext>
            </a:extLst>
          </p:cNvPr>
          <p:cNvPicPr>
            <a:picLocks noChangeAspect="1"/>
          </p:cNvPicPr>
          <p:nvPr/>
        </p:nvPicPr>
        <p:blipFill>
          <a:blip r:embed="rId4"/>
          <a:stretch>
            <a:fillRect/>
          </a:stretch>
        </p:blipFill>
        <p:spPr>
          <a:xfrm>
            <a:off x="6461317" y="1907599"/>
            <a:ext cx="4829175" cy="1247775"/>
          </a:xfrm>
          <a:prstGeom prst="rect">
            <a:avLst/>
          </a:prstGeom>
        </p:spPr>
      </p:pic>
      <p:sp>
        <p:nvSpPr>
          <p:cNvPr id="28" name="TextBox 27">
            <a:extLst>
              <a:ext uri="{FF2B5EF4-FFF2-40B4-BE49-F238E27FC236}">
                <a16:creationId xmlns:a16="http://schemas.microsoft.com/office/drawing/2014/main" id="{E05F30DB-8E36-46B8-B6E5-52478329E494}"/>
              </a:ext>
            </a:extLst>
          </p:cNvPr>
          <p:cNvSpPr txBox="1"/>
          <p:nvPr/>
        </p:nvSpPr>
        <p:spPr>
          <a:xfrm>
            <a:off x="5943623" y="6384258"/>
            <a:ext cx="6122504" cy="369332"/>
          </a:xfrm>
          <a:prstGeom prst="rect">
            <a:avLst/>
          </a:prstGeom>
          <a:noFill/>
        </p:spPr>
        <p:txBody>
          <a:bodyPr wrap="square">
            <a:spAutoFit/>
          </a:bodyPr>
          <a:lstStyle/>
          <a:p>
            <a:r>
              <a:rPr lang="en-US" sz="1800" dirty="0">
                <a:solidFill>
                  <a:schemeClr val="tx1"/>
                </a:solidFill>
              </a:rPr>
              <a:t>1.train_test size =0.2                   2.random_state =1</a:t>
            </a:r>
          </a:p>
        </p:txBody>
      </p:sp>
    </p:spTree>
    <p:extLst>
      <p:ext uri="{BB962C8B-B14F-4D97-AF65-F5344CB8AC3E}">
        <p14:creationId xmlns:p14="http://schemas.microsoft.com/office/powerpoint/2010/main" val="65433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122"/>
                                        </p:tgtEl>
                                        <p:attrNameLst>
                                          <p:attrName>style.visibility</p:attrName>
                                        </p:attrNameLst>
                                      </p:cBhvr>
                                      <p:to>
                                        <p:strVal val="visible"/>
                                      </p:to>
                                    </p:set>
                                    <p:animEffect transition="in" filter="fade">
                                      <p:cBhvr>
                                        <p:cTn id="19" dur="500"/>
                                        <p:tgtEl>
                                          <p:spTgt spid="5122"/>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1000"/>
                                        <p:tgtEl>
                                          <p:spTgt spid="15"/>
                                        </p:tgtEl>
                                      </p:cBhvr>
                                    </p:animEffect>
                                    <p:anim calcmode="lin" valueType="num">
                                      <p:cBhvr>
                                        <p:cTn id="32" dur="1000" fill="hold"/>
                                        <p:tgtEl>
                                          <p:spTgt spid="15"/>
                                        </p:tgtEl>
                                        <p:attrNameLst>
                                          <p:attrName>ppt_x</p:attrName>
                                        </p:attrNameLst>
                                      </p:cBhvr>
                                      <p:tavLst>
                                        <p:tav tm="0">
                                          <p:val>
                                            <p:strVal val="#ppt_x"/>
                                          </p:val>
                                        </p:tav>
                                        <p:tav tm="100000">
                                          <p:val>
                                            <p:strVal val="#ppt_x"/>
                                          </p:val>
                                        </p:tav>
                                      </p:tavLst>
                                    </p:anim>
                                    <p:anim calcmode="lin" valueType="num">
                                      <p:cBhvr>
                                        <p:cTn id="3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1000"/>
                                        <p:tgtEl>
                                          <p:spTgt spid="20"/>
                                        </p:tgtEl>
                                      </p:cBhvr>
                                    </p:animEffect>
                                    <p:anim calcmode="lin" valueType="num">
                                      <p:cBhvr>
                                        <p:cTn id="44" dur="1000" fill="hold"/>
                                        <p:tgtEl>
                                          <p:spTgt spid="20"/>
                                        </p:tgtEl>
                                        <p:attrNameLst>
                                          <p:attrName>ppt_x</p:attrName>
                                        </p:attrNameLst>
                                      </p:cBhvr>
                                      <p:tavLst>
                                        <p:tav tm="0">
                                          <p:val>
                                            <p:strVal val="#ppt_x"/>
                                          </p:val>
                                        </p:tav>
                                        <p:tav tm="100000">
                                          <p:val>
                                            <p:strVal val="#ppt_x"/>
                                          </p:val>
                                        </p:tav>
                                      </p:tavLst>
                                    </p:anim>
                                    <p:anim calcmode="lin" valueType="num">
                                      <p:cBhvr>
                                        <p:cTn id="45"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28"/>
                                        </p:tgtEl>
                                        <p:attrNameLst>
                                          <p:attrName>style.visibility</p:attrName>
                                        </p:attrNameLst>
                                      </p:cBhvr>
                                      <p:to>
                                        <p:strVal val="visible"/>
                                      </p:to>
                                    </p:set>
                                    <p:anim calcmode="lin" valueType="num">
                                      <p:cBhvr additive="base">
                                        <p:cTn id="50" dur="500" fill="hold"/>
                                        <p:tgtEl>
                                          <p:spTgt spid="28"/>
                                        </p:tgtEl>
                                        <p:attrNameLst>
                                          <p:attrName>ppt_x</p:attrName>
                                        </p:attrNameLst>
                                      </p:cBhvr>
                                      <p:tavLst>
                                        <p:tav tm="0">
                                          <p:val>
                                            <p:strVal val="#ppt_x"/>
                                          </p:val>
                                        </p:tav>
                                        <p:tav tm="100000">
                                          <p:val>
                                            <p:strVal val="#ppt_x"/>
                                          </p:val>
                                        </p:tav>
                                      </p:tavLst>
                                    </p:anim>
                                    <p:anim calcmode="lin" valueType="num">
                                      <p:cBhvr additive="base">
                                        <p:cTn id="51"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animBg="1"/>
      <p:bldP spid="15" grpId="0" animBg="1"/>
      <p:bldP spid="28" grpId="0"/>
    </p:bld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710EE66-8707-456F-8F2E-091D581CB03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0BEB954-4024-4CCF-A9D6-4C00FDC028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Berlin</Template>
  <TotalTime>1721</TotalTime>
  <Words>791</Words>
  <Application>Microsoft Office PowerPoint</Application>
  <PresentationFormat>Widescreen</PresentationFormat>
  <Paragraphs>151</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Arial</vt:lpstr>
      <vt:lpstr>Calibri</vt:lpstr>
      <vt:lpstr>Courier New</vt:lpstr>
      <vt:lpstr>Gill Sans MT</vt:lpstr>
      <vt:lpstr>inherit</vt:lpstr>
      <vt:lpstr>Times New Roman</vt:lpstr>
      <vt:lpstr>Wingdings 2</vt:lpstr>
      <vt:lpstr>Dividend</vt:lpstr>
      <vt:lpstr>Prediction of Insurance  Premium</vt:lpstr>
      <vt:lpstr>Project Introduction</vt:lpstr>
      <vt:lpstr>Data Source-Describe the data</vt:lpstr>
      <vt:lpstr>Body mass index (BMI) is a measure of body fat based on height and weight that applies to adult men and women.</vt:lpstr>
      <vt:lpstr>Data Treatment</vt:lpstr>
      <vt:lpstr>Data Treatment</vt:lpstr>
      <vt:lpstr>Exploratory data analysis(EDA) --univariate</vt:lpstr>
      <vt:lpstr>Exploratory data analysis(EDA) –bivariate  and Multivariate</vt:lpstr>
      <vt:lpstr>PowerPoint Presentation</vt:lpstr>
      <vt:lpstr>Model TESTING</vt:lpstr>
      <vt:lpstr>PowerPoint Presentation</vt:lpstr>
      <vt:lpstr>Testing with different algorithms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Insurance  Premium</dc:title>
  <dc:creator>krishna shinde</dc:creator>
  <cp:lastModifiedBy>krishna shinde</cp:lastModifiedBy>
  <cp:revision>3</cp:revision>
  <dcterms:created xsi:type="dcterms:W3CDTF">2022-04-20T12:11:37Z</dcterms:created>
  <dcterms:modified xsi:type="dcterms:W3CDTF">2022-05-04T07:46:46Z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