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5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1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5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5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3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FFF71C-F10E-4A68-A3B5-F0E96FCC30E0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8F7879-67D7-465A-BC5E-EBA085FBA60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5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D94B-13F5-302E-7609-BD02DA7A6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Sales forecast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FC938-9331-6CD5-F593-65F0AB74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268" y="5352233"/>
            <a:ext cx="4201821" cy="97067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By Krishna shinde	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(ML Engineer)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29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C822-9A14-D94B-C868-1E04A3FA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Building: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A08E3-BA07-21D0-DE39-DE8BB3518354}"/>
              </a:ext>
            </a:extLst>
          </p:cNvPr>
          <p:cNvSpPr txBox="1"/>
          <p:nvPr/>
        </p:nvSpPr>
        <p:spPr>
          <a:xfrm>
            <a:off x="3801812" y="12090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Using SARIMA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F8618-E23A-327B-201A-5924C0A4FD85}"/>
              </a:ext>
            </a:extLst>
          </p:cNvPr>
          <p:cNvSpPr txBox="1"/>
          <p:nvPr/>
        </p:nvSpPr>
        <p:spPr>
          <a:xfrm>
            <a:off x="201696" y="1961274"/>
            <a:ext cx="33670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Autoregressive Integrated Moving Average, or ARIMA, is one of the most widely used forecasting methods for univariate time series data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the method can handle data with a trend, it does not support time series with a seasonal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extension to ARIMA that supports the direct modeling of the seasonal component of the series is called SARIMA.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7E6C80-CB6F-08D5-B33A-6BE9A0DE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12" y="1961274"/>
            <a:ext cx="7412288" cy="40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F85731-E067-320C-A829-2757256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values :</a:t>
            </a:r>
            <a:br>
              <a:rPr lang="en-GB" dirty="0"/>
            </a:b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61AB8D-FBC2-A627-5464-1376EFFBA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58" y="2334838"/>
            <a:ext cx="6310351" cy="40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2E7315-67B2-D9C6-CA1C-6A5711619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54965"/>
              </p:ext>
            </p:extLst>
          </p:nvPr>
        </p:nvGraphicFramePr>
        <p:xfrm>
          <a:off x="439862" y="2392478"/>
          <a:ext cx="4208337" cy="3735864"/>
        </p:xfrm>
        <a:graphic>
          <a:graphicData uri="http://schemas.openxmlformats.org/drawingml/2006/table">
            <a:tbl>
              <a:tblPr firstRow="1" lastCol="1" bandRow="1">
                <a:tableStyleId>{9DCAF9ED-07DC-4A11-8D7F-57B35C25682E}</a:tableStyleId>
              </a:tblPr>
              <a:tblGrid>
                <a:gridCol w="1402779">
                  <a:extLst>
                    <a:ext uri="{9D8B030D-6E8A-4147-A177-3AD203B41FA5}">
                      <a16:colId xmlns:a16="http://schemas.microsoft.com/office/drawing/2014/main" val="3495777149"/>
                    </a:ext>
                  </a:extLst>
                </a:gridCol>
                <a:gridCol w="1402779">
                  <a:extLst>
                    <a:ext uri="{9D8B030D-6E8A-4147-A177-3AD203B41FA5}">
                      <a16:colId xmlns:a16="http://schemas.microsoft.com/office/drawing/2014/main" val="3335059641"/>
                    </a:ext>
                  </a:extLst>
                </a:gridCol>
                <a:gridCol w="1402779">
                  <a:extLst>
                    <a:ext uri="{9D8B030D-6E8A-4147-A177-3AD203B41FA5}">
                      <a16:colId xmlns:a16="http://schemas.microsoft.com/office/drawing/2014/main" val="753194051"/>
                    </a:ext>
                  </a:extLst>
                </a:gridCol>
              </a:tblGrid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actual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predicted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err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3073698945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286.669600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369.245085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-82.575485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2324886240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206.044502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303.546194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-97.501692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3823552678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319.953928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287.365429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32.588500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2980777840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372.717386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329.683622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43.033764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1749951939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227.173500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304.617416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-77.443916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2726704673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395.945487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315.885778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80.059710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642589555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349.737422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365.883671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-16.146249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3375408259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308.226313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291.427462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16.798851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828732732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374.310253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349.858806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24.451446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2343389570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296.296857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371.456368</a:t>
                      </a:r>
                    </a:p>
                  </a:txBody>
                  <a:tcPr marL="80097" marR="80097" marT="40048" marB="400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-75.159512</a:t>
                      </a:r>
                    </a:p>
                  </a:txBody>
                  <a:tcPr marL="80097" marR="80097" marT="40048" marB="40048" anchor="ctr"/>
                </a:tc>
                <a:extLst>
                  <a:ext uri="{0D108BD9-81ED-4DB2-BD59-A6C34878D82A}">
                    <a16:rowId xmlns:a16="http://schemas.microsoft.com/office/drawing/2014/main" val="11727948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9C98D7A-6E62-6626-AC67-B1001E5CE583}"/>
              </a:ext>
            </a:extLst>
          </p:cNvPr>
          <p:cNvSpPr txBox="1"/>
          <p:nvPr/>
        </p:nvSpPr>
        <p:spPr>
          <a:xfrm>
            <a:off x="439862" y="1949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Actual vs predicted values table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718F0-3C1D-DB39-B66C-BB9448F8E153}"/>
              </a:ext>
            </a:extLst>
          </p:cNvPr>
          <p:cNvSpPr txBox="1"/>
          <p:nvPr/>
        </p:nvSpPr>
        <p:spPr>
          <a:xfrm>
            <a:off x="5514809" y="1965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Actual vs predicted values Graph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82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A60-EBDB-9A10-596E-5B12ECF9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forecast using  SaRIMA model to predict the Furniture sales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4EB54-9026-E7AD-55DE-66EA2650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1844653"/>
            <a:ext cx="6175715" cy="50133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B44E02-B121-B667-CB40-D1AB22CE060E}"/>
              </a:ext>
            </a:extLst>
          </p:cNvPr>
          <p:cNvSpPr/>
          <p:nvPr/>
        </p:nvSpPr>
        <p:spPr>
          <a:xfrm>
            <a:off x="7150100" y="2394543"/>
            <a:ext cx="4127500" cy="136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last 4 year data 2014-17 we are forecasting sales of next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</a:endParaRP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 Year 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190D-1A80-5420-4662-C63A613D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13" y="999201"/>
            <a:ext cx="11029616" cy="1012479"/>
          </a:xfrm>
        </p:spPr>
        <p:txBody>
          <a:bodyPr/>
          <a:lstStyle/>
          <a:p>
            <a:r>
              <a:rPr lang="en-US" b="1" dirty="0"/>
              <a:t>Project 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5B10-7FA5-7347-20B5-B6928ADC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13" y="2011680"/>
            <a:ext cx="11029615" cy="1248504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Every business owner’s objective is to estimate the future trends – in terms of sales, profits, gains etc. To do this analysis, the owner first has to segregate the data by category and analyze each entity separately. For each entity, a forecast can be estimated based on the past sales of that entity. The idea behind this is to find out the popularity of a certain product and how its sales can impact the business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1DE71-AE73-6612-7639-034F71136063}"/>
              </a:ext>
            </a:extLst>
          </p:cNvPr>
          <p:cNvSpPr txBox="1">
            <a:spLocks/>
          </p:cNvSpPr>
          <p:nvPr/>
        </p:nvSpPr>
        <p:spPr>
          <a:xfrm>
            <a:off x="581192" y="3927250"/>
            <a:ext cx="11029616" cy="643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BA0B3-D603-B4C6-AE02-DED5A39E7BF6}"/>
              </a:ext>
            </a:extLst>
          </p:cNvPr>
          <p:cNvSpPr txBox="1"/>
          <p:nvPr/>
        </p:nvSpPr>
        <p:spPr>
          <a:xfrm>
            <a:off x="581192" y="4603651"/>
            <a:ext cx="11029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/>
              <a:t>Build a forecast model to predict the Furniture sales of a certain store</a:t>
            </a:r>
          </a:p>
        </p:txBody>
      </p:sp>
    </p:spTree>
    <p:extLst>
      <p:ext uri="{BB962C8B-B14F-4D97-AF65-F5344CB8AC3E}">
        <p14:creationId xmlns:p14="http://schemas.microsoft.com/office/powerpoint/2010/main" val="26605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1E8-DAA8-4D79-2D40-6617057B53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625" y="98475"/>
            <a:ext cx="10142806" cy="421225"/>
          </a:xfrm>
        </p:spPr>
        <p:txBody>
          <a:bodyPr>
            <a:normAutofit fontScale="90000"/>
          </a:bodyPr>
          <a:lstStyle/>
          <a:p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Data Source-Describe the data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BDDB-5473-9B58-2E24-DF78FD20AF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7625" y="492740"/>
            <a:ext cx="11854375" cy="97968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data set is provided by NIIT .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It contains 9994 samples and 21 features.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Since It is forecasting project and in data time stamp is also added so Time Series analysis will perform better here.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EC6AC9-79B8-EBA4-27F8-24D5BD3AD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83903"/>
              </p:ext>
            </p:extLst>
          </p:nvPr>
        </p:nvGraphicFramePr>
        <p:xfrm>
          <a:off x="637944" y="1373955"/>
          <a:ext cx="10916112" cy="544150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02434">
                  <a:extLst>
                    <a:ext uri="{9D8B030D-6E8A-4147-A177-3AD203B41FA5}">
                      <a16:colId xmlns:a16="http://schemas.microsoft.com/office/drawing/2014/main" val="1376378547"/>
                    </a:ext>
                  </a:extLst>
                </a:gridCol>
                <a:gridCol w="1889898">
                  <a:extLst>
                    <a:ext uri="{9D8B030D-6E8A-4147-A177-3AD203B41FA5}">
                      <a16:colId xmlns:a16="http://schemas.microsoft.com/office/drawing/2014/main" val="954956437"/>
                    </a:ext>
                  </a:extLst>
                </a:gridCol>
                <a:gridCol w="1860366">
                  <a:extLst>
                    <a:ext uri="{9D8B030D-6E8A-4147-A177-3AD203B41FA5}">
                      <a16:colId xmlns:a16="http://schemas.microsoft.com/office/drawing/2014/main" val="3707796459"/>
                    </a:ext>
                  </a:extLst>
                </a:gridCol>
                <a:gridCol w="6063414">
                  <a:extLst>
                    <a:ext uri="{9D8B030D-6E8A-4147-A177-3AD203B41FA5}">
                      <a16:colId xmlns:a16="http://schemas.microsoft.com/office/drawing/2014/main" val="2950095001"/>
                    </a:ext>
                  </a:extLst>
                </a:gridCol>
              </a:tblGrid>
              <a:tr h="231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 err="1">
                          <a:effectLst/>
                        </a:rPr>
                        <a:t>S.No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Feature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Data Type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Description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592801470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Row ID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Unique row identifier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2132555186"/>
                  </a:ext>
                </a:extLst>
              </a:tr>
              <a:tr h="240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Order ID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Alphanumeric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Order ID 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455189959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Order Date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Date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Date when the order was made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982631024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Ship Date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Date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Date when the order was shipped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789341547"/>
                  </a:ext>
                </a:extLst>
              </a:tr>
              <a:tr h="240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 ID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Alphanumeric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Customer ID for which the order has been placed</a:t>
                      </a:r>
                      <a:endParaRPr lang="en-US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413117081"/>
                  </a:ext>
                </a:extLst>
              </a:tr>
              <a:tr h="3092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 Name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 name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2594688402"/>
                  </a:ext>
                </a:extLst>
              </a:tr>
              <a:tr h="274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Segment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Categorical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Type of Business (Consumer / Corporate / Home Office)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153998989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Country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Customer’s Country of origin 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913918297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City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Customer’s city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079404363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State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Customer’s state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520899589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Postal Code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Address Zip code 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228065722"/>
                  </a:ext>
                </a:extLst>
              </a:tr>
              <a:tr h="274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Region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Categorical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Geographical location of the state within the country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4211733783"/>
                  </a:ext>
                </a:extLst>
              </a:tr>
              <a:tr h="240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Product ID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Alphanumeric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Product identification code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649947044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Categorical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Product category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509498393"/>
                  </a:ext>
                </a:extLst>
              </a:tr>
              <a:tr h="240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Sub Category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Specific product belonging to a given product category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008127157"/>
                  </a:ext>
                </a:extLst>
              </a:tr>
              <a:tr h="274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Product Name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Character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Product name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730046900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Sales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Sales amount for the given order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447687812"/>
                  </a:ext>
                </a:extLst>
              </a:tr>
              <a:tr h="240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Quantity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Number of item(s) purchased against the order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1878772141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19</a:t>
                      </a:r>
                      <a:endParaRPr lang="en-GB" sz="1100" b="1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Discount</a:t>
                      </a:r>
                      <a:endParaRPr lang="en-GB" sz="1100" b="1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1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Discount offered on the selected product</a:t>
                      </a:r>
                      <a:endParaRPr lang="en-US" sz="1100" b="1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816302320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Profit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>
                          <a:effectLst/>
                        </a:rPr>
                        <a:t>Numeric</a:t>
                      </a:r>
                      <a:endParaRPr lang="en-GB" sz="1100" b="0" i="0" u="none" strike="noStrike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effectLst/>
                        </a:rPr>
                        <a:t>Overall profit made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3627410776"/>
                  </a:ext>
                </a:extLst>
              </a:tr>
              <a:tr h="231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rgbClr val="1A1A1A"/>
                          </a:solidFill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rgbClr val="1A1A1A"/>
                          </a:solidFill>
                          <a:effectLst/>
                        </a:rPr>
                        <a:t>Ship mode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rgbClr val="1A1A1A"/>
                          </a:solidFill>
                          <a:effectLst/>
                        </a:rPr>
                        <a:t>Categorical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rgbClr val="1A1A1A"/>
                          </a:solidFill>
                          <a:effectLst/>
                        </a:rPr>
                        <a:t>Shipping method used.</a:t>
                      </a:r>
                      <a:endParaRPr lang="en-GB" sz="1100" b="0" i="0" u="none" strike="noStrike" dirty="0">
                        <a:solidFill>
                          <a:srgbClr val="1A1A1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6" marR="3706" marT="3706" marB="0" anchor="ctr"/>
                </a:tc>
                <a:extLst>
                  <a:ext uri="{0D108BD9-81ED-4DB2-BD59-A6C34878D82A}">
                    <a16:rowId xmlns:a16="http://schemas.microsoft.com/office/drawing/2014/main" val="88422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8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BB868-83AA-0798-E08F-4569C326E3F2}"/>
              </a:ext>
            </a:extLst>
          </p:cNvPr>
          <p:cNvSpPr txBox="1"/>
          <p:nvPr/>
        </p:nvSpPr>
        <p:spPr>
          <a:xfrm>
            <a:off x="531055" y="1237957"/>
            <a:ext cx="3070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Treatment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513FE-82A2-CD21-221F-940A38031B81}"/>
              </a:ext>
            </a:extLst>
          </p:cNvPr>
          <p:cNvSpPr/>
          <p:nvPr/>
        </p:nvSpPr>
        <p:spPr>
          <a:xfrm>
            <a:off x="3457063" y="1963286"/>
            <a:ext cx="2350100" cy="6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Null values Found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16F8F-FB38-74FD-AE20-EF69A9E2E631}"/>
              </a:ext>
            </a:extLst>
          </p:cNvPr>
          <p:cNvSpPr/>
          <p:nvPr/>
        </p:nvSpPr>
        <p:spPr>
          <a:xfrm>
            <a:off x="8844989" y="1977720"/>
            <a:ext cx="2350929" cy="59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Duplicate values Found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ECEEA-37CE-2533-92B8-E46E4FCB2777}"/>
              </a:ext>
            </a:extLst>
          </p:cNvPr>
          <p:cNvSpPr/>
          <p:nvPr/>
        </p:nvSpPr>
        <p:spPr>
          <a:xfrm>
            <a:off x="6083895" y="1963286"/>
            <a:ext cx="2362203" cy="59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outlier Found 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B9C98B-A71E-51B7-4FFD-A63A75E9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0946"/>
              </p:ext>
            </p:extLst>
          </p:nvPr>
        </p:nvGraphicFramePr>
        <p:xfrm>
          <a:off x="418513" y="1822637"/>
          <a:ext cx="2761818" cy="485623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920606">
                  <a:extLst>
                    <a:ext uri="{9D8B030D-6E8A-4147-A177-3AD203B41FA5}">
                      <a16:colId xmlns:a16="http://schemas.microsoft.com/office/drawing/2014/main" val="1940325259"/>
                    </a:ext>
                  </a:extLst>
                </a:gridCol>
                <a:gridCol w="920606">
                  <a:extLst>
                    <a:ext uri="{9D8B030D-6E8A-4147-A177-3AD203B41FA5}">
                      <a16:colId xmlns:a16="http://schemas.microsoft.com/office/drawing/2014/main" val="2950886403"/>
                    </a:ext>
                  </a:extLst>
                </a:gridCol>
                <a:gridCol w="920606">
                  <a:extLst>
                    <a:ext uri="{9D8B030D-6E8A-4147-A177-3AD203B41FA5}">
                      <a16:colId xmlns:a16="http://schemas.microsoft.com/office/drawing/2014/main" val="4132466762"/>
                    </a:ext>
                  </a:extLst>
                </a:gridCol>
              </a:tblGrid>
              <a:tr h="392506">
                <a:tc>
                  <a:txBody>
                    <a:bodyPr/>
                    <a:lstStyle/>
                    <a:p>
                      <a:pPr algn="r" fontAlgn="ctr"/>
                      <a:endParaRPr lang="en-GB" sz="800" b="1" dirty="0">
                        <a:effectLst/>
                      </a:endParaRP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Total missing values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dirty="0">
                          <a:effectLst/>
                        </a:rPr>
                        <a:t>Percent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773572963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Row ID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663356819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Postal Code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394134445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Discount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966684369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Quantity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686576760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Sales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129499593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Product Name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005708478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Sub-Category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4294771980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Category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852171698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Product ID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803477252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Region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020783588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State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4211582584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Order ID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885702652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City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477401085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Country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326178505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Segment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2892567269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Customer Name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486875775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Customer ID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3218980270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Ship Mode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1599181087"/>
                  </a:ext>
                </a:extLst>
              </a:tr>
              <a:tr h="200002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>
                          <a:effectLst/>
                        </a:rPr>
                        <a:t>Ship Date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605328329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>
                          <a:effectLst/>
                        </a:rPr>
                        <a:t>Order Date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0</a:t>
                      </a:r>
                    </a:p>
                  </a:txBody>
                  <a:tcPr marL="41955" marR="41955" marT="20978" marB="2097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0.0</a:t>
                      </a:r>
                    </a:p>
                  </a:txBody>
                  <a:tcPr marL="41955" marR="41955" marT="20978" marB="20978" anchor="ctr"/>
                </a:tc>
                <a:extLst>
                  <a:ext uri="{0D108BD9-81ED-4DB2-BD59-A6C34878D82A}">
                    <a16:rowId xmlns:a16="http://schemas.microsoft.com/office/drawing/2014/main" val="17306970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60AFB4-48A2-FEB8-A530-70C2B22F617C}"/>
              </a:ext>
            </a:extLst>
          </p:cNvPr>
          <p:cNvSpPr txBox="1"/>
          <p:nvPr/>
        </p:nvSpPr>
        <p:spPr>
          <a:xfrm>
            <a:off x="4056183" y="4973122"/>
            <a:ext cx="6283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Time series analysis is a specific way of analyzing a sequence of data points collected over an interval of time.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B53D4-7744-A6F4-AB10-76133F068EEB}"/>
              </a:ext>
            </a:extLst>
          </p:cNvPr>
          <p:cNvSpPr/>
          <p:nvPr/>
        </p:nvSpPr>
        <p:spPr>
          <a:xfrm>
            <a:off x="4056183" y="4302525"/>
            <a:ext cx="559007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Time Series analysis?</a:t>
            </a:r>
          </a:p>
        </p:txBody>
      </p:sp>
    </p:spTree>
    <p:extLst>
      <p:ext uri="{BB962C8B-B14F-4D97-AF65-F5344CB8AC3E}">
        <p14:creationId xmlns:p14="http://schemas.microsoft.com/office/powerpoint/2010/main" val="7927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DA26-BC0D-41FF-A818-E2353A56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 --univariate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3E8FC-AC35-9738-18F6-D4DF90F1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" y="1828191"/>
            <a:ext cx="3686176" cy="4628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19A4FB-0490-63AB-567E-BAAB578D999F}"/>
              </a:ext>
            </a:extLst>
          </p:cNvPr>
          <p:cNvSpPr/>
          <p:nvPr/>
        </p:nvSpPr>
        <p:spPr>
          <a:xfrm>
            <a:off x="754062" y="6456364"/>
            <a:ext cx="2616200" cy="28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wise Analysis</a:t>
            </a:r>
            <a:endParaRPr lang="en-GB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03379D7-CF89-558A-DBAB-6134A9E0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74" y="1835641"/>
            <a:ext cx="4993626" cy="49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CF478-7915-69A4-AB84-A47A69D794E9}"/>
              </a:ext>
            </a:extLst>
          </p:cNvPr>
          <p:cNvSpPr/>
          <p:nvPr/>
        </p:nvSpPr>
        <p:spPr>
          <a:xfrm>
            <a:off x="8821740" y="6456363"/>
            <a:ext cx="2608260" cy="28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wise Analysis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EE02-EA6F-B74A-4661-1D1370108293}"/>
              </a:ext>
            </a:extLst>
          </p:cNvPr>
          <p:cNvSpPr txBox="1"/>
          <p:nvPr/>
        </p:nvSpPr>
        <p:spPr>
          <a:xfrm>
            <a:off x="3855242" y="3200816"/>
            <a:ext cx="386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Sate wise we can see that 20.93% sales are generating from California which is on number one.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New York with 11.13%  is on second number.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Texas is on number third with 9.52% sales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Illinois and Pennsylvania is on 5.8%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West Region is leading in terms of sales followed by East and central region.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B286917-B3D9-BD43-361B-11C9A63BB719}"/>
              </a:ext>
            </a:extLst>
          </p:cNvPr>
          <p:cNvSpPr/>
          <p:nvPr/>
        </p:nvSpPr>
        <p:spPr>
          <a:xfrm>
            <a:off x="3729037" y="2240685"/>
            <a:ext cx="3785397" cy="785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50% sales are generating only from 5 states out of 49 states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7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DE1A37F-4521-D4A2-61AE-10DEF723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9" y="1993718"/>
            <a:ext cx="5101841" cy="35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A0DDFC-BD3C-B82B-AA3E-A1EF6F22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40" y="1993718"/>
            <a:ext cx="4050794" cy="369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410D2-1244-DD68-45EB-D6BC0B1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 –Bi variate and Multivariate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69F4A5-7D2A-AE91-8C8B-571C03B2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" y="1993718"/>
            <a:ext cx="3891238" cy="36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B61EA611-CE29-1F3E-12B4-4C7F4EBFBF97}"/>
              </a:ext>
            </a:extLst>
          </p:cNvPr>
          <p:cNvSpPr/>
          <p:nvPr/>
        </p:nvSpPr>
        <p:spPr>
          <a:xfrm>
            <a:off x="3531040" y="2998291"/>
            <a:ext cx="716610" cy="595800"/>
          </a:xfrm>
          <a:prstGeom prst="plus">
            <a:avLst>
              <a:gd name="adj" fmla="val 3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4B94F18-6B24-A99B-C669-FDD09C4C303E}"/>
              </a:ext>
            </a:extLst>
          </p:cNvPr>
          <p:cNvSpPr/>
          <p:nvPr/>
        </p:nvSpPr>
        <p:spPr>
          <a:xfrm>
            <a:off x="7219734" y="3143782"/>
            <a:ext cx="748487" cy="4503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65E89-0D36-E259-36F5-97BFA6CD040C}"/>
              </a:ext>
            </a:extLst>
          </p:cNvPr>
          <p:cNvSpPr txBox="1"/>
          <p:nvPr/>
        </p:nvSpPr>
        <p:spPr>
          <a:xfrm>
            <a:off x="855088" y="5670757"/>
            <a:ext cx="24130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of Segment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C5CAB-CF78-F3D4-DCD6-4246212BD9C7}"/>
              </a:ext>
            </a:extLst>
          </p:cNvPr>
          <p:cNvSpPr txBox="1"/>
          <p:nvPr/>
        </p:nvSpPr>
        <p:spPr>
          <a:xfrm>
            <a:off x="4254910" y="5689600"/>
            <a:ext cx="28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of Sub-Category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EC3AD-160D-F262-12AB-4FBD0E26EACC}"/>
              </a:ext>
            </a:extLst>
          </p:cNvPr>
          <p:cNvSpPr txBox="1"/>
          <p:nvPr/>
        </p:nvSpPr>
        <p:spPr>
          <a:xfrm>
            <a:off x="7593977" y="5670757"/>
            <a:ext cx="4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of Sub-Category with segment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7EB85-F065-FD3F-BBB9-E394F643FA7B}"/>
              </a:ext>
            </a:extLst>
          </p:cNvPr>
          <p:cNvSpPr/>
          <p:nvPr/>
        </p:nvSpPr>
        <p:spPr>
          <a:xfrm>
            <a:off x="1866900" y="6203442"/>
            <a:ext cx="7937500" cy="47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from Consumer Segment is highest among all three segment and around 23.29% market is captured by Furnishing Category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8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2" grpId="0"/>
      <p:bldP spid="1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C8881343-0568-B4EF-9710-719D8312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62" y="1956157"/>
            <a:ext cx="5041538" cy="359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E29F155-21B1-8DC2-B53C-61333615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7" y="1993718"/>
            <a:ext cx="3842442" cy="37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8144D-71FA-BD08-CD2E-893CB975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42D452-B250-0571-7902-B706EABE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40" y="1993718"/>
            <a:ext cx="4088960" cy="369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CE34A215-5189-6751-E99A-7CF77E700AEE}"/>
              </a:ext>
            </a:extLst>
          </p:cNvPr>
          <p:cNvSpPr/>
          <p:nvPr/>
        </p:nvSpPr>
        <p:spPr>
          <a:xfrm>
            <a:off x="3531040" y="2998291"/>
            <a:ext cx="716610" cy="595800"/>
          </a:xfrm>
          <a:prstGeom prst="plus">
            <a:avLst>
              <a:gd name="adj" fmla="val 3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92C8A816-7F10-FE3D-6EC2-C21A1D5488E7}"/>
              </a:ext>
            </a:extLst>
          </p:cNvPr>
          <p:cNvSpPr/>
          <p:nvPr/>
        </p:nvSpPr>
        <p:spPr>
          <a:xfrm>
            <a:off x="7219734" y="3143782"/>
            <a:ext cx="748487" cy="4503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18B53-F5E0-3616-01D4-0307971496D2}"/>
              </a:ext>
            </a:extLst>
          </p:cNvPr>
          <p:cNvSpPr txBox="1"/>
          <p:nvPr/>
        </p:nvSpPr>
        <p:spPr>
          <a:xfrm>
            <a:off x="4355691" y="5676900"/>
            <a:ext cx="28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of Sub-Category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F066D-650F-7FA3-09A7-D12B3FAF10CB}"/>
              </a:ext>
            </a:extLst>
          </p:cNvPr>
          <p:cNvSpPr txBox="1"/>
          <p:nvPr/>
        </p:nvSpPr>
        <p:spPr>
          <a:xfrm>
            <a:off x="875072" y="5676900"/>
            <a:ext cx="28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of Ship Mode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49B25-236B-2D73-D1E9-B816E3C9B6AF}"/>
              </a:ext>
            </a:extLst>
          </p:cNvPr>
          <p:cNvSpPr txBox="1"/>
          <p:nvPr/>
        </p:nvSpPr>
        <p:spPr>
          <a:xfrm>
            <a:off x="7658510" y="5689600"/>
            <a:ext cx="453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 of Sub-Category with Ship Mode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B6D-9EF5-C912-B2F0-0FAA65BD8CF2}"/>
              </a:ext>
            </a:extLst>
          </p:cNvPr>
          <p:cNvSpPr/>
          <p:nvPr/>
        </p:nvSpPr>
        <p:spPr>
          <a:xfrm>
            <a:off x="1804565" y="6219825"/>
            <a:ext cx="7937500" cy="47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see that in Standard class segment  Furnishing-category is on top and bookcases is on last in same day  segment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7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3CF6-1A16-BF94-193B-207928E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CCAC5F-90B1-1991-DF52-212D6D8F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738"/>
            <a:ext cx="8729444" cy="41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6DABB-3DE5-DA4B-A142-DEF030CC2F93}"/>
              </a:ext>
            </a:extLst>
          </p:cNvPr>
          <p:cNvSpPr txBox="1"/>
          <p:nvPr/>
        </p:nvSpPr>
        <p:spPr>
          <a:xfrm>
            <a:off x="8890000" y="1963738"/>
            <a:ext cx="2959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analysis is  Segment wise profit including shipping  mode as a third variable 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we can observe that from the home office segment , Second class shipping method is more popular and making good profit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consumer segment  we can close the Same day services as profit is negligible similarly First class service in Home office segment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D8AD4-2045-C974-51F2-01B792A64AE4}"/>
              </a:ext>
            </a:extLst>
          </p:cNvPr>
          <p:cNvSpPr/>
          <p:nvPr/>
        </p:nvSpPr>
        <p:spPr>
          <a:xfrm>
            <a:off x="5930900" y="1963738"/>
            <a:ext cx="1130300" cy="4192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A40141-1ACD-DDC6-F131-C37C8AB8F903}"/>
              </a:ext>
            </a:extLst>
          </p:cNvPr>
          <p:cNvSpPr/>
          <p:nvPr/>
        </p:nvSpPr>
        <p:spPr>
          <a:xfrm flipH="1">
            <a:off x="2317750" y="5448300"/>
            <a:ext cx="622300" cy="428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F75C7C-5AA3-42F3-CE27-83B915D38B70}"/>
              </a:ext>
            </a:extLst>
          </p:cNvPr>
          <p:cNvSpPr/>
          <p:nvPr/>
        </p:nvSpPr>
        <p:spPr>
          <a:xfrm flipH="1">
            <a:off x="7247622" y="5535372"/>
            <a:ext cx="622300" cy="428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263B-FC51-1AD4-E0E2-3F6D95E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Helvetica Neue" panose="020B0604020202020204" charset="0"/>
              </a:rPr>
              <a:t>Some visual inspections about the data.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A4ADF4-761D-B5FD-64AD-FBD84D9B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008117"/>
            <a:ext cx="7496008" cy="4480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247C9646-05E6-C5A7-3812-F79C64B50057}"/>
              </a:ext>
            </a:extLst>
          </p:cNvPr>
          <p:cNvSpPr/>
          <p:nvPr/>
        </p:nvSpPr>
        <p:spPr>
          <a:xfrm>
            <a:off x="850900" y="4248518"/>
            <a:ext cx="1841500" cy="606156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DBEAE3D-0435-AC8D-8749-7972B4B00232}"/>
              </a:ext>
            </a:extLst>
          </p:cNvPr>
          <p:cNvSpPr/>
          <p:nvPr/>
        </p:nvSpPr>
        <p:spPr>
          <a:xfrm>
            <a:off x="850900" y="2178926"/>
            <a:ext cx="1841500" cy="58144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87BFD69-A93F-2171-6639-57CCA86DCE26}"/>
              </a:ext>
            </a:extLst>
          </p:cNvPr>
          <p:cNvSpPr/>
          <p:nvPr/>
        </p:nvSpPr>
        <p:spPr>
          <a:xfrm>
            <a:off x="850900" y="3223344"/>
            <a:ext cx="1841500" cy="606156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372CABCF-AAB6-D1F7-008F-993935544022}"/>
              </a:ext>
            </a:extLst>
          </p:cNvPr>
          <p:cNvSpPr/>
          <p:nvPr/>
        </p:nvSpPr>
        <p:spPr>
          <a:xfrm>
            <a:off x="850900" y="5342352"/>
            <a:ext cx="1841500" cy="606156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4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1173</TotalTime>
  <Words>835</Words>
  <Application>Microsoft Office PowerPoint</Application>
  <PresentationFormat>Widescreen</PresentationFormat>
  <Paragraphs>246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 Neue</vt:lpstr>
      <vt:lpstr>Merriweather</vt:lpstr>
      <vt:lpstr>Wingdings 2</vt:lpstr>
      <vt:lpstr>Dividend</vt:lpstr>
      <vt:lpstr>Furniture Sales forecast</vt:lpstr>
      <vt:lpstr>Project Introduction </vt:lpstr>
      <vt:lpstr>Data Source-Describe the data</vt:lpstr>
      <vt:lpstr>PowerPoint Presentation</vt:lpstr>
      <vt:lpstr>Exploratory data analysis(EDA) --univariate</vt:lpstr>
      <vt:lpstr>Exploratory data analysis(EDA) –Bi variate and Multivariate</vt:lpstr>
      <vt:lpstr>More analysis</vt:lpstr>
      <vt:lpstr>Multivariate analysis</vt:lpstr>
      <vt:lpstr>Some visual inspections about the data.</vt:lpstr>
      <vt:lpstr>Model Building:</vt:lpstr>
      <vt:lpstr>Actual vs predicted values : </vt:lpstr>
      <vt:lpstr>a forecast using  SaRIMA model to predict the Furniture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forecast</dc:title>
  <dc:creator>krishna shinde</dc:creator>
  <cp:lastModifiedBy>krishna shinde</cp:lastModifiedBy>
  <cp:revision>3</cp:revision>
  <dcterms:created xsi:type="dcterms:W3CDTF">2022-05-03T03:21:00Z</dcterms:created>
  <dcterms:modified xsi:type="dcterms:W3CDTF">2022-05-04T07:46:23Z</dcterms:modified>
</cp:coreProperties>
</file>