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08520-2373-4B0E-8803-30F8B68A370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DD7CF-49E4-421D-A9F7-A1086CB21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92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DD7CF-49E4-421D-A9F7-A1086CB2183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6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Asking right question</a:t>
            </a:r>
          </a:p>
          <a:p>
            <a:r>
              <a:rPr lang="en-US" dirty="0"/>
              <a:t>Find suitable </a:t>
            </a:r>
            <a:r>
              <a:rPr lang="en-US" dirty="0" err="1"/>
              <a:t>anlysis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DD7CF-49E4-421D-A9F7-A1086CB2183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72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DD7CF-49E4-421D-A9F7-A1086CB2183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5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6D2294-FDFA-44C6-9240-4503FBD36D19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BE8FA2-0DEC-4D6B-BAB3-7536D2599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2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294-FDFA-44C6-9240-4503FBD36D19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8FA2-0DEC-4D6B-BAB3-7536D2599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2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6D2294-FDFA-44C6-9240-4503FBD36D19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BE8FA2-0DEC-4D6B-BAB3-7536D2599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0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294-FDFA-44C6-9240-4503FBD36D19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9BE8FA2-0DEC-4D6B-BAB3-7536D2599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6D2294-FDFA-44C6-9240-4503FBD36D19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BE8FA2-0DEC-4D6B-BAB3-7536D2599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8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294-FDFA-44C6-9240-4503FBD36D19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8FA2-0DEC-4D6B-BAB3-7536D2599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2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294-FDFA-44C6-9240-4503FBD36D19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8FA2-0DEC-4D6B-BAB3-7536D2599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59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294-FDFA-44C6-9240-4503FBD36D19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8FA2-0DEC-4D6B-BAB3-7536D2599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88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294-FDFA-44C6-9240-4503FBD36D19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8FA2-0DEC-4D6B-BAB3-7536D2599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6D2294-FDFA-44C6-9240-4503FBD36D19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BE8FA2-0DEC-4D6B-BAB3-7536D2599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5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294-FDFA-44C6-9240-4503FBD36D19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8FA2-0DEC-4D6B-BAB3-7536D2599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0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E6D2294-FDFA-44C6-9240-4503FBD36D19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9BE8FA2-0DEC-4D6B-BAB3-7536D2599A0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59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2135-764B-4F5E-858C-3EB466161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Mall Customers Segmentation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9869-CA7C-4BA3-AAF8-165ED3B45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2985" y="5106572"/>
            <a:ext cx="2641755" cy="1026157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By Krishna </a:t>
            </a:r>
            <a:r>
              <a:rPr lang="en-US" sz="1600" b="1" dirty="0" err="1">
                <a:solidFill>
                  <a:schemeClr val="bg1"/>
                </a:solidFill>
              </a:rPr>
              <a:t>shinde</a:t>
            </a:r>
            <a:r>
              <a:rPr lang="en-US" sz="1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(ML Engineer)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05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D22224-0F60-CA12-F595-2794C9DED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5" y="2116381"/>
            <a:ext cx="7635904" cy="381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E177AD-3D83-2DE3-168C-3335163CAFD6}"/>
              </a:ext>
            </a:extLst>
          </p:cNvPr>
          <p:cNvSpPr txBox="1"/>
          <p:nvPr/>
        </p:nvSpPr>
        <p:spPr>
          <a:xfrm>
            <a:off x="562707" y="1254944"/>
            <a:ext cx="855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K Means Clustering Algorithm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EFFB0-1741-7698-6A48-B04EB5B92D05}"/>
              </a:ext>
            </a:extLst>
          </p:cNvPr>
          <p:cNvSpPr txBox="1"/>
          <p:nvPr/>
        </p:nvSpPr>
        <p:spPr>
          <a:xfrm>
            <a:off x="562707" y="6048990"/>
            <a:ext cx="7005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Awesome! Here, we can clearly visualize five clusters. The red dots represent the centroid of each cluster.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2C8FB-AE90-A574-53A4-EF4ED1CF446E}"/>
              </a:ext>
            </a:extLst>
          </p:cNvPr>
          <p:cNvSpPr txBox="1"/>
          <p:nvPr/>
        </p:nvSpPr>
        <p:spPr>
          <a:xfrm>
            <a:off x="8102990" y="2004231"/>
            <a:ext cx="35919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#Cluster 1 (</a:t>
            </a:r>
            <a:r>
              <a:rPr lang="en-GB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magenta </a:t>
            </a:r>
            <a:r>
              <a:rPr lang="en-GB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-&gt;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earning less but spending more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#cluster 2 (</a:t>
            </a:r>
            <a:r>
              <a:rPr lang="en-GB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 </a:t>
            </a:r>
            <a:r>
              <a:rPr lang="en-GB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-&gt;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in terms of earning and spending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#cluster 3 (</a:t>
            </a:r>
            <a:r>
              <a:rPr lang="en-GB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 </a:t>
            </a:r>
            <a:r>
              <a:rPr lang="en-GB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earning high and also spending high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[TARGET SET]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#cluster 4 (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</a:t>
            </a:r>
            <a:r>
              <a:rPr lang="en-GB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-&gt;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earning more but spending less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#Cluster 5 (</a:t>
            </a:r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</a:t>
            </a:r>
            <a:r>
              <a:rPr lang="en-GB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-&gt;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 less , spending less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20475A-2D67-9669-343F-7280F3CF2C96}"/>
              </a:ext>
            </a:extLst>
          </p:cNvPr>
          <p:cNvSpPr/>
          <p:nvPr/>
        </p:nvSpPr>
        <p:spPr>
          <a:xfrm>
            <a:off x="957002" y="2214058"/>
            <a:ext cx="1872343" cy="1477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31A840-EF12-4161-D1FB-A9EC382266DF}"/>
              </a:ext>
            </a:extLst>
          </p:cNvPr>
          <p:cNvSpPr/>
          <p:nvPr/>
        </p:nvSpPr>
        <p:spPr>
          <a:xfrm>
            <a:off x="2427745" y="3185791"/>
            <a:ext cx="1872343" cy="1477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988372-2995-2DD6-7DFF-D723EE653547}"/>
              </a:ext>
            </a:extLst>
          </p:cNvPr>
          <p:cNvSpPr/>
          <p:nvPr/>
        </p:nvSpPr>
        <p:spPr>
          <a:xfrm>
            <a:off x="5159828" y="2214058"/>
            <a:ext cx="2732086" cy="1477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3563D2-76EB-AA5B-998D-6FFE59051C4E}"/>
              </a:ext>
            </a:extLst>
          </p:cNvPr>
          <p:cNvSpPr/>
          <p:nvPr/>
        </p:nvSpPr>
        <p:spPr>
          <a:xfrm>
            <a:off x="3799344" y="4140617"/>
            <a:ext cx="4092569" cy="1477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E9BC89-DB0A-B2A3-885C-11BD1DA59EE1}"/>
              </a:ext>
            </a:extLst>
          </p:cNvPr>
          <p:cNvSpPr/>
          <p:nvPr/>
        </p:nvSpPr>
        <p:spPr>
          <a:xfrm>
            <a:off x="705218" y="4000655"/>
            <a:ext cx="2062671" cy="1477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5E51E-A08C-43DB-CE6C-7769633CFDC9}"/>
              </a:ext>
            </a:extLst>
          </p:cNvPr>
          <p:cNvSpPr txBox="1"/>
          <p:nvPr/>
        </p:nvSpPr>
        <p:spPr>
          <a:xfrm>
            <a:off x="8271803" y="1448972"/>
            <a:ext cx="2799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63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0" grpId="0" animBg="1"/>
      <p:bldP spid="11" grpId="0" animBg="1"/>
      <p:bldP spid="12" grpId="0" animBg="1"/>
      <p:bldP spid="13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1D3160-2B4A-C677-62A5-15F089BDE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9592" y="1490331"/>
            <a:ext cx="3990809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92D050"/>
                </a:solidFill>
              </a:rPr>
              <a:t> Thank you!!!</a:t>
            </a:r>
            <a:endParaRPr lang="en-GB" sz="4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9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C6A8-14C7-4A08-81B6-F6CDA77C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197245"/>
            <a:ext cx="11029616" cy="643191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  <a:endParaRPr lang="en-GB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F65B-5124-4FA7-9050-D73228233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20" y="1903750"/>
            <a:ext cx="11029616" cy="2293495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Customers who come for shopping in a mall can be grouped in a number of ways. Shopping pattern, spending pattern, shopping score, salary </a:t>
            </a:r>
            <a:r>
              <a:rPr lang="en-US" sz="1800" dirty="0" err="1">
                <a:latin typeface="+mn-lt"/>
              </a:rPr>
              <a:t>etc</a:t>
            </a:r>
            <a:r>
              <a:rPr lang="en-US" sz="1800" dirty="0">
                <a:latin typeface="+mn-lt"/>
              </a:rPr>
              <a:t> are some of the factors that can be used to divide the customers into different categories.</a:t>
            </a:r>
          </a:p>
          <a:p>
            <a:r>
              <a:rPr lang="en-US" sz="1800" dirty="0">
                <a:latin typeface="+mn-lt"/>
              </a:rPr>
              <a:t>The reason for these clusters is to help identify those customers who would be interested in certain products, offers and services.</a:t>
            </a:r>
          </a:p>
          <a:p>
            <a:r>
              <a:rPr lang="en-US" dirty="0"/>
              <a:t>To create Customer cluster to identify the different types of customers 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9225D4-15DD-86A5-064A-50B2F67154DF}"/>
              </a:ext>
            </a:extLst>
          </p:cNvPr>
          <p:cNvSpPr txBox="1">
            <a:spLocks/>
          </p:cNvSpPr>
          <p:nvPr/>
        </p:nvSpPr>
        <p:spPr>
          <a:xfrm>
            <a:off x="581192" y="753659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Introduction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8FD94-FD1C-08A3-77A6-14A6E39A2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970333"/>
            <a:ext cx="8281454" cy="52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0EBE-5995-4F3C-AC88-D0905EE4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5885"/>
            <a:ext cx="11029616" cy="1013800"/>
          </a:xfrm>
        </p:spPr>
        <p:txBody>
          <a:bodyPr/>
          <a:lstStyle/>
          <a:p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Data Source-Describe the data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19D93D-E383-3F1D-5943-566627FE1A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725" y="1948053"/>
            <a:ext cx="11418549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This data set is provided by NIIT . </a:t>
            </a:r>
            <a:r>
              <a:rPr lang="en-US" dirty="0">
                <a:latin typeface="+mj-lt"/>
              </a:rPr>
              <a:t>It contains 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200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samples and 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indent="0" defTabSz="914400">
              <a:buClrTx/>
              <a:buSzTx/>
              <a:buNone/>
            </a:pPr>
            <a:r>
              <a:rPr lang="en-US" dirty="0"/>
              <a:t> we use unsupervised machine learning algorithms in this analysis since there are No labels over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99CC5-170F-AA2E-9F90-5C634DDD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075842"/>
            <a:ext cx="9486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4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6D9C1-25AA-AF5C-B899-9EA3DA2EE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31" y="2046021"/>
            <a:ext cx="3584843" cy="176830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3FFB7C-D450-94E7-E5FC-BA2AE39DE88E}"/>
              </a:ext>
            </a:extLst>
          </p:cNvPr>
          <p:cNvSpPr/>
          <p:nvPr/>
        </p:nvSpPr>
        <p:spPr>
          <a:xfrm>
            <a:off x="422030" y="3953022"/>
            <a:ext cx="3584843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Null values Found </a:t>
            </a:r>
            <a:endParaRPr lang="en-GB" dirty="0"/>
          </a:p>
        </p:txBody>
      </p:sp>
      <p:pic>
        <p:nvPicPr>
          <p:cNvPr id="2050" name="Picture 2" descr="K-Means Clustering Algorithm - Javatpoint">
            <a:extLst>
              <a:ext uri="{FF2B5EF4-FFF2-40B4-BE49-F238E27FC236}">
                <a16:creationId xmlns:a16="http://schemas.microsoft.com/office/drawing/2014/main" id="{9701DBA9-0429-9BFF-A25E-BDD08E2BF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087" y="2874444"/>
            <a:ext cx="7252176" cy="36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0F4CDF6-05F1-2916-6E0F-6936A41AD145}"/>
              </a:ext>
            </a:extLst>
          </p:cNvPr>
          <p:cNvSpPr txBox="1">
            <a:spLocks/>
          </p:cNvSpPr>
          <p:nvPr/>
        </p:nvSpPr>
        <p:spPr>
          <a:xfrm>
            <a:off x="5876581" y="702156"/>
            <a:ext cx="4617093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clustering?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47039C-9CA0-98A8-BF82-E28795FE4358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4617093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Treatment 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EC809-7A05-C249-8FB0-753AF06AD21F}"/>
              </a:ext>
            </a:extLst>
          </p:cNvPr>
          <p:cNvSpPr/>
          <p:nvPr/>
        </p:nvSpPr>
        <p:spPr>
          <a:xfrm>
            <a:off x="422028" y="4572540"/>
            <a:ext cx="3584843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Duplicate values Found 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57835-8A97-AC44-061C-BCFBECBA698A}"/>
              </a:ext>
            </a:extLst>
          </p:cNvPr>
          <p:cNvSpPr/>
          <p:nvPr/>
        </p:nvSpPr>
        <p:spPr>
          <a:xfrm>
            <a:off x="422028" y="5213161"/>
            <a:ext cx="3584843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outlier Found 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BDACE-26C2-9473-5F7B-B7FA4FEB39BB}"/>
              </a:ext>
            </a:extLst>
          </p:cNvPr>
          <p:cNvSpPr txBox="1"/>
          <p:nvPr/>
        </p:nvSpPr>
        <p:spPr>
          <a:xfrm>
            <a:off x="4358087" y="1949200"/>
            <a:ext cx="74025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Clustering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 is  basically a collection of objects on the basis of similarity and dissimilarity between them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</a:t>
            </a:r>
            <a:r>
              <a:rPr lang="en-US" dirty="0"/>
              <a:t>In simple words, the aim is to segregate groups with similar traits and assign them into clusters.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0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 animBg="1"/>
      <p:bldP spid="13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90CB-8413-A0C8-7A1F-F2484124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analysis(EDA) --univariate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22392D-BDAF-CD9A-1433-0F9C92BFEBF6}"/>
              </a:ext>
            </a:extLst>
          </p:cNvPr>
          <p:cNvSpPr/>
          <p:nvPr/>
        </p:nvSpPr>
        <p:spPr>
          <a:xfrm>
            <a:off x="7343335" y="2173458"/>
            <a:ext cx="4403188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Customer ID is uniformly distributed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A8DFA-3A8A-7BBB-73E1-8FFBC47FB930}"/>
              </a:ext>
            </a:extLst>
          </p:cNvPr>
          <p:cNvSpPr/>
          <p:nvPr/>
        </p:nvSpPr>
        <p:spPr>
          <a:xfrm>
            <a:off x="7357403" y="3060025"/>
            <a:ext cx="4403188" cy="103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Age is normally distributed. In age columns most people belong to 18 to 50 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0560D1-2AFD-5325-32E0-1A75B383C80B}"/>
              </a:ext>
            </a:extLst>
          </p:cNvPr>
          <p:cNvSpPr/>
          <p:nvPr/>
        </p:nvSpPr>
        <p:spPr>
          <a:xfrm>
            <a:off x="7357403" y="4499222"/>
            <a:ext cx="4403188" cy="91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Annual income is normally distributed. Maximum annual income 45K to 90 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6C9549-2D67-92E5-7A64-3B0222D1238A}"/>
              </a:ext>
            </a:extLst>
          </p:cNvPr>
          <p:cNvSpPr/>
          <p:nvPr/>
        </p:nvSpPr>
        <p:spPr>
          <a:xfrm>
            <a:off x="7343335" y="5691610"/>
            <a:ext cx="4403188" cy="91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Spending Score is normally distributed. Maximum spending score is 50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C4CB6-9111-0E92-51DB-26F1191E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69" y="1825585"/>
            <a:ext cx="3211607" cy="246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37C64-772D-2695-72A2-43EB208E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46" y="4220761"/>
            <a:ext cx="3247052" cy="2479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E2A572-6260-4480-A77E-6C34EBCA8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244" y="1798468"/>
            <a:ext cx="3220883" cy="2479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5E008C-CD4B-BFF1-9297-926CB2A22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075" y="4210189"/>
            <a:ext cx="3300973" cy="245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6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F35-6C90-1349-77FF-83DCF468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8681"/>
          </a:xfrm>
        </p:spPr>
        <p:txBody>
          <a:bodyPr/>
          <a:lstStyle/>
          <a:p>
            <a:r>
              <a:rPr lang="en-US" dirty="0"/>
              <a:t>Exploratory data analysis(EDA) –Multivariate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799DD7-B6FE-6DA7-0E11-95AA51761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4" y="2012339"/>
            <a:ext cx="7922292" cy="335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75C71E-D148-C53C-C4C5-A3F04DA55D6C}"/>
              </a:ext>
            </a:extLst>
          </p:cNvPr>
          <p:cNvSpPr/>
          <p:nvPr/>
        </p:nvSpPr>
        <p:spPr>
          <a:xfrm>
            <a:off x="459544" y="5621829"/>
            <a:ext cx="7922292" cy="53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x = Annual Income ($) , y = Spending Score (1-100) ,Blue =Male , Pink =Female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EB949-0234-34F0-2110-DC1650C8C48F}"/>
              </a:ext>
            </a:extLst>
          </p:cNvPr>
          <p:cNvSpPr txBox="1"/>
          <p:nvPr/>
        </p:nvSpPr>
        <p:spPr>
          <a:xfrm>
            <a:off x="8503484" y="2175076"/>
            <a:ext cx="32289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This is scatter plot between Annual income , Spending Score and Gender.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observe that majority of data is divided into 5 different positions.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Male and Female are equally distributed everywhere .</a:t>
            </a:r>
          </a:p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8FFC7-45EA-CD5C-BD1B-CB3D4F6598EE}"/>
              </a:ext>
            </a:extLst>
          </p:cNvPr>
          <p:cNvSpPr/>
          <p:nvPr/>
        </p:nvSpPr>
        <p:spPr>
          <a:xfrm>
            <a:off x="872197" y="2175076"/>
            <a:ext cx="1913206" cy="1253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6D1844-9593-9A5F-70E2-AA384E81D947}"/>
              </a:ext>
            </a:extLst>
          </p:cNvPr>
          <p:cNvSpPr/>
          <p:nvPr/>
        </p:nvSpPr>
        <p:spPr>
          <a:xfrm>
            <a:off x="4049150" y="2175076"/>
            <a:ext cx="3533335" cy="1253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326C36-076A-9E35-3725-DAE9A5C7445C}"/>
              </a:ext>
            </a:extLst>
          </p:cNvPr>
          <p:cNvSpPr/>
          <p:nvPr/>
        </p:nvSpPr>
        <p:spPr>
          <a:xfrm>
            <a:off x="2376186" y="3021874"/>
            <a:ext cx="1913206" cy="1253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880140-B915-70C8-F2EF-306552BCE1A1}"/>
              </a:ext>
            </a:extLst>
          </p:cNvPr>
          <p:cNvSpPr/>
          <p:nvPr/>
        </p:nvSpPr>
        <p:spPr>
          <a:xfrm>
            <a:off x="853168" y="3776403"/>
            <a:ext cx="1913206" cy="1253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148C49-6CCE-182E-45F4-B39C177B18CB}"/>
              </a:ext>
            </a:extLst>
          </p:cNvPr>
          <p:cNvSpPr/>
          <p:nvPr/>
        </p:nvSpPr>
        <p:spPr>
          <a:xfrm>
            <a:off x="3855992" y="3776403"/>
            <a:ext cx="4190727" cy="1253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0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EE5085C-83B4-85EA-D5CB-835B185D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5" y="779503"/>
            <a:ext cx="11197652" cy="426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0171DD-009E-CAEE-4C6A-E5F27CF6076C}"/>
              </a:ext>
            </a:extLst>
          </p:cNvPr>
          <p:cNvSpPr/>
          <p:nvPr/>
        </p:nvSpPr>
        <p:spPr>
          <a:xfrm>
            <a:off x="4334667" y="791052"/>
            <a:ext cx="3305908" cy="2994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Elbow Curve</a:t>
            </a:r>
            <a:endParaRPr lang="en-GB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D419817-9C5D-247D-7EAF-C26D7E9132F4}"/>
              </a:ext>
            </a:extLst>
          </p:cNvPr>
          <p:cNvSpPr/>
          <p:nvPr/>
        </p:nvSpPr>
        <p:spPr>
          <a:xfrm>
            <a:off x="5420435" y="3051709"/>
            <a:ext cx="337486" cy="754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5F97878-FBFE-6EDB-3A31-631BD07C17C3}"/>
              </a:ext>
            </a:extLst>
          </p:cNvPr>
          <p:cNvSpPr/>
          <p:nvPr/>
        </p:nvSpPr>
        <p:spPr>
          <a:xfrm>
            <a:off x="2691799" y="1953128"/>
            <a:ext cx="312218" cy="697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0C149-962F-98BE-114A-BAD734504DE8}"/>
              </a:ext>
            </a:extLst>
          </p:cNvPr>
          <p:cNvSpPr txBox="1"/>
          <p:nvPr/>
        </p:nvSpPr>
        <p:spPr>
          <a:xfrm>
            <a:off x="388795" y="5170556"/>
            <a:ext cx="1136349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Elbow Method</a:t>
            </a:r>
          </a:p>
          <a:p>
            <a:pPr algn="l"/>
            <a:endParaRPr lang="en-US" sz="2000" b="1" i="0" u="sng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WCSS is the sum of squared distance between each point and the centroid in a cluster. 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When we plot the WCSS with the K value, the plot looks like an Elbow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As the number of clusters increases, the WCSS value will start to decrease. WCSS value is largest when K = 1.</a:t>
            </a:r>
            <a:r>
              <a:rPr lang="en-US" sz="20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B1FD86-6E20-B5FE-A369-858AE28A2DF7}"/>
              </a:ext>
            </a:extLst>
          </p:cNvPr>
          <p:cNvSpPr txBox="1"/>
          <p:nvPr/>
        </p:nvSpPr>
        <p:spPr>
          <a:xfrm>
            <a:off x="388795" y="116808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Model Building: Finding K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8143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2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8CDBF5-6D60-0BA4-B3DF-BCA9A556E249}"/>
              </a:ext>
            </a:extLst>
          </p:cNvPr>
          <p:cNvSpPr txBox="1"/>
          <p:nvPr/>
        </p:nvSpPr>
        <p:spPr>
          <a:xfrm>
            <a:off x="506218" y="758659"/>
            <a:ext cx="111748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GB" sz="2000" b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The value of the Silhouette score varies from -1 to 1. If the score is 1, the cluster is dense and well-separated than other clusters. A value near 0 represents overlapping clusters with samples very close to the decision boundary of the neighboring clusters. A negative score [-1, 0] indicates that the samples might have got assigned to the wrong clusters</a:t>
            </a:r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DDD732-7EE2-670C-575C-70F0BAEB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3060808"/>
            <a:ext cx="5309992" cy="33231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0AD3E7F-CB24-9FB7-A8DB-DC08079E4231}"/>
              </a:ext>
            </a:extLst>
          </p:cNvPr>
          <p:cNvSpPr txBox="1"/>
          <p:nvPr/>
        </p:nvSpPr>
        <p:spPr>
          <a:xfrm>
            <a:off x="6093656" y="3291237"/>
            <a:ext cx="6098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For </a:t>
            </a:r>
            <a:r>
              <a:rPr lang="en-US" b="1" dirty="0" err="1">
                <a:solidFill>
                  <a:srgbClr val="FFFF00"/>
                </a:solidFill>
              </a:rPr>
              <a:t>n_clusters</a:t>
            </a:r>
            <a:r>
              <a:rPr lang="en-US" b="1" dirty="0">
                <a:solidFill>
                  <a:srgbClr val="FFFF00"/>
                </a:solidFill>
              </a:rPr>
              <a:t> = 2 </a:t>
            </a:r>
          </a:p>
          <a:p>
            <a:r>
              <a:rPr lang="en-US" dirty="0">
                <a:solidFill>
                  <a:schemeClr val="bg1"/>
                </a:solidFill>
              </a:rPr>
              <a:t>The average </a:t>
            </a:r>
            <a:r>
              <a:rPr lang="en-US" dirty="0" err="1">
                <a:solidFill>
                  <a:schemeClr val="bg1"/>
                </a:solidFill>
              </a:rPr>
              <a:t>silhouette_score</a:t>
            </a:r>
            <a:r>
              <a:rPr lang="en-US" dirty="0">
                <a:solidFill>
                  <a:schemeClr val="bg1"/>
                </a:solidFill>
              </a:rPr>
              <a:t> is 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u="sng" dirty="0">
                <a:solidFill>
                  <a:schemeClr val="bg1"/>
                </a:solidFill>
              </a:rPr>
              <a:t>0.2968969162503008</a:t>
            </a:r>
          </a:p>
          <a:p>
            <a:r>
              <a:rPr lang="en-US" b="1" dirty="0">
                <a:solidFill>
                  <a:srgbClr val="FFFF00"/>
                </a:solidFill>
              </a:rPr>
              <a:t>For </a:t>
            </a:r>
            <a:r>
              <a:rPr lang="en-US" b="1" dirty="0" err="1">
                <a:solidFill>
                  <a:srgbClr val="FFFF00"/>
                </a:solidFill>
              </a:rPr>
              <a:t>n_clusters</a:t>
            </a:r>
            <a:r>
              <a:rPr lang="en-US" b="1" dirty="0">
                <a:solidFill>
                  <a:srgbClr val="FFFF00"/>
                </a:solidFill>
              </a:rPr>
              <a:t> = 3 </a:t>
            </a:r>
          </a:p>
          <a:p>
            <a:r>
              <a:rPr lang="en-US" dirty="0">
                <a:solidFill>
                  <a:schemeClr val="bg1"/>
                </a:solidFill>
              </a:rPr>
              <a:t>The average </a:t>
            </a:r>
            <a:r>
              <a:rPr lang="en-US" dirty="0" err="1">
                <a:solidFill>
                  <a:schemeClr val="bg1"/>
                </a:solidFill>
              </a:rPr>
              <a:t>silhouette_score</a:t>
            </a:r>
            <a:r>
              <a:rPr lang="en-US" dirty="0">
                <a:solidFill>
                  <a:schemeClr val="bg1"/>
                </a:solidFill>
              </a:rPr>
              <a:t> is </a:t>
            </a:r>
            <a:r>
              <a:rPr lang="en-US" u="sng" dirty="0">
                <a:solidFill>
                  <a:schemeClr val="bg1"/>
                </a:solidFill>
              </a:rPr>
              <a:t>: 0.46761358158775435</a:t>
            </a:r>
          </a:p>
          <a:p>
            <a:r>
              <a:rPr lang="en-US" b="1" u="sng" dirty="0">
                <a:solidFill>
                  <a:srgbClr val="FFFF00"/>
                </a:solidFill>
              </a:rPr>
              <a:t>For </a:t>
            </a:r>
            <a:r>
              <a:rPr lang="en-US" b="1" u="sng" dirty="0" err="1">
                <a:solidFill>
                  <a:srgbClr val="FFFF00"/>
                </a:solidFill>
              </a:rPr>
              <a:t>n_clusters</a:t>
            </a:r>
            <a:r>
              <a:rPr lang="en-US" b="1" u="sng" dirty="0">
                <a:solidFill>
                  <a:srgbClr val="FFFF00"/>
                </a:solidFill>
              </a:rPr>
              <a:t> = 4 </a:t>
            </a:r>
          </a:p>
          <a:p>
            <a:r>
              <a:rPr lang="en-US" dirty="0">
                <a:solidFill>
                  <a:schemeClr val="bg1"/>
                </a:solidFill>
              </a:rPr>
              <a:t>The average </a:t>
            </a:r>
            <a:r>
              <a:rPr lang="en-US" dirty="0" err="1">
                <a:solidFill>
                  <a:schemeClr val="bg1"/>
                </a:solidFill>
              </a:rPr>
              <a:t>silhouette_score</a:t>
            </a:r>
            <a:r>
              <a:rPr lang="en-US" dirty="0">
                <a:solidFill>
                  <a:schemeClr val="bg1"/>
                </a:solidFill>
              </a:rPr>
              <a:t> is : </a:t>
            </a:r>
            <a:r>
              <a:rPr lang="en-US" u="sng" dirty="0">
                <a:solidFill>
                  <a:schemeClr val="bg1"/>
                </a:solidFill>
              </a:rPr>
              <a:t>0.4931963109249047</a:t>
            </a:r>
          </a:p>
          <a:p>
            <a:r>
              <a:rPr lang="en-US" b="1" dirty="0">
                <a:solidFill>
                  <a:srgbClr val="FFFF00"/>
                </a:solidFill>
              </a:rPr>
              <a:t>For </a:t>
            </a:r>
            <a:r>
              <a:rPr lang="en-US" b="1" dirty="0" err="1">
                <a:solidFill>
                  <a:srgbClr val="FFFF00"/>
                </a:solidFill>
              </a:rPr>
              <a:t>n_clusters</a:t>
            </a:r>
            <a:r>
              <a:rPr lang="en-US" b="1" dirty="0">
                <a:solidFill>
                  <a:srgbClr val="FFFF00"/>
                </a:solidFill>
              </a:rPr>
              <a:t> = 5 </a:t>
            </a:r>
          </a:p>
          <a:p>
            <a:r>
              <a:rPr lang="en-US" dirty="0">
                <a:solidFill>
                  <a:schemeClr val="bg1"/>
                </a:solidFill>
              </a:rPr>
              <a:t>The average </a:t>
            </a:r>
            <a:r>
              <a:rPr lang="en-US" dirty="0" err="1">
                <a:solidFill>
                  <a:schemeClr val="bg1"/>
                </a:solidFill>
              </a:rPr>
              <a:t>silhouette_score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: </a:t>
            </a:r>
            <a:r>
              <a:rPr lang="en-US" b="1" u="sng" dirty="0">
                <a:solidFill>
                  <a:srgbClr val="FFFF00"/>
                </a:solidFill>
              </a:rPr>
              <a:t>0.553931997444648</a:t>
            </a:r>
          </a:p>
          <a:p>
            <a:r>
              <a:rPr lang="en-US" b="1" dirty="0">
                <a:solidFill>
                  <a:srgbClr val="FFFF00"/>
                </a:solidFill>
              </a:rPr>
              <a:t>For </a:t>
            </a:r>
            <a:r>
              <a:rPr lang="en-US" b="1" dirty="0" err="1">
                <a:solidFill>
                  <a:srgbClr val="FFFF00"/>
                </a:solidFill>
              </a:rPr>
              <a:t>n_clusters</a:t>
            </a:r>
            <a:r>
              <a:rPr lang="en-US" b="1" dirty="0">
                <a:solidFill>
                  <a:srgbClr val="FFFF00"/>
                </a:solidFill>
              </a:rPr>
              <a:t> = 6 </a:t>
            </a:r>
          </a:p>
          <a:p>
            <a:r>
              <a:rPr lang="en-US" dirty="0">
                <a:solidFill>
                  <a:schemeClr val="bg1"/>
                </a:solidFill>
              </a:rPr>
              <a:t>The average </a:t>
            </a:r>
            <a:r>
              <a:rPr lang="en-US" dirty="0" err="1">
                <a:solidFill>
                  <a:schemeClr val="bg1"/>
                </a:solidFill>
              </a:rPr>
              <a:t>silhouette_score</a:t>
            </a:r>
            <a:r>
              <a:rPr lang="en-US" dirty="0">
                <a:solidFill>
                  <a:schemeClr val="bg1"/>
                </a:solidFill>
              </a:rPr>
              <a:t> is </a:t>
            </a:r>
            <a:r>
              <a:rPr lang="en-US" u="sng" dirty="0">
                <a:solidFill>
                  <a:schemeClr val="bg1"/>
                </a:solidFill>
              </a:rPr>
              <a:t>: 0.5376203956398481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5FBF38-F516-5A8D-8C34-AD04E0906814}"/>
              </a:ext>
            </a:extLst>
          </p:cNvPr>
          <p:cNvSpPr/>
          <p:nvPr/>
        </p:nvSpPr>
        <p:spPr>
          <a:xfrm>
            <a:off x="677332" y="758659"/>
            <a:ext cx="3249637" cy="3700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err="1">
                <a:solidFill>
                  <a:schemeClr val="bg1"/>
                </a:solidFill>
              </a:rPr>
              <a:t>Silhouette_score</a:t>
            </a:r>
            <a:endParaRPr lang="en-US" sz="2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84BB-03CB-4C07-1058-5AC5324B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7057565" cy="68951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Results  with  other algorithms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37362A-9B28-E576-489F-1295D337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954" y="660932"/>
            <a:ext cx="3822091" cy="254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60770B8-723A-71EF-7DB8-0554482187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50" y="596945"/>
            <a:ext cx="3910635" cy="266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85F70D-3F3E-E4A2-099C-B43E8B83591F}"/>
              </a:ext>
            </a:extLst>
          </p:cNvPr>
          <p:cNvSpPr txBox="1"/>
          <p:nvPr/>
        </p:nvSpPr>
        <p:spPr>
          <a:xfrm>
            <a:off x="581192" y="3429000"/>
            <a:ext cx="3510285" cy="150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DBSCAN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is a clustering method that is used in machine learning </a:t>
            </a:r>
            <a:r>
              <a:rPr lang="en-US" b="1" i="0" u="sng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to separate clusters of high density from clusters of low density</a:t>
            </a:r>
            <a:endParaRPr lang="en-GB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4848A-85B5-4903-CDFE-CED11EFE7C7E}"/>
              </a:ext>
            </a:extLst>
          </p:cNvPr>
          <p:cNvSpPr txBox="1"/>
          <p:nvPr/>
        </p:nvSpPr>
        <p:spPr>
          <a:xfrm>
            <a:off x="4326292" y="3266256"/>
            <a:ext cx="35698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Agglomerative clustering </a:t>
            </a:r>
            <a:r>
              <a:rPr lang="en-US" sz="160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uses a bottom-up approach, wherein each data point starts in its own cluster.</a:t>
            </a:r>
            <a:r>
              <a:rPr lang="en-US" sz="1600" u="sng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 These clusters are then joined greedily, by taking the two most similar clusters together and merging them</a:t>
            </a:r>
            <a:endParaRPr lang="en-GB" sz="1600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8A42A-58E5-61FF-1E40-D46C7043F8A9}"/>
              </a:ext>
            </a:extLst>
          </p:cNvPr>
          <p:cNvSpPr txBox="1"/>
          <p:nvPr/>
        </p:nvSpPr>
        <p:spPr>
          <a:xfrm>
            <a:off x="7964728" y="3268024"/>
            <a:ext cx="3882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HDBSCAN </a:t>
            </a:r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focus on high density clustering,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which reduces this noise </a:t>
            </a:r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clustering problem and allows a hierarchical clustering based on a decision tree approach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CB265-BDC7-6630-0546-82CA5E3C20BD}"/>
              </a:ext>
            </a:extLst>
          </p:cNvPr>
          <p:cNvSpPr/>
          <p:nvPr/>
        </p:nvSpPr>
        <p:spPr>
          <a:xfrm>
            <a:off x="442225" y="92428"/>
            <a:ext cx="3698526" cy="436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DBSCAN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1DE17D-9960-6B56-EEC4-FBED7DD16D47}"/>
              </a:ext>
            </a:extLst>
          </p:cNvPr>
          <p:cNvSpPr/>
          <p:nvPr/>
        </p:nvSpPr>
        <p:spPr>
          <a:xfrm>
            <a:off x="4246737" y="72975"/>
            <a:ext cx="3698526" cy="436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Agglomerative clustering 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FC297A-EB2F-480E-79C6-ABA5889A4221}"/>
              </a:ext>
            </a:extLst>
          </p:cNvPr>
          <p:cNvSpPr/>
          <p:nvPr/>
        </p:nvSpPr>
        <p:spPr>
          <a:xfrm>
            <a:off x="8051249" y="74168"/>
            <a:ext cx="3698526" cy="436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HDBSCAN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B519BC-2E41-7384-2235-AABC05E48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8" y="660932"/>
            <a:ext cx="3822091" cy="254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12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2633</TotalTime>
  <Words>718</Words>
  <Application>Microsoft Office PowerPoint</Application>
  <PresentationFormat>Widescreen</PresentationFormat>
  <Paragraphs>86</Paragraphs>
  <Slides>11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</vt:lpstr>
      <vt:lpstr>Calibri</vt:lpstr>
      <vt:lpstr>Cambria</vt:lpstr>
      <vt:lpstr>Courier New</vt:lpstr>
      <vt:lpstr>Gill Sans MT</vt:lpstr>
      <vt:lpstr>Times New Roman</vt:lpstr>
      <vt:lpstr>urw-din</vt:lpstr>
      <vt:lpstr>Wingdings</vt:lpstr>
      <vt:lpstr>Wingdings 2</vt:lpstr>
      <vt:lpstr>Dividend</vt:lpstr>
      <vt:lpstr>Mall Customers Segmentation </vt:lpstr>
      <vt:lpstr>Problem Statement</vt:lpstr>
      <vt:lpstr>Data Source-Describe the data</vt:lpstr>
      <vt:lpstr>PowerPoint Presentation</vt:lpstr>
      <vt:lpstr>Exploratory data analysis(EDA) --univariate</vt:lpstr>
      <vt:lpstr>Exploratory data analysis(EDA) –Multivariate</vt:lpstr>
      <vt:lpstr>PowerPoint Presentation</vt:lpstr>
      <vt:lpstr>PowerPoint Presentation</vt:lpstr>
      <vt:lpstr>Results  with  other algorithms</vt:lpstr>
      <vt:lpstr>PowerPoint Presentation</vt:lpstr>
      <vt:lpstr> 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 Customers Segmentation </dc:title>
  <dc:creator>krishna shinde</dc:creator>
  <cp:lastModifiedBy>krishna shinde</cp:lastModifiedBy>
  <cp:revision>9</cp:revision>
  <dcterms:created xsi:type="dcterms:W3CDTF">2022-05-02T04:45:02Z</dcterms:created>
  <dcterms:modified xsi:type="dcterms:W3CDTF">2022-05-04T12:44:27Z</dcterms:modified>
</cp:coreProperties>
</file>