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64" r:id="rId2"/>
    <p:sldId id="276" r:id="rId3"/>
    <p:sldId id="277" r:id="rId4"/>
    <p:sldId id="278" r:id="rId5"/>
    <p:sldId id="279" r:id="rId6"/>
    <p:sldId id="280" r:id="rId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howGuides="1">
      <p:cViewPr varScale="1">
        <p:scale>
          <a:sx n="115" d="100"/>
          <a:sy n="115" d="100"/>
        </p:scale>
        <p:origin x="378" y="10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7/14/2021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7/14/2021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7/14/2021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7/14/2021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7/14/2021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7/14/2021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7/14/2021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a:t>
            </a:r>
          </a:p>
        </p:txBody>
      </p:sp>
      <p:sp>
        <p:nvSpPr>
          <p:cNvPr id="3" name="Subtitle 2"/>
          <p:cNvSpPr>
            <a:spLocks noGrp="1"/>
          </p:cNvSpPr>
          <p:nvPr>
            <p:ph type="subTitle" idx="1"/>
          </p:nvPr>
        </p:nvSpPr>
        <p:spPr/>
        <p:txBody>
          <a:bodyPr/>
          <a:lstStyle/>
          <a:p>
            <a:r>
              <a:rPr lang="en-US" dirty="0" smtClean="0"/>
              <a:t>Singleton Design Pattern – Session #8</a:t>
            </a:r>
            <a:endParaRPr lang="en-US" dirty="0"/>
          </a:p>
        </p:txBody>
      </p:sp>
      <p:sp>
        <p:nvSpPr>
          <p:cNvPr id="4" name="Subtitle 2">
            <a:extLst>
              <a:ext uri="{FF2B5EF4-FFF2-40B4-BE49-F238E27FC236}">
                <a16:creationId xmlns:a16="http://schemas.microsoft.com/office/drawing/2014/main" id="{2A446701-4579-4F59-A1FA-CF1A09CAAC5A}"/>
              </a:ext>
            </a:extLst>
          </p:cNvPr>
          <p:cNvSpPr txBox="1">
            <a:spLocks/>
          </p:cNvSpPr>
          <p:nvPr/>
        </p:nvSpPr>
        <p:spPr>
          <a:xfrm>
            <a:off x="5086300" y="6172200"/>
            <a:ext cx="7008574" cy="557188"/>
          </a:xfrm>
          <a:prstGeom prst="rect">
            <a:avLst/>
          </a:prstGeom>
        </p:spPr>
        <p:txBody>
          <a:bodyPr vert="horz" lIns="121899" tIns="60949" rIns="121899" bIns="60949" rtlCol="0">
            <a:normAutofit/>
          </a:bodyPr>
          <a:lstStyle>
            <a:lvl1pPr marL="0" indent="0" algn="l" defTabSz="1218987" rtl="0" eaLnBrk="1" latinLnBrk="0" hangingPunct="1">
              <a:lnSpc>
                <a:spcPct val="95000"/>
              </a:lnSpc>
              <a:spcBef>
                <a:spcPts val="0"/>
              </a:spcBef>
              <a:buSzPct val="100000"/>
              <a:buFont typeface="Arial" pitchFamily="34" charset="0"/>
              <a:buNone/>
              <a:defRPr sz="2800" b="0" kern="1200">
                <a:solidFill>
                  <a:schemeClr val="tx1"/>
                </a:solidFill>
                <a:latin typeface="+mn-lt"/>
                <a:ea typeface="+mn-ea"/>
                <a:cs typeface="+mn-cs"/>
              </a:defRPr>
            </a:lvl1pPr>
            <a:lvl2pPr marL="609493" indent="0" algn="ctr" defTabSz="1218987" rtl="0" eaLnBrk="1" latinLnBrk="0" hangingPunct="1">
              <a:lnSpc>
                <a:spcPct val="95000"/>
              </a:lnSpc>
              <a:spcBef>
                <a:spcPts val="1066"/>
              </a:spcBef>
              <a:buSzPct val="100000"/>
              <a:buFont typeface="Century Gothic" pitchFamily="34" charset="0"/>
              <a:buNone/>
              <a:defRPr sz="2000" kern="1200">
                <a:solidFill>
                  <a:schemeClr val="tx1">
                    <a:tint val="75000"/>
                  </a:schemeClr>
                </a:solidFill>
                <a:latin typeface="+mn-lt"/>
                <a:ea typeface="+mn-ea"/>
                <a:cs typeface="+mn-cs"/>
              </a:defRPr>
            </a:lvl2pPr>
            <a:lvl3pPr marL="1218987"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n-cs"/>
              </a:defRPr>
            </a:lvl3pPr>
            <a:lvl4pPr marL="1828480"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n-cs"/>
              </a:defRPr>
            </a:lvl5pPr>
            <a:lvl6pPr marL="304746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6pPr>
            <a:lvl7pPr marL="3656960"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7pPr>
            <a:lvl8pPr marL="4266453"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8pPr>
            <a:lvl9pPr marL="487594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9pPr>
          </a:lstStyle>
          <a:p>
            <a:pPr algn="r"/>
            <a:r>
              <a:rPr lang="en-US" dirty="0"/>
              <a:t>By: Krishna Kumar Sinha</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200" dirty="0" smtClean="0"/>
              <a:t>Lazy and Non-lazy loading in </a:t>
            </a:r>
            <a:br>
              <a:rPr lang="en-US" sz="3200" dirty="0" smtClean="0"/>
            </a:br>
            <a:r>
              <a:rPr lang="en-US" sz="3200" dirty="0" smtClean="0"/>
              <a:t>Singleton </a:t>
            </a:r>
            <a:r>
              <a:rPr lang="en-US" sz="3200" dirty="0" smtClean="0"/>
              <a:t>Design Pattern</a:t>
            </a:r>
            <a:endParaRPr lang="en-US" sz="3200" dirty="0"/>
          </a:p>
        </p:txBody>
      </p:sp>
      <p:sp>
        <p:nvSpPr>
          <p:cNvPr id="14" name="Content Placeholder 13"/>
          <p:cNvSpPr>
            <a:spLocks noGrp="1"/>
          </p:cNvSpPr>
          <p:nvPr>
            <p:ph idx="1"/>
          </p:nvPr>
        </p:nvSpPr>
        <p:spPr/>
        <p:txBody>
          <a:bodyPr>
            <a:noAutofit/>
          </a:bodyPr>
          <a:lstStyle/>
          <a:p>
            <a:pPr lvl="1">
              <a:buFont typeface="Arial" panose="020B0604020202020204" pitchFamily="34" charset="0"/>
              <a:buChar char="•"/>
            </a:pPr>
            <a:r>
              <a:rPr lang="en-US" sz="1800" dirty="0" smtClean="0"/>
              <a:t>What is Lazy Loading</a:t>
            </a:r>
          </a:p>
          <a:p>
            <a:pPr lvl="1">
              <a:buFont typeface="Arial" panose="020B0604020202020204" pitchFamily="34" charset="0"/>
              <a:buChar char="•"/>
            </a:pPr>
            <a:r>
              <a:rPr lang="en-US" sz="1800" dirty="0" smtClean="0"/>
              <a:t>What is Non-lazy/Eager loading</a:t>
            </a:r>
          </a:p>
          <a:p>
            <a:pPr lvl="1">
              <a:buFont typeface="Arial" panose="020B0604020202020204" pitchFamily="34" charset="0"/>
              <a:buChar char="•"/>
            </a:pPr>
            <a:r>
              <a:rPr lang="en-US" sz="1800" dirty="0" smtClean="0"/>
              <a:t>When to use Lazy loading</a:t>
            </a:r>
          </a:p>
          <a:p>
            <a:pPr lvl="1">
              <a:buFont typeface="Arial" panose="020B0604020202020204" pitchFamily="34" charset="0"/>
              <a:buChar char="•"/>
            </a:pPr>
            <a:r>
              <a:rPr lang="en-US" sz="1800" dirty="0" smtClean="0"/>
              <a:t>When to use Eager/Non-lazy loading</a:t>
            </a:r>
          </a:p>
          <a:p>
            <a:pPr lvl="1">
              <a:buFont typeface="Arial" panose="020B0604020202020204" pitchFamily="34" charset="0"/>
              <a:buChar char="•"/>
            </a:pPr>
            <a:r>
              <a:rPr lang="en-US" sz="1800" dirty="0" smtClean="0"/>
              <a:t>Which is better?</a:t>
            </a:r>
            <a:endParaRPr lang="en-US" sz="180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Lazy </a:t>
            </a:r>
            <a:r>
              <a:rPr lang="en-US" dirty="0" smtClean="0"/>
              <a:t>Loading</a:t>
            </a:r>
            <a:endParaRPr lang="en-IN" dirty="0"/>
          </a:p>
        </p:txBody>
      </p:sp>
      <p:sp>
        <p:nvSpPr>
          <p:cNvPr id="3" name="Content Placeholder 2"/>
          <p:cNvSpPr>
            <a:spLocks noGrp="1"/>
          </p:cNvSpPr>
          <p:nvPr>
            <p:ph idx="1"/>
          </p:nvPr>
        </p:nvSpPr>
        <p:spPr/>
        <p:txBody>
          <a:bodyPr/>
          <a:lstStyle/>
          <a:p>
            <a:r>
              <a:rPr lang="en-IN" dirty="0" smtClean="0"/>
              <a:t>Lazy loading can be also termed as On Demand Initialization. </a:t>
            </a:r>
            <a:r>
              <a:rPr lang="en-IN" dirty="0" err="1" smtClean="0"/>
              <a:t>i.e</a:t>
            </a:r>
            <a:r>
              <a:rPr lang="en-IN" dirty="0" smtClean="0"/>
              <a:t>, Object will not get initialized until it is needed.</a:t>
            </a:r>
          </a:p>
          <a:p>
            <a:pPr lvl="1"/>
            <a:r>
              <a:rPr lang="en-IN" dirty="0" smtClean="0"/>
              <a:t>It increases the performance of application loading.</a:t>
            </a:r>
          </a:p>
          <a:p>
            <a:pPr lvl="1"/>
            <a:r>
              <a:rPr lang="en-IN" dirty="0" smtClean="0"/>
              <a:t>The keyword Lazy Thread-safe.</a:t>
            </a:r>
            <a:endParaRPr lang="en-IN" dirty="0"/>
          </a:p>
        </p:txBody>
      </p:sp>
    </p:spTree>
    <p:extLst>
      <p:ext uri="{BB962C8B-B14F-4D97-AF65-F5344CB8AC3E}">
        <p14:creationId xmlns:p14="http://schemas.microsoft.com/office/powerpoint/2010/main" val="16798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Non-lazy/Eager </a:t>
            </a:r>
            <a:r>
              <a:rPr lang="en-US" dirty="0" smtClean="0"/>
              <a:t>loading</a:t>
            </a:r>
            <a:endParaRPr lang="en-IN" dirty="0"/>
          </a:p>
        </p:txBody>
      </p:sp>
      <p:sp>
        <p:nvSpPr>
          <p:cNvPr id="3" name="Content Placeholder 2"/>
          <p:cNvSpPr>
            <a:spLocks noGrp="1"/>
          </p:cNvSpPr>
          <p:nvPr>
            <p:ph idx="1"/>
          </p:nvPr>
        </p:nvSpPr>
        <p:spPr/>
        <p:txBody>
          <a:bodyPr/>
          <a:lstStyle/>
          <a:p>
            <a:r>
              <a:rPr lang="en-IN" dirty="0" smtClean="0"/>
              <a:t>In the case of Non-lazy/Eager loading object is already initialized and available to be used even before it is needed.</a:t>
            </a:r>
          </a:p>
          <a:p>
            <a:pPr lvl="1"/>
            <a:r>
              <a:rPr lang="en-IN" dirty="0" smtClean="0"/>
              <a:t>Object is readily available to be used.</a:t>
            </a:r>
          </a:p>
          <a:p>
            <a:pPr lvl="1"/>
            <a:endParaRPr lang="en-IN" dirty="0"/>
          </a:p>
          <a:p>
            <a:r>
              <a:rPr lang="en-IN" dirty="0" smtClean="0"/>
              <a:t>Disadvantage</a:t>
            </a:r>
          </a:p>
          <a:p>
            <a:pPr lvl="1"/>
            <a:r>
              <a:rPr lang="en-IN" dirty="0" smtClean="0"/>
              <a:t>It may increase the application loading time</a:t>
            </a:r>
            <a:endParaRPr lang="en-IN" dirty="0"/>
          </a:p>
        </p:txBody>
      </p:sp>
    </p:spTree>
    <p:extLst>
      <p:ext uri="{BB962C8B-B14F-4D97-AF65-F5344CB8AC3E}">
        <p14:creationId xmlns:p14="http://schemas.microsoft.com/office/powerpoint/2010/main" val="335755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When to use Eager/Non-lazy </a:t>
            </a:r>
            <a:r>
              <a:rPr lang="en-US" dirty="0" smtClean="0"/>
              <a:t>loading</a:t>
            </a:r>
            <a:endParaRPr lang="en-IN" dirty="0"/>
          </a:p>
        </p:txBody>
      </p:sp>
      <p:sp>
        <p:nvSpPr>
          <p:cNvPr id="3" name="Content Placeholder 2"/>
          <p:cNvSpPr>
            <a:spLocks noGrp="1"/>
          </p:cNvSpPr>
          <p:nvPr>
            <p:ph idx="1"/>
          </p:nvPr>
        </p:nvSpPr>
        <p:spPr/>
        <p:txBody>
          <a:bodyPr anchor="ctr">
            <a:normAutofit lnSpcReduction="10000"/>
          </a:bodyPr>
          <a:lstStyle/>
          <a:p>
            <a:r>
              <a:rPr lang="en-IN" dirty="0"/>
              <a:t>We can not directly say which is better, it depends on the use case.</a:t>
            </a:r>
          </a:p>
          <a:p>
            <a:r>
              <a:rPr lang="en-IN" dirty="0"/>
              <a:t>In the scenarios where Object initialization is going to take more time and we do not want the application loading to be delayed in that case we can go for Lazy loading.</a:t>
            </a:r>
          </a:p>
          <a:p>
            <a:r>
              <a:rPr lang="en-IN" dirty="0"/>
              <a:t>Or, object is going to be used rarely and it is not required to be available as soon as the application gets loaded, we can choose Lazy loading.</a:t>
            </a:r>
          </a:p>
          <a:p>
            <a:r>
              <a:rPr lang="en-IN" dirty="0"/>
              <a:t>In the scenarios where object initialization does not take much time and we need to have the object readily available in our application, we can go for Non-lazy/Eager loading.</a:t>
            </a:r>
            <a:endParaRPr lang="en-IN" dirty="0"/>
          </a:p>
        </p:txBody>
      </p:sp>
    </p:spTree>
    <p:extLst>
      <p:ext uri="{BB962C8B-B14F-4D97-AF65-F5344CB8AC3E}">
        <p14:creationId xmlns:p14="http://schemas.microsoft.com/office/powerpoint/2010/main" val="122642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Which is better</a:t>
            </a:r>
            <a:endParaRPr lang="en-IN" dirty="0"/>
          </a:p>
        </p:txBody>
      </p:sp>
      <p:sp>
        <p:nvSpPr>
          <p:cNvPr id="3" name="Content Placeholder 2"/>
          <p:cNvSpPr>
            <a:spLocks noGrp="1"/>
          </p:cNvSpPr>
          <p:nvPr>
            <p:ph idx="1"/>
          </p:nvPr>
        </p:nvSpPr>
        <p:spPr/>
        <p:txBody>
          <a:bodyPr anchor="ctr">
            <a:normAutofit/>
          </a:bodyPr>
          <a:lstStyle/>
          <a:p>
            <a:r>
              <a:rPr lang="en-IN" dirty="0" smtClean="0">
                <a:solidFill>
                  <a:srgbClr val="00B050"/>
                </a:solidFill>
              </a:rPr>
              <a:t>Decide by yourself based on what we have discussed so far </a:t>
            </a:r>
            <a:r>
              <a:rPr lang="en-IN" dirty="0" smtClean="0">
                <a:solidFill>
                  <a:srgbClr val="00B050"/>
                </a:solidFill>
                <a:sym typeface="Wingdings" panose="05000000000000000000" pitchFamily="2" charset="2"/>
              </a:rPr>
              <a:t></a:t>
            </a:r>
            <a:r>
              <a:rPr lang="en-IN" dirty="0" smtClean="0">
                <a:solidFill>
                  <a:srgbClr val="00B050"/>
                </a:solidFill>
              </a:rPr>
              <a:t> </a:t>
            </a:r>
            <a:endParaRPr lang="en-IN" dirty="0">
              <a:solidFill>
                <a:srgbClr val="00B050"/>
              </a:solidFill>
            </a:endParaRPr>
          </a:p>
        </p:txBody>
      </p:sp>
    </p:spTree>
    <p:extLst>
      <p:ext uri="{BB962C8B-B14F-4D97-AF65-F5344CB8AC3E}">
        <p14:creationId xmlns:p14="http://schemas.microsoft.com/office/powerpoint/2010/main" val="383460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946</TotalTime>
  <Words>253</Words>
  <Application>Microsoft Office PowerPoint</Application>
  <PresentationFormat>Custom</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vt:lpstr>
      <vt:lpstr>Books 16x9</vt:lpstr>
      <vt:lpstr>Design Pattern</vt:lpstr>
      <vt:lpstr>Lazy and Non-lazy loading in  Singleton Design Pattern</vt:lpstr>
      <vt:lpstr>What is Lazy Loading</vt:lpstr>
      <vt:lpstr>What is Non-lazy/Eager loading</vt:lpstr>
      <vt:lpstr>When to use Eager/Non-lazy loading</vt:lpstr>
      <vt:lpstr>Which is better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Krishna Kumar Sinha</dc:creator>
  <cp:lastModifiedBy>919740079480</cp:lastModifiedBy>
  <cp:revision>24</cp:revision>
  <dcterms:created xsi:type="dcterms:W3CDTF">2021-07-05T13:39:15Z</dcterms:created>
  <dcterms:modified xsi:type="dcterms:W3CDTF">2021-07-14T15:54:38Z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