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314" r:id="rId8"/>
    <p:sldId id="306" r:id="rId9"/>
    <p:sldId id="315" r:id="rId10"/>
    <p:sldId id="261" r:id="rId11"/>
    <p:sldId id="316" r:id="rId12"/>
    <p:sldId id="262" r:id="rId13"/>
    <p:sldId id="317" r:id="rId14"/>
    <p:sldId id="279" r:id="rId16"/>
    <p:sldId id="307" r:id="rId17"/>
    <p:sldId id="308"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2" autoAdjust="0"/>
    <p:restoredTop sz="94660"/>
  </p:normalViewPr>
  <p:slideViewPr>
    <p:cSldViewPr snapToGrid="0">
      <p:cViewPr>
        <p:scale>
          <a:sx n="168" d="100"/>
          <a:sy n="168" d="100"/>
        </p:scale>
        <p:origin x="24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
        <p:nvSpPr>
          <p:cNvPr id="6" name="Title 5"/>
          <p:cNvSpPr>
            <a:spLocks noGrp="1"/>
          </p:cNvSpPr>
          <p:nvPr>
            <p:ph type="title"/>
          </p:nvPr>
        </p:nvSpPr>
        <p:spPr/>
        <p:txBody>
          <a:bodyPr/>
          <a:lstStyle/>
          <a:p>
            <a:r>
              <a:rPr lang="en-US"/>
              <a:t>Click to edit Master title style</a:t>
            </a:r>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710" y="347980"/>
            <a:ext cx="10648315" cy="2254885"/>
          </a:xfrm>
        </p:spPr>
        <p:txBody>
          <a:bodyPr>
            <a:normAutofit fontScale="90000"/>
          </a:bodyPr>
          <a:lstStyle/>
          <a:p>
            <a:pPr>
              <a:lnSpc>
                <a:spcPct val="130000"/>
              </a:lnSpc>
              <a:spcBef>
                <a:spcPts val="0"/>
              </a:spcBef>
              <a:spcAft>
                <a:spcPts val="0"/>
              </a:spcAft>
            </a:pPr>
            <a:r>
              <a:rPr lang="en-US" sz="5400" b="1" dirty="0">
                <a:solidFill>
                  <a:schemeClr val="tx1"/>
                </a:solidFill>
                <a:effectLst>
                  <a:outerShdw blurRad="38100" dist="19050" dir="2700000" algn="tl" rotWithShape="0">
                    <a:schemeClr val="dk1">
                      <a:alpha val="40000"/>
                    </a:schemeClr>
                  </a:outerShdw>
                </a:effectLst>
              </a:rPr>
              <a:t>Midterm Project Report: </a:t>
            </a:r>
            <a:br>
              <a:rPr lang="en-US" sz="5400" b="1" dirty="0">
                <a:solidFill>
                  <a:schemeClr val="tx1"/>
                </a:solidFill>
                <a:effectLst>
                  <a:outerShdw blurRad="38100" dist="19050" dir="2700000" algn="tl" rotWithShape="0">
                    <a:schemeClr val="dk1">
                      <a:alpha val="40000"/>
                    </a:schemeClr>
                  </a:outerShdw>
                </a:effectLst>
              </a:rPr>
            </a:br>
            <a:r>
              <a:rPr lang="en-US" sz="5400" b="1" dirty="0">
                <a:solidFill>
                  <a:schemeClr val="tx1"/>
                </a:solidFill>
                <a:effectLst>
                  <a:outerShdw blurRad="38100" dist="19050" dir="2700000" algn="tl" rotWithShape="0">
                    <a:schemeClr val="dk1">
                      <a:alpha val="40000"/>
                    </a:schemeClr>
                  </a:outerShdw>
                </a:effectLst>
              </a:rPr>
              <a:t>A S&amp;P 500 Index Prediction Model</a:t>
            </a:r>
            <a:endParaRPr lang="en-US" sz="5400"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524000" y="3183890"/>
            <a:ext cx="9144000" cy="3265805"/>
          </a:xfrm>
        </p:spPr>
        <p:txBody>
          <a:bodyPr/>
          <a:lstStyle/>
          <a:p>
            <a:r>
              <a:rPr lang="en-US" sz="3600" b="1">
                <a:solidFill>
                  <a:schemeClr val="tx1"/>
                </a:solidFill>
                <a:effectLst>
                  <a:outerShdw blurRad="38100" dist="19050" dir="2700000" algn="tl" rotWithShape="0">
                    <a:schemeClr val="dk1">
                      <a:alpha val="40000"/>
                    </a:schemeClr>
                  </a:outerShdw>
                </a:effectLst>
              </a:rPr>
              <a:t>Group members:</a:t>
            </a:r>
            <a:endParaRPr lang="en-US" sz="3600" b="1">
              <a:solidFill>
                <a:schemeClr val="tx1"/>
              </a:solidFill>
              <a:effectLst>
                <a:outerShdw blurRad="38100" dist="19050" dir="2700000" algn="tl" rotWithShape="0">
                  <a:schemeClr val="dk1">
                    <a:alpha val="40000"/>
                  </a:schemeClr>
                </a:outerShdw>
              </a:effectLst>
            </a:endParaRPr>
          </a:p>
          <a:p>
            <a:pPr>
              <a:lnSpc>
                <a:spcPct val="130000"/>
              </a:lnSpc>
              <a:spcBef>
                <a:spcPts val="1000"/>
              </a:spcBef>
              <a:spcAft>
                <a:spcPts val="0"/>
              </a:spcAft>
            </a:pPr>
            <a:r>
              <a:rPr lang="en-US" b="1">
                <a:solidFill>
                  <a:schemeClr val="tx1"/>
                </a:solidFill>
                <a:effectLst>
                  <a:outerShdw blurRad="38100" dist="19050" dir="2700000" algn="tl" rotWithShape="0">
                    <a:schemeClr val="dk1">
                      <a:alpha val="40000"/>
                    </a:schemeClr>
                  </a:outerShdw>
                </a:effectLst>
              </a:rPr>
              <a:t>Yining Chen</a:t>
            </a:r>
            <a:endParaRPr lang="en-US" b="1">
              <a:solidFill>
                <a:schemeClr val="tx1"/>
              </a:solidFill>
              <a:effectLst>
                <a:outerShdw blurRad="38100" dist="19050" dir="2700000" algn="tl" rotWithShape="0">
                  <a:schemeClr val="dk1">
                    <a:alpha val="40000"/>
                  </a:schemeClr>
                </a:outerShdw>
              </a:effectLst>
            </a:endParaRPr>
          </a:p>
          <a:p>
            <a:pPr>
              <a:lnSpc>
                <a:spcPct val="130000"/>
              </a:lnSpc>
              <a:spcBef>
                <a:spcPts val="1000"/>
              </a:spcBef>
              <a:spcAft>
                <a:spcPts val="0"/>
              </a:spcAft>
            </a:pPr>
            <a:r>
              <a:rPr lang="en-US" b="1">
                <a:solidFill>
                  <a:schemeClr val="tx1"/>
                </a:solidFill>
                <a:effectLst>
                  <a:outerShdw blurRad="38100" dist="19050" dir="2700000" algn="tl" rotWithShape="0">
                    <a:schemeClr val="dk1">
                      <a:alpha val="40000"/>
                    </a:schemeClr>
                  </a:outerShdw>
                </a:effectLst>
              </a:rPr>
              <a:t>Mohan Venkat Krishna Savata</a:t>
            </a:r>
            <a:endParaRPr lang="en-US" b="1">
              <a:solidFill>
                <a:schemeClr val="tx1"/>
              </a:solidFill>
              <a:effectLst>
                <a:outerShdw blurRad="38100" dist="19050" dir="2700000" algn="tl" rotWithShape="0">
                  <a:schemeClr val="dk1">
                    <a:alpha val="40000"/>
                  </a:schemeClr>
                </a:outerShdw>
              </a:effectLst>
            </a:endParaRPr>
          </a:p>
          <a:p>
            <a:pPr>
              <a:lnSpc>
                <a:spcPct val="130000"/>
              </a:lnSpc>
              <a:spcBef>
                <a:spcPts val="1000"/>
              </a:spcBef>
              <a:spcAft>
                <a:spcPts val="0"/>
              </a:spcAft>
            </a:pPr>
            <a:r>
              <a:rPr lang="en-US" b="1">
                <a:solidFill>
                  <a:schemeClr val="tx1"/>
                </a:solidFill>
                <a:effectLst>
                  <a:outerShdw blurRad="38100" dist="19050" dir="2700000" algn="tl" rotWithShape="0">
                    <a:schemeClr val="dk1">
                      <a:alpha val="40000"/>
                    </a:schemeClr>
                  </a:outerShdw>
                </a:effectLst>
              </a:rPr>
              <a:t>Anil Kumar Anumola</a:t>
            </a:r>
            <a:endParaRPr lang="en-US" b="1">
              <a:solidFill>
                <a:schemeClr val="tx1"/>
              </a:solidFill>
              <a:effectLst>
                <a:outerShdw blurRad="38100" dist="19050" dir="2700000" algn="tl" rotWithShape="0">
                  <a:schemeClr val="dk1">
                    <a:alpha val="40000"/>
                  </a:schemeClr>
                </a:outerShdw>
              </a:effectLst>
            </a:endParaRPr>
          </a:p>
          <a:p>
            <a:pPr>
              <a:lnSpc>
                <a:spcPct val="130000"/>
              </a:lnSpc>
              <a:spcBef>
                <a:spcPts val="1000"/>
              </a:spcBef>
              <a:spcAft>
                <a:spcPts val="0"/>
              </a:spcAft>
            </a:pPr>
            <a:r>
              <a:rPr lang="en-US" b="1">
                <a:solidFill>
                  <a:schemeClr val="tx1"/>
                </a:solidFill>
                <a:effectLst>
                  <a:outerShdw blurRad="38100" dist="19050" dir="2700000" algn="tl" rotWithShape="0">
                    <a:schemeClr val="dk1">
                      <a:alpha val="40000"/>
                    </a:schemeClr>
                  </a:outerShdw>
                </a:effectLst>
              </a:rPr>
              <a:t>Bharadwaja Vemulapally</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739140" y="247650"/>
            <a:ext cx="10621645" cy="651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5615" y="254000"/>
            <a:ext cx="11188700" cy="673100"/>
          </a:xfrm>
          <a:prstGeom prst="rect">
            <a:avLst/>
          </a:prstGeom>
          <a:noFill/>
        </p:spPr>
        <p:txBody>
          <a:bodyPr wrap="square" rtlCol="0">
            <a:noAutofit/>
          </a:bodyPr>
          <a:lstStyle/>
          <a:p>
            <a:r>
              <a:rPr lang="en-US" sz="3600" b="1"/>
              <a:t>6.Visualization</a:t>
            </a:r>
            <a:endParaRPr lang="en-US" sz="3600" b="1"/>
          </a:p>
        </p:txBody>
      </p:sp>
      <p:pic>
        <p:nvPicPr>
          <p:cNvPr id="4" name="Picture 3"/>
          <p:cNvPicPr>
            <a:picLocks noChangeAspect="1"/>
          </p:cNvPicPr>
          <p:nvPr/>
        </p:nvPicPr>
        <p:blipFill>
          <a:blip r:embed="rId1"/>
          <a:stretch>
            <a:fillRect/>
          </a:stretch>
        </p:blipFill>
        <p:spPr>
          <a:xfrm>
            <a:off x="883920" y="1212215"/>
            <a:ext cx="10137775" cy="5089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7" descr="newplot (6)"/>
          <p:cNvPicPr>
            <a:picLocks noChangeAspect="1"/>
          </p:cNvPicPr>
          <p:nvPr/>
        </p:nvPicPr>
        <p:blipFill>
          <a:blip r:embed="rId1"/>
          <a:stretch>
            <a:fillRect/>
          </a:stretch>
        </p:blipFill>
        <p:spPr>
          <a:xfrm>
            <a:off x="224790" y="139700"/>
            <a:ext cx="11735435" cy="4828540"/>
          </a:xfrm>
          <a:prstGeom prst="rect">
            <a:avLst/>
          </a:prstGeom>
        </p:spPr>
      </p:pic>
      <p:sp>
        <p:nvSpPr>
          <p:cNvPr id="3" name="Text Box 2"/>
          <p:cNvSpPr txBox="1"/>
          <p:nvPr/>
        </p:nvSpPr>
        <p:spPr>
          <a:xfrm>
            <a:off x="647065" y="4899660"/>
            <a:ext cx="10699750" cy="1705610"/>
          </a:xfrm>
          <a:prstGeom prst="rect">
            <a:avLst/>
          </a:prstGeom>
          <a:noFill/>
        </p:spPr>
        <p:txBody>
          <a:bodyPr wrap="square" rtlCol="0">
            <a:noAutofit/>
          </a:bodyPr>
          <a:p>
            <a:pPr algn="just"/>
            <a:r>
              <a:rPr lang="en-US" sz="2400" b="1">
                <a:effectLst/>
              </a:rPr>
              <a:t>The S&amp;P 500 index has been relatively flat since 1791, with little fluctuation until it began to rise in 1980, and then began to experience dramatic changes in ups and downs from 2000. Therefore, analysis of the S&amp;P 500 Index should focus on trends from 1980 to 2013.</a:t>
            </a:r>
            <a:endParaRPr lang="en-US" sz="2400" b="1">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2590" y="4366260"/>
            <a:ext cx="10852785" cy="2306955"/>
          </a:xfrm>
          <a:prstGeom prst="rect">
            <a:avLst/>
          </a:prstGeom>
          <a:noFill/>
        </p:spPr>
        <p:txBody>
          <a:bodyPr wrap="square" rtlCol="0">
            <a:spAutoFit/>
          </a:bodyPr>
          <a:lstStyle/>
          <a:p>
            <a:pPr algn="just"/>
            <a:r>
              <a:rPr lang="en-US" sz="2400" b="1">
                <a:effectLst/>
              </a:rPr>
              <a:t>Steps to get mean squared error of y_test and y_predict. In statistics, the mean squared error (MSE) measures the average of the squares of the errors—that is, the average squared difference between the estimated values and the actual value. As it is derived from the square of Euclidean distance, it is always a positive value that decreases as the error approaches zero. </a:t>
            </a:r>
            <a:endParaRPr lang="en-US" sz="2400" b="1">
              <a:effectLst/>
            </a:endParaRPr>
          </a:p>
        </p:txBody>
      </p:sp>
      <p:pic>
        <p:nvPicPr>
          <p:cNvPr id="24" name="Picture 3"/>
          <p:cNvPicPr>
            <a:picLocks noChangeAspect="1"/>
          </p:cNvPicPr>
          <p:nvPr/>
        </p:nvPicPr>
        <p:blipFill>
          <a:blip r:embed="rId1"/>
          <a:stretch>
            <a:fillRect/>
          </a:stretch>
        </p:blipFill>
        <p:spPr>
          <a:xfrm>
            <a:off x="311150" y="212725"/>
            <a:ext cx="11303000" cy="39763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1" descr="IMG_256"/>
          <p:cNvPicPr>
            <a:picLocks noChangeAspect="1"/>
          </p:cNvPicPr>
          <p:nvPr/>
        </p:nvPicPr>
        <p:blipFill>
          <a:blip r:embed="rId1"/>
          <a:stretch>
            <a:fillRect/>
          </a:stretch>
        </p:blipFill>
        <p:spPr>
          <a:xfrm>
            <a:off x="379730" y="1773555"/>
            <a:ext cx="11003915" cy="4451985"/>
          </a:xfrm>
          <a:prstGeom prst="rect">
            <a:avLst/>
          </a:prstGeom>
          <a:noFill/>
          <a:ln w="9525">
            <a:noFill/>
          </a:ln>
        </p:spPr>
      </p:pic>
      <p:pic>
        <p:nvPicPr>
          <p:cNvPr id="2" name="Picture 1"/>
          <p:cNvPicPr>
            <a:picLocks noChangeAspect="1"/>
          </p:cNvPicPr>
          <p:nvPr/>
        </p:nvPicPr>
        <p:blipFill>
          <a:blip r:embed="rId2"/>
          <a:stretch>
            <a:fillRect/>
          </a:stretch>
        </p:blipFill>
        <p:spPr>
          <a:xfrm>
            <a:off x="1210310" y="90170"/>
            <a:ext cx="9342755" cy="1683385"/>
          </a:xfrm>
          <a:prstGeom prst="rect">
            <a:avLst/>
          </a:prstGeom>
        </p:spPr>
      </p:pic>
      <p:sp>
        <p:nvSpPr>
          <p:cNvPr id="3" name="Text Box 2"/>
          <p:cNvSpPr txBox="1"/>
          <p:nvPr/>
        </p:nvSpPr>
        <p:spPr>
          <a:xfrm>
            <a:off x="1075055" y="6130925"/>
            <a:ext cx="10010140" cy="460375"/>
          </a:xfrm>
          <a:prstGeom prst="rect">
            <a:avLst/>
          </a:prstGeom>
          <a:noFill/>
        </p:spPr>
        <p:txBody>
          <a:bodyPr wrap="square" rtlCol="0">
            <a:spAutoFit/>
          </a:bodyPr>
          <a:p>
            <a:r>
              <a:rPr lang="en-US" sz="2400" b="1">
                <a:effectLst/>
              </a:rPr>
              <a:t>The scatter plot of y_test (red) and y_predict (blue).</a:t>
            </a:r>
            <a:endParaRPr lang="en-US" sz="2400" b="1">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Picture 2" descr="IMG_256"/>
          <p:cNvPicPr>
            <a:picLocks noChangeAspect="1"/>
          </p:cNvPicPr>
          <p:nvPr/>
        </p:nvPicPr>
        <p:blipFill>
          <a:blip r:embed="rId1"/>
          <a:stretch>
            <a:fillRect/>
          </a:stretch>
        </p:blipFill>
        <p:spPr>
          <a:xfrm>
            <a:off x="600710" y="1483360"/>
            <a:ext cx="10099675" cy="4766310"/>
          </a:xfrm>
          <a:prstGeom prst="rect">
            <a:avLst/>
          </a:prstGeom>
          <a:noFill/>
          <a:ln w="9525">
            <a:noFill/>
          </a:ln>
        </p:spPr>
      </p:pic>
      <p:sp>
        <p:nvSpPr>
          <p:cNvPr id="2" name="Text Box 1"/>
          <p:cNvSpPr txBox="1"/>
          <p:nvPr/>
        </p:nvSpPr>
        <p:spPr>
          <a:xfrm>
            <a:off x="236220" y="6162675"/>
            <a:ext cx="11257915" cy="521970"/>
          </a:xfrm>
          <a:prstGeom prst="rect">
            <a:avLst/>
          </a:prstGeom>
          <a:noFill/>
        </p:spPr>
        <p:txBody>
          <a:bodyPr wrap="square" rtlCol="0">
            <a:noAutofit/>
          </a:bodyPr>
          <a:p>
            <a:r>
              <a:rPr lang="en-US" sz="2400" b="1">
                <a:effectLst/>
              </a:rPr>
              <a:t>The scatter plot of y_test (red) and y_predict (blue) after zooming in.</a:t>
            </a:r>
            <a:endParaRPr lang="en-US" sz="2400" b="1">
              <a:effectLst/>
            </a:endParaRPr>
          </a:p>
        </p:txBody>
      </p:sp>
      <p:pic>
        <p:nvPicPr>
          <p:cNvPr id="3" name="Picture 2"/>
          <p:cNvPicPr>
            <a:picLocks noChangeAspect="1"/>
          </p:cNvPicPr>
          <p:nvPr/>
        </p:nvPicPr>
        <p:blipFill>
          <a:blip r:embed="rId2"/>
          <a:stretch>
            <a:fillRect/>
          </a:stretch>
        </p:blipFill>
        <p:spPr>
          <a:xfrm>
            <a:off x="1329690" y="154305"/>
            <a:ext cx="8837930" cy="13290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6415" y="335280"/>
            <a:ext cx="11177905" cy="5386070"/>
          </a:xfrm>
          <a:prstGeom prst="rect">
            <a:avLst/>
          </a:prstGeom>
          <a:noFill/>
        </p:spPr>
        <p:txBody>
          <a:bodyPr wrap="square" rtlCol="0">
            <a:noAutofit/>
          </a:bodyPr>
          <a:lstStyle/>
          <a:p>
            <a:pPr>
              <a:lnSpc>
                <a:spcPct val="150000"/>
              </a:lnSpc>
            </a:pPr>
            <a:r>
              <a:rPr lang="en-US" sz="3600" b="1" dirty="0"/>
              <a:t>8.Conclusion</a:t>
            </a:r>
            <a:endParaRPr lang="en-US" sz="3600" b="1" dirty="0"/>
          </a:p>
          <a:p>
            <a:pPr>
              <a:lnSpc>
                <a:spcPct val="150000"/>
              </a:lnSpc>
            </a:pPr>
            <a:endParaRPr lang="en-US" sz="3600" b="1" dirty="0"/>
          </a:p>
          <a:p>
            <a:pPr algn="just">
              <a:lnSpc>
                <a:spcPct val="125000"/>
              </a:lnSpc>
              <a:spcBef>
                <a:spcPts val="0"/>
              </a:spcBef>
              <a:spcAft>
                <a:spcPts val="0"/>
              </a:spcAft>
            </a:pPr>
            <a:r>
              <a:rPr lang="en-US" sz="3200" b="1" dirty="0"/>
              <a:t>Since there are too many factors that affect the stock market, there is currently no perfect prediction model that can reduce MSE to a level close to 0. This model that only uses “open price” and “date” to predict “close price” can be used to assist in predicting the trend of the S&amp;P 500 index.</a:t>
            </a:r>
            <a:endParaRPr lang="en-US" sz="32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66165" y="1272540"/>
            <a:ext cx="10098405" cy="1568450"/>
          </a:xfrm>
          <a:prstGeom prst="rect">
            <a:avLst/>
          </a:prstGeom>
          <a:noFill/>
        </p:spPr>
        <p:txBody>
          <a:bodyPr wrap="square" rtlCol="0">
            <a:spAutoFit/>
          </a:bodyPr>
          <a:lstStyle/>
          <a:p>
            <a:pPr algn="ctr"/>
            <a:r>
              <a:rPr lang="en-US" sz="9600"/>
              <a:t>Thank You !</a:t>
            </a:r>
            <a:endParaRPr lang="en-US"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Stock numbers on a digital display"/>
          <p:cNvPicPr>
            <a:picLocks noChangeAspect="1"/>
          </p:cNvPicPr>
          <p:nvPr/>
        </p:nvPicPr>
        <p:blipFill rotWithShape="1">
          <a:blip r:embed="rId1"/>
          <a:srcRect l="38799" r="15247" b="-2"/>
          <a:stretch>
            <a:fillRect/>
          </a:stretch>
        </p:blipFill>
        <p:spPr>
          <a:xfrm>
            <a:off x="-1" y="-2"/>
            <a:ext cx="5410198" cy="6858002"/>
          </a:xfrm>
          <a:prstGeom prst="rect">
            <a:avLst/>
          </a:prstGeom>
        </p:spPr>
      </p:pic>
      <p:sp>
        <p:nvSpPr>
          <p:cNvPr id="4" name="Text Box 3"/>
          <p:cNvSpPr txBox="1"/>
          <p:nvPr/>
        </p:nvSpPr>
        <p:spPr>
          <a:xfrm>
            <a:off x="5471160" y="121920"/>
            <a:ext cx="6578600" cy="6736080"/>
          </a:xfrm>
          <a:prstGeom prst="rect">
            <a:avLst/>
          </a:prstGeom>
        </p:spPr>
        <p:txBody>
          <a:bodyPr vert="horz" lIns="91440" tIns="45720" rIns="91440" bIns="45720" rtlCol="0" anchor="ctr">
            <a:normAutofit/>
          </a:bodyPr>
          <a:lstStyle/>
          <a:p>
            <a:pPr indent="0" algn="l">
              <a:lnSpc>
                <a:spcPct val="100000"/>
              </a:lnSpc>
              <a:spcBef>
                <a:spcPts val="0"/>
              </a:spcBef>
              <a:spcAft>
                <a:spcPts val="600"/>
              </a:spcAft>
              <a:buFont typeface="Arial" panose="020B0604020202020204" pitchFamily="34" charset="0"/>
              <a:buNone/>
            </a:pPr>
            <a:r>
              <a:rPr lang="en-US" sz="3600" b="1">
                <a:effectLst/>
              </a:rPr>
              <a:t>1.Abstract</a:t>
            </a:r>
            <a:endParaRPr lang="en-US" sz="3600" b="1">
              <a:effectLst/>
            </a:endParaRPr>
          </a:p>
          <a:p>
            <a:pPr indent="0" algn="just">
              <a:lnSpc>
                <a:spcPct val="100000"/>
              </a:lnSpc>
              <a:spcBef>
                <a:spcPts val="0"/>
              </a:spcBef>
              <a:spcAft>
                <a:spcPts val="600"/>
              </a:spcAft>
              <a:buFont typeface="Arial" panose="020B0604020202020204" pitchFamily="34" charset="0"/>
              <a:buNone/>
            </a:pPr>
            <a:r>
              <a:rPr lang="en-US" sz="2400" b="1" dirty="0">
                <a:effectLst/>
              </a:rPr>
              <a:t>Stocks consist of all the shares by which ownership of a corporation or company is divided. A single share of the stock means fractional ownership of the corporation in proportion to the total number of shares.The stock market has always been a popular field for technical analysis, which forecaste the trend of prices through the study of past dataset due to its digital nature.In this project, the linear regression algorithonm is used on the “S&amp;P 500 index 1791–2013 dataset” to train a proper model, which will be used to make predictions on new market data. </a:t>
            </a:r>
            <a:endParaRPr lang="en-US" sz="2400" b="1"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60375" y="222885"/>
            <a:ext cx="11229340" cy="6318250"/>
          </a:xfrm>
          <a:prstGeom prst="rect">
            <a:avLst/>
          </a:prstGeom>
          <a:noFill/>
        </p:spPr>
        <p:txBody>
          <a:bodyPr wrap="square" rtlCol="0">
            <a:noAutofit/>
          </a:bodyPr>
          <a:lstStyle/>
          <a:p>
            <a:pPr>
              <a:lnSpc>
                <a:spcPct val="100000"/>
              </a:lnSpc>
            </a:pPr>
            <a:r>
              <a:rPr lang="en-US" sz="3600" b="1" dirty="0">
                <a:effectLst/>
              </a:rPr>
              <a:t>2.Introduction</a:t>
            </a:r>
            <a:endParaRPr lang="en-US" sz="3600" b="1" dirty="0">
              <a:effectLst/>
            </a:endParaRPr>
          </a:p>
          <a:p>
            <a:pPr>
              <a:lnSpc>
                <a:spcPct val="100000"/>
              </a:lnSpc>
            </a:pPr>
            <a:endParaRPr lang="en-US" sz="3600" b="1" dirty="0">
              <a:effectLst/>
            </a:endParaRPr>
          </a:p>
          <a:p>
            <a:pPr algn="just">
              <a:lnSpc>
                <a:spcPct val="120000"/>
              </a:lnSpc>
              <a:spcBef>
                <a:spcPts val="0"/>
              </a:spcBef>
              <a:spcAft>
                <a:spcPts val="0"/>
              </a:spcAft>
            </a:pPr>
            <a:r>
              <a:rPr lang="en-US" sz="2400" b="1">
                <a:effectLst/>
              </a:rPr>
              <a:t>The Standard and Poor's 500, or simply the S&amp;P 500, is a stock market index tracking the stock performance of 500 of the largest companies listed on stock exchanges in the United States. It is one of the most commonly followed indices and includes approximately 80% of the total market capitalization of U.S. companies.S&amp;P 500 is often used as a vane to predict the economic direction of the United States and the world. linear regression is a statistical model which estimates the linear relationship between dependent and independent variables. In this project, the linear regression algorithonm will be used to train a proper model to predict new market data.</a:t>
            </a:r>
            <a:endParaRPr lang="en-US" sz="2400" b="1">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71780" y="223520"/>
            <a:ext cx="11524615" cy="1383665"/>
          </a:xfrm>
          <a:prstGeom prst="rect">
            <a:avLst/>
          </a:prstGeom>
          <a:noFill/>
        </p:spPr>
        <p:txBody>
          <a:bodyPr wrap="square" rtlCol="0">
            <a:spAutoFit/>
          </a:bodyPr>
          <a:lstStyle/>
          <a:p>
            <a:r>
              <a:rPr lang="en-US" sz="3600" b="1">
                <a:effectLst/>
              </a:rPr>
              <a:t>3.Dataset</a:t>
            </a:r>
            <a:endParaRPr lang="en-US" sz="3600" b="1">
              <a:effectLst/>
            </a:endParaRPr>
          </a:p>
          <a:p>
            <a:pPr algn="just"/>
            <a:r>
              <a:rPr lang="en-US" sz="2400" b="1">
                <a:effectLst/>
              </a:rPr>
              <a:t>In this project, our team chose the ‘US Stock Price Index over 1791–2013’ dataset, which comes from the ‘Kaggle AI &amp; ML community’. </a:t>
            </a:r>
            <a:endParaRPr lang="en-US" sz="2400" b="1">
              <a:effectLst/>
            </a:endParaRPr>
          </a:p>
        </p:txBody>
      </p:sp>
      <p:pic>
        <p:nvPicPr>
          <p:cNvPr id="5" name="Picture 1"/>
          <p:cNvPicPr>
            <a:picLocks noChangeAspect="1"/>
          </p:cNvPicPr>
          <p:nvPr/>
        </p:nvPicPr>
        <p:blipFill>
          <a:blip r:embed="rId1"/>
          <a:stretch>
            <a:fillRect/>
          </a:stretch>
        </p:blipFill>
        <p:spPr>
          <a:xfrm>
            <a:off x="1667510" y="1607185"/>
            <a:ext cx="9009380" cy="51174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4790" y="151765"/>
            <a:ext cx="11836400" cy="2042795"/>
          </a:xfrm>
          <a:prstGeom prst="rect">
            <a:avLst/>
          </a:prstGeom>
          <a:noFill/>
        </p:spPr>
        <p:txBody>
          <a:bodyPr wrap="square" rtlCol="0">
            <a:noAutofit/>
          </a:bodyPr>
          <a:lstStyle/>
          <a:p>
            <a:pPr algn="just"/>
            <a:r>
              <a:rPr lang="en-US" sz="3600" b="1">
                <a:effectLst/>
              </a:rPr>
              <a:t>4.Preprocessing</a:t>
            </a:r>
            <a:endParaRPr lang="en-US" sz="3600" b="1">
              <a:effectLst/>
            </a:endParaRPr>
          </a:p>
          <a:p>
            <a:pPr algn="just"/>
            <a:r>
              <a:rPr lang="en-US" sz="2400" b="1">
                <a:effectLst/>
              </a:rPr>
              <a:t>First, add ten years, year and date as group index in order to facilitate access to data. </a:t>
            </a:r>
            <a:endParaRPr lang="en-US" sz="2400" b="1">
              <a:effectLst/>
            </a:endParaRPr>
          </a:p>
          <a:p>
            <a:pPr algn="just"/>
            <a:endParaRPr lang="en-US" sz="2400" b="1">
              <a:effectLst/>
            </a:endParaRPr>
          </a:p>
          <a:p>
            <a:pPr algn="just"/>
            <a:endParaRPr lang="en-US" sz="2400" b="1">
              <a:effectLst/>
            </a:endParaRPr>
          </a:p>
          <a:p>
            <a:pPr algn="just"/>
            <a:endParaRPr lang="en-US" sz="2400" b="1">
              <a:effectLst/>
            </a:endParaRPr>
          </a:p>
        </p:txBody>
      </p:sp>
      <p:pic>
        <p:nvPicPr>
          <p:cNvPr id="2" name="Picture 1"/>
          <p:cNvPicPr>
            <a:picLocks noChangeAspect="1"/>
          </p:cNvPicPr>
          <p:nvPr/>
        </p:nvPicPr>
        <p:blipFill>
          <a:blip r:embed="rId1"/>
          <a:stretch>
            <a:fillRect/>
          </a:stretch>
        </p:blipFill>
        <p:spPr>
          <a:xfrm>
            <a:off x="1071245" y="1642745"/>
            <a:ext cx="10069830" cy="5016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3"/>
          <p:cNvPicPr>
            <a:picLocks noChangeAspect="1"/>
          </p:cNvPicPr>
          <p:nvPr/>
        </p:nvPicPr>
        <p:blipFill>
          <a:blip r:embed="rId1"/>
          <a:stretch>
            <a:fillRect/>
          </a:stretch>
        </p:blipFill>
        <p:spPr>
          <a:xfrm>
            <a:off x="1318895" y="313055"/>
            <a:ext cx="9605010" cy="5240655"/>
          </a:xfrm>
          <a:prstGeom prst="rect">
            <a:avLst/>
          </a:prstGeom>
          <a:noFill/>
          <a:ln>
            <a:noFill/>
          </a:ln>
        </p:spPr>
      </p:pic>
      <p:sp>
        <p:nvSpPr>
          <p:cNvPr id="2" name="Text Box 1"/>
          <p:cNvSpPr txBox="1"/>
          <p:nvPr/>
        </p:nvSpPr>
        <p:spPr>
          <a:xfrm>
            <a:off x="1384300" y="5854700"/>
            <a:ext cx="9539605" cy="737235"/>
          </a:xfrm>
          <a:prstGeom prst="rect">
            <a:avLst/>
          </a:prstGeom>
          <a:noFill/>
        </p:spPr>
        <p:txBody>
          <a:bodyPr wrap="square" rtlCol="0">
            <a:spAutoFit/>
          </a:bodyPr>
          <a:p>
            <a:pPr algn="ctr"/>
            <a:r>
              <a:rPr lang="en-US" sz="2400" b="1">
                <a:effectLst/>
                <a:sym typeface="+mn-ea"/>
              </a:rPr>
              <a:t>The processed data set.</a:t>
            </a:r>
            <a:endParaRPr lang="en-US" sz="2400" b="1">
              <a:effectLst/>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4790" y="151765"/>
            <a:ext cx="11836400" cy="1379855"/>
          </a:xfrm>
          <a:prstGeom prst="rect">
            <a:avLst/>
          </a:prstGeom>
          <a:noFill/>
        </p:spPr>
        <p:txBody>
          <a:bodyPr wrap="square" rtlCol="0">
            <a:noAutofit/>
          </a:bodyPr>
          <a:lstStyle/>
          <a:p>
            <a:pPr algn="just"/>
            <a:r>
              <a:rPr lang="en-US" sz="2400" b="1">
                <a:effectLst/>
              </a:rPr>
              <a:t>Then convert “Date” column from string data type to numeric data type (julian date which is a continuous count of days in astronomy) to be calculated as a feature variable in linear regression. </a:t>
            </a:r>
            <a:endParaRPr lang="en-US" sz="2400" b="1">
              <a:effectLst/>
            </a:endParaRPr>
          </a:p>
        </p:txBody>
      </p:sp>
      <p:pic>
        <p:nvPicPr>
          <p:cNvPr id="2" name="Picture 1"/>
          <p:cNvPicPr>
            <a:picLocks noChangeAspect="1"/>
          </p:cNvPicPr>
          <p:nvPr/>
        </p:nvPicPr>
        <p:blipFill>
          <a:blip r:embed="rId1"/>
          <a:stretch>
            <a:fillRect/>
          </a:stretch>
        </p:blipFill>
        <p:spPr>
          <a:xfrm>
            <a:off x="575310" y="1531620"/>
            <a:ext cx="10323830" cy="2336800"/>
          </a:xfrm>
          <a:prstGeom prst="rect">
            <a:avLst/>
          </a:prstGeom>
        </p:spPr>
      </p:pic>
      <p:pic>
        <p:nvPicPr>
          <p:cNvPr id="3" name="Picture 2"/>
          <p:cNvPicPr>
            <a:picLocks noChangeAspect="1"/>
          </p:cNvPicPr>
          <p:nvPr/>
        </p:nvPicPr>
        <p:blipFill>
          <a:blip r:embed="rId2"/>
          <a:stretch>
            <a:fillRect/>
          </a:stretch>
        </p:blipFill>
        <p:spPr>
          <a:xfrm>
            <a:off x="575310" y="4391025"/>
            <a:ext cx="10323830" cy="1329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Picture 1"/>
          <p:cNvPicPr>
            <a:picLocks noChangeAspect="1"/>
          </p:cNvPicPr>
          <p:nvPr/>
        </p:nvPicPr>
        <p:blipFill>
          <a:blip r:embed="rId1"/>
          <a:stretch>
            <a:fillRect/>
          </a:stretch>
        </p:blipFill>
        <p:spPr>
          <a:xfrm>
            <a:off x="596265" y="206375"/>
            <a:ext cx="10998835" cy="4838065"/>
          </a:xfrm>
          <a:prstGeom prst="rect">
            <a:avLst/>
          </a:prstGeom>
          <a:noFill/>
          <a:ln>
            <a:noFill/>
          </a:ln>
        </p:spPr>
      </p:pic>
      <p:sp>
        <p:nvSpPr>
          <p:cNvPr id="2" name="Text Box 1"/>
          <p:cNvSpPr txBox="1"/>
          <p:nvPr/>
        </p:nvSpPr>
        <p:spPr>
          <a:xfrm>
            <a:off x="1269365" y="5373370"/>
            <a:ext cx="9375775" cy="737235"/>
          </a:xfrm>
          <a:prstGeom prst="rect">
            <a:avLst/>
          </a:prstGeom>
          <a:noFill/>
        </p:spPr>
        <p:txBody>
          <a:bodyPr wrap="square" rtlCol="0">
            <a:spAutoFit/>
          </a:bodyPr>
          <a:p>
            <a:pPr algn="ctr"/>
            <a:r>
              <a:rPr lang="en-US" sz="2400" b="1">
                <a:effectLst/>
                <a:sym typeface="+mn-ea"/>
              </a:rPr>
              <a:t>The processed data set</a:t>
            </a:r>
            <a:endParaRPr lang="en-US" sz="2400" b="1">
              <a:effectLst/>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6415" y="213360"/>
            <a:ext cx="11198860" cy="2122805"/>
          </a:xfrm>
          <a:prstGeom prst="rect">
            <a:avLst/>
          </a:prstGeom>
          <a:noFill/>
        </p:spPr>
        <p:txBody>
          <a:bodyPr wrap="square" rtlCol="0">
            <a:spAutoFit/>
          </a:bodyPr>
          <a:lstStyle/>
          <a:p>
            <a:pPr algn="just"/>
            <a:r>
              <a:rPr lang="en-US" sz="3600" b="1">
                <a:effectLst/>
              </a:rPr>
              <a:t>5.Feature Engineering</a:t>
            </a:r>
            <a:endParaRPr lang="en-US" sz="3600" b="1">
              <a:effectLst/>
            </a:endParaRPr>
          </a:p>
          <a:p>
            <a:pPr algn="just"/>
            <a:r>
              <a:rPr lang="en-US" sz="2400" b="1">
                <a:effectLst/>
              </a:rPr>
              <a:t>We calculated the change between the ‘Open Price’ and ‘Close Price’, which is labeled by ‘Change’ and added to the dataset. We also converted these changes into ‘increase’ or ‘decrease’ to facilitate analysis, gave them a ‘Change’ label, and added them to the dataset. </a:t>
            </a:r>
            <a:endParaRPr lang="en-US" sz="2400" b="1">
              <a:effectLst/>
            </a:endParaRPr>
          </a:p>
        </p:txBody>
      </p:sp>
      <p:pic>
        <p:nvPicPr>
          <p:cNvPr id="4" name="Picture 3"/>
          <p:cNvPicPr>
            <a:picLocks noChangeAspect="1"/>
          </p:cNvPicPr>
          <p:nvPr/>
        </p:nvPicPr>
        <p:blipFill>
          <a:blip r:embed="rId1"/>
          <a:stretch>
            <a:fillRect/>
          </a:stretch>
        </p:blipFill>
        <p:spPr>
          <a:xfrm>
            <a:off x="943610" y="2538095"/>
            <a:ext cx="9702165" cy="4114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3271</Words>
  <Application>WPS Presentation</Application>
  <PresentationFormat>Widescreen</PresentationFormat>
  <Paragraphs>51</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Rockwell Extra Bold</vt:lpstr>
      <vt:lpstr>Calibri</vt:lpstr>
      <vt:lpstr>Rockwell</vt:lpstr>
      <vt:lpstr>Rockwell Condensed</vt:lpstr>
      <vt:lpstr>微软雅黑</vt:lpstr>
      <vt:lpstr>Arial Unicode MS</vt:lpstr>
      <vt:lpstr>Segoe Print</vt:lpstr>
      <vt:lpstr>Calibri</vt:lpstr>
      <vt:lpstr>Wood Type</vt:lpstr>
      <vt:lpstr>Midterm Project Report:  A S&amp;P 500 Index Prediction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Report:  S&amp;P 500 Index Analysis</dc:title>
  <dc:creator/>
  <cp:lastModifiedBy>rchen</cp:lastModifiedBy>
  <cp:revision>5</cp:revision>
  <dcterms:created xsi:type="dcterms:W3CDTF">2024-03-26T14:47:00Z</dcterms:created>
  <dcterms:modified xsi:type="dcterms:W3CDTF">2024-05-05T19:29:29Z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63CC54EC61D74C5D8482102A50BDE07E_12</vt:lpwstr>
  </property>
  <property fmtid="{D5CDD505-2E9C-101B-9397-08002B2CF9AE}" pid="3" name="KSOProductBuildVer">
    <vt:lpwstr>1033-12.2.0.16731</vt:lpwstr>
  </property>
</Properties>
</file>