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err="1" smtClean="0"/>
            <a:t>Vamsi</a:t>
          </a:r>
          <a:r>
            <a:rPr lang="en-US" dirty="0" smtClean="0"/>
            <a:t> Alla</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t>
        <a:bodyPr/>
        <a:lstStyle/>
        <a:p>
          <a:endParaRPr lang="en-US"/>
        </a:p>
      </dgm:t>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t>
        <a:bodyPr/>
        <a:lstStyle/>
        <a:p>
          <a:endParaRPr lang="en-US"/>
        </a:p>
      </dgm:t>
    </dgm:pt>
    <dgm:pt modelId="{EA2E441A-6BDE-4139-94CD-6DF38848FFEB}" type="pres">
      <dgm:prSet presAssocID="{6F5281AC-F073-44B1-88D8-B7D687EE2374}" presName="vert1" presStyleCnt="0"/>
      <dgm:spPr/>
    </dgm:pt>
  </dgm:ptLst>
  <dgm:cxnLst>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A36508D4-6A77-4072-80C6-3343AB91F030}" type="presOf" srcId="{51BAE8A3-35E5-4577-870C-03FB0188DCF5}" destId="{AFC16ECD-7213-44F8-978E-031E440C9D20}"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4BD2C0E2-B312-43AD-9CB9-81BDBF3FAC13}" srcId="{4F7AC5AB-FCBC-43D5-B6CD-60032A7602F4}" destId="{51BAE8A3-35E5-4577-870C-03FB0188DCF5}" srcOrd="1" destOrd="0" parTransId="{0D5F4866-8130-41AA-AABD-434802D05C88}" sibTransId="{329EF480-84A7-4A45-AB72-1D3CA1340320}"/>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err="1" smtClean="0"/>
            <a:t>Vamsi</a:t>
          </a:r>
          <a:r>
            <a:rPr lang="en-US" sz="6500" kern="1200" dirty="0" smtClean="0"/>
            <a:t> Alla</a:t>
          </a:r>
          <a:endParaRPr lang="en-US" sz="65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endParaRPr lang="en-US" sz="6500" kern="1200" dirty="0"/>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23-10-2022</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23-10-2022</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dirty="0" smtClean="0">
                <a:solidFill>
                  <a:srgbClr val="FFFFFF"/>
                </a:solidFill>
              </a:rPr>
              <a:t>Neuro Data Engineering</a:t>
            </a:r>
            <a:endParaRPr lang="en-IN" sz="4000" b="1" dirty="0">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8043305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dirty="0"/>
              <a:t>The web application should allow the user to perform various data transformation operations on the dataset with help of prebuild component. Users must be able to drag and drop the existing component at UI to perform any operation.</a:t>
            </a:r>
          </a:p>
          <a:p>
            <a:pPr marL="285750" indent="-228600" algn="l">
              <a:buFont typeface="Arial" panose="020B0604020202020204" pitchFamily="34" charset="0"/>
              <a:buChar char="•"/>
            </a:pPr>
            <a:r>
              <a:rPr lang="en-US" dirty="0"/>
              <a:t> </a:t>
            </a:r>
            <a:r>
              <a:rPr lang="en-US" dirty="0" smtClean="0"/>
              <a:t>Ex: </a:t>
            </a:r>
            <a:r>
              <a:rPr lang="en-US" dirty="0"/>
              <a:t>Consider a component that can perform standard scaling on the dataset. Standard Scaling component required dataset as input and it will produce an output after applying standard scaling on a dataset called as Scaled Dataset. </a:t>
            </a:r>
          </a:p>
          <a:p>
            <a:pPr marL="285750" indent="-228600" algn="l">
              <a:buFont typeface="Arial" panose="020B0604020202020204" pitchFamily="34" charset="0"/>
              <a:buChar char="•"/>
            </a:pPr>
            <a:endParaRPr lang="en-US" b="0" i="0" u="none" strike="noStrike" baseline="0" dirty="0"/>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lnSpcReduction="10000"/>
          </a:bodyPr>
          <a:lstStyle/>
          <a:p>
            <a:r>
              <a:rPr lang="en-US" sz="1800" dirty="0"/>
              <a:t>User should be able to choose a component from the below 3 categories. </a:t>
            </a:r>
          </a:p>
          <a:p>
            <a:r>
              <a:rPr lang="en-US" sz="1800" dirty="0"/>
              <a:t>a. Exploratory Data analysis b. Data Preprocessing </a:t>
            </a:r>
          </a:p>
          <a:p>
            <a:r>
              <a:rPr lang="en-US" sz="1800" dirty="0"/>
              <a:t>c. Feature Engineering </a:t>
            </a:r>
            <a:endParaRPr lang="en-US" sz="1800" dirty="0" smtClean="0"/>
          </a:p>
          <a:p>
            <a:r>
              <a:rPr lang="en-US" sz="1800" dirty="0"/>
              <a:t>User should select any options like If user select Exploratory Data Analysis, the user will get </a:t>
            </a:r>
          </a:p>
          <a:p>
            <a:r>
              <a:rPr lang="en-US" sz="1800" dirty="0"/>
              <a:t>1.	All column details like missing values in specific columns, mode, median, mean, memory size, etc. </a:t>
            </a:r>
          </a:p>
          <a:p>
            <a:r>
              <a:rPr lang="en-US" sz="1800" dirty="0"/>
              <a:t>2.	Correlations between dependent and independent features </a:t>
            </a:r>
          </a:p>
          <a:p>
            <a:r>
              <a:rPr lang="en-US" sz="1800" dirty="0"/>
              <a:t>3.	Missing values Plotting as well as % of missing values in each column 4. Sample of First rows and last rows </a:t>
            </a:r>
            <a:endParaRPr lang="en-IN" sz="1800" dirty="0"/>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fontScale="62500" lnSpcReduction="20000"/>
          </a:bodyPr>
          <a:lstStyle/>
          <a:p>
            <a:r>
              <a:rPr lang="en-US" sz="2000" dirty="0">
                <a:latin typeface="Helvetica Neue"/>
              </a:rPr>
              <a:t>I</a:t>
            </a:r>
            <a:r>
              <a:rPr lang="en-US" sz="2000" dirty="0" smtClean="0">
                <a:latin typeface="Helvetica Neue"/>
              </a:rPr>
              <a:t>n </a:t>
            </a:r>
            <a:r>
              <a:rPr lang="en-US" sz="2000" dirty="0">
                <a:latin typeface="Helvetica Neue"/>
              </a:rPr>
              <a:t>EDA we have a lot of Graphs (count plot, scatter plot, box plot, </a:t>
            </a:r>
            <a:r>
              <a:rPr lang="en-US" sz="2000" dirty="0" err="1">
                <a:latin typeface="Helvetica Neue"/>
              </a:rPr>
              <a:t>etc</a:t>
            </a:r>
            <a:r>
              <a:rPr lang="en-US" sz="2000" dirty="0">
                <a:latin typeface="Helvetica Neue"/>
              </a:rPr>
              <a:t>) and we have to provide the ability to plot graphs based on the dataset.  </a:t>
            </a:r>
          </a:p>
          <a:p>
            <a:r>
              <a:rPr lang="en-US" sz="2000" dirty="0" err="1">
                <a:latin typeface="Helvetica Neue"/>
              </a:rPr>
              <a:t>Eg</a:t>
            </a:r>
            <a:r>
              <a:rPr lang="en-US" sz="2000" dirty="0">
                <a:latin typeface="Helvetica Neue"/>
              </a:rPr>
              <a:t>: If a user wants to perform some specific task like outliers detection then here user will get an option to plot a scatter plot or box plot</a:t>
            </a:r>
            <a:r>
              <a:rPr lang="en-US" sz="2000" dirty="0" smtClean="0">
                <a:latin typeface="Helvetica Neue"/>
              </a:rPr>
              <a:t>.</a:t>
            </a:r>
          </a:p>
          <a:p>
            <a:r>
              <a:rPr lang="en-US" sz="2000" dirty="0">
                <a:latin typeface="Helvetica Neue"/>
              </a:rPr>
              <a:t>If the user select Data Preprocessing, the user will get 4 options </a:t>
            </a:r>
          </a:p>
          <a:p>
            <a:r>
              <a:rPr lang="en-US" sz="2000" dirty="0">
                <a:latin typeface="Helvetica Neue"/>
              </a:rPr>
              <a:t> 	a. Data </a:t>
            </a:r>
            <a:r>
              <a:rPr lang="en-US" sz="2000" dirty="0" err="1">
                <a:latin typeface="Helvetica Neue"/>
              </a:rPr>
              <a:t>CLeaning</a:t>
            </a:r>
            <a:r>
              <a:rPr lang="en-US" sz="2000" dirty="0">
                <a:latin typeface="Helvetica Neue"/>
              </a:rPr>
              <a:t> </a:t>
            </a:r>
          </a:p>
          <a:p>
            <a:r>
              <a:rPr lang="en-US" sz="2000" dirty="0">
                <a:latin typeface="Helvetica Neue"/>
              </a:rPr>
              <a:t> 	b. Data Integration </a:t>
            </a:r>
          </a:p>
          <a:p>
            <a:r>
              <a:rPr lang="en-US" sz="2000" dirty="0">
                <a:latin typeface="Helvetica Neue"/>
              </a:rPr>
              <a:t> 	c. Data Reduction </a:t>
            </a:r>
          </a:p>
          <a:p>
            <a:r>
              <a:rPr lang="en-US" sz="2000" dirty="0">
                <a:latin typeface="Helvetica Neue"/>
              </a:rPr>
              <a:t> 	d. Data Transformation Example: If user select data cleaning  </a:t>
            </a:r>
          </a:p>
          <a:p>
            <a:r>
              <a:rPr lang="en-US" sz="2000" dirty="0">
                <a:latin typeface="Helvetica Neue"/>
              </a:rPr>
              <a:t>1.	User will get a percentage (%) of missing values in each column </a:t>
            </a:r>
          </a:p>
          <a:p>
            <a:r>
              <a:rPr lang="en-US" sz="2000" dirty="0">
                <a:latin typeface="Helvetica Neue"/>
              </a:rPr>
              <a:t>2.	If in our columns we have 95% of missing values user should drop this column </a:t>
            </a:r>
          </a:p>
          <a:p>
            <a:r>
              <a:rPr lang="en-US" sz="2000" dirty="0">
                <a:latin typeface="Helvetica Neue"/>
              </a:rPr>
              <a:t>3.	If in our columns we have 40% of missing values and our columns are categorical columns user can apply mode here and so on </a:t>
            </a:r>
            <a:endParaRPr lang="en-IN" sz="2000" dirty="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79"/>
            <a:ext cx="5659315" cy="4897025"/>
          </a:xfrm>
        </p:spPr>
        <p:txBody>
          <a:bodyPr anchor="t">
            <a:normAutofit fontScale="47500" lnSpcReduction="20000"/>
          </a:bodyPr>
          <a:lstStyle/>
          <a:p>
            <a:r>
              <a:rPr lang="en-US" sz="2600" dirty="0">
                <a:latin typeface="Helvetica Neue"/>
              </a:rPr>
              <a:t>	If the user select Feature engineering, the user will get 4 options </a:t>
            </a:r>
          </a:p>
          <a:p>
            <a:r>
              <a:rPr lang="en-US" sz="2600" dirty="0">
                <a:latin typeface="Helvetica Neue"/>
              </a:rPr>
              <a:t> 	a. Handling Imbalanced data </a:t>
            </a:r>
          </a:p>
          <a:p>
            <a:r>
              <a:rPr lang="en-US" sz="2600" dirty="0">
                <a:latin typeface="Helvetica Neue"/>
              </a:rPr>
              <a:t> 	b. Handling categorical data </a:t>
            </a:r>
          </a:p>
          <a:p>
            <a:r>
              <a:rPr lang="en-US" sz="2600" dirty="0">
                <a:latin typeface="Helvetica Neue"/>
              </a:rPr>
              <a:t>           Example: If the user selects Imbalanced data </a:t>
            </a:r>
          </a:p>
          <a:p>
            <a:r>
              <a:rPr lang="en-US" sz="2600" dirty="0">
                <a:latin typeface="Helvetica Neue"/>
              </a:rPr>
              <a:t>1.	User will get options to plot a graph with percentage of imbalanced data and based on graph user should be able to choose any methods like </a:t>
            </a:r>
            <a:r>
              <a:rPr lang="en-US" sz="2600" dirty="0" err="1">
                <a:latin typeface="Helvetica Neue"/>
              </a:rPr>
              <a:t>Undersampling</a:t>
            </a:r>
            <a:r>
              <a:rPr lang="en-US" sz="2600" dirty="0">
                <a:latin typeface="Helvetica Neue"/>
              </a:rPr>
              <a:t>, Oversampling, Resampling, etc. </a:t>
            </a:r>
          </a:p>
          <a:p>
            <a:r>
              <a:rPr lang="en-US" sz="2600" dirty="0">
                <a:latin typeface="Helvetica Neue"/>
              </a:rPr>
              <a:t>           2. User should select an option to do under-sampling, Oversampling, Resampling </a:t>
            </a:r>
          </a:p>
          <a:p>
            <a:r>
              <a:rPr lang="en-US" sz="2600" dirty="0">
                <a:latin typeface="Helvetica Neue"/>
              </a:rPr>
              <a:t> 	If the user selects handling categorical data, </a:t>
            </a:r>
          </a:p>
          <a:p>
            <a:r>
              <a:rPr lang="en-US" sz="2600" dirty="0">
                <a:latin typeface="Helvetica Neue"/>
              </a:rPr>
              <a:t>a. user should </a:t>
            </a:r>
            <a:r>
              <a:rPr lang="en-US" dirty="0">
                <a:latin typeface="Helvetica Neue"/>
              </a:rPr>
              <a:t>add</a:t>
            </a:r>
            <a:r>
              <a:rPr lang="en-US" sz="2600" dirty="0">
                <a:latin typeface="Helvetica Neue"/>
              </a:rPr>
              <a:t> 50+ types of categorical data like state columns, Educational level (</a:t>
            </a:r>
            <a:r>
              <a:rPr lang="en-US" sz="2600" dirty="0" err="1">
                <a:latin typeface="Helvetica Neue"/>
              </a:rPr>
              <a:t>B.tech</a:t>
            </a:r>
            <a:r>
              <a:rPr lang="en-US" sz="2600" dirty="0">
                <a:latin typeface="Helvetica Neue"/>
              </a:rPr>
              <a:t>, </a:t>
            </a:r>
            <a:r>
              <a:rPr lang="en-US" sz="2600" dirty="0" err="1">
                <a:latin typeface="Helvetica Neue"/>
              </a:rPr>
              <a:t>M.tech</a:t>
            </a:r>
            <a:r>
              <a:rPr lang="en-US" sz="2600" dirty="0">
                <a:latin typeface="Helvetica Neue"/>
              </a:rPr>
              <a:t>, </a:t>
            </a:r>
            <a:r>
              <a:rPr lang="en-US" sz="2600" dirty="0" err="1">
                <a:latin typeface="Helvetica Neue"/>
              </a:rPr>
              <a:t>Bsc</a:t>
            </a:r>
            <a:r>
              <a:rPr lang="en-US" sz="2600" dirty="0">
                <a:latin typeface="Helvetica Neue"/>
              </a:rPr>
              <a:t>, </a:t>
            </a:r>
            <a:r>
              <a:rPr lang="en-US" sz="2600" dirty="0" err="1">
                <a:latin typeface="Helvetica Neue"/>
              </a:rPr>
              <a:t>Msc</a:t>
            </a:r>
            <a:r>
              <a:rPr lang="en-US" sz="2600" dirty="0">
                <a:latin typeface="Helvetica Neue"/>
              </a:rPr>
              <a:t>, etc.), Sex, Age, </a:t>
            </a:r>
            <a:r>
              <a:rPr lang="en-US" sz="2600" dirty="0" err="1">
                <a:latin typeface="Helvetica Neue"/>
              </a:rPr>
              <a:t>etc</a:t>
            </a:r>
            <a:r>
              <a:rPr lang="en-US" sz="2600" dirty="0">
                <a:latin typeface="Helvetica Neue"/>
              </a:rPr>
              <a:t> </a:t>
            </a:r>
          </a:p>
          <a:p>
            <a:r>
              <a:rPr lang="en-US" sz="2600" dirty="0">
                <a:latin typeface="Helvetica Neue"/>
              </a:rPr>
              <a:t> 	b. User should add 50+ common types of categorical data </a:t>
            </a:r>
          </a:p>
          <a:p>
            <a:r>
              <a:rPr lang="en-US" sz="2600" dirty="0">
                <a:latin typeface="Helvetica Neue"/>
              </a:rPr>
              <a:t>c. Based on categorical data user should do the operations like One-Hot Encoding, Label encoding, Target encoding, etc. </a:t>
            </a:r>
          </a:p>
          <a:p>
            <a:r>
              <a:rPr lang="en-US" sz="2600" dirty="0">
                <a:latin typeface="Helvetica Neue"/>
              </a:rPr>
              <a:t> 	d. User should also add a manual process to handling categorical data. </a:t>
            </a:r>
          </a:p>
          <a:p>
            <a:r>
              <a:rPr lang="en-US" sz="2600" dirty="0">
                <a:latin typeface="Helvetica Neue"/>
              </a:rPr>
              <a:t> </a:t>
            </a:r>
            <a:endParaRPr lang="en-US" sz="2600" dirty="0" smtClean="0">
              <a:latin typeface="Helvetica Neue"/>
            </a:endParaRPr>
          </a:p>
          <a:p>
            <a:r>
              <a:rPr lang="en-US" sz="2600" dirty="0" smtClean="0">
                <a:latin typeface="Helvetica Neue"/>
              </a:rPr>
              <a:t>Note</a:t>
            </a:r>
            <a:r>
              <a:rPr lang="en-US" sz="2600" dirty="0">
                <a:latin typeface="Helvetica Neue"/>
              </a:rPr>
              <a:t>: Design other data preprocessing features like </a:t>
            </a:r>
            <a:r>
              <a:rPr lang="en-US" sz="2600" dirty="0" err="1">
                <a:latin typeface="Helvetica Neue"/>
              </a:rPr>
              <a:t>StandardScaling</a:t>
            </a:r>
            <a:r>
              <a:rPr lang="en-US" sz="2600" dirty="0">
                <a:latin typeface="Helvetica Neue"/>
              </a:rPr>
              <a:t>, </a:t>
            </a:r>
            <a:r>
              <a:rPr lang="en-US" sz="2600" dirty="0" err="1">
                <a:latin typeface="Helvetica Neue"/>
              </a:rPr>
              <a:t>MinMaxScaling</a:t>
            </a:r>
            <a:r>
              <a:rPr lang="en-US" sz="2600" dirty="0">
                <a:latin typeface="Helvetica Neue"/>
              </a:rPr>
              <a:t>, Dataset Splitter, String operation, Adding a new feature in the dataset based on the existing feature. </a:t>
            </a:r>
          </a:p>
          <a:p>
            <a:r>
              <a:rPr lang="en-US" sz="2600" dirty="0" smtClean="0">
                <a:latin typeface="Helvetica Neue"/>
              </a:rPr>
              <a:t>Every </a:t>
            </a:r>
            <a:r>
              <a:rPr lang="en-US" sz="2600" dirty="0">
                <a:latin typeface="Helvetica Neue"/>
              </a:rPr>
              <a:t>project has to be isolated from another project. Project checkpoint has to be saved so that user can continue their project later as </a:t>
            </a:r>
            <a:r>
              <a:rPr lang="en-US" sz="2600" dirty="0" smtClean="0">
                <a:latin typeface="Helvetica Neue"/>
              </a:rPr>
              <a:t>well.</a:t>
            </a:r>
            <a:endParaRPr lang="en-US" sz="2600" dirty="0">
              <a:latin typeface="Helvetica Neue"/>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fontScale="62500" lnSpcReduction="20000"/>
          </a:bodyPr>
          <a:lstStyle/>
          <a:p>
            <a:r>
              <a:rPr lang="en-US" dirty="0"/>
              <a:t>The solution proposed here is an Automated EDA which can be implemented to perform above mentioned use cases. Initially the Automated EDA will take the dataset from the client , will process the dataset into </a:t>
            </a:r>
            <a:r>
              <a:rPr lang="en-US" dirty="0" smtClean="0"/>
              <a:t>Data Frame </a:t>
            </a:r>
            <a:r>
              <a:rPr lang="en-US" dirty="0"/>
              <a:t>and on this </a:t>
            </a:r>
            <a:r>
              <a:rPr lang="en-US"/>
              <a:t>processed </a:t>
            </a:r>
            <a:r>
              <a:rPr lang="en-US" smtClean="0"/>
              <a:t>Data Frame </a:t>
            </a:r>
            <a:r>
              <a:rPr lang="en-US" dirty="0"/>
              <a:t>further operations will be performed. The choice of operations are fairly dependent on the user and the copy of the performed operations will be made available to the client on the provided email.</a:t>
            </a:r>
          </a:p>
          <a:p>
            <a:r>
              <a:rPr lang="en-US" dirty="0"/>
              <a:t>To create an automated exploration of data at the initial stage will make following processes faster:</a:t>
            </a:r>
          </a:p>
          <a:p>
            <a:r>
              <a:rPr lang="en-US" dirty="0"/>
              <a:t>To reduce coding so the exploration of the data can be made possible for management</a:t>
            </a:r>
          </a:p>
          <a:p>
            <a:r>
              <a:rPr lang="en-US" dirty="0"/>
              <a:t>To reduce time involved in basic exploration of data set and data mining</a:t>
            </a:r>
          </a:p>
          <a:p>
            <a:r>
              <a:rPr lang="en-US" dirty="0"/>
              <a:t>To demonstrate the working of exploring data to the data science enthusiast</a:t>
            </a:r>
          </a:p>
          <a:p>
            <a:r>
              <a:rPr lang="en-US" dirty="0"/>
              <a:t>To make the code readily available to the data </a:t>
            </a:r>
            <a:r>
              <a:rPr lang="en-US" dirty="0" smtClean="0"/>
              <a:t>scientists</a:t>
            </a:r>
          </a:p>
          <a:p>
            <a:r>
              <a:rPr lang="en-US" dirty="0"/>
              <a:t>This project can perform basic to advanced to visual analysis on the data set without writing any code.</a:t>
            </a:r>
          </a:p>
          <a:p>
            <a:endParaRPr lang="en-US" dirty="0"/>
          </a:p>
        </p:txBody>
      </p:sp>
    </p:spTree>
    <p:extLst>
      <p:ext uri="{BB962C8B-B14F-4D97-AF65-F5344CB8AC3E}">
        <p14:creationId xmlns:p14="http://schemas.microsoft.com/office/powerpoint/2010/main" val="402007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393</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Neuro Data Engineering</vt:lpstr>
      <vt:lpstr>OVERVIEW</vt:lpstr>
      <vt:lpstr>          DATA PREPROCESSING</vt:lpstr>
      <vt:lpstr>INSIGHT FROM DATA ANALYSIS</vt:lpstr>
      <vt:lpstr>INSIGHT FROM DATA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Anusha Nagineni</cp:lastModifiedBy>
  <cp:revision>5</cp:revision>
  <dcterms:created xsi:type="dcterms:W3CDTF">2021-09-09T07:45:17Z</dcterms:created>
  <dcterms:modified xsi:type="dcterms:W3CDTF">2022-10-24T01:21:55Z</dcterms:modified>
</cp:coreProperties>
</file>