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0" r:id="rId7"/>
    <p:sldId id="271" r:id="rId8"/>
    <p:sldId id="272" r:id="rId9"/>
    <p:sldId id="259" r:id="rId10"/>
    <p:sldId id="260" r:id="rId11"/>
    <p:sldId id="261" r:id="rId12"/>
    <p:sldId id="262" r:id="rId13"/>
    <p:sldId id="263" r:id="rId14"/>
    <p:sldId id="264" r:id="rId15"/>
    <p:sldId id="265" r:id="rId16"/>
    <p:sldId id="266" r:id="rId17"/>
    <p:sldId id="267"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13AE9E5-84A1-44C4-89FB-67A4A9133E70}" type="datetimeFigureOut">
              <a:rPr lang="en-IN" smtClean="0"/>
              <a:t>23-10-2022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41209-EB04-4DAD-8917-1181B8746D5A}" type="slidenum">
              <a:rPr lang="en-IN" smtClean="0"/>
              <a:t>‹#›</a:t>
            </a:fld>
            <a:endParaRPr lang="en-IN"/>
          </a:p>
        </p:txBody>
      </p:sp>
    </p:spTree>
    <p:extLst>
      <p:ext uri="{BB962C8B-B14F-4D97-AF65-F5344CB8AC3E}">
        <p14:creationId xmlns:p14="http://schemas.microsoft.com/office/powerpoint/2010/main" val="173530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3AE9E5-84A1-44C4-89FB-67A4A9133E70}" type="datetimeFigureOut">
              <a:rPr lang="en-IN" smtClean="0"/>
              <a:t>23-10-2022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41209-EB04-4DAD-8917-1181B8746D5A}" type="slidenum">
              <a:rPr lang="en-IN" smtClean="0"/>
              <a:t>‹#›</a:t>
            </a:fld>
            <a:endParaRPr lang="en-IN"/>
          </a:p>
        </p:txBody>
      </p:sp>
    </p:spTree>
    <p:extLst>
      <p:ext uri="{BB962C8B-B14F-4D97-AF65-F5344CB8AC3E}">
        <p14:creationId xmlns:p14="http://schemas.microsoft.com/office/powerpoint/2010/main" val="249096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3AE9E5-84A1-44C4-89FB-67A4A9133E70}" type="datetimeFigureOut">
              <a:rPr lang="en-IN" smtClean="0"/>
              <a:t>23-10-2022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41209-EB04-4DAD-8917-1181B8746D5A}" type="slidenum">
              <a:rPr lang="en-IN" smtClean="0"/>
              <a:t>‹#›</a:t>
            </a:fld>
            <a:endParaRPr lang="en-IN"/>
          </a:p>
        </p:txBody>
      </p:sp>
    </p:spTree>
    <p:extLst>
      <p:ext uri="{BB962C8B-B14F-4D97-AF65-F5344CB8AC3E}">
        <p14:creationId xmlns:p14="http://schemas.microsoft.com/office/powerpoint/2010/main" val="308363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3AE9E5-84A1-44C4-89FB-67A4A9133E70}" type="datetimeFigureOut">
              <a:rPr lang="en-IN" smtClean="0"/>
              <a:t>23-10-2022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41209-EB04-4DAD-8917-1181B8746D5A}" type="slidenum">
              <a:rPr lang="en-IN" smtClean="0"/>
              <a:t>‹#›</a:t>
            </a:fld>
            <a:endParaRPr lang="en-IN"/>
          </a:p>
        </p:txBody>
      </p:sp>
    </p:spTree>
    <p:extLst>
      <p:ext uri="{BB962C8B-B14F-4D97-AF65-F5344CB8AC3E}">
        <p14:creationId xmlns:p14="http://schemas.microsoft.com/office/powerpoint/2010/main" val="260894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3AE9E5-84A1-44C4-89FB-67A4A9133E70}" type="datetimeFigureOut">
              <a:rPr lang="en-IN" smtClean="0"/>
              <a:t>23-10-2022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41209-EB04-4DAD-8917-1181B8746D5A}" type="slidenum">
              <a:rPr lang="en-IN" smtClean="0"/>
              <a:t>‹#›</a:t>
            </a:fld>
            <a:endParaRPr lang="en-IN"/>
          </a:p>
        </p:txBody>
      </p:sp>
    </p:spTree>
    <p:extLst>
      <p:ext uri="{BB962C8B-B14F-4D97-AF65-F5344CB8AC3E}">
        <p14:creationId xmlns:p14="http://schemas.microsoft.com/office/powerpoint/2010/main" val="98447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13AE9E5-84A1-44C4-89FB-67A4A9133E70}" type="datetimeFigureOut">
              <a:rPr lang="en-IN" smtClean="0"/>
              <a:t>23-10-2022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41209-EB04-4DAD-8917-1181B8746D5A}" type="slidenum">
              <a:rPr lang="en-IN" smtClean="0"/>
              <a:t>‹#›</a:t>
            </a:fld>
            <a:endParaRPr lang="en-IN"/>
          </a:p>
        </p:txBody>
      </p:sp>
    </p:spTree>
    <p:extLst>
      <p:ext uri="{BB962C8B-B14F-4D97-AF65-F5344CB8AC3E}">
        <p14:creationId xmlns:p14="http://schemas.microsoft.com/office/powerpoint/2010/main" val="233972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13AE9E5-84A1-44C4-89FB-67A4A9133E70}" type="datetimeFigureOut">
              <a:rPr lang="en-IN" smtClean="0"/>
              <a:t>23-10-2022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641209-EB04-4DAD-8917-1181B8746D5A}" type="slidenum">
              <a:rPr lang="en-IN" smtClean="0"/>
              <a:t>‹#›</a:t>
            </a:fld>
            <a:endParaRPr lang="en-IN"/>
          </a:p>
        </p:txBody>
      </p:sp>
    </p:spTree>
    <p:extLst>
      <p:ext uri="{BB962C8B-B14F-4D97-AF65-F5344CB8AC3E}">
        <p14:creationId xmlns:p14="http://schemas.microsoft.com/office/powerpoint/2010/main" val="32943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13AE9E5-84A1-44C4-89FB-67A4A9133E70}" type="datetimeFigureOut">
              <a:rPr lang="en-IN" smtClean="0"/>
              <a:t>23-10-2022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641209-EB04-4DAD-8917-1181B8746D5A}" type="slidenum">
              <a:rPr lang="en-IN" smtClean="0"/>
              <a:t>‹#›</a:t>
            </a:fld>
            <a:endParaRPr lang="en-IN"/>
          </a:p>
        </p:txBody>
      </p:sp>
    </p:spTree>
    <p:extLst>
      <p:ext uri="{BB962C8B-B14F-4D97-AF65-F5344CB8AC3E}">
        <p14:creationId xmlns:p14="http://schemas.microsoft.com/office/powerpoint/2010/main" val="123385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AE9E5-84A1-44C4-89FB-67A4A9133E70}" type="datetimeFigureOut">
              <a:rPr lang="en-IN" smtClean="0"/>
              <a:t>23-10-2022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641209-EB04-4DAD-8917-1181B8746D5A}" type="slidenum">
              <a:rPr lang="en-IN" smtClean="0"/>
              <a:t>‹#›</a:t>
            </a:fld>
            <a:endParaRPr lang="en-IN"/>
          </a:p>
        </p:txBody>
      </p:sp>
    </p:spTree>
    <p:extLst>
      <p:ext uri="{BB962C8B-B14F-4D97-AF65-F5344CB8AC3E}">
        <p14:creationId xmlns:p14="http://schemas.microsoft.com/office/powerpoint/2010/main" val="218133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3AE9E5-84A1-44C4-89FB-67A4A9133E70}" type="datetimeFigureOut">
              <a:rPr lang="en-IN" smtClean="0"/>
              <a:t>23-10-2022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41209-EB04-4DAD-8917-1181B8746D5A}" type="slidenum">
              <a:rPr lang="en-IN" smtClean="0"/>
              <a:t>‹#›</a:t>
            </a:fld>
            <a:endParaRPr lang="en-IN"/>
          </a:p>
        </p:txBody>
      </p:sp>
    </p:spTree>
    <p:extLst>
      <p:ext uri="{BB962C8B-B14F-4D97-AF65-F5344CB8AC3E}">
        <p14:creationId xmlns:p14="http://schemas.microsoft.com/office/powerpoint/2010/main" val="250881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3AE9E5-84A1-44C4-89FB-67A4A9133E70}" type="datetimeFigureOut">
              <a:rPr lang="en-IN" smtClean="0"/>
              <a:t>23-10-2022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41209-EB04-4DAD-8917-1181B8746D5A}" type="slidenum">
              <a:rPr lang="en-IN" smtClean="0"/>
              <a:t>‹#›</a:t>
            </a:fld>
            <a:endParaRPr lang="en-IN"/>
          </a:p>
        </p:txBody>
      </p:sp>
    </p:spTree>
    <p:extLst>
      <p:ext uri="{BB962C8B-B14F-4D97-AF65-F5344CB8AC3E}">
        <p14:creationId xmlns:p14="http://schemas.microsoft.com/office/powerpoint/2010/main" val="210210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AE9E5-84A1-44C4-89FB-67A4A9133E70}" type="datetimeFigureOut">
              <a:rPr lang="en-IN" smtClean="0"/>
              <a:t>23-10-2022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41209-EB04-4DAD-8917-1181B8746D5A}" type="slidenum">
              <a:rPr lang="en-IN" smtClean="0"/>
              <a:t>‹#›</a:t>
            </a:fld>
            <a:endParaRPr lang="en-IN"/>
          </a:p>
        </p:txBody>
      </p:sp>
    </p:spTree>
    <p:extLst>
      <p:ext uri="{BB962C8B-B14F-4D97-AF65-F5344CB8AC3E}">
        <p14:creationId xmlns:p14="http://schemas.microsoft.com/office/powerpoint/2010/main" val="1920012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Online EDA Automation</a:t>
            </a:r>
            <a:endParaRPr lang="en-IN" dirty="0"/>
          </a:p>
        </p:txBody>
      </p:sp>
      <p:sp>
        <p:nvSpPr>
          <p:cNvPr id="3" name="Subtitle 2"/>
          <p:cNvSpPr>
            <a:spLocks noGrp="1"/>
          </p:cNvSpPr>
          <p:nvPr>
            <p:ph type="subTitle" idx="1"/>
          </p:nvPr>
        </p:nvSpPr>
        <p:spPr/>
        <p:txBody>
          <a:bodyPr/>
          <a:lstStyle/>
          <a:p>
            <a:r>
              <a:rPr lang="en-IN" dirty="0" smtClean="0"/>
              <a:t>Neuro Data Engineering</a:t>
            </a:r>
            <a:endParaRPr lang="en-IN" dirty="0"/>
          </a:p>
        </p:txBody>
      </p:sp>
    </p:spTree>
    <p:extLst>
      <p:ext uri="{BB962C8B-B14F-4D97-AF65-F5344CB8AC3E}">
        <p14:creationId xmlns:p14="http://schemas.microsoft.com/office/powerpoint/2010/main" val="2300581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715"/>
            <a:ext cx="10515600" cy="694593"/>
          </a:xfrm>
        </p:spPr>
        <p:txBody>
          <a:bodyPr>
            <a:normAutofit fontScale="90000"/>
          </a:bodyPr>
          <a:lstStyle/>
          <a:p>
            <a:r>
              <a:rPr lang="en-IN" dirty="0" smtClean="0"/>
              <a:t>Data flow task: Transformations</a:t>
            </a:r>
            <a:endParaRPr lang="en-IN" dirty="0"/>
          </a:p>
        </p:txBody>
      </p:sp>
      <p:sp>
        <p:nvSpPr>
          <p:cNvPr id="3" name="Content Placeholder 2"/>
          <p:cNvSpPr>
            <a:spLocks noGrp="1"/>
          </p:cNvSpPr>
          <p:nvPr>
            <p:ph idx="1"/>
          </p:nvPr>
        </p:nvSpPr>
        <p:spPr>
          <a:xfrm>
            <a:off x="325315" y="1011116"/>
            <a:ext cx="11658599" cy="5165847"/>
          </a:xfrm>
        </p:spPr>
        <p:txBody>
          <a:bodyPr>
            <a:normAutofit fontScale="55000" lnSpcReduction="20000"/>
          </a:bodyPr>
          <a:lstStyle/>
          <a:p>
            <a:r>
              <a:rPr lang="en-US" dirty="0" smtClean="0"/>
              <a:t>1.Audit: The Audit transformation enables the data flow in a package to include data about the environment in which the package runs. For example, the name of the package, computer, and operator can be added to the data flow. </a:t>
            </a:r>
          </a:p>
          <a:p>
            <a:r>
              <a:rPr lang="en-US" dirty="0" smtClean="0"/>
              <a:t> 2.CDC Splitter (Change data Capture): The CDC splitter splits a single flow of change rows from a CDC source data flow into different data flows for Insert, Update and Delete operations.  </a:t>
            </a:r>
          </a:p>
          <a:p>
            <a:r>
              <a:rPr lang="en-US" dirty="0" smtClean="0"/>
              <a:t> 3.Character Map: Character Map transformation applies string functions, such as a conversion from lowercase to uppercase for character data. This transformation works only on columns which have a string data type. As per the transformation output, it creates a new column or changes the converted data into the existing column. </a:t>
            </a:r>
          </a:p>
          <a:p>
            <a:r>
              <a:rPr lang="en-US" dirty="0" smtClean="0"/>
              <a:t> 4.Copy Column: The Copy Column transformation creates new columns by copying input columns and adding the new columns to the transformation output. </a:t>
            </a:r>
          </a:p>
          <a:p>
            <a:r>
              <a:rPr lang="en-US" dirty="0" smtClean="0"/>
              <a:t> 5.DQS Cleansing: The DQS Cleansing transformation uses Data Quality Services (DQS) to correct data from a connected data source, by applying approved rules that were created for the connected data source or a similar data source. Export Column </a:t>
            </a:r>
          </a:p>
          <a:p>
            <a:r>
              <a:rPr lang="en-US" dirty="0" smtClean="0"/>
              <a:t>6.Import Column: The Import Column transformation reads data from files and adds the data to columns in a data flow. For example, a data flow that loads data into a table that stores product information can include the Import Column transformation to import customer reviews of each product from files and add the reviews to the data flow. </a:t>
            </a:r>
          </a:p>
          <a:p>
            <a:r>
              <a:rPr lang="en-US" dirty="0" smtClean="0"/>
              <a:t> 7.Percentage Sampling: The Percentage Sampling transformation creates a sample data set by selecting a percentage of the transformation input rows. The sample data set is a random selection of rows from the transformation input, to make the resultant sample representative of the input. </a:t>
            </a:r>
          </a:p>
          <a:p>
            <a:r>
              <a:rPr lang="en-US" dirty="0" smtClean="0"/>
              <a:t> 8.Pivot: The Pivot transformation makes a normalized data set into a less normalized but more compact version by pivoting the input data on a column value. </a:t>
            </a:r>
          </a:p>
          <a:p>
            <a:r>
              <a:rPr lang="en-US" dirty="0" smtClean="0"/>
              <a:t> 9.Row sampling: The Row Sampling transformation is used to obtain a randomly selected subset of an input dataset. </a:t>
            </a:r>
          </a:p>
          <a:p>
            <a:r>
              <a:rPr lang="en-US" dirty="0" smtClean="0"/>
              <a:t> 10.Unpivot: The </a:t>
            </a:r>
            <a:r>
              <a:rPr lang="en-US" dirty="0" err="1" smtClean="0"/>
              <a:t>Unpivot</a:t>
            </a:r>
            <a:r>
              <a:rPr lang="en-US" dirty="0" smtClean="0"/>
              <a:t> transformation makes an </a:t>
            </a:r>
            <a:r>
              <a:rPr lang="en-US" dirty="0" err="1" smtClean="0"/>
              <a:t>unnormalized</a:t>
            </a:r>
            <a:r>
              <a:rPr lang="en-US" dirty="0" smtClean="0"/>
              <a:t> dataset into a more normalized version by expanding values from multiple columns in a single record into multiple records with the same values in a single column. </a:t>
            </a:r>
          </a:p>
          <a:p>
            <a:pPr marL="0" indent="0">
              <a:buNone/>
            </a:pPr>
            <a:endParaRPr lang="en-IN" dirty="0"/>
          </a:p>
        </p:txBody>
      </p:sp>
    </p:spTree>
    <p:extLst>
      <p:ext uri="{BB962C8B-B14F-4D97-AF65-F5344CB8AC3E}">
        <p14:creationId xmlns:p14="http://schemas.microsoft.com/office/powerpoint/2010/main" val="3282604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680"/>
            <a:ext cx="10515600" cy="821398"/>
          </a:xfrm>
        </p:spPr>
        <p:txBody>
          <a:bodyPr>
            <a:normAutofit fontScale="90000"/>
          </a:bodyPr>
          <a:lstStyle/>
          <a:p>
            <a:r>
              <a:rPr lang="en-IN" dirty="0" smtClean="0"/>
              <a:t>Data flow task : Sources </a:t>
            </a:r>
            <a:br>
              <a:rPr lang="en-IN" dirty="0" smtClean="0"/>
            </a:br>
            <a:endParaRPr lang="en-IN" dirty="0"/>
          </a:p>
        </p:txBody>
      </p:sp>
      <p:sp>
        <p:nvSpPr>
          <p:cNvPr id="3" name="Content Placeholder 2"/>
          <p:cNvSpPr>
            <a:spLocks noGrp="1"/>
          </p:cNvSpPr>
          <p:nvPr>
            <p:ph idx="1"/>
          </p:nvPr>
        </p:nvSpPr>
        <p:spPr>
          <a:xfrm>
            <a:off x="838200" y="894080"/>
            <a:ext cx="10515600" cy="5282883"/>
          </a:xfrm>
        </p:spPr>
        <p:txBody>
          <a:bodyPr/>
          <a:lstStyle/>
          <a:p>
            <a:r>
              <a:rPr lang="en-IN" dirty="0" smtClean="0"/>
              <a:t>Excel Source Flat File Source Raw File Source XML Source MongoDB Cassandra DB SQLite </a:t>
            </a:r>
          </a:p>
          <a:p>
            <a:r>
              <a:rPr lang="en-IN" dirty="0" smtClean="0"/>
              <a:t>MYSQL </a:t>
            </a:r>
          </a:p>
          <a:p>
            <a:r>
              <a:rPr lang="en-IN" dirty="0" smtClean="0"/>
              <a:t>S3 bucket Blob Storage </a:t>
            </a:r>
          </a:p>
          <a:p>
            <a:r>
              <a:rPr lang="en-IN" dirty="0" smtClean="0"/>
              <a:t>Oracle Database CSV File </a:t>
            </a:r>
          </a:p>
          <a:p>
            <a:r>
              <a:rPr lang="en-IN" dirty="0" smtClean="0"/>
              <a:t>TSV File </a:t>
            </a:r>
          </a:p>
          <a:p>
            <a:r>
              <a:rPr lang="en-IN" dirty="0" smtClean="0"/>
              <a:t>Google Cloud Storage </a:t>
            </a:r>
            <a:endParaRPr lang="en-IN" dirty="0"/>
          </a:p>
        </p:txBody>
      </p:sp>
    </p:spTree>
    <p:extLst>
      <p:ext uri="{BB962C8B-B14F-4D97-AF65-F5344CB8AC3E}">
        <p14:creationId xmlns:p14="http://schemas.microsoft.com/office/powerpoint/2010/main" val="176081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task : Destinations</a:t>
            </a:r>
            <a:endParaRPr lang="en-IN" dirty="0"/>
          </a:p>
        </p:txBody>
      </p:sp>
      <p:sp>
        <p:nvSpPr>
          <p:cNvPr id="3" name="Content Placeholder 2"/>
          <p:cNvSpPr>
            <a:spLocks noGrp="1"/>
          </p:cNvSpPr>
          <p:nvPr>
            <p:ph idx="1"/>
          </p:nvPr>
        </p:nvSpPr>
        <p:spPr/>
        <p:txBody>
          <a:bodyPr/>
          <a:lstStyle/>
          <a:p>
            <a:r>
              <a:rPr lang="fr-FR" dirty="0" smtClean="0"/>
              <a:t>Excel Source Flat File Source </a:t>
            </a:r>
            <a:r>
              <a:rPr lang="fr-FR" dirty="0" err="1" smtClean="0"/>
              <a:t>Raw</a:t>
            </a:r>
            <a:r>
              <a:rPr lang="fr-FR" dirty="0" smtClean="0"/>
              <a:t> File Source XML Source </a:t>
            </a:r>
            <a:r>
              <a:rPr lang="fr-FR" dirty="0" err="1" smtClean="0"/>
              <a:t>MongoDB</a:t>
            </a:r>
            <a:r>
              <a:rPr lang="fr-FR" dirty="0" smtClean="0"/>
              <a:t> Cassandra DB </a:t>
            </a:r>
            <a:r>
              <a:rPr lang="fr-FR" dirty="0" err="1" smtClean="0"/>
              <a:t>SQLite</a:t>
            </a:r>
            <a:endParaRPr lang="fr-FR" dirty="0" smtClean="0"/>
          </a:p>
          <a:p>
            <a:r>
              <a:rPr lang="en-US" dirty="0" smtClean="0"/>
              <a:t>MYSQL </a:t>
            </a:r>
          </a:p>
          <a:p>
            <a:r>
              <a:rPr lang="en-US" dirty="0" smtClean="0"/>
              <a:t>S3 bucket Blob Storage </a:t>
            </a:r>
          </a:p>
          <a:p>
            <a:r>
              <a:rPr lang="en-US" dirty="0" smtClean="0"/>
              <a:t>Oracle Database CSV File </a:t>
            </a:r>
          </a:p>
          <a:p>
            <a:r>
              <a:rPr lang="en-US" dirty="0" smtClean="0"/>
              <a:t>TSV File </a:t>
            </a:r>
          </a:p>
          <a:p>
            <a:r>
              <a:rPr lang="en-US" dirty="0" smtClean="0"/>
              <a:t>Google Cloud Storage</a:t>
            </a:r>
            <a:endParaRPr lang="en-IN" dirty="0"/>
          </a:p>
        </p:txBody>
      </p:sp>
    </p:spTree>
    <p:extLst>
      <p:ext uri="{BB962C8B-B14F-4D97-AF65-F5344CB8AC3E}">
        <p14:creationId xmlns:p14="http://schemas.microsoft.com/office/powerpoint/2010/main" val="261832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a:t>F</a:t>
            </a:r>
            <a:r>
              <a:rPr lang="en-IN" dirty="0" smtClean="0"/>
              <a:t>low : Other tasks</a:t>
            </a:r>
            <a:endParaRPr lang="en-IN" dirty="0"/>
          </a:p>
        </p:txBody>
      </p:sp>
      <p:sp>
        <p:nvSpPr>
          <p:cNvPr id="3" name="Content Placeholder 2"/>
          <p:cNvSpPr>
            <a:spLocks noGrp="1"/>
          </p:cNvSpPr>
          <p:nvPr>
            <p:ph idx="1"/>
          </p:nvPr>
        </p:nvSpPr>
        <p:spPr>
          <a:xfrm>
            <a:off x="838200" y="1690688"/>
            <a:ext cx="10515600" cy="4486275"/>
          </a:xfrm>
        </p:spPr>
        <p:txBody>
          <a:bodyPr/>
          <a:lstStyle/>
          <a:p>
            <a:r>
              <a:rPr lang="en-US" dirty="0" smtClean="0"/>
              <a:t>1.	Bulk Insert Task: Inserting massive dataset into database.</a:t>
            </a:r>
          </a:p>
          <a:p>
            <a:r>
              <a:rPr lang="en-US" dirty="0" smtClean="0"/>
              <a:t> 2. File System Task: Creating, Updating, Removing, Copying </a:t>
            </a:r>
          </a:p>
          <a:p>
            <a:r>
              <a:rPr lang="en-US" dirty="0" smtClean="0"/>
              <a:t>3. Custom Script Task: Allow to write customer task </a:t>
            </a:r>
          </a:p>
          <a:p>
            <a:r>
              <a:rPr lang="en-US" dirty="0" smtClean="0"/>
              <a:t>4.	Send mail task: </a:t>
            </a:r>
          </a:p>
          <a:p>
            <a:r>
              <a:rPr lang="en-US" dirty="0" smtClean="0"/>
              <a:t>5.	Web service task: Allow to call web Service </a:t>
            </a:r>
          </a:p>
          <a:p>
            <a:r>
              <a:rPr lang="en-US" dirty="0" smtClean="0"/>
              <a:t>6. for each Loop task: Allow to write loop statement</a:t>
            </a:r>
            <a:endParaRPr lang="en-IN" dirty="0"/>
          </a:p>
        </p:txBody>
      </p:sp>
    </p:spTree>
    <p:extLst>
      <p:ext uri="{BB962C8B-B14F-4D97-AF65-F5344CB8AC3E}">
        <p14:creationId xmlns:p14="http://schemas.microsoft.com/office/powerpoint/2010/main" val="2853174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Descriptive Statistics: </a:t>
            </a:r>
            <a:endParaRPr lang="en-IN" dirty="0"/>
          </a:p>
        </p:txBody>
      </p:sp>
      <p:sp>
        <p:nvSpPr>
          <p:cNvPr id="3" name="Content Placeholder 2"/>
          <p:cNvSpPr>
            <a:spLocks noGrp="1"/>
          </p:cNvSpPr>
          <p:nvPr>
            <p:ph idx="1"/>
          </p:nvPr>
        </p:nvSpPr>
        <p:spPr>
          <a:xfrm>
            <a:off x="838200" y="1503680"/>
            <a:ext cx="10515600" cy="4673283"/>
          </a:xfrm>
        </p:spPr>
        <p:txBody>
          <a:bodyPr>
            <a:normAutofit fontScale="62500" lnSpcReduction="20000"/>
          </a:bodyPr>
          <a:lstStyle/>
          <a:p>
            <a:r>
              <a:rPr lang="en-IN" dirty="0" err="1" smtClean="0"/>
              <a:t>Sr</a:t>
            </a:r>
            <a:r>
              <a:rPr lang="en-IN" dirty="0" smtClean="0"/>
              <a:t> 	Function 	Description </a:t>
            </a:r>
          </a:p>
          <a:p>
            <a:r>
              <a:rPr lang="en-IN" dirty="0" smtClean="0"/>
              <a:t>1 	count() 	Number of non-null observations </a:t>
            </a:r>
          </a:p>
          <a:p>
            <a:r>
              <a:rPr lang="en-IN" dirty="0" smtClean="0"/>
              <a:t>2 	sum() 	Sum of values </a:t>
            </a:r>
          </a:p>
          <a:p>
            <a:r>
              <a:rPr lang="en-IN" dirty="0" smtClean="0"/>
              <a:t>3 	mean() 	Mean of Values </a:t>
            </a:r>
          </a:p>
          <a:p>
            <a:r>
              <a:rPr lang="en-IN" dirty="0" smtClean="0"/>
              <a:t>4 	median() 	Median of Values </a:t>
            </a:r>
          </a:p>
          <a:p>
            <a:r>
              <a:rPr lang="en-IN" dirty="0" smtClean="0"/>
              <a:t>5 	mode() 	Mode of values </a:t>
            </a:r>
          </a:p>
          <a:p>
            <a:r>
              <a:rPr lang="en-IN" dirty="0" smtClean="0"/>
              <a:t>6 	</a:t>
            </a:r>
            <a:r>
              <a:rPr lang="en-IN" dirty="0" err="1" smtClean="0"/>
              <a:t>std</a:t>
            </a:r>
            <a:r>
              <a:rPr lang="en-IN" dirty="0" smtClean="0"/>
              <a:t>() 	Standard Deviation of the Values </a:t>
            </a:r>
          </a:p>
          <a:p>
            <a:r>
              <a:rPr lang="en-IN" dirty="0" smtClean="0"/>
              <a:t>7 	min() 	Minimum Value </a:t>
            </a:r>
          </a:p>
          <a:p>
            <a:r>
              <a:rPr lang="en-IN" dirty="0" smtClean="0"/>
              <a:t>8 	max() 	Maximum Value </a:t>
            </a:r>
          </a:p>
          <a:p>
            <a:r>
              <a:rPr lang="en-IN" dirty="0" smtClean="0"/>
              <a:t>9 	abs() 	Absolute Value </a:t>
            </a:r>
          </a:p>
          <a:p>
            <a:r>
              <a:rPr lang="en-IN" dirty="0" smtClean="0"/>
              <a:t>10 	prod() 	Product of Values </a:t>
            </a:r>
          </a:p>
          <a:p>
            <a:r>
              <a:rPr lang="en-IN" dirty="0" smtClean="0"/>
              <a:t>11 	</a:t>
            </a:r>
            <a:r>
              <a:rPr lang="en-IN" dirty="0" err="1" smtClean="0"/>
              <a:t>cumsum</a:t>
            </a:r>
            <a:r>
              <a:rPr lang="en-IN" dirty="0" smtClean="0"/>
              <a:t>() 	Cumulative Sum </a:t>
            </a:r>
          </a:p>
          <a:p>
            <a:r>
              <a:rPr lang="en-IN" dirty="0" smtClean="0"/>
              <a:t>12 	</a:t>
            </a:r>
            <a:r>
              <a:rPr lang="en-IN" dirty="0" err="1" smtClean="0"/>
              <a:t>cumprod</a:t>
            </a:r>
            <a:r>
              <a:rPr lang="en-IN" dirty="0" smtClean="0"/>
              <a:t>() 	Cumulative Product</a:t>
            </a:r>
          </a:p>
          <a:p>
            <a:r>
              <a:rPr lang="en-US" dirty="0" smtClean="0"/>
              <a:t>The describe() function computes a summary of statistics about the </a:t>
            </a:r>
            <a:r>
              <a:rPr lang="en-US" dirty="0" err="1" smtClean="0"/>
              <a:t>DataFrame</a:t>
            </a:r>
            <a:r>
              <a:rPr lang="en-US" dirty="0" smtClean="0"/>
              <a:t> columns.</a:t>
            </a:r>
            <a:endParaRPr lang="en-IN" dirty="0"/>
          </a:p>
        </p:txBody>
      </p:sp>
    </p:spTree>
    <p:extLst>
      <p:ext uri="{BB962C8B-B14F-4D97-AF65-F5344CB8AC3E}">
        <p14:creationId xmlns:p14="http://schemas.microsoft.com/office/powerpoint/2010/main" val="139179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Function Application</a:t>
            </a:r>
            <a:endParaRPr lang="en-IN" dirty="0"/>
          </a:p>
        </p:txBody>
      </p:sp>
      <p:sp>
        <p:nvSpPr>
          <p:cNvPr id="3" name="Content Placeholder 2"/>
          <p:cNvSpPr>
            <a:spLocks noGrp="1"/>
          </p:cNvSpPr>
          <p:nvPr>
            <p:ph idx="1"/>
          </p:nvPr>
        </p:nvSpPr>
        <p:spPr/>
        <p:txBody>
          <a:bodyPr/>
          <a:lstStyle/>
          <a:p>
            <a:r>
              <a:rPr lang="en-US" dirty="0" smtClean="0"/>
              <a:t>Table wise Function Application: pipe() </a:t>
            </a:r>
          </a:p>
          <a:p>
            <a:r>
              <a:rPr lang="en-US" dirty="0" smtClean="0"/>
              <a:t>Row or Column Wise Function Application: apply() </a:t>
            </a:r>
          </a:p>
          <a:p>
            <a:r>
              <a:rPr lang="en-US" dirty="0" smtClean="0"/>
              <a:t>Element wise Function Application: </a:t>
            </a:r>
            <a:r>
              <a:rPr lang="en-US" dirty="0" err="1" smtClean="0"/>
              <a:t>applymap</a:t>
            </a:r>
            <a:r>
              <a:rPr lang="en-US" dirty="0" smtClean="0"/>
              <a:t>()</a:t>
            </a:r>
            <a:endParaRPr lang="en-IN" dirty="0"/>
          </a:p>
        </p:txBody>
      </p:sp>
    </p:spTree>
    <p:extLst>
      <p:ext uri="{BB962C8B-B14F-4D97-AF65-F5344CB8AC3E}">
        <p14:creationId xmlns:p14="http://schemas.microsoft.com/office/powerpoint/2010/main" val="2824373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Indexing and </a:t>
            </a:r>
            <a:r>
              <a:rPr lang="en-IN" dirty="0" err="1" smtClean="0"/>
              <a:t>ReIndexing</a:t>
            </a:r>
            <a:endParaRPr lang="en-IN" dirty="0"/>
          </a:p>
        </p:txBody>
      </p:sp>
      <p:sp>
        <p:nvSpPr>
          <p:cNvPr id="3" name="Content Placeholder 2"/>
          <p:cNvSpPr>
            <a:spLocks noGrp="1"/>
          </p:cNvSpPr>
          <p:nvPr>
            <p:ph idx="1"/>
          </p:nvPr>
        </p:nvSpPr>
        <p:spPr/>
        <p:txBody>
          <a:bodyPr/>
          <a:lstStyle/>
          <a:p>
            <a:r>
              <a:rPr lang="en-US" dirty="0" smtClean="0"/>
              <a:t>Reindexing changes the row labels and column labels of a </a:t>
            </a:r>
            <a:r>
              <a:rPr lang="en-US" dirty="0" err="1" smtClean="0"/>
              <a:t>DataFrame</a:t>
            </a:r>
            <a:r>
              <a:rPr lang="en-US" dirty="0" smtClean="0"/>
              <a:t>.</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015773240"/>
              </p:ext>
            </p:extLst>
          </p:nvPr>
        </p:nvGraphicFramePr>
        <p:xfrm>
          <a:off x="2255521" y="3200398"/>
          <a:ext cx="5496560" cy="2814321"/>
        </p:xfrm>
        <a:graphic>
          <a:graphicData uri="http://schemas.openxmlformats.org/drawingml/2006/table">
            <a:tbl>
              <a:tblPr firstRow="1" firstCol="1" lastRow="1" lastCol="1" bandRow="1" bandCol="1">
                <a:tableStyleId>{5C22544A-7EE6-4342-B048-85BDC9FD1C3A}</a:tableStyleId>
              </a:tblPr>
              <a:tblGrid>
                <a:gridCol w="1055411">
                  <a:extLst>
                    <a:ext uri="{9D8B030D-6E8A-4147-A177-3AD203B41FA5}">
                      <a16:colId xmlns:a16="http://schemas.microsoft.com/office/drawing/2014/main" val="4286583539"/>
                    </a:ext>
                  </a:extLst>
                </a:gridCol>
                <a:gridCol w="4441149">
                  <a:extLst>
                    <a:ext uri="{9D8B030D-6E8A-4147-A177-3AD203B41FA5}">
                      <a16:colId xmlns:a16="http://schemas.microsoft.com/office/drawing/2014/main" val="511607994"/>
                    </a:ext>
                  </a:extLst>
                </a:gridCol>
              </a:tblGrid>
              <a:tr h="367526">
                <a:tc>
                  <a:txBody>
                    <a:bodyPr/>
                    <a:lstStyle/>
                    <a:p>
                      <a:pPr marL="127000">
                        <a:lnSpc>
                          <a:spcPts val="1175"/>
                        </a:lnSpc>
                        <a:spcBef>
                          <a:spcPts val="60"/>
                        </a:spcBef>
                        <a:spcAft>
                          <a:spcPts val="0"/>
                        </a:spcAft>
                      </a:pPr>
                      <a:r>
                        <a:rPr lang="en-US" sz="1200">
                          <a:effectLst/>
                        </a:rPr>
                        <a:t> </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48260">
                        <a:lnSpc>
                          <a:spcPts val="1175"/>
                        </a:lnSpc>
                        <a:spcBef>
                          <a:spcPts val="60"/>
                        </a:spcBef>
                        <a:spcAft>
                          <a:spcPts val="0"/>
                        </a:spcAft>
                      </a:pPr>
                      <a:r>
                        <a:rPr lang="en-US" sz="1200" dirty="0">
                          <a:effectLst/>
                        </a:rPr>
                        <a:t> </a:t>
                      </a:r>
                      <a:r>
                        <a:rPr lang="en-US" sz="1200" dirty="0" smtClean="0">
                          <a:effectLst/>
                        </a:rPr>
                        <a:t>Indexing and description</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782784949"/>
                  </a:ext>
                </a:extLst>
              </a:tr>
              <a:tr h="379101">
                <a:tc>
                  <a:txBody>
                    <a:bodyPr/>
                    <a:lstStyle/>
                    <a:p>
                      <a:pPr marL="67945" marR="46990" algn="r">
                        <a:lnSpc>
                          <a:spcPts val="1215"/>
                        </a:lnSpc>
                        <a:spcBef>
                          <a:spcPts val="60"/>
                        </a:spcBef>
                        <a:spcAft>
                          <a:spcPts val="0"/>
                        </a:spcAft>
                      </a:pPr>
                      <a:r>
                        <a:rPr lang="en-US" sz="1200">
                          <a:effectLst/>
                        </a:rPr>
                        <a:t>1 </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48260">
                        <a:lnSpc>
                          <a:spcPts val="1215"/>
                        </a:lnSpc>
                        <a:spcBef>
                          <a:spcPts val="60"/>
                        </a:spcBef>
                        <a:spcAft>
                          <a:spcPts val="0"/>
                        </a:spcAft>
                      </a:pPr>
                      <a:r>
                        <a:rPr lang="en-US" sz="1200">
                          <a:effectLst/>
                        </a:rPr>
                        <a:t>.loc() </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1149975835"/>
                  </a:ext>
                </a:extLst>
              </a:tr>
              <a:tr h="415276">
                <a:tc>
                  <a:txBody>
                    <a:bodyPr/>
                    <a:lstStyle/>
                    <a:p>
                      <a:pPr marL="127000">
                        <a:lnSpc>
                          <a:spcPts val="1320"/>
                        </a:lnSpc>
                        <a:spcBef>
                          <a:spcPts val="20"/>
                        </a:spcBef>
                        <a:spcAft>
                          <a:spcPts val="0"/>
                        </a:spcAft>
                      </a:pPr>
                      <a:r>
                        <a:rPr lang="en-US" sz="1200" spc="5">
                          <a:effectLst/>
                        </a:rPr>
                        <a:t> </a:t>
                      </a:r>
                      <a:r>
                        <a:rPr lang="en-US" sz="1200">
                          <a:effectLst/>
                        </a:rPr>
                        <a:t> </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48260">
                        <a:lnSpc>
                          <a:spcPts val="1320"/>
                        </a:lnSpc>
                        <a:spcBef>
                          <a:spcPts val="20"/>
                        </a:spcBef>
                        <a:spcAft>
                          <a:spcPts val="0"/>
                        </a:spcAft>
                      </a:pPr>
                      <a:r>
                        <a:rPr lang="en-US" sz="1200">
                          <a:effectLst/>
                        </a:rPr>
                        <a:t>Label based </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2905716764"/>
                  </a:ext>
                </a:extLst>
              </a:tr>
              <a:tr h="416722">
                <a:tc>
                  <a:txBody>
                    <a:bodyPr/>
                    <a:lstStyle/>
                    <a:p>
                      <a:pPr marL="67945" marR="46990" algn="r">
                        <a:lnSpc>
                          <a:spcPts val="1320"/>
                        </a:lnSpc>
                        <a:spcBef>
                          <a:spcPts val="20"/>
                        </a:spcBef>
                        <a:spcAft>
                          <a:spcPts val="0"/>
                        </a:spcAft>
                      </a:pPr>
                      <a:r>
                        <a:rPr lang="en-US" sz="1200">
                          <a:effectLst/>
                        </a:rPr>
                        <a:t>2 </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48260">
                        <a:lnSpc>
                          <a:spcPts val="1320"/>
                        </a:lnSpc>
                        <a:spcBef>
                          <a:spcPts val="20"/>
                        </a:spcBef>
                        <a:spcAft>
                          <a:spcPts val="0"/>
                        </a:spcAft>
                      </a:pPr>
                      <a:r>
                        <a:rPr lang="en-US" sz="1200">
                          <a:effectLst/>
                        </a:rPr>
                        <a:t>.iloc() </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3683202448"/>
                  </a:ext>
                </a:extLst>
              </a:tr>
              <a:tr h="415276">
                <a:tc>
                  <a:txBody>
                    <a:bodyPr/>
                    <a:lstStyle/>
                    <a:p>
                      <a:pPr marL="127000">
                        <a:lnSpc>
                          <a:spcPts val="1320"/>
                        </a:lnSpc>
                        <a:spcBef>
                          <a:spcPts val="20"/>
                        </a:spcBef>
                        <a:spcAft>
                          <a:spcPts val="0"/>
                        </a:spcAft>
                      </a:pPr>
                      <a:r>
                        <a:rPr lang="en-US" sz="1200" spc="5">
                          <a:effectLst/>
                        </a:rPr>
                        <a:t> </a:t>
                      </a:r>
                      <a:r>
                        <a:rPr lang="en-US" sz="1200">
                          <a:effectLst/>
                        </a:rPr>
                        <a:t> </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48260">
                        <a:lnSpc>
                          <a:spcPts val="1320"/>
                        </a:lnSpc>
                        <a:spcBef>
                          <a:spcPts val="20"/>
                        </a:spcBef>
                        <a:spcAft>
                          <a:spcPts val="0"/>
                        </a:spcAft>
                      </a:pPr>
                      <a:r>
                        <a:rPr lang="en-US" sz="1200">
                          <a:effectLst/>
                        </a:rPr>
                        <a:t>Integer based </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2469594088"/>
                  </a:ext>
                </a:extLst>
              </a:tr>
              <a:tr h="416722">
                <a:tc>
                  <a:txBody>
                    <a:bodyPr/>
                    <a:lstStyle/>
                    <a:p>
                      <a:pPr marL="67945" marR="46990" algn="r">
                        <a:lnSpc>
                          <a:spcPts val="1320"/>
                        </a:lnSpc>
                        <a:spcBef>
                          <a:spcPts val="20"/>
                        </a:spcBef>
                        <a:spcAft>
                          <a:spcPts val="0"/>
                        </a:spcAft>
                      </a:pPr>
                      <a:r>
                        <a:rPr lang="en-US" sz="1200">
                          <a:effectLst/>
                        </a:rPr>
                        <a:t>3 </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48260">
                        <a:lnSpc>
                          <a:spcPts val="1320"/>
                        </a:lnSpc>
                        <a:spcBef>
                          <a:spcPts val="20"/>
                        </a:spcBef>
                        <a:spcAft>
                          <a:spcPts val="0"/>
                        </a:spcAft>
                      </a:pPr>
                      <a:r>
                        <a:rPr lang="en-US" sz="1200">
                          <a:effectLst/>
                        </a:rPr>
                        <a:t>.ix() </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2516482557"/>
                  </a:ext>
                </a:extLst>
              </a:tr>
              <a:tr h="403698">
                <a:tc>
                  <a:txBody>
                    <a:bodyPr/>
                    <a:lstStyle/>
                    <a:p>
                      <a:pPr marL="127000">
                        <a:lnSpc>
                          <a:spcPts val="1280"/>
                        </a:lnSpc>
                        <a:spcBef>
                          <a:spcPts val="20"/>
                        </a:spcBef>
                        <a:spcAft>
                          <a:spcPts val="0"/>
                        </a:spcAft>
                      </a:pPr>
                      <a:r>
                        <a:rPr lang="en-US" sz="1200" spc="5">
                          <a:effectLst/>
                        </a:rPr>
                        <a:t> </a:t>
                      </a:r>
                      <a:r>
                        <a:rPr lang="en-US" sz="1200">
                          <a:effectLst/>
                        </a:rPr>
                        <a:t> </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48260">
                        <a:lnSpc>
                          <a:spcPts val="1280"/>
                        </a:lnSpc>
                        <a:spcBef>
                          <a:spcPts val="20"/>
                        </a:spcBef>
                        <a:spcAft>
                          <a:spcPts val="0"/>
                        </a:spcAft>
                      </a:pPr>
                      <a:r>
                        <a:rPr lang="en-US" sz="1200" dirty="0">
                          <a:effectLst/>
                        </a:rPr>
                        <a:t>Both Label and Integer based </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472307754"/>
                  </a:ext>
                </a:extLst>
              </a:tr>
            </a:tbl>
          </a:graphicData>
        </a:graphic>
      </p:graphicFrame>
      <p:sp>
        <p:nvSpPr>
          <p:cNvPr id="5" name="Rectangle 1"/>
          <p:cNvSpPr>
            <a:spLocks noChangeArrowheads="1"/>
          </p:cNvSpPr>
          <p:nvPr/>
        </p:nvSpPr>
        <p:spPr bwMode="auto">
          <a:xfrm>
            <a:off x="4729163" y="3365342"/>
            <a:ext cx="73289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96913" algn="l"/>
              </a:tabLst>
              <a:defRPr>
                <a:solidFill>
                  <a:schemeClr val="tx1"/>
                </a:solidFill>
                <a:latin typeface="Arial" panose="020B0604020202020204" pitchFamily="34" charset="0"/>
              </a:defRPr>
            </a:lvl1pPr>
            <a:lvl2pPr eaLnBrk="0" fontAlgn="base" hangingPunct="0">
              <a:spcBef>
                <a:spcPct val="0"/>
              </a:spcBef>
              <a:spcAft>
                <a:spcPct val="0"/>
              </a:spcAft>
              <a:tabLst>
                <a:tab pos="696913" algn="l"/>
              </a:tabLst>
              <a:defRPr>
                <a:solidFill>
                  <a:schemeClr val="tx1"/>
                </a:solidFill>
                <a:latin typeface="Arial" panose="020B0604020202020204" pitchFamily="34" charset="0"/>
              </a:defRPr>
            </a:lvl2pPr>
            <a:lvl3pPr eaLnBrk="0" fontAlgn="base" hangingPunct="0">
              <a:spcBef>
                <a:spcPct val="0"/>
              </a:spcBef>
              <a:spcAft>
                <a:spcPct val="0"/>
              </a:spcAft>
              <a:tabLst>
                <a:tab pos="696913" algn="l"/>
              </a:tabLst>
              <a:defRPr>
                <a:solidFill>
                  <a:schemeClr val="tx1"/>
                </a:solidFill>
                <a:latin typeface="Arial" panose="020B0604020202020204" pitchFamily="34" charset="0"/>
              </a:defRPr>
            </a:lvl3pPr>
            <a:lvl4pPr eaLnBrk="0" fontAlgn="base" hangingPunct="0">
              <a:spcBef>
                <a:spcPct val="0"/>
              </a:spcBef>
              <a:spcAft>
                <a:spcPct val="0"/>
              </a:spcAft>
              <a:tabLst>
                <a:tab pos="696913" algn="l"/>
              </a:tabLst>
              <a:defRPr>
                <a:solidFill>
                  <a:schemeClr val="tx1"/>
                </a:solidFill>
                <a:latin typeface="Arial" panose="020B0604020202020204" pitchFamily="34" charset="0"/>
              </a:defRPr>
            </a:lvl4pPr>
            <a:lvl5pPr eaLnBrk="0" fontAlgn="base" hangingPunct="0">
              <a:spcBef>
                <a:spcPct val="0"/>
              </a:spcBef>
              <a:spcAft>
                <a:spcPct val="0"/>
              </a:spcAft>
              <a:tabLst>
                <a:tab pos="696913" algn="l"/>
              </a:tabLst>
              <a:defRPr>
                <a:solidFill>
                  <a:schemeClr val="tx1"/>
                </a:solidFill>
                <a:latin typeface="Arial" panose="020B0604020202020204" pitchFamily="34" charset="0"/>
              </a:defRPr>
            </a:lvl5pPr>
            <a:lvl6pPr eaLnBrk="0" fontAlgn="base" hangingPunct="0">
              <a:spcBef>
                <a:spcPct val="0"/>
              </a:spcBef>
              <a:spcAft>
                <a:spcPct val="0"/>
              </a:spcAft>
              <a:tabLst>
                <a:tab pos="696913" algn="l"/>
              </a:tabLst>
              <a:defRPr>
                <a:solidFill>
                  <a:schemeClr val="tx1"/>
                </a:solidFill>
                <a:latin typeface="Arial" panose="020B0604020202020204" pitchFamily="34" charset="0"/>
              </a:defRPr>
            </a:lvl6pPr>
            <a:lvl7pPr eaLnBrk="0" fontAlgn="base" hangingPunct="0">
              <a:spcBef>
                <a:spcPct val="0"/>
              </a:spcBef>
              <a:spcAft>
                <a:spcPct val="0"/>
              </a:spcAft>
              <a:tabLst>
                <a:tab pos="696913" algn="l"/>
              </a:tabLst>
              <a:defRPr>
                <a:solidFill>
                  <a:schemeClr val="tx1"/>
                </a:solidFill>
                <a:latin typeface="Arial" panose="020B0604020202020204" pitchFamily="34" charset="0"/>
              </a:defRPr>
            </a:lvl7pPr>
            <a:lvl8pPr eaLnBrk="0" fontAlgn="base" hangingPunct="0">
              <a:spcBef>
                <a:spcPct val="0"/>
              </a:spcBef>
              <a:spcAft>
                <a:spcPct val="0"/>
              </a:spcAft>
              <a:tabLst>
                <a:tab pos="696913" algn="l"/>
              </a:tabLst>
              <a:defRPr>
                <a:solidFill>
                  <a:schemeClr val="tx1"/>
                </a:solidFill>
                <a:latin typeface="Arial" panose="020B0604020202020204" pitchFamily="34" charset="0"/>
              </a:defRPr>
            </a:lvl8pPr>
            <a:lvl9pPr eaLnBrk="0" fontAlgn="base" hangingPunct="0">
              <a:spcBef>
                <a:spcPct val="0"/>
              </a:spcBef>
              <a:spcAft>
                <a:spcPct val="0"/>
              </a:spcAft>
              <a:tabLst>
                <a:tab pos="696913"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buFontTx/>
              <a:buAutoNum type="arabicPeriod"/>
              <a:tabLst>
                <a:tab pos="696913" algn="l"/>
              </a:tabLst>
            </a:pP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96913"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4840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Functions: </a:t>
            </a:r>
            <a:r>
              <a:rPr lang="en-IN" dirty="0"/>
              <a:t/>
            </a:r>
            <a:br>
              <a:rPr lang="en-IN" dirty="0"/>
            </a:br>
            <a:endParaRPr lang="en-IN" dirty="0"/>
          </a:p>
        </p:txBody>
      </p:sp>
      <p:sp>
        <p:nvSpPr>
          <p:cNvPr id="3" name="Content Placeholder 2"/>
          <p:cNvSpPr>
            <a:spLocks noGrp="1"/>
          </p:cNvSpPr>
          <p:nvPr>
            <p:ph idx="1"/>
          </p:nvPr>
        </p:nvSpPr>
        <p:spPr>
          <a:xfrm>
            <a:off x="838200" y="1259840"/>
            <a:ext cx="10515600" cy="4917123"/>
          </a:xfrm>
        </p:spPr>
        <p:txBody>
          <a:bodyPr/>
          <a:lstStyle/>
          <a:p>
            <a:r>
              <a:rPr lang="en-US" dirty="0" smtClean="0"/>
              <a:t>1.	</a:t>
            </a:r>
            <a:r>
              <a:rPr lang="en-US" dirty="0" err="1" smtClean="0"/>
              <a:t>Percent_change</a:t>
            </a:r>
            <a:r>
              <a:rPr lang="en-US" dirty="0" smtClean="0"/>
              <a:t>: </a:t>
            </a:r>
          </a:p>
          <a:p>
            <a:r>
              <a:rPr lang="en-US" dirty="0" smtClean="0"/>
              <a:t>Series, </a:t>
            </a:r>
            <a:r>
              <a:rPr lang="en-US" dirty="0" err="1" smtClean="0"/>
              <a:t>DatFrames</a:t>
            </a:r>
            <a:r>
              <a:rPr lang="en-US" dirty="0" smtClean="0"/>
              <a:t> and Panel, all have the function </a:t>
            </a:r>
            <a:r>
              <a:rPr lang="en-US" dirty="0" err="1" smtClean="0"/>
              <a:t>pct_change</a:t>
            </a:r>
            <a:r>
              <a:rPr lang="en-US" dirty="0" smtClean="0"/>
              <a:t>(). This function compares every element with its prior element and computes the change percentage. </a:t>
            </a:r>
          </a:p>
          <a:p>
            <a:r>
              <a:rPr lang="en-US" dirty="0" smtClean="0"/>
              <a:t>Covariance, Correlation and Data Ranking </a:t>
            </a:r>
          </a:p>
          <a:p>
            <a:r>
              <a:rPr lang="en-US" dirty="0" smtClean="0"/>
              <a:t>2.	Window Functions </a:t>
            </a:r>
          </a:p>
          <a:p>
            <a:r>
              <a:rPr lang="en-US" dirty="0" smtClean="0"/>
              <a:t>3.	Rolling </a:t>
            </a:r>
          </a:p>
          <a:p>
            <a:r>
              <a:rPr lang="en-US" dirty="0" smtClean="0"/>
              <a:t>4.	Expanding</a:t>
            </a:r>
            <a:endParaRPr lang="en-IN" dirty="0"/>
          </a:p>
        </p:txBody>
      </p:sp>
    </p:spTree>
    <p:extLst>
      <p:ext uri="{BB962C8B-B14F-4D97-AF65-F5344CB8AC3E}">
        <p14:creationId xmlns:p14="http://schemas.microsoft.com/office/powerpoint/2010/main" val="406468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542"/>
            <a:ext cx="10515600" cy="769082"/>
          </a:xfrm>
        </p:spPr>
        <p:txBody>
          <a:bodyPr/>
          <a:lstStyle/>
          <a:p>
            <a:r>
              <a:rPr lang="en-IN" dirty="0" smtClean="0"/>
              <a:t>Deployment: Procedure</a:t>
            </a:r>
            <a:endParaRPr lang="en-IN" dirty="0"/>
          </a:p>
        </p:txBody>
      </p:sp>
      <p:sp>
        <p:nvSpPr>
          <p:cNvPr id="3" name="Content Placeholder 2"/>
          <p:cNvSpPr>
            <a:spLocks noGrp="1"/>
          </p:cNvSpPr>
          <p:nvPr>
            <p:ph idx="1"/>
          </p:nvPr>
        </p:nvSpPr>
        <p:spPr>
          <a:xfrm>
            <a:off x="838200" y="1318846"/>
            <a:ext cx="10515600" cy="4858117"/>
          </a:xfrm>
        </p:spPr>
        <p:txBody>
          <a:bodyPr/>
          <a:lstStyle/>
          <a:p>
            <a:r>
              <a:rPr lang="en-US" dirty="0" smtClean="0"/>
              <a:t>Different </a:t>
            </a:r>
            <a:r>
              <a:rPr lang="en-US" dirty="0"/>
              <a:t>stages of </a:t>
            </a:r>
            <a:r>
              <a:rPr lang="en-US" dirty="0" smtClean="0"/>
              <a:t>deployment:</a:t>
            </a:r>
            <a:endParaRPr lang="en-US" dirty="0"/>
          </a:p>
          <a:p>
            <a:r>
              <a:rPr lang="en-US" dirty="0"/>
              <a:t>When the model is ready we deploy it  in Fire environment .Where SIT and UAT is performed over it.</a:t>
            </a:r>
          </a:p>
          <a:p>
            <a:r>
              <a:rPr lang="en-US" dirty="0"/>
              <a:t>Once We get Sign off from Fire we deploy in Earth and UAT is performed over it.</a:t>
            </a:r>
          </a:p>
          <a:p>
            <a:r>
              <a:rPr lang="en-US" dirty="0"/>
              <a:t>After getting the sign off from Earth we deploy in </a:t>
            </a:r>
            <a:r>
              <a:rPr lang="en-US" dirty="0" smtClean="0"/>
              <a:t>production</a:t>
            </a:r>
          </a:p>
          <a:p>
            <a:r>
              <a:rPr lang="en-US" dirty="0" smtClean="0"/>
              <a:t>This Application is deployed in Heroku and </a:t>
            </a:r>
            <a:r>
              <a:rPr lang="en-US" smtClean="0"/>
              <a:t>verified the logs.</a:t>
            </a:r>
            <a:endParaRPr lang="en-US" dirty="0"/>
          </a:p>
          <a:p>
            <a:endParaRPr lang="en-US" dirty="0"/>
          </a:p>
        </p:txBody>
      </p:sp>
    </p:spTree>
    <p:extLst>
      <p:ext uri="{BB962C8B-B14F-4D97-AF65-F5344CB8AC3E}">
        <p14:creationId xmlns:p14="http://schemas.microsoft.com/office/powerpoint/2010/main" val="3986805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a:t>
            </a:r>
            <a:endParaRPr lang="en-IN" dirty="0"/>
          </a:p>
        </p:txBody>
      </p:sp>
      <p:sp>
        <p:nvSpPr>
          <p:cNvPr id="3" name="Content Placeholder 2"/>
          <p:cNvSpPr>
            <a:spLocks noGrp="1"/>
          </p:cNvSpPr>
          <p:nvPr>
            <p:ph idx="1"/>
          </p:nvPr>
        </p:nvSpPr>
        <p:spPr/>
        <p:txBody>
          <a:bodyPr>
            <a:normAutofit fontScale="47500" lnSpcReduction="20000"/>
          </a:bodyPr>
          <a:lstStyle/>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When the model is ready we deploy it  in Fire environment .Where SIT and UAT is </a:t>
            </a:r>
            <a:r>
              <a:rPr lang="en-US" dirty="0" err="1">
                <a:solidFill>
                  <a:schemeClr val="lt1"/>
                </a:solidFill>
                <a:latin typeface="Times New Roman"/>
                <a:ea typeface="Times New Roman"/>
                <a:cs typeface="Times New Roman"/>
                <a:sym typeface="Times New Roman"/>
              </a:rPr>
              <a:t>performWhen</a:t>
            </a:r>
            <a:r>
              <a:rPr lang="en-US" dirty="0">
                <a:solidFill>
                  <a:schemeClr val="lt1"/>
                </a:solidFill>
                <a:latin typeface="Times New Roman"/>
                <a:ea typeface="Times New Roman"/>
                <a:cs typeface="Times New Roman"/>
                <a:sym typeface="Times New Roman"/>
              </a:rPr>
              <a:t> the model is </a:t>
            </a:r>
            <a:r>
              <a:rPr lang="en-US" dirty="0" err="1">
                <a:solidFill>
                  <a:schemeClr val="lt1"/>
                </a:solidFill>
                <a:latin typeface="Times New Roman"/>
                <a:ea typeface="Times New Roman"/>
                <a:cs typeface="Times New Roman"/>
                <a:sym typeface="Times New Roman"/>
              </a:rPr>
              <a:t>reaWhen</a:t>
            </a:r>
            <a:r>
              <a:rPr lang="en-US" dirty="0">
                <a:solidFill>
                  <a:schemeClr val="lt1"/>
                </a:solidFill>
                <a:latin typeface="Times New Roman"/>
                <a:ea typeface="Times New Roman"/>
                <a:cs typeface="Times New Roman"/>
                <a:sym typeface="Times New Roman"/>
              </a:rPr>
              <a:t> the model is ready we deploy it  in Fire environment .Where SIT and UAT is performed over it.</a:t>
            </a:r>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Once We </a:t>
            </a:r>
            <a:r>
              <a:rPr lang="en-US" dirty="0" err="1" smtClean="0">
                <a:solidFill>
                  <a:schemeClr val="lt1"/>
                </a:solidFill>
                <a:latin typeface="Times New Roman"/>
                <a:ea typeface="Times New Roman"/>
                <a:cs typeface="Times New Roman"/>
                <a:sym typeface="Times New Roman"/>
              </a:rPr>
              <a:t>geDet</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Sign off from Fire we deploy in Earth and UAT is performed over it.</a:t>
            </a:r>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After getting the sign off from Earth we deploy in production</a:t>
            </a:r>
          </a:p>
          <a:p>
            <a:pPr marL="742950" lvl="1" indent="-285750">
              <a:spcBef>
                <a:spcPts val="960"/>
              </a:spcBef>
              <a:buSzPts val="1440"/>
              <a:buChar char="▶"/>
            </a:pPr>
            <a:r>
              <a:rPr lang="en-US" dirty="0" err="1" smtClean="0">
                <a:solidFill>
                  <a:schemeClr val="lt1"/>
                </a:solidFill>
                <a:latin typeface="Times New Roman"/>
                <a:ea typeface="Times New Roman"/>
                <a:cs typeface="Times New Roman"/>
                <a:sym typeface="Times New Roman"/>
              </a:rPr>
              <a:t>dy</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we deploy it  in Fire environment .Where SIT and UAT </a:t>
            </a:r>
            <a:endParaRPr lang="en-US" dirty="0" smtClean="0">
              <a:solidFill>
                <a:schemeClr val="lt1"/>
              </a:solidFill>
              <a:latin typeface="Times New Roman"/>
              <a:ea typeface="Times New Roman"/>
              <a:cs typeface="Times New Roman"/>
              <a:sym typeface="Times New Roman"/>
            </a:endParaRPr>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When the model is ready we deploy it  in Fire environment .Where SIT and UAT is performed over it.</a:t>
            </a:r>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Once We get Sign off from Fire we deploy in Earth and UAT is performed over it.</a:t>
            </a:r>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After getting the sign off from Earth we deploy in production</a:t>
            </a:r>
          </a:p>
          <a:p>
            <a:pPr marL="742950" lvl="1" indent="-285750">
              <a:spcBef>
                <a:spcPts val="960"/>
              </a:spcBef>
              <a:buSzPts val="1440"/>
              <a:buChar char="▶"/>
            </a:pPr>
            <a:r>
              <a:rPr lang="en-US" dirty="0" smtClean="0">
                <a:solidFill>
                  <a:schemeClr val="lt1"/>
                </a:solidFill>
                <a:latin typeface="Times New Roman"/>
                <a:ea typeface="Times New Roman"/>
                <a:cs typeface="Times New Roman"/>
                <a:sym typeface="Times New Roman"/>
              </a:rPr>
              <a:t>is </a:t>
            </a:r>
            <a:r>
              <a:rPr lang="en-US" dirty="0">
                <a:solidFill>
                  <a:schemeClr val="lt1"/>
                </a:solidFill>
                <a:latin typeface="Times New Roman"/>
                <a:ea typeface="Times New Roman"/>
                <a:cs typeface="Times New Roman"/>
                <a:sym typeface="Times New Roman"/>
              </a:rPr>
              <a:t>performed over it.</a:t>
            </a:r>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Once We get Sign off from Fire we deploy in Earth and UAT is performed over it.</a:t>
            </a:r>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After getting the sign off from Earth we deploy in production</a:t>
            </a:r>
          </a:p>
          <a:p>
            <a:pPr marL="742950" lvl="1" indent="-285750">
              <a:spcBef>
                <a:spcPts val="960"/>
              </a:spcBef>
              <a:buSzPts val="1440"/>
              <a:buChar char="▶"/>
            </a:pPr>
            <a:r>
              <a:rPr lang="en-US" dirty="0" err="1" smtClean="0">
                <a:solidFill>
                  <a:schemeClr val="lt1"/>
                </a:solidFill>
                <a:latin typeface="Times New Roman"/>
                <a:ea typeface="Times New Roman"/>
                <a:cs typeface="Times New Roman"/>
                <a:sym typeface="Times New Roman"/>
              </a:rPr>
              <a:t>ed</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over it.</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Once We get Sign off from Fire we deploy in Earth and UAT is performed over it.</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After getting the </a:t>
            </a:r>
            <a:r>
              <a:rPr lang="en-US" dirty="0" err="1">
                <a:solidFill>
                  <a:schemeClr val="lt1"/>
                </a:solidFill>
                <a:latin typeface="Times New Roman"/>
                <a:ea typeface="Times New Roman"/>
                <a:cs typeface="Times New Roman"/>
                <a:sym typeface="Times New Roman"/>
              </a:rPr>
              <a:t>signWhen</a:t>
            </a:r>
            <a:r>
              <a:rPr lang="en-US" dirty="0">
                <a:solidFill>
                  <a:schemeClr val="lt1"/>
                </a:solidFill>
                <a:latin typeface="Times New Roman"/>
                <a:ea typeface="Times New Roman"/>
                <a:cs typeface="Times New Roman"/>
                <a:sym typeface="Times New Roman"/>
              </a:rPr>
              <a:t> the model is ready we deploy it  in Fire environment .Where SIT and UAT is performed over it.</a:t>
            </a:r>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Once We get Sign off from Fire we deploy in Earth and UAT is performed over it.</a:t>
            </a:r>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After getting the sign off from Earth we deploy in production</a:t>
            </a:r>
          </a:p>
          <a:p>
            <a:pPr marL="742950" lvl="1" indent="-285750">
              <a:spcBef>
                <a:spcPts val="960"/>
              </a:spcBef>
              <a:buSzPts val="1440"/>
              <a:buChar char="▶"/>
            </a:pP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off from Earth we deploy in production</a:t>
            </a:r>
            <a:endParaRPr lang="en-US" dirty="0"/>
          </a:p>
        </p:txBody>
      </p:sp>
    </p:spTree>
    <p:extLst>
      <p:ext uri="{BB962C8B-B14F-4D97-AF65-F5344CB8AC3E}">
        <p14:creationId xmlns:p14="http://schemas.microsoft.com/office/powerpoint/2010/main" val="175940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3915"/>
            <a:ext cx="10515600" cy="2488222"/>
          </a:xfrm>
        </p:spPr>
        <p:txBody>
          <a:bodyPr>
            <a:noAutofit/>
          </a:bodyPr>
          <a:lstStyle/>
          <a:p>
            <a:pPr marL="0" indent="0"/>
            <a:r>
              <a:rPr lang="en-US" sz="2800" b="1" dirty="0" smtClean="0"/>
              <a:t>Objective</a:t>
            </a:r>
            <a:r>
              <a:rPr lang="en-US" sz="2800" dirty="0" smtClean="0"/>
              <a:t>: </a:t>
            </a:r>
            <a:br>
              <a:rPr lang="en-US" sz="2800" dirty="0" smtClean="0"/>
            </a:br>
            <a:r>
              <a:rPr lang="en-US" sz="2800" b="1" dirty="0" smtClean="0"/>
              <a:t>The web application should allow the user to perform various data transformation</a:t>
            </a:r>
            <a:r>
              <a:rPr lang="en-US" sz="2800" b="1" dirty="0"/>
              <a:t> </a:t>
            </a:r>
            <a:r>
              <a:rPr lang="en-US" sz="2800" b="1" dirty="0" smtClean="0"/>
              <a:t>operations on the dataset with help of prebuild component. Users must be able to drag and drop the existing component at UI to perform any operation.</a:t>
            </a:r>
            <a:endParaRPr lang="en-IN" sz="2800" dirty="0"/>
          </a:p>
        </p:txBody>
      </p:sp>
      <p:sp>
        <p:nvSpPr>
          <p:cNvPr id="3" name="Content Placeholder 2"/>
          <p:cNvSpPr>
            <a:spLocks noGrp="1"/>
          </p:cNvSpPr>
          <p:nvPr>
            <p:ph idx="1"/>
          </p:nvPr>
        </p:nvSpPr>
        <p:spPr>
          <a:xfrm>
            <a:off x="838200" y="2672861"/>
            <a:ext cx="10515600" cy="3504101"/>
          </a:xfrm>
        </p:spPr>
        <p:txBody>
          <a:bodyPr>
            <a:normAutofit/>
          </a:bodyPr>
          <a:lstStyle/>
          <a:p>
            <a:pPr marL="0" indent="0">
              <a:buNone/>
            </a:pPr>
            <a:endParaRPr lang="en-US" dirty="0" smtClean="0"/>
          </a:p>
          <a:p>
            <a:r>
              <a:rPr lang="en-US" dirty="0" smtClean="0"/>
              <a:t>Example:</a:t>
            </a:r>
          </a:p>
          <a:p>
            <a:r>
              <a:rPr lang="en-US" dirty="0" smtClean="0"/>
              <a:t>Consider a component that can perform standard scaling on the dataset. Standard Scaling component required dataset as input and it will produce an output after applying standard scaling on a dataset called as Scaled Dataset. </a:t>
            </a:r>
          </a:p>
          <a:p>
            <a:endParaRPr lang="en-IN" dirty="0"/>
          </a:p>
        </p:txBody>
      </p:sp>
    </p:spTree>
    <p:extLst>
      <p:ext uri="{BB962C8B-B14F-4D97-AF65-F5344CB8AC3E}">
        <p14:creationId xmlns:p14="http://schemas.microsoft.com/office/powerpoint/2010/main" val="209156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Diagram</a:t>
            </a:r>
            <a:endParaRPr lang="en-IN" dirty="0"/>
          </a:p>
        </p:txBody>
      </p:sp>
      <p:pic>
        <p:nvPicPr>
          <p:cNvPr id="4" name="image6.jpeg"/>
          <p:cNvPicPr>
            <a:picLocks noGrp="1"/>
          </p:cNvPicPr>
          <p:nvPr>
            <p:ph idx="1"/>
          </p:nvPr>
        </p:nvPicPr>
        <p:blipFill>
          <a:blip r:embed="rId2" cstate="print"/>
          <a:stretch>
            <a:fillRect/>
          </a:stretch>
        </p:blipFill>
        <p:spPr>
          <a:xfrm>
            <a:off x="4405312" y="1829594"/>
            <a:ext cx="3381375" cy="4343400"/>
          </a:xfrm>
          <a:prstGeom prst="rect">
            <a:avLst/>
          </a:prstGeom>
        </p:spPr>
      </p:pic>
    </p:spTree>
    <p:extLst>
      <p:ext uri="{BB962C8B-B14F-4D97-AF65-F5344CB8AC3E}">
        <p14:creationId xmlns:p14="http://schemas.microsoft.com/office/powerpoint/2010/main" val="36533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 Categories</a:t>
            </a:r>
            <a:endParaRPr lang="en-IN" dirty="0"/>
          </a:p>
        </p:txBody>
      </p:sp>
      <p:sp>
        <p:nvSpPr>
          <p:cNvPr id="3" name="Content Placeholder 2"/>
          <p:cNvSpPr>
            <a:spLocks noGrp="1"/>
          </p:cNvSpPr>
          <p:nvPr>
            <p:ph idx="1"/>
          </p:nvPr>
        </p:nvSpPr>
        <p:spPr/>
        <p:txBody>
          <a:bodyPr/>
          <a:lstStyle/>
          <a:p>
            <a:r>
              <a:rPr lang="en-US" dirty="0"/>
              <a:t>User should be able to choose a component from the below 3 categories. </a:t>
            </a:r>
          </a:p>
          <a:p>
            <a:r>
              <a:rPr lang="en-US" dirty="0"/>
              <a:t>a. Exploratory Data analysis </a:t>
            </a:r>
            <a:endParaRPr lang="en-US" dirty="0" smtClean="0"/>
          </a:p>
          <a:p>
            <a:r>
              <a:rPr lang="en-US" dirty="0" smtClean="0"/>
              <a:t>b</a:t>
            </a:r>
            <a:r>
              <a:rPr lang="en-US" dirty="0"/>
              <a:t>. Data Preprocessing </a:t>
            </a:r>
          </a:p>
          <a:p>
            <a:r>
              <a:rPr lang="en-US" dirty="0"/>
              <a:t>c. Feature Engineering</a:t>
            </a:r>
            <a:endParaRPr lang="en-IN" dirty="0"/>
          </a:p>
        </p:txBody>
      </p:sp>
    </p:spTree>
    <p:extLst>
      <p:ext uri="{BB962C8B-B14F-4D97-AF65-F5344CB8AC3E}">
        <p14:creationId xmlns:p14="http://schemas.microsoft.com/office/powerpoint/2010/main" val="94213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t>
            </a:r>
            <a:r>
              <a:rPr lang="en-IN" dirty="0" smtClean="0"/>
              <a:t>Analysis: Options</a:t>
            </a:r>
            <a:endParaRPr lang="en-IN" dirty="0"/>
          </a:p>
        </p:txBody>
      </p:sp>
      <p:sp>
        <p:nvSpPr>
          <p:cNvPr id="3" name="Content Placeholder 2"/>
          <p:cNvSpPr>
            <a:spLocks noGrp="1"/>
          </p:cNvSpPr>
          <p:nvPr>
            <p:ph idx="1"/>
          </p:nvPr>
        </p:nvSpPr>
        <p:spPr/>
        <p:txBody>
          <a:bodyPr/>
          <a:lstStyle/>
          <a:p>
            <a:r>
              <a:rPr lang="en-US" dirty="0"/>
              <a:t>User should select any options like If user select Exploratory Data Analysis, the user will get </a:t>
            </a:r>
          </a:p>
          <a:p>
            <a:r>
              <a:rPr lang="en-US" dirty="0"/>
              <a:t>1.	All column details like missing values in specific columns, mode, median, mean, memory size, etc. </a:t>
            </a:r>
          </a:p>
          <a:p>
            <a:r>
              <a:rPr lang="en-US" dirty="0"/>
              <a:t>2.	Correlations between dependent and independent features </a:t>
            </a:r>
          </a:p>
          <a:p>
            <a:r>
              <a:rPr lang="en-US" dirty="0"/>
              <a:t>3.	Missing values Plotting as well as % of missing values in each column 4. Sample of First rows and last rows</a:t>
            </a:r>
            <a:endParaRPr lang="en-IN" dirty="0"/>
          </a:p>
        </p:txBody>
      </p:sp>
    </p:spTree>
    <p:extLst>
      <p:ext uri="{BB962C8B-B14F-4D97-AF65-F5344CB8AC3E}">
        <p14:creationId xmlns:p14="http://schemas.microsoft.com/office/powerpoint/2010/main" val="36771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 </a:t>
            </a:r>
            <a:r>
              <a:rPr lang="en-IN" dirty="0" smtClean="0"/>
              <a:t>Graphs</a:t>
            </a:r>
            <a:endParaRPr lang="en-IN" dirty="0"/>
          </a:p>
        </p:txBody>
      </p:sp>
      <p:sp>
        <p:nvSpPr>
          <p:cNvPr id="3" name="Content Placeholder 2"/>
          <p:cNvSpPr>
            <a:spLocks noGrp="1"/>
          </p:cNvSpPr>
          <p:nvPr>
            <p:ph idx="1"/>
          </p:nvPr>
        </p:nvSpPr>
        <p:spPr/>
        <p:txBody>
          <a:bodyPr/>
          <a:lstStyle/>
          <a:p>
            <a:r>
              <a:rPr lang="en-US" dirty="0"/>
              <a:t>In EDA we have a lot of Graphs (count plot, scatter plot, box plot, </a:t>
            </a:r>
            <a:r>
              <a:rPr lang="en-US" dirty="0" err="1"/>
              <a:t>etc</a:t>
            </a:r>
            <a:r>
              <a:rPr lang="en-US" dirty="0"/>
              <a:t>) and we have to provide the ability to plot graphs based on the dataset.  </a:t>
            </a:r>
          </a:p>
          <a:p>
            <a:r>
              <a:rPr lang="en-US" dirty="0" err="1"/>
              <a:t>Eg</a:t>
            </a:r>
            <a:r>
              <a:rPr lang="en-US" dirty="0"/>
              <a:t>: If a user wants to perform some specific task like outliers detection then here user will get an option to plot a scatter plot or box plot. </a:t>
            </a:r>
            <a:endParaRPr lang="en-IN" dirty="0"/>
          </a:p>
        </p:txBody>
      </p:sp>
    </p:spTree>
    <p:extLst>
      <p:ext uri="{BB962C8B-B14F-4D97-AF65-F5344CB8AC3E}">
        <p14:creationId xmlns:p14="http://schemas.microsoft.com/office/powerpoint/2010/main" val="83545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smtClean="0"/>
              <a:t>Pre-processing : Options</a:t>
            </a:r>
            <a:endParaRPr lang="en-IN" dirty="0"/>
          </a:p>
        </p:txBody>
      </p:sp>
      <p:sp>
        <p:nvSpPr>
          <p:cNvPr id="3" name="Content Placeholder 2"/>
          <p:cNvSpPr>
            <a:spLocks noGrp="1"/>
          </p:cNvSpPr>
          <p:nvPr>
            <p:ph idx="1"/>
          </p:nvPr>
        </p:nvSpPr>
        <p:spPr>
          <a:xfrm>
            <a:off x="838200" y="1397977"/>
            <a:ext cx="10515600" cy="4778986"/>
          </a:xfrm>
        </p:spPr>
        <p:txBody>
          <a:bodyPr>
            <a:normAutofit lnSpcReduction="10000"/>
          </a:bodyPr>
          <a:lstStyle/>
          <a:p>
            <a:r>
              <a:rPr lang="en-US" dirty="0"/>
              <a:t>If the user select Data Preprocessing, the user will get 4 options </a:t>
            </a:r>
          </a:p>
          <a:p>
            <a:r>
              <a:rPr lang="en-US" dirty="0"/>
              <a:t> 	a. Data </a:t>
            </a:r>
            <a:r>
              <a:rPr lang="en-US" dirty="0" err="1"/>
              <a:t>CLeaning</a:t>
            </a:r>
            <a:r>
              <a:rPr lang="en-US" dirty="0"/>
              <a:t> </a:t>
            </a:r>
          </a:p>
          <a:p>
            <a:r>
              <a:rPr lang="en-US" dirty="0"/>
              <a:t> 	b. Data Integration </a:t>
            </a:r>
          </a:p>
          <a:p>
            <a:r>
              <a:rPr lang="en-US" dirty="0"/>
              <a:t> 	c. Data Reduction </a:t>
            </a:r>
          </a:p>
          <a:p>
            <a:r>
              <a:rPr lang="en-US" dirty="0"/>
              <a:t> 	d. Data Transformation Example: If user select data cleaning  </a:t>
            </a:r>
          </a:p>
          <a:p>
            <a:r>
              <a:rPr lang="en-US" dirty="0"/>
              <a:t>1.	User will get a percentage (%) of missing values in each column </a:t>
            </a:r>
          </a:p>
          <a:p>
            <a:r>
              <a:rPr lang="en-US" dirty="0"/>
              <a:t>2.	If in our columns we have 95% of missing values user should drop this column </a:t>
            </a:r>
          </a:p>
          <a:p>
            <a:r>
              <a:rPr lang="en-US" dirty="0"/>
              <a:t>3.	If in our columns we have 40% of missing values and our columns are categorical columns user can apply mode here and so on. </a:t>
            </a:r>
            <a:endParaRPr lang="en-IN" dirty="0"/>
          </a:p>
        </p:txBody>
      </p:sp>
    </p:spTree>
    <p:extLst>
      <p:ext uri="{BB962C8B-B14F-4D97-AF65-F5344CB8AC3E}">
        <p14:creationId xmlns:p14="http://schemas.microsoft.com/office/powerpoint/2010/main" val="217778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a:t>
            </a:r>
            <a:r>
              <a:rPr lang="en-IN" dirty="0" smtClean="0"/>
              <a:t>engineering : Options</a:t>
            </a:r>
            <a:endParaRPr lang="en-IN" dirty="0"/>
          </a:p>
        </p:txBody>
      </p:sp>
      <p:sp>
        <p:nvSpPr>
          <p:cNvPr id="3" name="Content Placeholder 2"/>
          <p:cNvSpPr>
            <a:spLocks noGrp="1"/>
          </p:cNvSpPr>
          <p:nvPr>
            <p:ph idx="1"/>
          </p:nvPr>
        </p:nvSpPr>
        <p:spPr>
          <a:xfrm>
            <a:off x="838200" y="1503485"/>
            <a:ext cx="10515600" cy="4673478"/>
          </a:xfrm>
        </p:spPr>
        <p:txBody>
          <a:bodyPr>
            <a:normAutofit fontScale="55000" lnSpcReduction="20000"/>
          </a:bodyPr>
          <a:lstStyle/>
          <a:p>
            <a:r>
              <a:rPr lang="en-US" dirty="0"/>
              <a:t>If the user select Feature engineering, the user will get 4 options </a:t>
            </a:r>
          </a:p>
          <a:p>
            <a:r>
              <a:rPr lang="en-US" dirty="0"/>
              <a:t> 	a. Handling Imbalanced data </a:t>
            </a:r>
          </a:p>
          <a:p>
            <a:r>
              <a:rPr lang="en-US" dirty="0"/>
              <a:t> 	b. Handling categorical data </a:t>
            </a:r>
          </a:p>
          <a:p>
            <a:r>
              <a:rPr lang="en-US" dirty="0"/>
              <a:t>           Example: If the user selects Imbalanced data </a:t>
            </a:r>
          </a:p>
          <a:p>
            <a:r>
              <a:rPr lang="en-US" dirty="0"/>
              <a:t>1.	User will get options to plot a graph with percentage of imbalanced data and based on graph user should be able to choose any methods like </a:t>
            </a:r>
            <a:r>
              <a:rPr lang="en-US" dirty="0" err="1"/>
              <a:t>Undersampling</a:t>
            </a:r>
            <a:r>
              <a:rPr lang="en-US" dirty="0"/>
              <a:t>, Oversampling, Resampling, etc. </a:t>
            </a:r>
          </a:p>
          <a:p>
            <a:r>
              <a:rPr lang="en-US" dirty="0"/>
              <a:t>           2. User should select an option to do under-sampling, Oversampling, Resampling </a:t>
            </a:r>
          </a:p>
          <a:p>
            <a:r>
              <a:rPr lang="en-US" dirty="0"/>
              <a:t> 	If the user selects handling categorical data, </a:t>
            </a:r>
          </a:p>
          <a:p>
            <a:r>
              <a:rPr lang="en-US" dirty="0"/>
              <a:t>a. user should add 50+ types of categorical data like state columns, Educational level (</a:t>
            </a:r>
            <a:r>
              <a:rPr lang="en-US" dirty="0" err="1"/>
              <a:t>B.tech</a:t>
            </a:r>
            <a:r>
              <a:rPr lang="en-US" dirty="0"/>
              <a:t>, </a:t>
            </a:r>
            <a:r>
              <a:rPr lang="en-US" dirty="0" err="1"/>
              <a:t>M.tech</a:t>
            </a:r>
            <a:r>
              <a:rPr lang="en-US" dirty="0"/>
              <a:t>, </a:t>
            </a:r>
            <a:r>
              <a:rPr lang="en-US" dirty="0" err="1"/>
              <a:t>Bsc</a:t>
            </a:r>
            <a:r>
              <a:rPr lang="en-US" dirty="0"/>
              <a:t>, </a:t>
            </a:r>
            <a:r>
              <a:rPr lang="en-US" dirty="0" err="1"/>
              <a:t>Msc</a:t>
            </a:r>
            <a:r>
              <a:rPr lang="en-US" dirty="0"/>
              <a:t>, etc.), Sex, Age, </a:t>
            </a:r>
            <a:r>
              <a:rPr lang="en-US" dirty="0" err="1"/>
              <a:t>etc</a:t>
            </a:r>
            <a:r>
              <a:rPr lang="en-US" dirty="0"/>
              <a:t> </a:t>
            </a:r>
          </a:p>
          <a:p>
            <a:r>
              <a:rPr lang="en-US" dirty="0"/>
              <a:t> 	b. User should add 50+ common types of categorical data </a:t>
            </a:r>
          </a:p>
          <a:p>
            <a:r>
              <a:rPr lang="en-US" dirty="0"/>
              <a:t>c. Based on categorical data user should do the operations like One-Hot Encoding, Label encoding, Target encoding, etc. </a:t>
            </a:r>
          </a:p>
          <a:p>
            <a:r>
              <a:rPr lang="en-US" dirty="0"/>
              <a:t> 	d. User should also add a manual process to handling categorical data. </a:t>
            </a:r>
          </a:p>
          <a:p>
            <a:r>
              <a:rPr lang="en-US" dirty="0"/>
              <a:t> </a:t>
            </a:r>
            <a:r>
              <a:rPr lang="en-US" dirty="0" smtClean="0"/>
              <a:t>Design </a:t>
            </a:r>
            <a:r>
              <a:rPr lang="en-US" dirty="0"/>
              <a:t>other data preprocessing features like </a:t>
            </a:r>
            <a:r>
              <a:rPr lang="en-US" dirty="0" err="1"/>
              <a:t>StandardScaling</a:t>
            </a:r>
            <a:r>
              <a:rPr lang="en-US" dirty="0"/>
              <a:t>, </a:t>
            </a:r>
            <a:r>
              <a:rPr lang="en-US" dirty="0" err="1"/>
              <a:t>MinMaxScaling</a:t>
            </a:r>
            <a:r>
              <a:rPr lang="en-US" dirty="0"/>
              <a:t>, Dataset Splitter, String operation, Adding a new feature in the dataset based on the existing feature. </a:t>
            </a:r>
            <a:endParaRPr lang="en-US" dirty="0" smtClean="0"/>
          </a:p>
          <a:p>
            <a:r>
              <a:rPr lang="en-US" dirty="0"/>
              <a:t>Every project has to be isolated from another project. Project checkpoint has to be saved so that user can continue their project later as well. </a:t>
            </a:r>
            <a:endParaRPr lang="en-IN" dirty="0"/>
          </a:p>
          <a:p>
            <a:endParaRPr lang="en-US" dirty="0"/>
          </a:p>
          <a:p>
            <a:endParaRPr lang="en-IN" dirty="0"/>
          </a:p>
        </p:txBody>
      </p:sp>
    </p:spTree>
    <p:extLst>
      <p:ext uri="{BB962C8B-B14F-4D97-AF65-F5344CB8AC3E}">
        <p14:creationId xmlns:p14="http://schemas.microsoft.com/office/powerpoint/2010/main" val="360127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654" y="127734"/>
            <a:ext cx="10515600" cy="654782"/>
          </a:xfrm>
        </p:spPr>
        <p:txBody>
          <a:bodyPr>
            <a:normAutofit fontScale="90000"/>
          </a:bodyPr>
          <a:lstStyle/>
          <a:p>
            <a:r>
              <a:rPr lang="en-IN" dirty="0" err="1" smtClean="0"/>
              <a:t>Components:Data</a:t>
            </a:r>
            <a:r>
              <a:rPr lang="en-IN" dirty="0" smtClean="0"/>
              <a:t> </a:t>
            </a:r>
            <a:r>
              <a:rPr lang="en-IN" dirty="0" smtClean="0"/>
              <a:t>flow task :Common Tasks</a:t>
            </a:r>
            <a:endParaRPr lang="en-IN" dirty="0"/>
          </a:p>
        </p:txBody>
      </p:sp>
      <p:sp>
        <p:nvSpPr>
          <p:cNvPr id="3" name="Content Placeholder 2"/>
          <p:cNvSpPr>
            <a:spLocks noGrp="1"/>
          </p:cNvSpPr>
          <p:nvPr>
            <p:ph idx="1"/>
          </p:nvPr>
        </p:nvSpPr>
        <p:spPr>
          <a:xfrm>
            <a:off x="838200" y="641838"/>
            <a:ext cx="11049000" cy="5535125"/>
          </a:xfrm>
        </p:spPr>
        <p:txBody>
          <a:bodyPr>
            <a:normAutofit fontScale="40000" lnSpcReduction="20000"/>
          </a:bodyPr>
          <a:lstStyle/>
          <a:p>
            <a:r>
              <a:rPr lang="en-US" dirty="0" smtClean="0"/>
              <a:t>1. Aggregate component: The Aggregate transformation is used to perform aggregate operations/functions on groups in a dataset. The aggregate functions available are- Count, Count Distinct, Sum, Average, Minimum, and Maximum. The Aggregate transformation has one input and one or more outputs. </a:t>
            </a:r>
          </a:p>
          <a:p>
            <a:r>
              <a:rPr lang="en-US" dirty="0" smtClean="0"/>
              <a:t>2. Balanced Data Distributor: It takes a single input and distributes the incoming rows to one or more outputs uniformly via multithreading. </a:t>
            </a:r>
          </a:p>
          <a:p>
            <a:r>
              <a:rPr lang="en-US" dirty="0" smtClean="0"/>
              <a:t>3. Conditional Split: The Conditional Split transformation can route data rows to different outputs depending on the content of the data. The implementation of the Conditional Split transformation is similar to a CASE decision structure in a programming language. The transformation evaluates expressions, and based on the results, directs the data row to the specified output. This transformation also provides a default output, so that if a row matches no expression it is directed to the default output. </a:t>
            </a:r>
          </a:p>
          <a:p>
            <a:r>
              <a:rPr lang="en-US" dirty="0" smtClean="0"/>
              <a:t>4. Data Conversion: The Data Conversion transformation converts the data in an input column to a different data type and then copies it to a new output column. </a:t>
            </a:r>
          </a:p>
          <a:p>
            <a:r>
              <a:rPr lang="en-US" dirty="0" smtClean="0"/>
              <a:t>5. Data Streaming Destination:  </a:t>
            </a:r>
          </a:p>
          <a:p>
            <a:r>
              <a:rPr lang="en-US" dirty="0" smtClean="0"/>
              <a:t>6. Derived Column: It is used to add a new column to the data pipeline. </a:t>
            </a:r>
          </a:p>
          <a:p>
            <a:r>
              <a:rPr lang="en-US" dirty="0" smtClean="0"/>
              <a:t>7. HDFS File Destination: The HDFS File Destination component enables writing data to a HDFS file.  </a:t>
            </a:r>
          </a:p>
          <a:p>
            <a:r>
              <a:rPr lang="en-US" dirty="0" smtClean="0"/>
              <a:t>8. HDFS </a:t>
            </a:r>
            <a:r>
              <a:rPr lang="en-US" dirty="0" err="1" smtClean="0"/>
              <a:t>FIle</a:t>
            </a:r>
            <a:r>
              <a:rPr lang="en-US" dirty="0" smtClean="0"/>
              <a:t> Source: The HDFS File Source component enables to read data from a HDFS file. </a:t>
            </a:r>
          </a:p>
          <a:p>
            <a:r>
              <a:rPr lang="en-US" dirty="0" smtClean="0"/>
              <a:t>9. Lookup component: The Lookup transformation performs lookups by joining data in input columns with columns in a reference dataset. You use the lookup to access additional information in a related table that is based on values in common columns. </a:t>
            </a:r>
          </a:p>
          <a:p>
            <a:r>
              <a:rPr lang="en-US" dirty="0" smtClean="0"/>
              <a:t>10. Merge component: The Merge transformation combines two sorted datasets into a single dataset. The rows from each dataset are inserted into the output based on values in their key columns. </a:t>
            </a:r>
          </a:p>
          <a:p>
            <a:r>
              <a:rPr lang="en-US" dirty="0" smtClean="0"/>
              <a:t>11. Merge Join component: The Merge Join Transformation is used to perform Joins such as Inner Join, Left Outer Join, Full Outer Join, and Right Outer Join. </a:t>
            </a:r>
          </a:p>
          <a:p>
            <a:r>
              <a:rPr lang="en-US" dirty="0" smtClean="0"/>
              <a:t>12. Multicast component: The Multicast transformation distributes its input to one or more outputs. This transformation is similar to the Conditional Split transformation. Both transformations direct an input to multiple outputs. The difference between the two is that the Multicast transformation directs every row to every output, and the Conditional Split directs a row to a single output. </a:t>
            </a:r>
          </a:p>
          <a:p>
            <a:r>
              <a:rPr lang="en-US" dirty="0" smtClean="0"/>
              <a:t>13. Row Count component: Returns number of row in dataset </a:t>
            </a:r>
          </a:p>
          <a:p>
            <a:r>
              <a:rPr lang="en-US" dirty="0" smtClean="0"/>
              <a:t>14. Script Component: Allow to write custom python script. </a:t>
            </a:r>
          </a:p>
          <a:p>
            <a:r>
              <a:rPr lang="en-US" dirty="0" smtClean="0"/>
              <a:t>15. Sort component: The Sort transformation sorts input data in ascending or descending order and copies the sorted data to the transformation output. You can apply multiple sorts to an input;  </a:t>
            </a:r>
          </a:p>
          <a:p>
            <a:r>
              <a:rPr lang="en-US" dirty="0" smtClean="0"/>
              <a:t>16. Union All component: Union All Transformation is used to combine data from multiple sources (excel files, flat files, databases etc.). Or multiple SQL tables and produce one output to store in the destination table or file. Union All Transformation does not follow any particular order while merging the data and storing in the destination table or file. </a:t>
            </a:r>
          </a:p>
          <a:p>
            <a:r>
              <a:rPr lang="en-US" dirty="0" smtClean="0"/>
              <a:t>17. Duplicate Resolver component: Remove duplicate row (You can specify column to identify row as duplicate). </a:t>
            </a:r>
            <a:endParaRPr lang="en-IN" dirty="0"/>
          </a:p>
        </p:txBody>
      </p:sp>
    </p:spTree>
    <p:extLst>
      <p:ext uri="{BB962C8B-B14F-4D97-AF65-F5344CB8AC3E}">
        <p14:creationId xmlns:p14="http://schemas.microsoft.com/office/powerpoint/2010/main" val="4089608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1684</Words>
  <Application>Microsoft Office PowerPoint</Application>
  <PresentationFormat>Widescreen</PresentationFormat>
  <Paragraphs>158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Online EDA Automation</vt:lpstr>
      <vt:lpstr>Objective:  The web application should allow the user to perform various data transformation operations on the dataset with help of prebuild component. Users must be able to drag and drop the existing component at UI to perform any operation.</vt:lpstr>
      <vt:lpstr>Component Diagram</vt:lpstr>
      <vt:lpstr>Component : Categories</vt:lpstr>
      <vt:lpstr>Exploratory Data Analysis: Options</vt:lpstr>
      <vt:lpstr>Exploratory Data Analysis: Graphs</vt:lpstr>
      <vt:lpstr>Data Pre-processing : Options</vt:lpstr>
      <vt:lpstr>Feature engineering : Options</vt:lpstr>
      <vt:lpstr>Components:Data flow task :Common Tasks</vt:lpstr>
      <vt:lpstr>Data flow task: Transformations</vt:lpstr>
      <vt:lpstr>Data flow task : Sources  </vt:lpstr>
      <vt:lpstr>Data flow task : Destinations</vt:lpstr>
      <vt:lpstr>Data Flow : Other tasks</vt:lpstr>
      <vt:lpstr>Data Flow: Descriptive Statistics: </vt:lpstr>
      <vt:lpstr>Data Flow: Function Application</vt:lpstr>
      <vt:lpstr>Data Flow: Indexing and ReIndexing</vt:lpstr>
      <vt:lpstr>Statistical Functions:  </vt:lpstr>
      <vt:lpstr>Deployment: Procedure</vt:lpstr>
      <vt:lpstr>Deployment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EDA Automation</dc:title>
  <dc:creator>Anusha Nagineni</dc:creator>
  <cp:lastModifiedBy>Anusha Nagineni</cp:lastModifiedBy>
  <cp:revision>9</cp:revision>
  <dcterms:created xsi:type="dcterms:W3CDTF">2022-10-23T21:27:09Z</dcterms:created>
  <dcterms:modified xsi:type="dcterms:W3CDTF">2022-10-23T22:10:25Z</dcterms:modified>
</cp:coreProperties>
</file>