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3FB71-ABE7-4323-A09E-E66C1C56346E}" type="datetimeFigureOut">
              <a:rPr lang="en-US" smtClean="0"/>
              <a:t>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B8B738-1B1D-454F-9AD5-E650D95452A9}" type="slidenum">
              <a:rPr lang="en-US" smtClean="0"/>
              <a:t>‹#›</a:t>
            </a:fld>
            <a:endParaRPr lang="en-US"/>
          </a:p>
        </p:txBody>
      </p:sp>
    </p:spTree>
    <p:extLst>
      <p:ext uri="{BB962C8B-B14F-4D97-AF65-F5344CB8AC3E}">
        <p14:creationId xmlns:p14="http://schemas.microsoft.com/office/powerpoint/2010/main" val="1977554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9090B"/>
                </a:solidFill>
                <a:effectLst/>
                <a:latin typeface="__DM_Sans_05e5f9"/>
              </a:rPr>
              <a:t>Now, I would like to provide an introduction to the MBA Decision Dataset that we will be analyzing.</a:t>
            </a:r>
          </a:p>
          <a:p>
            <a:pPr algn="l"/>
            <a:r>
              <a:rPr lang="en-US" b="0" i="0" dirty="0">
                <a:solidFill>
                  <a:srgbClr val="09090B"/>
                </a:solidFill>
                <a:effectLst/>
                <a:latin typeface="Sentient"/>
              </a:rPr>
              <a:t>Start with the Dataset Overview</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The MBA Decision Dataset consists of comprehensive information gathered from individuals who are either contemplating or actively pursuing a Master of Business Administration (MBA). The insights gained from this dataset are essential for understanding the current landscape of MBA education.</a:t>
            </a:r>
          </a:p>
          <a:p>
            <a:pPr algn="l"/>
            <a:r>
              <a:rPr lang="en-US" b="0" i="0" dirty="0">
                <a:solidFill>
                  <a:srgbClr val="09090B"/>
                </a:solidFill>
                <a:effectLst/>
                <a:latin typeface="Sentient"/>
              </a:rPr>
              <a:t>Discuss Key Attributes</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Let's take a closer look at some of the key attributes included in this dataset. First, we have the </a:t>
            </a:r>
            <a:r>
              <a:rPr lang="en-US" b="0" i="0" dirty="0">
                <a:solidFill>
                  <a:srgbClr val="09090B"/>
                </a:solidFill>
                <a:effectLst/>
                <a:latin typeface="Sentient"/>
              </a:rPr>
              <a:t>Person ID</a:t>
            </a:r>
            <a:r>
              <a:rPr lang="en-US" b="0" i="0" dirty="0">
                <a:solidFill>
                  <a:srgbClr val="09090B"/>
                </a:solidFill>
                <a:effectLst/>
                <a:latin typeface="__DM_Sans_05e5f9"/>
              </a:rPr>
              <a:t>, which serves as a unique identifier for each candidate.</a:t>
            </a:r>
          </a:p>
          <a:p>
            <a:pPr algn="l">
              <a:buFont typeface="Arial" panose="020B0604020202020204" pitchFamily="34" charset="0"/>
              <a:buChar char="•"/>
            </a:pPr>
            <a:r>
              <a:rPr lang="en-US" b="0" i="0" dirty="0">
                <a:solidFill>
                  <a:srgbClr val="09090B"/>
                </a:solidFill>
                <a:effectLst/>
                <a:latin typeface="__DM_Sans_05e5f9"/>
              </a:rPr>
              <a:t>Next is </a:t>
            </a:r>
            <a:r>
              <a:rPr lang="en-US" b="0" i="0" dirty="0">
                <a:solidFill>
                  <a:srgbClr val="09090B"/>
                </a:solidFill>
                <a:effectLst/>
                <a:latin typeface="Sentient"/>
              </a:rPr>
              <a:t>Age</a:t>
            </a:r>
            <a:r>
              <a:rPr lang="en-US" b="0" i="0" dirty="0">
                <a:solidFill>
                  <a:srgbClr val="09090B"/>
                </a:solidFill>
                <a:effectLst/>
                <a:latin typeface="__DM_Sans_05e5f9"/>
              </a:rPr>
              <a:t>, which records the candidates' ages in years. </a:t>
            </a:r>
            <a:r>
              <a:rPr lang="en-US" b="0" i="0" dirty="0">
                <a:solidFill>
                  <a:srgbClr val="09090B"/>
                </a:solidFill>
                <a:effectLst/>
                <a:latin typeface="Sentient"/>
              </a:rPr>
              <a:t>Gender</a:t>
            </a:r>
            <a:r>
              <a:rPr lang="en-US" b="0" i="0" dirty="0">
                <a:solidFill>
                  <a:srgbClr val="09090B"/>
                </a:solidFill>
                <a:effectLst/>
                <a:latin typeface="__DM_Sans_05e5f9"/>
              </a:rPr>
              <a:t> is also included, with options for male, female, or other.</a:t>
            </a:r>
          </a:p>
          <a:p>
            <a:pPr algn="l">
              <a:buFont typeface="Arial" panose="020B0604020202020204" pitchFamily="34" charset="0"/>
              <a:buChar char="•"/>
            </a:pPr>
            <a:r>
              <a:rPr lang="en-US" b="0" i="0" dirty="0">
                <a:solidFill>
                  <a:srgbClr val="09090B"/>
                </a:solidFill>
                <a:effectLst/>
                <a:latin typeface="__DM_Sans_05e5f9"/>
              </a:rPr>
              <a:t>The dataset captures the </a:t>
            </a:r>
            <a:r>
              <a:rPr lang="en-US" b="0" i="0" dirty="0">
                <a:solidFill>
                  <a:srgbClr val="09090B"/>
                </a:solidFill>
                <a:effectLst/>
                <a:latin typeface="Sentient"/>
              </a:rPr>
              <a:t>Undergraduate Major</a:t>
            </a:r>
            <a:r>
              <a:rPr lang="en-US" b="0" i="0" dirty="0">
                <a:solidFill>
                  <a:srgbClr val="09090B"/>
                </a:solidFill>
                <a:effectLst/>
                <a:latin typeface="__DM_Sans_05e5f9"/>
              </a:rPr>
              <a:t>, providing insight into the educational backgrounds of candidates.</a:t>
            </a:r>
          </a:p>
          <a:p>
            <a:pPr algn="l">
              <a:buFont typeface="Arial" panose="020B0604020202020204" pitchFamily="34" charset="0"/>
              <a:buChar char="•"/>
            </a:pPr>
            <a:r>
              <a:rPr lang="en-US" b="0" i="0" dirty="0">
                <a:solidFill>
                  <a:srgbClr val="09090B"/>
                </a:solidFill>
                <a:effectLst/>
                <a:latin typeface="__DM_Sans_05e5f9"/>
              </a:rPr>
              <a:t>Additionally, we’ve included </a:t>
            </a:r>
            <a:r>
              <a:rPr lang="en-US" b="0" i="0" dirty="0">
                <a:solidFill>
                  <a:srgbClr val="09090B"/>
                </a:solidFill>
                <a:effectLst/>
                <a:latin typeface="Sentient"/>
              </a:rPr>
              <a:t>Undergraduate GPA</a:t>
            </a:r>
            <a:r>
              <a:rPr lang="en-US" b="0" i="0" dirty="0">
                <a:solidFill>
                  <a:srgbClr val="09090B"/>
                </a:solidFill>
                <a:effectLst/>
                <a:latin typeface="__DM_Sans_05e5f9"/>
              </a:rPr>
              <a:t>, </a:t>
            </a:r>
            <a:r>
              <a:rPr lang="en-US" b="0" i="0" dirty="0">
                <a:solidFill>
                  <a:srgbClr val="09090B"/>
                </a:solidFill>
                <a:effectLst/>
                <a:latin typeface="Sentient"/>
              </a:rPr>
              <a:t>Years of Work Experience</a:t>
            </a:r>
            <a:r>
              <a:rPr lang="en-US" b="0" i="0" dirty="0">
                <a:solidFill>
                  <a:srgbClr val="09090B"/>
                </a:solidFill>
                <a:effectLst/>
                <a:latin typeface="__DM_Sans_05e5f9"/>
              </a:rPr>
              <a:t>, and the </a:t>
            </a:r>
            <a:r>
              <a:rPr lang="en-US" b="0" i="0" dirty="0">
                <a:solidFill>
                  <a:srgbClr val="09090B"/>
                </a:solidFill>
                <a:effectLst/>
                <a:latin typeface="Sentient"/>
              </a:rPr>
              <a:t>Annual Salary Before MBA</a:t>
            </a:r>
            <a:r>
              <a:rPr lang="en-US" b="0" i="0" dirty="0">
                <a:solidFill>
                  <a:srgbClr val="09090B"/>
                </a:solidFill>
                <a:effectLst/>
                <a:latin typeface="__DM_Sans_05e5f9"/>
              </a:rPr>
              <a:t> to help us analyze the career trajectories of these students.</a:t>
            </a:r>
          </a:p>
          <a:p>
            <a:pPr algn="l">
              <a:buFont typeface="Arial" panose="020B0604020202020204" pitchFamily="34" charset="0"/>
              <a:buChar char="•"/>
            </a:pPr>
            <a:r>
              <a:rPr lang="en-US" b="0" i="0" dirty="0">
                <a:solidFill>
                  <a:srgbClr val="09090B"/>
                </a:solidFill>
                <a:effectLst/>
                <a:latin typeface="__DM_Sans_05e5f9"/>
              </a:rPr>
              <a:t>Other important attributes encompass </a:t>
            </a:r>
            <a:r>
              <a:rPr lang="en-US" b="0" i="0" dirty="0">
                <a:solidFill>
                  <a:srgbClr val="09090B"/>
                </a:solidFill>
                <a:effectLst/>
                <a:latin typeface="Sentient"/>
              </a:rPr>
              <a:t>MBA Funding Source</a:t>
            </a:r>
            <a:r>
              <a:rPr lang="en-US" b="0" i="0" dirty="0">
                <a:solidFill>
                  <a:srgbClr val="09090B"/>
                </a:solidFill>
                <a:effectLst/>
                <a:latin typeface="__DM_Sans_05e5f9"/>
              </a:rPr>
              <a:t>, which indicates whether candidates are utilizing loans or scholarships, and the </a:t>
            </a:r>
            <a:r>
              <a:rPr lang="en-US" b="0" i="0" dirty="0">
                <a:solidFill>
                  <a:srgbClr val="09090B"/>
                </a:solidFill>
                <a:effectLst/>
                <a:latin typeface="Sentient"/>
              </a:rPr>
              <a:t>Reason for MBA</a:t>
            </a:r>
            <a:r>
              <a:rPr lang="en-US" b="0" i="0" dirty="0">
                <a:solidFill>
                  <a:srgbClr val="09090B"/>
                </a:solidFill>
                <a:effectLst/>
                <a:latin typeface="__DM_Sans_05e5f9"/>
              </a:rPr>
              <a:t>, detailing their motivations for further education.</a:t>
            </a:r>
          </a:p>
          <a:p>
            <a:pPr algn="l"/>
            <a:r>
              <a:rPr lang="en-US" b="0" i="0" dirty="0">
                <a:solidFill>
                  <a:srgbClr val="09090B"/>
                </a:solidFill>
                <a:effectLst/>
                <a:latin typeface="Sentient"/>
              </a:rPr>
              <a:t>Highlight the Importance of the Dataset</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In sum, this dataset offers valuable insights into who the MBA candidates are—covering their demographics, motivations, and expectations.</a:t>
            </a:r>
          </a:p>
          <a:p>
            <a:pPr algn="l">
              <a:buFont typeface="Arial" panose="020B0604020202020204" pitchFamily="34" charset="0"/>
              <a:buChar char="•"/>
            </a:pPr>
            <a:r>
              <a:rPr lang="en-US" b="0" i="0" dirty="0">
                <a:solidFill>
                  <a:srgbClr val="09090B"/>
                </a:solidFill>
                <a:effectLst/>
                <a:latin typeface="__DM_Sans_05e5f9"/>
              </a:rPr>
              <a:t>Analyzing this data allows prospective students to make informed decisions and helps education institutions tailor their offerings to meet the needs of future candidates. Understanding these factors can ultimately enhance the MBA experience for all stakeholders involved.</a:t>
            </a:r>
          </a:p>
          <a:p>
            <a:endParaRPr lang="en-US" dirty="0"/>
          </a:p>
        </p:txBody>
      </p:sp>
      <p:sp>
        <p:nvSpPr>
          <p:cNvPr id="4" name="Slide Number Placeholder 3"/>
          <p:cNvSpPr>
            <a:spLocks noGrp="1"/>
          </p:cNvSpPr>
          <p:nvPr>
            <p:ph type="sldNum" sz="quarter" idx="5"/>
          </p:nvPr>
        </p:nvSpPr>
        <p:spPr/>
        <p:txBody>
          <a:bodyPr/>
          <a:lstStyle/>
          <a:p>
            <a:fld id="{04B8B738-1B1D-454F-9AD5-E650D95452A9}" type="slidenum">
              <a:rPr lang="en-US" smtClean="0"/>
              <a:t>2</a:t>
            </a:fld>
            <a:endParaRPr lang="en-US"/>
          </a:p>
        </p:txBody>
      </p:sp>
    </p:spTree>
    <p:extLst>
      <p:ext uri="{BB962C8B-B14F-4D97-AF65-F5344CB8AC3E}">
        <p14:creationId xmlns:p14="http://schemas.microsoft.com/office/powerpoint/2010/main" val="3783533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9090B"/>
                </a:solidFill>
                <a:effectLst/>
                <a:latin typeface="__DM_Sans_05e5f9"/>
              </a:rPr>
              <a:t>Let’s move on to the summary statistics derived from our MBA Decision Dataset, which quantify the characteristics of our candidates.</a:t>
            </a:r>
          </a:p>
          <a:p>
            <a:pPr algn="l"/>
            <a:r>
              <a:rPr lang="en-US" b="0" i="0" dirty="0">
                <a:solidFill>
                  <a:srgbClr val="09090B"/>
                </a:solidFill>
                <a:effectLst/>
                <a:latin typeface="Sentient"/>
              </a:rPr>
              <a:t>[Discuss the Summary Statistics]</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In the table displayed, we start with the </a:t>
            </a:r>
            <a:r>
              <a:rPr lang="en-US" b="0" i="0" dirty="0">
                <a:solidFill>
                  <a:srgbClr val="09090B"/>
                </a:solidFill>
                <a:effectLst/>
                <a:latin typeface="Sentient"/>
              </a:rPr>
              <a:t>Age</a:t>
            </a:r>
            <a:r>
              <a:rPr lang="en-US" b="0" i="0" dirty="0">
                <a:solidFill>
                  <a:srgbClr val="09090B"/>
                </a:solidFill>
                <a:effectLst/>
                <a:latin typeface="__DM_Sans_05e5f9"/>
              </a:rPr>
              <a:t> attribute, where we observe:</a:t>
            </a:r>
          </a:p>
          <a:p>
            <a:pPr marL="742950" lvl="1" indent="-285750" algn="l">
              <a:buFont typeface="Arial" panose="020B0604020202020204" pitchFamily="34" charset="0"/>
              <a:buChar char="•"/>
            </a:pPr>
            <a:r>
              <a:rPr lang="en-US" b="0" i="0" dirty="0">
                <a:solidFill>
                  <a:srgbClr val="09090B"/>
                </a:solidFill>
                <a:effectLst/>
                <a:latin typeface="__DM_Sans_05e5f9"/>
              </a:rPr>
              <a:t>The </a:t>
            </a:r>
            <a:r>
              <a:rPr lang="en-US" b="0" i="0" dirty="0">
                <a:solidFill>
                  <a:srgbClr val="09090B"/>
                </a:solidFill>
                <a:effectLst/>
                <a:latin typeface="Sentient"/>
              </a:rPr>
              <a:t>Mean Age</a:t>
            </a:r>
            <a:r>
              <a:rPr lang="en-US" b="0" i="0" dirty="0">
                <a:solidFill>
                  <a:srgbClr val="09090B"/>
                </a:solidFill>
                <a:effectLst/>
                <a:latin typeface="__DM_Sans_05e5f9"/>
              </a:rPr>
              <a:t> of candidates is approximately </a:t>
            </a:r>
            <a:r>
              <a:rPr lang="en-US" b="0" i="0" dirty="0">
                <a:solidFill>
                  <a:srgbClr val="09090B"/>
                </a:solidFill>
                <a:effectLst/>
                <a:latin typeface="Sentient"/>
              </a:rPr>
              <a:t>27.49 years</a:t>
            </a:r>
            <a:r>
              <a:rPr lang="en-US" b="0" i="0" dirty="0">
                <a:solidFill>
                  <a:srgbClr val="09090B"/>
                </a:solidFill>
                <a:effectLst/>
                <a:latin typeface="__DM_Sans_05e5f9"/>
              </a:rPr>
              <a:t>, indicating that most MBA candidates tend to be relatively young, likely at the beginning of their professional careers.</a:t>
            </a:r>
          </a:p>
          <a:p>
            <a:pPr marL="742950" lvl="1" indent="-285750" algn="l">
              <a:buFont typeface="Arial" panose="020B0604020202020204" pitchFamily="34" charset="0"/>
              <a:buChar char="•"/>
            </a:pPr>
            <a:r>
              <a:rPr lang="en-US" b="0" i="0" dirty="0">
                <a:solidFill>
                  <a:srgbClr val="09090B"/>
                </a:solidFill>
                <a:effectLst/>
                <a:latin typeface="__DM_Sans_05e5f9"/>
              </a:rPr>
              <a:t>The </a:t>
            </a:r>
            <a:r>
              <a:rPr lang="en-US" b="0" i="0" dirty="0">
                <a:solidFill>
                  <a:srgbClr val="09090B"/>
                </a:solidFill>
                <a:effectLst/>
                <a:latin typeface="Sentient"/>
              </a:rPr>
              <a:t>Standard Deviation</a:t>
            </a:r>
            <a:r>
              <a:rPr lang="en-US" b="0" i="0" dirty="0">
                <a:solidFill>
                  <a:srgbClr val="09090B"/>
                </a:solidFill>
                <a:effectLst/>
                <a:latin typeface="__DM_Sans_05e5f9"/>
              </a:rPr>
              <a:t> is </a:t>
            </a:r>
            <a:r>
              <a:rPr lang="en-US" b="0" i="0" dirty="0">
                <a:solidFill>
                  <a:srgbClr val="09090B"/>
                </a:solidFill>
                <a:effectLst/>
                <a:latin typeface="Sentient"/>
              </a:rPr>
              <a:t>4.03</a:t>
            </a:r>
            <a:r>
              <a:rPr lang="en-US" b="0" i="0" dirty="0">
                <a:solidFill>
                  <a:srgbClr val="09090B"/>
                </a:solidFill>
                <a:effectLst/>
                <a:latin typeface="__DM_Sans_05e5f9"/>
              </a:rPr>
              <a:t>, suggesting that there is some variation in ages, but most candidates fall within a relatively close range of the mean.</a:t>
            </a:r>
          </a:p>
          <a:p>
            <a:pPr marL="742950" lvl="1" indent="-285750" algn="l">
              <a:buFont typeface="Arial" panose="020B0604020202020204" pitchFamily="34" charset="0"/>
              <a:buChar char="•"/>
            </a:pPr>
            <a:r>
              <a:rPr lang="en-US" b="0" i="0" dirty="0">
                <a:solidFill>
                  <a:srgbClr val="09090B"/>
                </a:solidFill>
                <a:effectLst/>
                <a:latin typeface="__DM_Sans_05e5f9"/>
              </a:rPr>
              <a:t>The </a:t>
            </a:r>
            <a:r>
              <a:rPr lang="en-US" b="0" i="0" dirty="0">
                <a:solidFill>
                  <a:srgbClr val="09090B"/>
                </a:solidFill>
                <a:effectLst/>
                <a:latin typeface="Sentient"/>
              </a:rPr>
              <a:t>Median Age</a:t>
            </a:r>
            <a:r>
              <a:rPr lang="en-US" b="0" i="0" dirty="0">
                <a:solidFill>
                  <a:srgbClr val="09090B"/>
                </a:solidFill>
                <a:effectLst/>
                <a:latin typeface="__DM_Sans_05e5f9"/>
              </a:rPr>
              <a:t> is </a:t>
            </a:r>
            <a:r>
              <a:rPr lang="en-US" b="0" i="0" dirty="0">
                <a:solidFill>
                  <a:srgbClr val="09090B"/>
                </a:solidFill>
                <a:effectLst/>
                <a:latin typeface="Sentient"/>
              </a:rPr>
              <a:t>27</a:t>
            </a:r>
            <a:r>
              <a:rPr lang="en-US" b="0" i="0" dirty="0">
                <a:solidFill>
                  <a:srgbClr val="09090B"/>
                </a:solidFill>
                <a:effectLst/>
                <a:latin typeface="__DM_Sans_05e5f9"/>
              </a:rPr>
              <a:t>, affirming that half of the candidates are younger than this age.</a:t>
            </a:r>
          </a:p>
          <a:p>
            <a:pPr algn="l">
              <a:buFont typeface="Arial" panose="020B0604020202020204" pitchFamily="34" charset="0"/>
              <a:buChar char="•"/>
            </a:pPr>
            <a:r>
              <a:rPr lang="en-US" b="0" i="0" dirty="0">
                <a:solidFill>
                  <a:srgbClr val="09090B"/>
                </a:solidFill>
                <a:effectLst/>
                <a:latin typeface="__DM_Sans_05e5f9"/>
              </a:rPr>
              <a:t>Next, we have the </a:t>
            </a:r>
            <a:r>
              <a:rPr lang="en-US" b="0" i="0" dirty="0">
                <a:solidFill>
                  <a:srgbClr val="09090B"/>
                </a:solidFill>
                <a:effectLst/>
                <a:latin typeface="Sentient"/>
              </a:rPr>
              <a:t>Undergraduate GPA</a:t>
            </a:r>
            <a:r>
              <a:rPr lang="en-US" b="0" i="0" dirty="0">
                <a:solidFill>
                  <a:srgbClr val="09090B"/>
                </a:solidFill>
                <a:effectLst/>
                <a:latin typeface="__DM_Sans_05e5f9"/>
              </a:rPr>
              <a:t>, which presents a </a:t>
            </a:r>
            <a:r>
              <a:rPr lang="en-US" b="0" i="0" dirty="0">
                <a:solidFill>
                  <a:srgbClr val="09090B"/>
                </a:solidFill>
                <a:effectLst/>
                <a:latin typeface="Sentient"/>
              </a:rPr>
              <a:t>Mean GPA</a:t>
            </a:r>
            <a:r>
              <a:rPr lang="en-US" b="0" i="0" dirty="0">
                <a:solidFill>
                  <a:srgbClr val="09090B"/>
                </a:solidFill>
                <a:effectLst/>
                <a:latin typeface="__DM_Sans_05e5f9"/>
              </a:rPr>
              <a:t> of </a:t>
            </a:r>
            <a:r>
              <a:rPr lang="en-US" b="0" i="0" dirty="0">
                <a:solidFill>
                  <a:srgbClr val="09090B"/>
                </a:solidFill>
                <a:effectLst/>
                <a:latin typeface="Sentient"/>
              </a:rPr>
              <a:t>2.99</a:t>
            </a:r>
            <a:r>
              <a:rPr lang="en-US" b="0" i="0" dirty="0">
                <a:solidFill>
                  <a:srgbClr val="09090B"/>
                </a:solidFill>
                <a:effectLst/>
                <a:latin typeface="__DM_Sans_05e5f9"/>
              </a:rPr>
              <a:t>. However, specific details regarding the standard deviation and median are not provided here. It’s important to note that the GPA scale can vary, and this average value indicates potential performance levels among candidates prior to entering the MBA program.</a:t>
            </a:r>
          </a:p>
          <a:p>
            <a:pPr algn="l">
              <a:buFont typeface="Arial" panose="020B0604020202020204" pitchFamily="34" charset="0"/>
              <a:buChar char="•"/>
            </a:pPr>
            <a:r>
              <a:rPr lang="en-US" b="0" i="0" dirty="0">
                <a:solidFill>
                  <a:srgbClr val="09090B"/>
                </a:solidFill>
                <a:effectLst/>
                <a:latin typeface="__DM_Sans_05e5f9"/>
              </a:rPr>
              <a:t>Looking at the </a:t>
            </a:r>
            <a:r>
              <a:rPr lang="en-US" b="0" i="0" dirty="0">
                <a:solidFill>
                  <a:srgbClr val="09090B"/>
                </a:solidFill>
                <a:effectLst/>
                <a:latin typeface="Sentient"/>
              </a:rPr>
              <a:t>Years of Work Experience</a:t>
            </a:r>
            <a:r>
              <a:rPr lang="en-US" b="0" i="0" dirty="0">
                <a:solidFill>
                  <a:srgbClr val="09090B"/>
                </a:solidFill>
                <a:effectLst/>
                <a:latin typeface="__DM_Sans_05e5f9"/>
              </a:rPr>
              <a:t>, the average is </a:t>
            </a:r>
            <a:r>
              <a:rPr lang="en-US" b="0" i="0" dirty="0">
                <a:solidFill>
                  <a:srgbClr val="09090B"/>
                </a:solidFill>
                <a:effectLst/>
                <a:latin typeface="Sentient"/>
              </a:rPr>
              <a:t>4.53 years</a:t>
            </a:r>
            <a:r>
              <a:rPr lang="en-US" b="0" i="0" dirty="0">
                <a:solidFill>
                  <a:srgbClr val="09090B"/>
                </a:solidFill>
                <a:effectLst/>
                <a:latin typeface="__DM_Sans_05e5f9"/>
              </a:rPr>
              <a:t>. This underscores that candidates typically bring a foundation of professional experience, which likely enriches their MBA learning experience and peer discussions.</a:t>
            </a:r>
          </a:p>
          <a:p>
            <a:pPr algn="l">
              <a:buFont typeface="Arial" panose="020B0604020202020204" pitchFamily="34" charset="0"/>
              <a:buChar char="•"/>
            </a:pPr>
            <a:r>
              <a:rPr lang="en-US" b="0" i="0" dirty="0">
                <a:solidFill>
                  <a:srgbClr val="09090B"/>
                </a:solidFill>
                <a:effectLst/>
                <a:latin typeface="__DM_Sans_05e5f9"/>
              </a:rPr>
              <a:t>For the </a:t>
            </a:r>
            <a:r>
              <a:rPr lang="en-US" b="0" i="0" dirty="0">
                <a:solidFill>
                  <a:srgbClr val="09090B"/>
                </a:solidFill>
                <a:effectLst/>
                <a:latin typeface="Sentient"/>
              </a:rPr>
              <a:t>Annual Salary Before MBA</a:t>
            </a:r>
            <a:r>
              <a:rPr lang="en-US" b="0" i="0" dirty="0">
                <a:solidFill>
                  <a:srgbClr val="09090B"/>
                </a:solidFill>
                <a:effectLst/>
                <a:latin typeface="__DM_Sans_05e5f9"/>
              </a:rPr>
              <a:t>, the mean salary is reported at </a:t>
            </a:r>
            <a:r>
              <a:rPr lang="en-US" b="0" i="0" dirty="0">
                <a:solidFill>
                  <a:srgbClr val="09090B"/>
                </a:solidFill>
                <a:effectLst/>
                <a:latin typeface="Sentient"/>
              </a:rPr>
              <a:t>$75,166.41</a:t>
            </a:r>
            <a:r>
              <a:rPr lang="en-US" b="0" i="0" dirty="0">
                <a:solidFill>
                  <a:srgbClr val="09090B"/>
                </a:solidFill>
                <a:effectLst/>
                <a:latin typeface="__DM_Sans_05e5f9"/>
              </a:rPr>
              <a:t>, reflecting a solid professional background for many of these candidates before their MBA pursuits.</a:t>
            </a:r>
          </a:p>
          <a:p>
            <a:pPr algn="l"/>
            <a:r>
              <a:rPr lang="en-US" b="0" i="0" dirty="0">
                <a:solidFill>
                  <a:srgbClr val="09090B"/>
                </a:solidFill>
                <a:effectLst/>
                <a:latin typeface="Sentient"/>
              </a:rPr>
              <a:t>[Discuss Gender Distribution]</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We also have the frequency distribution for </a:t>
            </a:r>
            <a:r>
              <a:rPr lang="en-US" b="0" i="0" dirty="0">
                <a:solidFill>
                  <a:srgbClr val="09090B"/>
                </a:solidFill>
                <a:effectLst/>
                <a:latin typeface="Sentient"/>
              </a:rPr>
              <a:t>Gender</a:t>
            </a:r>
            <a:r>
              <a:rPr lang="en-US" b="0" i="0" dirty="0">
                <a:solidFill>
                  <a:srgbClr val="09090B"/>
                </a:solidFill>
                <a:effectLst/>
                <a:latin typeface="__DM_Sans_05e5f9"/>
              </a:rPr>
              <a:t>:</a:t>
            </a:r>
          </a:p>
          <a:p>
            <a:pPr marL="742950" lvl="1" indent="-285750" algn="l">
              <a:buFont typeface="Arial" panose="020B0604020202020204" pitchFamily="34" charset="0"/>
              <a:buChar char="•"/>
            </a:pPr>
            <a:r>
              <a:rPr lang="en-US" b="0" i="0" dirty="0">
                <a:solidFill>
                  <a:srgbClr val="09090B"/>
                </a:solidFill>
                <a:effectLst/>
                <a:latin typeface="__DM_Sans_05e5f9"/>
              </a:rPr>
              <a:t>There are </a:t>
            </a:r>
            <a:r>
              <a:rPr lang="en-US" b="0" i="0" dirty="0">
                <a:solidFill>
                  <a:srgbClr val="09090B"/>
                </a:solidFill>
                <a:effectLst/>
                <a:latin typeface="Sentient"/>
              </a:rPr>
              <a:t>4,460 female candidates</a:t>
            </a:r>
            <a:r>
              <a:rPr lang="en-US" b="0" i="0" dirty="0">
                <a:solidFill>
                  <a:srgbClr val="09090B"/>
                </a:solidFill>
                <a:effectLst/>
                <a:latin typeface="__DM_Sans_05e5f9"/>
              </a:rPr>
              <a:t>, which constitutes approximately </a:t>
            </a:r>
            <a:r>
              <a:rPr lang="en-US" b="0" i="0" dirty="0">
                <a:solidFill>
                  <a:srgbClr val="09090B"/>
                </a:solidFill>
                <a:effectLst/>
                <a:latin typeface="Sentient"/>
              </a:rPr>
              <a:t>43%</a:t>
            </a:r>
            <a:r>
              <a:rPr lang="en-US" b="0" i="0" dirty="0">
                <a:solidFill>
                  <a:srgbClr val="09090B"/>
                </a:solidFill>
                <a:effectLst/>
                <a:latin typeface="__DM_Sans_05e5f9"/>
              </a:rPr>
              <a:t> of the dataset.</a:t>
            </a:r>
          </a:p>
          <a:p>
            <a:pPr marL="742950" lvl="1" indent="-285750" algn="l">
              <a:buFont typeface="Arial" panose="020B0604020202020204" pitchFamily="34" charset="0"/>
              <a:buChar char="•"/>
            </a:pPr>
            <a:r>
              <a:rPr lang="en-US" b="0" i="0" dirty="0">
                <a:solidFill>
                  <a:srgbClr val="09090B"/>
                </a:solidFill>
                <a:effectLst/>
                <a:latin typeface="__DM_Sans_05e5f9"/>
              </a:rPr>
              <a:t>We have </a:t>
            </a:r>
            <a:r>
              <a:rPr lang="en-US" b="0" i="0" dirty="0">
                <a:solidFill>
                  <a:srgbClr val="09090B"/>
                </a:solidFill>
                <a:effectLst/>
                <a:latin typeface="Sentient"/>
              </a:rPr>
              <a:t>5,073 male candidates</a:t>
            </a:r>
            <a:r>
              <a:rPr lang="en-US" b="0" i="0" dirty="0">
                <a:solidFill>
                  <a:srgbClr val="09090B"/>
                </a:solidFill>
                <a:effectLst/>
                <a:latin typeface="__DM_Sans_05e5f9"/>
              </a:rPr>
              <a:t>, about </a:t>
            </a:r>
            <a:r>
              <a:rPr lang="en-US" b="0" i="0" dirty="0">
                <a:solidFill>
                  <a:srgbClr val="09090B"/>
                </a:solidFill>
                <a:effectLst/>
                <a:latin typeface="Sentient"/>
              </a:rPr>
              <a:t>49%</a:t>
            </a:r>
            <a:r>
              <a:rPr lang="en-US" b="0" i="0" dirty="0">
                <a:solidFill>
                  <a:srgbClr val="09090B"/>
                </a:solidFill>
                <a:effectLst/>
                <a:latin typeface="__DM_Sans_05e5f9"/>
              </a:rPr>
              <a:t>.</a:t>
            </a:r>
          </a:p>
          <a:p>
            <a:pPr marL="742950" lvl="1" indent="-285750" algn="l">
              <a:buFont typeface="Arial" panose="020B0604020202020204" pitchFamily="34" charset="0"/>
              <a:buChar char="•"/>
            </a:pPr>
            <a:r>
              <a:rPr lang="en-US" b="0" i="0" dirty="0">
                <a:solidFill>
                  <a:srgbClr val="09090B"/>
                </a:solidFill>
                <a:effectLst/>
                <a:latin typeface="__DM_Sans_05e5f9"/>
              </a:rPr>
              <a:t>Candidates identifying as </a:t>
            </a:r>
            <a:r>
              <a:rPr lang="en-US" b="0" i="0" dirty="0">
                <a:solidFill>
                  <a:srgbClr val="09090B"/>
                </a:solidFill>
                <a:effectLst/>
                <a:latin typeface="Sentient"/>
              </a:rPr>
              <a:t>Other</a:t>
            </a:r>
            <a:r>
              <a:rPr lang="en-US" b="0" i="0" dirty="0">
                <a:solidFill>
                  <a:srgbClr val="09090B"/>
                </a:solidFill>
                <a:effectLst/>
                <a:latin typeface="__DM_Sans_05e5f9"/>
              </a:rPr>
              <a:t> total </a:t>
            </a:r>
            <a:r>
              <a:rPr lang="en-US" b="0" i="0" dirty="0">
                <a:solidFill>
                  <a:srgbClr val="09090B"/>
                </a:solidFill>
                <a:effectLst/>
                <a:latin typeface="Sentient"/>
              </a:rPr>
              <a:t>467</a:t>
            </a:r>
            <a:r>
              <a:rPr lang="en-US" b="0" i="0" dirty="0">
                <a:solidFill>
                  <a:srgbClr val="09090B"/>
                </a:solidFill>
                <a:effectLst/>
                <a:latin typeface="__DM_Sans_05e5f9"/>
              </a:rPr>
              <a:t>, making up around </a:t>
            </a:r>
            <a:r>
              <a:rPr lang="en-US" b="0" i="0" dirty="0">
                <a:solidFill>
                  <a:srgbClr val="09090B"/>
                </a:solidFill>
                <a:effectLst/>
                <a:latin typeface="Sentient"/>
              </a:rPr>
              <a:t>5%</a:t>
            </a:r>
            <a:r>
              <a:rPr lang="en-US" b="0" i="0" dirty="0">
                <a:solidFill>
                  <a:srgbClr val="09090B"/>
                </a:solidFill>
                <a:effectLst/>
                <a:latin typeface="__DM_Sans_05e5f9"/>
              </a:rPr>
              <a:t>.</a:t>
            </a:r>
          </a:p>
          <a:p>
            <a:pPr algn="l">
              <a:buFont typeface="Arial" panose="020B0604020202020204" pitchFamily="34" charset="0"/>
              <a:buChar char="•"/>
            </a:pPr>
            <a:r>
              <a:rPr lang="en-US" b="0" i="0" dirty="0">
                <a:solidFill>
                  <a:srgbClr val="09090B"/>
                </a:solidFill>
                <a:effectLst/>
                <a:latin typeface="__DM_Sans_05e5f9"/>
              </a:rPr>
              <a:t>The near parity in gender distribution is encouraging as it indicates a diverse representation in MBA programs.</a:t>
            </a:r>
          </a:p>
          <a:p>
            <a:endParaRPr lang="en-US" dirty="0"/>
          </a:p>
        </p:txBody>
      </p:sp>
      <p:sp>
        <p:nvSpPr>
          <p:cNvPr id="4" name="Slide Number Placeholder 3"/>
          <p:cNvSpPr>
            <a:spLocks noGrp="1"/>
          </p:cNvSpPr>
          <p:nvPr>
            <p:ph type="sldNum" sz="quarter" idx="5"/>
          </p:nvPr>
        </p:nvSpPr>
        <p:spPr/>
        <p:txBody>
          <a:bodyPr/>
          <a:lstStyle/>
          <a:p>
            <a:fld id="{04B8B738-1B1D-454F-9AD5-E650D95452A9}" type="slidenum">
              <a:rPr lang="en-US" smtClean="0"/>
              <a:t>3</a:t>
            </a:fld>
            <a:endParaRPr lang="en-US"/>
          </a:p>
        </p:txBody>
      </p:sp>
    </p:spTree>
    <p:extLst>
      <p:ext uri="{BB962C8B-B14F-4D97-AF65-F5344CB8AC3E}">
        <p14:creationId xmlns:p14="http://schemas.microsoft.com/office/powerpoint/2010/main" val="1574491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9090B"/>
                </a:solidFill>
                <a:effectLst/>
                <a:latin typeface="__DM_Sans_05e5f9"/>
              </a:rPr>
              <a:t>In this slide, I will discuss the distribution of ages among our MBA candidates.</a:t>
            </a:r>
          </a:p>
          <a:p>
            <a:pPr algn="l"/>
            <a:r>
              <a:rPr lang="en-US" b="0" i="0" dirty="0">
                <a:solidFill>
                  <a:srgbClr val="09090B"/>
                </a:solidFill>
                <a:effectLst/>
                <a:latin typeface="Sentient"/>
              </a:rPr>
              <a:t>Introduce the Histogram</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Here you see a histogram illustrating the </a:t>
            </a:r>
            <a:r>
              <a:rPr lang="en-US" b="0" i="0" dirty="0">
                <a:solidFill>
                  <a:srgbClr val="09090B"/>
                </a:solidFill>
                <a:effectLst/>
                <a:latin typeface="Sentient"/>
              </a:rPr>
              <a:t>Distribution of Age</a:t>
            </a:r>
            <a:r>
              <a:rPr lang="en-US" b="0" i="0" dirty="0">
                <a:solidFill>
                  <a:srgbClr val="09090B"/>
                </a:solidFill>
                <a:effectLst/>
                <a:latin typeface="__DM_Sans_05e5f9"/>
              </a:rPr>
              <a:t>. This visualization categorizes candidates’ ages and shows how many individuals fall into each age range.</a:t>
            </a:r>
          </a:p>
          <a:p>
            <a:pPr algn="l"/>
            <a:r>
              <a:rPr lang="en-US" b="0" i="0" dirty="0">
                <a:solidFill>
                  <a:srgbClr val="09090B"/>
                </a:solidFill>
                <a:effectLst/>
                <a:latin typeface="Sentient"/>
              </a:rPr>
              <a:t>Discuss the Age Ranges</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The x-axis represents the </a:t>
            </a:r>
            <a:r>
              <a:rPr lang="en-US" b="0" i="0" dirty="0">
                <a:solidFill>
                  <a:srgbClr val="09090B"/>
                </a:solidFill>
                <a:effectLst/>
                <a:latin typeface="Sentient"/>
              </a:rPr>
              <a:t>ages</a:t>
            </a:r>
            <a:r>
              <a:rPr lang="en-US" b="0" i="0" dirty="0">
                <a:solidFill>
                  <a:srgbClr val="09090B"/>
                </a:solidFill>
                <a:effectLst/>
                <a:latin typeface="__DM_Sans_05e5f9"/>
              </a:rPr>
              <a:t> of candidates, ranging from </a:t>
            </a:r>
            <a:r>
              <a:rPr lang="en-US" b="0" i="0" dirty="0">
                <a:solidFill>
                  <a:srgbClr val="09090B"/>
                </a:solidFill>
                <a:effectLst/>
                <a:latin typeface="Sentient"/>
              </a:rPr>
              <a:t>20 to 35 years old</a:t>
            </a:r>
            <a:r>
              <a:rPr lang="en-US" b="0" i="0" dirty="0">
                <a:solidFill>
                  <a:srgbClr val="09090B"/>
                </a:solidFill>
                <a:effectLst/>
                <a:latin typeface="__DM_Sans_05e5f9"/>
              </a:rPr>
              <a:t>, while the y-axis indicates the </a:t>
            </a:r>
            <a:r>
              <a:rPr lang="en-US" b="0" i="0" dirty="0">
                <a:solidFill>
                  <a:srgbClr val="09090B"/>
                </a:solidFill>
                <a:effectLst/>
                <a:latin typeface="Sentient"/>
              </a:rPr>
              <a:t>frequency</a:t>
            </a:r>
            <a:r>
              <a:rPr lang="en-US" b="0" i="0" dirty="0">
                <a:solidFill>
                  <a:srgbClr val="09090B"/>
                </a:solidFill>
                <a:effectLst/>
                <a:latin typeface="__DM_Sans_05e5f9"/>
              </a:rPr>
              <a:t> of candidates within those age ranges.</a:t>
            </a:r>
          </a:p>
          <a:p>
            <a:pPr algn="l">
              <a:buFont typeface="Arial" panose="020B0604020202020204" pitchFamily="34" charset="0"/>
              <a:buChar char="•"/>
            </a:pPr>
            <a:r>
              <a:rPr lang="en-US" b="0" i="0" dirty="0">
                <a:solidFill>
                  <a:srgbClr val="09090B"/>
                </a:solidFill>
                <a:effectLst/>
                <a:latin typeface="__DM_Sans_05e5f9"/>
              </a:rPr>
              <a:t>As we examine the histogram, we can observe that the majority of candidates are clustered between ages </a:t>
            </a:r>
            <a:r>
              <a:rPr lang="en-US" b="0" i="0" dirty="0">
                <a:solidFill>
                  <a:srgbClr val="09090B"/>
                </a:solidFill>
                <a:effectLst/>
                <a:latin typeface="Sentient"/>
              </a:rPr>
              <a:t>25 and 30</a:t>
            </a:r>
            <a:r>
              <a:rPr lang="en-US" b="0" i="0" dirty="0">
                <a:solidFill>
                  <a:srgbClr val="09090B"/>
                </a:solidFill>
                <a:effectLst/>
                <a:latin typeface="__DM_Sans_05e5f9"/>
              </a:rPr>
              <a:t>.</a:t>
            </a:r>
          </a:p>
          <a:p>
            <a:pPr algn="l"/>
            <a:r>
              <a:rPr lang="en-US" b="0" i="0" dirty="0">
                <a:solidFill>
                  <a:srgbClr val="09090B"/>
                </a:solidFill>
                <a:effectLst/>
                <a:latin typeface="Sentient"/>
              </a:rPr>
              <a:t>Highlight Patterns and Trends</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It appears that age distribution is fairly uniform across this range, with few bars showing a significant dip—evenly distributed except for some peaks, indicating that MBA candidates tend to fall within a relatively narrow age range.</a:t>
            </a:r>
          </a:p>
          <a:p>
            <a:pPr algn="l">
              <a:buFont typeface="Arial" panose="020B0604020202020204" pitchFamily="34" charset="0"/>
              <a:buChar char="•"/>
            </a:pPr>
            <a:r>
              <a:rPr lang="en-US" b="0" i="0" dirty="0">
                <a:solidFill>
                  <a:srgbClr val="09090B"/>
                </a:solidFill>
                <a:effectLst/>
                <a:latin typeface="__DM_Sans_05e5f9"/>
              </a:rPr>
              <a:t>With the highest frequencies around the ages of </a:t>
            </a:r>
            <a:r>
              <a:rPr lang="en-US" b="0" i="0" dirty="0">
                <a:solidFill>
                  <a:srgbClr val="09090B"/>
                </a:solidFill>
                <a:effectLst/>
                <a:latin typeface="Sentient"/>
              </a:rPr>
              <a:t>26 to 30</a:t>
            </a:r>
            <a:r>
              <a:rPr lang="en-US" b="0" i="0" dirty="0">
                <a:solidFill>
                  <a:srgbClr val="09090B"/>
                </a:solidFill>
                <a:effectLst/>
                <a:latin typeface="__DM_Sans_05e5f9"/>
              </a:rPr>
              <a:t>, it suggests that many candidates are likely to enter the MBA programs shortly after gaining a few years of work experience.</a:t>
            </a:r>
          </a:p>
          <a:p>
            <a:pPr algn="l"/>
            <a:r>
              <a:rPr lang="en-US" b="0" i="0" dirty="0">
                <a:solidFill>
                  <a:srgbClr val="09090B"/>
                </a:solidFill>
                <a:effectLst/>
                <a:latin typeface="Sentient"/>
              </a:rPr>
              <a:t>Consider Implications</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This age distribution is important for educational institutions as it highlights the typical profile of MBA candidates.</a:t>
            </a:r>
          </a:p>
          <a:p>
            <a:pPr algn="l">
              <a:buFont typeface="Arial" panose="020B0604020202020204" pitchFamily="34" charset="0"/>
              <a:buChar char="•"/>
            </a:pPr>
            <a:r>
              <a:rPr lang="en-US" b="0" i="0" dirty="0">
                <a:solidFill>
                  <a:srgbClr val="09090B"/>
                </a:solidFill>
                <a:effectLst/>
                <a:latin typeface="__DM_Sans_05e5f9"/>
              </a:rPr>
              <a:t>Understanding age demographics allows for tailoring programs and support services that cater specifically to the life stages and circumstances of these students.</a:t>
            </a:r>
          </a:p>
          <a:p>
            <a:endParaRPr lang="en-US" dirty="0"/>
          </a:p>
        </p:txBody>
      </p:sp>
      <p:sp>
        <p:nvSpPr>
          <p:cNvPr id="4" name="Slide Number Placeholder 3"/>
          <p:cNvSpPr>
            <a:spLocks noGrp="1"/>
          </p:cNvSpPr>
          <p:nvPr>
            <p:ph type="sldNum" sz="quarter" idx="5"/>
          </p:nvPr>
        </p:nvSpPr>
        <p:spPr/>
        <p:txBody>
          <a:bodyPr/>
          <a:lstStyle/>
          <a:p>
            <a:fld id="{04B8B738-1B1D-454F-9AD5-E650D95452A9}" type="slidenum">
              <a:rPr lang="en-US" smtClean="0"/>
              <a:t>4</a:t>
            </a:fld>
            <a:endParaRPr lang="en-US"/>
          </a:p>
        </p:txBody>
      </p:sp>
    </p:spTree>
    <p:extLst>
      <p:ext uri="{BB962C8B-B14F-4D97-AF65-F5344CB8AC3E}">
        <p14:creationId xmlns:p14="http://schemas.microsoft.com/office/powerpoint/2010/main" val="95796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9090B"/>
                </a:solidFill>
                <a:effectLst/>
                <a:latin typeface="__DM_Sans_05e5f9"/>
              </a:rPr>
              <a:t>In this slide, we will explore the relationship between Undergraduate GPA and Gender among MBA candidates.</a:t>
            </a:r>
          </a:p>
          <a:p>
            <a:pPr algn="l"/>
            <a:r>
              <a:rPr lang="en-US" b="0" i="0" dirty="0">
                <a:solidFill>
                  <a:srgbClr val="09090B"/>
                </a:solidFill>
                <a:effectLst/>
                <a:latin typeface="Sentient"/>
              </a:rPr>
              <a:t>Introduce the Boxplot</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This boxplot visualizes the Undergraduate GPA by gender, showcasing how GPA varies across different genders: Female, Male, and Other.</a:t>
            </a:r>
          </a:p>
          <a:p>
            <a:pPr algn="l">
              <a:buFont typeface="Arial" panose="020B0604020202020204" pitchFamily="34" charset="0"/>
              <a:buChar char="•"/>
            </a:pPr>
            <a:r>
              <a:rPr lang="en-US" b="0" i="0" dirty="0">
                <a:solidFill>
                  <a:srgbClr val="09090B"/>
                </a:solidFill>
                <a:effectLst/>
                <a:latin typeface="__DM_Sans_05e5f9"/>
              </a:rPr>
              <a:t>The y-axis represents the </a:t>
            </a:r>
            <a:r>
              <a:rPr lang="en-US" b="0" i="0" dirty="0">
                <a:solidFill>
                  <a:srgbClr val="09090B"/>
                </a:solidFill>
                <a:effectLst/>
                <a:latin typeface="Sentient"/>
              </a:rPr>
              <a:t>Undergraduate GPA</a:t>
            </a:r>
            <a:r>
              <a:rPr lang="en-US" b="0" i="0" dirty="0">
                <a:solidFill>
                  <a:srgbClr val="09090B"/>
                </a:solidFill>
                <a:effectLst/>
                <a:latin typeface="__DM_Sans_05e5f9"/>
              </a:rPr>
              <a:t>, which is commonly scored on a typical 4.0 scale, while the x-axis indicates the different genders of the candidates.</a:t>
            </a:r>
          </a:p>
          <a:p>
            <a:pPr algn="l"/>
            <a:r>
              <a:rPr lang="en-US" b="0" i="0" dirty="0">
                <a:solidFill>
                  <a:srgbClr val="09090B"/>
                </a:solidFill>
                <a:effectLst/>
                <a:latin typeface="Sentient"/>
              </a:rPr>
              <a:t>Discuss Each Boxplot Category</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Looking at the box for </a:t>
            </a:r>
            <a:r>
              <a:rPr lang="en-US" b="0" i="0" dirty="0">
                <a:solidFill>
                  <a:srgbClr val="09090B"/>
                </a:solidFill>
                <a:effectLst/>
                <a:latin typeface="Sentient"/>
              </a:rPr>
              <a:t>Female candidates</a:t>
            </a:r>
            <a:r>
              <a:rPr lang="en-US" b="0" i="0" dirty="0">
                <a:solidFill>
                  <a:srgbClr val="09090B"/>
                </a:solidFill>
                <a:effectLst/>
                <a:latin typeface="__DM_Sans_05e5f9"/>
              </a:rPr>
              <a:t> (red), we can see that the </a:t>
            </a:r>
            <a:r>
              <a:rPr lang="en-US" b="0" i="0" dirty="0">
                <a:solidFill>
                  <a:srgbClr val="09090B"/>
                </a:solidFill>
                <a:effectLst/>
                <a:latin typeface="Sentient"/>
              </a:rPr>
              <a:t>median GPA</a:t>
            </a:r>
            <a:r>
              <a:rPr lang="en-US" b="0" i="0" dirty="0">
                <a:solidFill>
                  <a:srgbClr val="09090B"/>
                </a:solidFill>
                <a:effectLst/>
                <a:latin typeface="__DM_Sans_05e5f9"/>
              </a:rPr>
              <a:t> is approximately </a:t>
            </a:r>
            <a:r>
              <a:rPr lang="en-US" b="0" i="0" dirty="0">
                <a:solidFill>
                  <a:srgbClr val="09090B"/>
                </a:solidFill>
                <a:effectLst/>
                <a:latin typeface="Sentient"/>
              </a:rPr>
              <a:t>3.3</a:t>
            </a:r>
            <a:r>
              <a:rPr lang="en-US" b="0" i="0" dirty="0">
                <a:solidFill>
                  <a:srgbClr val="09090B"/>
                </a:solidFill>
                <a:effectLst/>
                <a:latin typeface="__DM_Sans_05e5f9"/>
              </a:rPr>
              <a:t>, with interquartile ranges extending from around </a:t>
            </a:r>
            <a:r>
              <a:rPr lang="en-US" b="0" i="0" dirty="0">
                <a:solidFill>
                  <a:srgbClr val="09090B"/>
                </a:solidFill>
                <a:effectLst/>
                <a:latin typeface="Sentient"/>
              </a:rPr>
              <a:t>2.8 to 3.5</a:t>
            </a:r>
            <a:r>
              <a:rPr lang="en-US" b="0" i="0" dirty="0">
                <a:solidFill>
                  <a:srgbClr val="09090B"/>
                </a:solidFill>
                <a:effectLst/>
                <a:latin typeface="__DM_Sans_05e5f9"/>
              </a:rPr>
              <a:t>. This suggests a relatively strong academic performance among female candidates.</a:t>
            </a:r>
          </a:p>
          <a:p>
            <a:pPr algn="l">
              <a:buFont typeface="Arial" panose="020B0604020202020204" pitchFamily="34" charset="0"/>
              <a:buChar char="•"/>
            </a:pPr>
            <a:r>
              <a:rPr lang="en-US" b="0" i="0" dirty="0">
                <a:solidFill>
                  <a:srgbClr val="09090B"/>
                </a:solidFill>
                <a:effectLst/>
                <a:latin typeface="__DM_Sans_05e5f9"/>
              </a:rPr>
              <a:t>For </a:t>
            </a:r>
            <a:r>
              <a:rPr lang="en-US" b="0" i="0" dirty="0">
                <a:solidFill>
                  <a:srgbClr val="09090B"/>
                </a:solidFill>
                <a:effectLst/>
                <a:latin typeface="Sentient"/>
              </a:rPr>
              <a:t>Male candidates</a:t>
            </a:r>
            <a:r>
              <a:rPr lang="en-US" b="0" i="0" dirty="0">
                <a:solidFill>
                  <a:srgbClr val="09090B"/>
                </a:solidFill>
                <a:effectLst/>
                <a:latin typeface="__DM_Sans_05e5f9"/>
              </a:rPr>
              <a:t> (green), the </a:t>
            </a:r>
            <a:r>
              <a:rPr lang="en-US" b="0" i="0" dirty="0">
                <a:solidFill>
                  <a:srgbClr val="09090B"/>
                </a:solidFill>
                <a:effectLst/>
                <a:latin typeface="Sentient"/>
              </a:rPr>
              <a:t>median GPA</a:t>
            </a:r>
            <a:r>
              <a:rPr lang="en-US" b="0" i="0" dirty="0">
                <a:solidFill>
                  <a:srgbClr val="09090B"/>
                </a:solidFill>
                <a:effectLst/>
                <a:latin typeface="__DM_Sans_05e5f9"/>
              </a:rPr>
              <a:t> is at about </a:t>
            </a:r>
            <a:r>
              <a:rPr lang="en-US" b="0" i="0" dirty="0">
                <a:solidFill>
                  <a:srgbClr val="09090B"/>
                </a:solidFill>
                <a:effectLst/>
                <a:latin typeface="Sentient"/>
              </a:rPr>
              <a:t>3.0</a:t>
            </a:r>
            <a:r>
              <a:rPr lang="en-US" b="0" i="0" dirty="0">
                <a:solidFill>
                  <a:srgbClr val="09090B"/>
                </a:solidFill>
                <a:effectLst/>
                <a:latin typeface="__DM_Sans_05e5f9"/>
              </a:rPr>
              <a:t>, with the interquartile range from around </a:t>
            </a:r>
            <a:r>
              <a:rPr lang="en-US" b="0" i="0" dirty="0">
                <a:solidFill>
                  <a:srgbClr val="09090B"/>
                </a:solidFill>
                <a:effectLst/>
                <a:latin typeface="Sentient"/>
              </a:rPr>
              <a:t>2.9 to 3.6</a:t>
            </a:r>
            <a:r>
              <a:rPr lang="en-US" b="0" i="0" dirty="0">
                <a:solidFill>
                  <a:srgbClr val="09090B"/>
                </a:solidFill>
                <a:effectLst/>
                <a:latin typeface="__DM_Sans_05e5f9"/>
              </a:rPr>
              <a:t>. This indicates that males have a wider range of GPAs compared to females, which is reflected in higher variability.</a:t>
            </a:r>
          </a:p>
          <a:p>
            <a:pPr algn="l">
              <a:buFont typeface="Arial" panose="020B0604020202020204" pitchFamily="34" charset="0"/>
              <a:buChar char="•"/>
            </a:pPr>
            <a:r>
              <a:rPr lang="en-US" b="0" i="0" dirty="0">
                <a:solidFill>
                  <a:srgbClr val="09090B"/>
                </a:solidFill>
                <a:effectLst/>
                <a:latin typeface="__DM_Sans_05e5f9"/>
              </a:rPr>
              <a:t>The box representing </a:t>
            </a:r>
            <a:r>
              <a:rPr lang="en-US" b="0" i="0" dirty="0">
                <a:solidFill>
                  <a:srgbClr val="09090B"/>
                </a:solidFill>
                <a:effectLst/>
                <a:latin typeface="Sentient"/>
              </a:rPr>
              <a:t>Other</a:t>
            </a:r>
            <a:r>
              <a:rPr lang="en-US" b="0" i="0" dirty="0">
                <a:solidFill>
                  <a:srgbClr val="09090B"/>
                </a:solidFill>
                <a:effectLst/>
                <a:latin typeface="__DM_Sans_05e5f9"/>
              </a:rPr>
              <a:t> (blue) candidates shows a </a:t>
            </a:r>
            <a:r>
              <a:rPr lang="en-US" b="0" i="0" dirty="0">
                <a:solidFill>
                  <a:srgbClr val="09090B"/>
                </a:solidFill>
                <a:effectLst/>
                <a:latin typeface="Sentient"/>
              </a:rPr>
              <a:t>median GPA</a:t>
            </a:r>
            <a:r>
              <a:rPr lang="en-US" b="0" i="0" dirty="0">
                <a:solidFill>
                  <a:srgbClr val="09090B"/>
                </a:solidFill>
                <a:effectLst/>
                <a:latin typeface="__DM_Sans_05e5f9"/>
              </a:rPr>
              <a:t> close to </a:t>
            </a:r>
            <a:r>
              <a:rPr lang="en-US" b="0" i="0" dirty="0">
                <a:solidFill>
                  <a:srgbClr val="09090B"/>
                </a:solidFill>
                <a:effectLst/>
                <a:latin typeface="Sentient"/>
              </a:rPr>
              <a:t>3.1</a:t>
            </a:r>
            <a:r>
              <a:rPr lang="en-US" b="0" i="0" dirty="0">
                <a:solidFill>
                  <a:srgbClr val="09090B"/>
                </a:solidFill>
                <a:effectLst/>
                <a:latin typeface="__DM_Sans_05e5f9"/>
              </a:rPr>
              <a:t>, with an interquartile range that overlaps with both male and female candidates. This suggests that gender minorities have a GPA distribution similar to male candidates but are lower than female candidates on average.</a:t>
            </a:r>
          </a:p>
          <a:p>
            <a:pPr algn="l"/>
            <a:r>
              <a:rPr lang="en-US" b="0" i="0" dirty="0">
                <a:solidFill>
                  <a:srgbClr val="09090B"/>
                </a:solidFill>
                <a:effectLst/>
                <a:latin typeface="Sentient"/>
              </a:rPr>
              <a:t>Highlight Observations</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One significant observation from this data is that female candidates appear to outperform male candidates in terms of GPA on average.</a:t>
            </a:r>
          </a:p>
          <a:p>
            <a:pPr algn="l">
              <a:buFont typeface="Arial" panose="020B0604020202020204" pitchFamily="34" charset="0"/>
              <a:buChar char="•"/>
            </a:pPr>
            <a:r>
              <a:rPr lang="en-US" b="0" i="0" dirty="0">
                <a:solidFill>
                  <a:srgbClr val="09090B"/>
                </a:solidFill>
                <a:effectLst/>
                <a:latin typeface="__DM_Sans_05e5f9"/>
              </a:rPr>
              <a:t>The boxplots also reveal the presence of outliers, particularly among male candidates, suggesting that while many perform at or near the median, some may have achieved exceptionally high or low GPAs.</a:t>
            </a:r>
          </a:p>
          <a:p>
            <a:pPr algn="l"/>
            <a:r>
              <a:rPr lang="en-US" b="0" i="0" dirty="0">
                <a:solidFill>
                  <a:srgbClr val="09090B"/>
                </a:solidFill>
                <a:effectLst/>
                <a:latin typeface="Sentient"/>
              </a:rPr>
              <a:t>Discuss Implications</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This data is critical when considering academic support resources and outreach strategies for prospective MBA students.</a:t>
            </a:r>
          </a:p>
          <a:p>
            <a:pPr algn="l">
              <a:buFont typeface="Arial" panose="020B0604020202020204" pitchFamily="34" charset="0"/>
              <a:buChar char="•"/>
            </a:pPr>
            <a:r>
              <a:rPr lang="en-US" b="0" i="0" dirty="0">
                <a:solidFill>
                  <a:srgbClr val="09090B"/>
                </a:solidFill>
                <a:effectLst/>
                <a:latin typeface="__DM_Sans_05e5f9"/>
              </a:rPr>
              <a:t>Institutions may want to consider tailored academic support initiatives that could help male candidates improve their GPA alongside the existing strengths of female candidates.</a:t>
            </a:r>
          </a:p>
          <a:p>
            <a:endParaRPr lang="en-US" dirty="0"/>
          </a:p>
        </p:txBody>
      </p:sp>
      <p:sp>
        <p:nvSpPr>
          <p:cNvPr id="4" name="Slide Number Placeholder 3"/>
          <p:cNvSpPr>
            <a:spLocks noGrp="1"/>
          </p:cNvSpPr>
          <p:nvPr>
            <p:ph type="sldNum" sz="quarter" idx="5"/>
          </p:nvPr>
        </p:nvSpPr>
        <p:spPr/>
        <p:txBody>
          <a:bodyPr/>
          <a:lstStyle/>
          <a:p>
            <a:fld id="{04B8B738-1B1D-454F-9AD5-E650D95452A9}" type="slidenum">
              <a:rPr lang="en-US" smtClean="0"/>
              <a:t>5</a:t>
            </a:fld>
            <a:endParaRPr lang="en-US"/>
          </a:p>
        </p:txBody>
      </p:sp>
    </p:spTree>
    <p:extLst>
      <p:ext uri="{BB962C8B-B14F-4D97-AF65-F5344CB8AC3E}">
        <p14:creationId xmlns:p14="http://schemas.microsoft.com/office/powerpoint/2010/main" val="1096923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4" algn="l">
              <a:buFont typeface="Arial" panose="020B0604020202020204" pitchFamily="34" charset="0"/>
              <a:buNone/>
            </a:pPr>
            <a:r>
              <a:rPr lang="en-US" b="0" i="0" dirty="0">
                <a:solidFill>
                  <a:srgbClr val="09090B"/>
                </a:solidFill>
                <a:effectLst/>
                <a:latin typeface="__DM_Sans_05e5f9"/>
              </a:rPr>
              <a:t>Now, we will examine the relationship between Annual Salary before entering an MBA program and the years of work experience that candidates possess.</a:t>
            </a:r>
          </a:p>
          <a:p>
            <a:pPr algn="l"/>
            <a:r>
              <a:rPr lang="en-US" b="0" i="0" dirty="0">
                <a:solidFill>
                  <a:srgbClr val="09090B"/>
                </a:solidFill>
                <a:effectLst/>
                <a:latin typeface="Sentient"/>
              </a:rPr>
              <a:t>Introduce the Visualization</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The graph presented here plots </a:t>
            </a:r>
            <a:r>
              <a:rPr lang="en-US" b="0" i="0" dirty="0">
                <a:solidFill>
                  <a:srgbClr val="09090B"/>
                </a:solidFill>
                <a:effectLst/>
                <a:latin typeface="Sentient"/>
              </a:rPr>
              <a:t>Annual Salary Before MBA</a:t>
            </a:r>
            <a:r>
              <a:rPr lang="en-US" b="0" i="0" dirty="0">
                <a:solidFill>
                  <a:srgbClr val="09090B"/>
                </a:solidFill>
                <a:effectLst/>
                <a:latin typeface="__DM_Sans_05e5f9"/>
              </a:rPr>
              <a:t> against </a:t>
            </a:r>
            <a:r>
              <a:rPr lang="en-US" b="0" i="0" dirty="0">
                <a:solidFill>
                  <a:srgbClr val="09090B"/>
                </a:solidFill>
                <a:effectLst/>
                <a:latin typeface="Sentient"/>
              </a:rPr>
              <a:t>Years of Work Experience</a:t>
            </a:r>
            <a:r>
              <a:rPr lang="en-US" b="0" i="0" dirty="0">
                <a:solidFill>
                  <a:srgbClr val="09090B"/>
                </a:solidFill>
                <a:effectLst/>
                <a:latin typeface="__DM_Sans_05e5f9"/>
              </a:rPr>
              <a:t>.</a:t>
            </a:r>
          </a:p>
          <a:p>
            <a:pPr algn="l"/>
            <a:r>
              <a:rPr lang="en-US" b="0" i="0" dirty="0">
                <a:solidFill>
                  <a:srgbClr val="09090B"/>
                </a:solidFill>
                <a:effectLst/>
                <a:latin typeface="Sentient"/>
              </a:rPr>
              <a:t>Discuss the Axes</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On the x-axis, we have </a:t>
            </a:r>
            <a:r>
              <a:rPr lang="en-US" b="0" i="0" dirty="0">
                <a:solidFill>
                  <a:srgbClr val="09090B"/>
                </a:solidFill>
                <a:effectLst/>
                <a:latin typeface="Sentient"/>
              </a:rPr>
              <a:t>Years of Work Experience</a:t>
            </a:r>
            <a:r>
              <a:rPr lang="en-US" b="0" i="0" dirty="0">
                <a:solidFill>
                  <a:srgbClr val="09090B"/>
                </a:solidFill>
                <a:effectLst/>
                <a:latin typeface="__DM_Sans_05e5f9"/>
              </a:rPr>
              <a:t>, ranging typically from 0 to 8 years, while the y-axis represents the </a:t>
            </a:r>
            <a:r>
              <a:rPr lang="en-US" b="0" i="0" dirty="0">
                <a:solidFill>
                  <a:srgbClr val="09090B"/>
                </a:solidFill>
                <a:effectLst/>
                <a:latin typeface="Sentient"/>
              </a:rPr>
              <a:t>Annual Salary</a:t>
            </a:r>
            <a:r>
              <a:rPr lang="en-US" b="0" i="0" dirty="0">
                <a:solidFill>
                  <a:srgbClr val="09090B"/>
                </a:solidFill>
                <a:effectLst/>
                <a:latin typeface="__DM_Sans_05e5f9"/>
              </a:rPr>
              <a:t>, indicating the monetary compensation received prior to pursuing an MBA.</a:t>
            </a:r>
          </a:p>
          <a:p>
            <a:pPr algn="l"/>
            <a:r>
              <a:rPr lang="en-US" b="0" i="0" dirty="0">
                <a:solidFill>
                  <a:srgbClr val="09090B"/>
                </a:solidFill>
                <a:effectLst/>
                <a:latin typeface="Sentient"/>
              </a:rPr>
              <a:t>Highlight Issues with Visualization</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Upon observing this visualization, it appears there's an issue: the data points seem to cluster without providing any discernable trend or pattern. This could suggest a couple of things:</a:t>
            </a:r>
          </a:p>
          <a:p>
            <a:pPr algn="l">
              <a:buFont typeface="Arial" panose="020B0604020202020204" pitchFamily="34" charset="0"/>
              <a:buChar char="•"/>
            </a:pPr>
            <a:r>
              <a:rPr lang="en-US" b="0" i="0" dirty="0">
                <a:solidFill>
                  <a:srgbClr val="09090B"/>
                </a:solidFill>
                <a:effectLst/>
                <a:latin typeface="__DM_Sans_05e5f9"/>
              </a:rPr>
              <a:t>There might be a limited dataset, or it could be that salary is relatively independent of years of experience in this cohort.</a:t>
            </a:r>
          </a:p>
          <a:p>
            <a:pPr algn="l">
              <a:buFont typeface="Arial" panose="020B0604020202020204" pitchFamily="34" charset="0"/>
              <a:buChar char="•"/>
            </a:pPr>
            <a:r>
              <a:rPr lang="en-US" b="0" i="0" dirty="0">
                <a:solidFill>
                  <a:srgbClr val="09090B"/>
                </a:solidFill>
                <a:effectLst/>
                <a:latin typeface="__DM_Sans_05e5f9"/>
              </a:rPr>
              <a:t>The absence of variability in the y-values, meaning many candidates may have similar salaries despite various amounts of work experience.</a:t>
            </a:r>
          </a:p>
          <a:p>
            <a:pPr algn="l"/>
            <a:r>
              <a:rPr lang="en-US" b="0" i="0" dirty="0">
                <a:solidFill>
                  <a:srgbClr val="09090B"/>
                </a:solidFill>
                <a:effectLst/>
                <a:latin typeface="Sentient"/>
              </a:rPr>
              <a:t>Discuss Implications and Importance</a:t>
            </a:r>
            <a:endParaRPr lang="en-US" b="0" i="0" dirty="0">
              <a:solidFill>
                <a:srgbClr val="09090B"/>
              </a:solidFill>
              <a:effectLst/>
              <a:latin typeface="__DM_Sans_05e5f9"/>
            </a:endParaRPr>
          </a:p>
          <a:p>
            <a:pPr algn="l">
              <a:buFont typeface="Arial" panose="020B0604020202020204" pitchFamily="34" charset="0"/>
              <a:buChar char="•"/>
            </a:pPr>
            <a:r>
              <a:rPr lang="en-US" b="0" i="0" dirty="0">
                <a:solidFill>
                  <a:srgbClr val="09090B"/>
                </a:solidFill>
                <a:effectLst/>
                <a:latin typeface="__DM_Sans_05e5f9"/>
              </a:rPr>
              <a:t>Ideally, one would expect to see a positive correlation—meaning, as years of work experience increase, salaries also tend to rise.</a:t>
            </a:r>
          </a:p>
          <a:p>
            <a:pPr algn="l">
              <a:buFont typeface="Arial" panose="020B0604020202020204" pitchFamily="34" charset="0"/>
              <a:buChar char="•"/>
            </a:pPr>
            <a:r>
              <a:rPr lang="en-US" b="0" i="0" dirty="0">
                <a:solidFill>
                  <a:srgbClr val="09090B"/>
                </a:solidFill>
                <a:effectLst/>
                <a:latin typeface="__DM_Sans_05e5f9"/>
              </a:rPr>
              <a:t>Understanding the relationship between these two variables is essential for future students when considering the return on investment of an MBA, as it helps assess whether the additional education leads to a significant salary increase.</a:t>
            </a:r>
          </a:p>
          <a:p>
            <a:pPr algn="l">
              <a:buFont typeface="Arial" panose="020B0604020202020204" pitchFamily="34" charset="0"/>
              <a:buChar char="•"/>
            </a:pPr>
            <a:endParaRPr lang="en-US" b="0" i="0" dirty="0">
              <a:solidFill>
                <a:srgbClr val="09090B"/>
              </a:solidFill>
              <a:effectLst/>
              <a:latin typeface="__DM_Sans_05e5f9"/>
            </a:endParaRPr>
          </a:p>
          <a:p>
            <a:pPr algn="l">
              <a:buFont typeface="Arial" panose="020B0604020202020204" pitchFamily="34" charset="0"/>
              <a:buChar char="•"/>
            </a:pPr>
            <a:endParaRPr lang="en-US" b="0" i="0" dirty="0">
              <a:solidFill>
                <a:srgbClr val="09090B"/>
              </a:solidFill>
              <a:effectLst/>
              <a:latin typeface="__DM_Sans_05e5f9"/>
            </a:endParaRPr>
          </a:p>
          <a:p>
            <a:endParaRPr lang="en-US" dirty="0"/>
          </a:p>
        </p:txBody>
      </p:sp>
      <p:sp>
        <p:nvSpPr>
          <p:cNvPr id="4" name="Slide Number Placeholder 3"/>
          <p:cNvSpPr>
            <a:spLocks noGrp="1"/>
          </p:cNvSpPr>
          <p:nvPr>
            <p:ph type="sldNum" sz="quarter" idx="5"/>
          </p:nvPr>
        </p:nvSpPr>
        <p:spPr/>
        <p:txBody>
          <a:bodyPr/>
          <a:lstStyle/>
          <a:p>
            <a:fld id="{04B8B738-1B1D-454F-9AD5-E650D95452A9}" type="slidenum">
              <a:rPr lang="en-US" smtClean="0"/>
              <a:t>6</a:t>
            </a:fld>
            <a:endParaRPr lang="en-US"/>
          </a:p>
        </p:txBody>
      </p:sp>
    </p:spTree>
    <p:extLst>
      <p:ext uri="{BB962C8B-B14F-4D97-AF65-F5344CB8AC3E}">
        <p14:creationId xmlns:p14="http://schemas.microsoft.com/office/powerpoint/2010/main" val="96675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20F3-13DD-3860-9653-29107B6976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22B3BB-FE07-EA6E-9F27-14D431871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5A0705-F2BF-7A30-1E42-086DDCFD4ABD}"/>
              </a:ext>
            </a:extLst>
          </p:cNvPr>
          <p:cNvSpPr>
            <a:spLocks noGrp="1"/>
          </p:cNvSpPr>
          <p:nvPr>
            <p:ph type="dt" sz="half" idx="10"/>
          </p:nvPr>
        </p:nvSpPr>
        <p:spPr/>
        <p:txBody>
          <a:bodyPr/>
          <a:lstStyle/>
          <a:p>
            <a:fld id="{7B75DEB5-54BE-44EF-9DD8-1EE473859C93}" type="datetimeFigureOut">
              <a:rPr lang="en-US" smtClean="0"/>
              <a:t>2/1/2025</a:t>
            </a:fld>
            <a:endParaRPr lang="en-US"/>
          </a:p>
        </p:txBody>
      </p:sp>
      <p:sp>
        <p:nvSpPr>
          <p:cNvPr id="5" name="Footer Placeholder 4">
            <a:extLst>
              <a:ext uri="{FF2B5EF4-FFF2-40B4-BE49-F238E27FC236}">
                <a16:creationId xmlns:a16="http://schemas.microsoft.com/office/drawing/2014/main" id="{86FC0ADA-9C8F-EDB4-771C-CF7CE6AB8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18F26-5979-D56B-6203-A3BDB1B2EFF2}"/>
              </a:ext>
            </a:extLst>
          </p:cNvPr>
          <p:cNvSpPr>
            <a:spLocks noGrp="1"/>
          </p:cNvSpPr>
          <p:nvPr>
            <p:ph type="sldNum" sz="quarter" idx="12"/>
          </p:nvPr>
        </p:nvSpPr>
        <p:spPr/>
        <p:txBody>
          <a:bodyPr/>
          <a:lstStyle/>
          <a:p>
            <a:fld id="{BB94D4A0-74A3-4255-BA46-71F7F6AB69EB}" type="slidenum">
              <a:rPr lang="en-US" smtClean="0"/>
              <a:t>‹#›</a:t>
            </a:fld>
            <a:endParaRPr lang="en-US"/>
          </a:p>
        </p:txBody>
      </p:sp>
    </p:spTree>
    <p:extLst>
      <p:ext uri="{BB962C8B-B14F-4D97-AF65-F5344CB8AC3E}">
        <p14:creationId xmlns:p14="http://schemas.microsoft.com/office/powerpoint/2010/main" val="573232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BD24-3A93-ACDE-81F9-184786B6FF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1FB2D5-0CB7-EB9B-C6B9-9783AF83C1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4EAFF-0D73-EFA6-CC99-3C97578D8BD2}"/>
              </a:ext>
            </a:extLst>
          </p:cNvPr>
          <p:cNvSpPr>
            <a:spLocks noGrp="1"/>
          </p:cNvSpPr>
          <p:nvPr>
            <p:ph type="dt" sz="half" idx="10"/>
          </p:nvPr>
        </p:nvSpPr>
        <p:spPr/>
        <p:txBody>
          <a:bodyPr/>
          <a:lstStyle/>
          <a:p>
            <a:fld id="{7B75DEB5-54BE-44EF-9DD8-1EE473859C93}" type="datetimeFigureOut">
              <a:rPr lang="en-US" smtClean="0"/>
              <a:t>2/1/2025</a:t>
            </a:fld>
            <a:endParaRPr lang="en-US"/>
          </a:p>
        </p:txBody>
      </p:sp>
      <p:sp>
        <p:nvSpPr>
          <p:cNvPr id="5" name="Footer Placeholder 4">
            <a:extLst>
              <a:ext uri="{FF2B5EF4-FFF2-40B4-BE49-F238E27FC236}">
                <a16:creationId xmlns:a16="http://schemas.microsoft.com/office/drawing/2014/main" id="{A737F0BA-E29A-4783-15E0-51DA34DCF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1B781-27A0-8DB5-9562-2B6976FA5351}"/>
              </a:ext>
            </a:extLst>
          </p:cNvPr>
          <p:cNvSpPr>
            <a:spLocks noGrp="1"/>
          </p:cNvSpPr>
          <p:nvPr>
            <p:ph type="sldNum" sz="quarter" idx="12"/>
          </p:nvPr>
        </p:nvSpPr>
        <p:spPr/>
        <p:txBody>
          <a:bodyPr/>
          <a:lstStyle/>
          <a:p>
            <a:fld id="{BB94D4A0-74A3-4255-BA46-71F7F6AB69EB}" type="slidenum">
              <a:rPr lang="en-US" smtClean="0"/>
              <a:t>‹#›</a:t>
            </a:fld>
            <a:endParaRPr lang="en-US"/>
          </a:p>
        </p:txBody>
      </p:sp>
    </p:spTree>
    <p:extLst>
      <p:ext uri="{BB962C8B-B14F-4D97-AF65-F5344CB8AC3E}">
        <p14:creationId xmlns:p14="http://schemas.microsoft.com/office/powerpoint/2010/main" val="201955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29C90C-29E0-6A44-C148-B98E5CC307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CF1A24-6519-F976-738E-EC09867AE9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5A705-9389-6ED4-1EAA-BEC9C5730337}"/>
              </a:ext>
            </a:extLst>
          </p:cNvPr>
          <p:cNvSpPr>
            <a:spLocks noGrp="1"/>
          </p:cNvSpPr>
          <p:nvPr>
            <p:ph type="dt" sz="half" idx="10"/>
          </p:nvPr>
        </p:nvSpPr>
        <p:spPr/>
        <p:txBody>
          <a:bodyPr/>
          <a:lstStyle/>
          <a:p>
            <a:fld id="{7B75DEB5-54BE-44EF-9DD8-1EE473859C93}" type="datetimeFigureOut">
              <a:rPr lang="en-US" smtClean="0"/>
              <a:t>2/1/2025</a:t>
            </a:fld>
            <a:endParaRPr lang="en-US"/>
          </a:p>
        </p:txBody>
      </p:sp>
      <p:sp>
        <p:nvSpPr>
          <p:cNvPr id="5" name="Footer Placeholder 4">
            <a:extLst>
              <a:ext uri="{FF2B5EF4-FFF2-40B4-BE49-F238E27FC236}">
                <a16:creationId xmlns:a16="http://schemas.microsoft.com/office/drawing/2014/main" id="{48CE7D0E-485D-0818-D7D3-778FF5569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08EFC-C4BD-E49F-B08B-18B4E4C1720B}"/>
              </a:ext>
            </a:extLst>
          </p:cNvPr>
          <p:cNvSpPr>
            <a:spLocks noGrp="1"/>
          </p:cNvSpPr>
          <p:nvPr>
            <p:ph type="sldNum" sz="quarter" idx="12"/>
          </p:nvPr>
        </p:nvSpPr>
        <p:spPr/>
        <p:txBody>
          <a:bodyPr/>
          <a:lstStyle/>
          <a:p>
            <a:fld id="{BB94D4A0-74A3-4255-BA46-71F7F6AB69EB}" type="slidenum">
              <a:rPr lang="en-US" smtClean="0"/>
              <a:t>‹#›</a:t>
            </a:fld>
            <a:endParaRPr lang="en-US"/>
          </a:p>
        </p:txBody>
      </p:sp>
    </p:spTree>
    <p:extLst>
      <p:ext uri="{BB962C8B-B14F-4D97-AF65-F5344CB8AC3E}">
        <p14:creationId xmlns:p14="http://schemas.microsoft.com/office/powerpoint/2010/main" val="342795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DC80-FA9C-5A12-39B0-2A876226C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3E2C3-7D16-19CC-6F57-63A9EFA5C4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AC17F-0D46-CADC-20FA-53510FB61B2F}"/>
              </a:ext>
            </a:extLst>
          </p:cNvPr>
          <p:cNvSpPr>
            <a:spLocks noGrp="1"/>
          </p:cNvSpPr>
          <p:nvPr>
            <p:ph type="dt" sz="half" idx="10"/>
          </p:nvPr>
        </p:nvSpPr>
        <p:spPr/>
        <p:txBody>
          <a:bodyPr/>
          <a:lstStyle/>
          <a:p>
            <a:fld id="{7B75DEB5-54BE-44EF-9DD8-1EE473859C93}" type="datetimeFigureOut">
              <a:rPr lang="en-US" smtClean="0"/>
              <a:t>2/1/2025</a:t>
            </a:fld>
            <a:endParaRPr lang="en-US"/>
          </a:p>
        </p:txBody>
      </p:sp>
      <p:sp>
        <p:nvSpPr>
          <p:cNvPr id="5" name="Footer Placeholder 4">
            <a:extLst>
              <a:ext uri="{FF2B5EF4-FFF2-40B4-BE49-F238E27FC236}">
                <a16:creationId xmlns:a16="http://schemas.microsoft.com/office/drawing/2014/main" id="{D6D9D578-5109-04E5-6274-23C92375D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491B-DEE2-CC69-319E-DC04F76F7A31}"/>
              </a:ext>
            </a:extLst>
          </p:cNvPr>
          <p:cNvSpPr>
            <a:spLocks noGrp="1"/>
          </p:cNvSpPr>
          <p:nvPr>
            <p:ph type="sldNum" sz="quarter" idx="12"/>
          </p:nvPr>
        </p:nvSpPr>
        <p:spPr/>
        <p:txBody>
          <a:bodyPr/>
          <a:lstStyle/>
          <a:p>
            <a:fld id="{BB94D4A0-74A3-4255-BA46-71F7F6AB69EB}" type="slidenum">
              <a:rPr lang="en-US" smtClean="0"/>
              <a:t>‹#›</a:t>
            </a:fld>
            <a:endParaRPr lang="en-US"/>
          </a:p>
        </p:txBody>
      </p:sp>
    </p:spTree>
    <p:extLst>
      <p:ext uri="{BB962C8B-B14F-4D97-AF65-F5344CB8AC3E}">
        <p14:creationId xmlns:p14="http://schemas.microsoft.com/office/powerpoint/2010/main" val="213403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8752-67FF-B5A6-8E9A-3B676F4055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CDD630-5BF4-474F-24B2-07B068B2D9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A307FA-B40C-92F0-C0CD-B55F0864FCFA}"/>
              </a:ext>
            </a:extLst>
          </p:cNvPr>
          <p:cNvSpPr>
            <a:spLocks noGrp="1"/>
          </p:cNvSpPr>
          <p:nvPr>
            <p:ph type="dt" sz="half" idx="10"/>
          </p:nvPr>
        </p:nvSpPr>
        <p:spPr/>
        <p:txBody>
          <a:bodyPr/>
          <a:lstStyle/>
          <a:p>
            <a:fld id="{7B75DEB5-54BE-44EF-9DD8-1EE473859C93}" type="datetimeFigureOut">
              <a:rPr lang="en-US" smtClean="0"/>
              <a:t>2/1/2025</a:t>
            </a:fld>
            <a:endParaRPr lang="en-US"/>
          </a:p>
        </p:txBody>
      </p:sp>
      <p:sp>
        <p:nvSpPr>
          <p:cNvPr id="5" name="Footer Placeholder 4">
            <a:extLst>
              <a:ext uri="{FF2B5EF4-FFF2-40B4-BE49-F238E27FC236}">
                <a16:creationId xmlns:a16="http://schemas.microsoft.com/office/drawing/2014/main" id="{887C512F-8496-7064-C9F9-D36C9EA83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0C4AF-C585-25C4-3DA0-9CF879AC4B75}"/>
              </a:ext>
            </a:extLst>
          </p:cNvPr>
          <p:cNvSpPr>
            <a:spLocks noGrp="1"/>
          </p:cNvSpPr>
          <p:nvPr>
            <p:ph type="sldNum" sz="quarter" idx="12"/>
          </p:nvPr>
        </p:nvSpPr>
        <p:spPr/>
        <p:txBody>
          <a:bodyPr/>
          <a:lstStyle/>
          <a:p>
            <a:fld id="{BB94D4A0-74A3-4255-BA46-71F7F6AB69EB}" type="slidenum">
              <a:rPr lang="en-US" smtClean="0"/>
              <a:t>‹#›</a:t>
            </a:fld>
            <a:endParaRPr lang="en-US"/>
          </a:p>
        </p:txBody>
      </p:sp>
    </p:spTree>
    <p:extLst>
      <p:ext uri="{BB962C8B-B14F-4D97-AF65-F5344CB8AC3E}">
        <p14:creationId xmlns:p14="http://schemas.microsoft.com/office/powerpoint/2010/main" val="108087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105E-FDE1-66E1-A3D6-CF7ED1E9DA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E32521-9BCD-3749-F5BC-40FAA2437A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2FB251-26C8-24B4-F8CC-E770A90654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0274F8-DEBC-D336-27FA-787D9BDEBE7D}"/>
              </a:ext>
            </a:extLst>
          </p:cNvPr>
          <p:cNvSpPr>
            <a:spLocks noGrp="1"/>
          </p:cNvSpPr>
          <p:nvPr>
            <p:ph type="dt" sz="half" idx="10"/>
          </p:nvPr>
        </p:nvSpPr>
        <p:spPr/>
        <p:txBody>
          <a:bodyPr/>
          <a:lstStyle/>
          <a:p>
            <a:fld id="{7B75DEB5-54BE-44EF-9DD8-1EE473859C93}" type="datetimeFigureOut">
              <a:rPr lang="en-US" smtClean="0"/>
              <a:t>2/1/2025</a:t>
            </a:fld>
            <a:endParaRPr lang="en-US"/>
          </a:p>
        </p:txBody>
      </p:sp>
      <p:sp>
        <p:nvSpPr>
          <p:cNvPr id="6" name="Footer Placeholder 5">
            <a:extLst>
              <a:ext uri="{FF2B5EF4-FFF2-40B4-BE49-F238E27FC236}">
                <a16:creationId xmlns:a16="http://schemas.microsoft.com/office/drawing/2014/main" id="{2B2031DC-82F6-3F82-656E-8798E4923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F5EF8-5ED0-C595-DF55-B98C7E2561C2}"/>
              </a:ext>
            </a:extLst>
          </p:cNvPr>
          <p:cNvSpPr>
            <a:spLocks noGrp="1"/>
          </p:cNvSpPr>
          <p:nvPr>
            <p:ph type="sldNum" sz="quarter" idx="12"/>
          </p:nvPr>
        </p:nvSpPr>
        <p:spPr/>
        <p:txBody>
          <a:bodyPr/>
          <a:lstStyle/>
          <a:p>
            <a:fld id="{BB94D4A0-74A3-4255-BA46-71F7F6AB69EB}" type="slidenum">
              <a:rPr lang="en-US" smtClean="0"/>
              <a:t>‹#›</a:t>
            </a:fld>
            <a:endParaRPr lang="en-US"/>
          </a:p>
        </p:txBody>
      </p:sp>
    </p:spTree>
    <p:extLst>
      <p:ext uri="{BB962C8B-B14F-4D97-AF65-F5344CB8AC3E}">
        <p14:creationId xmlns:p14="http://schemas.microsoft.com/office/powerpoint/2010/main" val="197165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9443-6415-F4C8-F41D-61DC2C8E22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3BE92-BD3C-A8B3-2E08-699CA7904D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B0B1CD-0765-D691-60AD-8DA669EF6B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2F94C0-E835-8518-37AB-8044F5747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9C288C-8DD8-23D8-0B9E-D2E6525269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F16919-3767-2F60-3657-53C87183FF06}"/>
              </a:ext>
            </a:extLst>
          </p:cNvPr>
          <p:cNvSpPr>
            <a:spLocks noGrp="1"/>
          </p:cNvSpPr>
          <p:nvPr>
            <p:ph type="dt" sz="half" idx="10"/>
          </p:nvPr>
        </p:nvSpPr>
        <p:spPr/>
        <p:txBody>
          <a:bodyPr/>
          <a:lstStyle/>
          <a:p>
            <a:fld id="{7B75DEB5-54BE-44EF-9DD8-1EE473859C93}" type="datetimeFigureOut">
              <a:rPr lang="en-US" smtClean="0"/>
              <a:t>2/1/2025</a:t>
            </a:fld>
            <a:endParaRPr lang="en-US"/>
          </a:p>
        </p:txBody>
      </p:sp>
      <p:sp>
        <p:nvSpPr>
          <p:cNvPr id="8" name="Footer Placeholder 7">
            <a:extLst>
              <a:ext uri="{FF2B5EF4-FFF2-40B4-BE49-F238E27FC236}">
                <a16:creationId xmlns:a16="http://schemas.microsoft.com/office/drawing/2014/main" id="{BFF921F5-9196-107C-F101-8C5CDD873D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4157DE-FDBA-CCC1-CAB7-7E0A635E99FB}"/>
              </a:ext>
            </a:extLst>
          </p:cNvPr>
          <p:cNvSpPr>
            <a:spLocks noGrp="1"/>
          </p:cNvSpPr>
          <p:nvPr>
            <p:ph type="sldNum" sz="quarter" idx="12"/>
          </p:nvPr>
        </p:nvSpPr>
        <p:spPr/>
        <p:txBody>
          <a:bodyPr/>
          <a:lstStyle/>
          <a:p>
            <a:fld id="{BB94D4A0-74A3-4255-BA46-71F7F6AB69EB}" type="slidenum">
              <a:rPr lang="en-US" smtClean="0"/>
              <a:t>‹#›</a:t>
            </a:fld>
            <a:endParaRPr lang="en-US"/>
          </a:p>
        </p:txBody>
      </p:sp>
    </p:spTree>
    <p:extLst>
      <p:ext uri="{BB962C8B-B14F-4D97-AF65-F5344CB8AC3E}">
        <p14:creationId xmlns:p14="http://schemas.microsoft.com/office/powerpoint/2010/main" val="64010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40C9-21D1-117C-F2A0-44E3B0210F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AD0238-7D77-7AEA-E9E0-62E11FF95135}"/>
              </a:ext>
            </a:extLst>
          </p:cNvPr>
          <p:cNvSpPr>
            <a:spLocks noGrp="1"/>
          </p:cNvSpPr>
          <p:nvPr>
            <p:ph type="dt" sz="half" idx="10"/>
          </p:nvPr>
        </p:nvSpPr>
        <p:spPr/>
        <p:txBody>
          <a:bodyPr/>
          <a:lstStyle/>
          <a:p>
            <a:fld id="{7B75DEB5-54BE-44EF-9DD8-1EE473859C93}" type="datetimeFigureOut">
              <a:rPr lang="en-US" smtClean="0"/>
              <a:t>2/1/2025</a:t>
            </a:fld>
            <a:endParaRPr lang="en-US"/>
          </a:p>
        </p:txBody>
      </p:sp>
      <p:sp>
        <p:nvSpPr>
          <p:cNvPr id="4" name="Footer Placeholder 3">
            <a:extLst>
              <a:ext uri="{FF2B5EF4-FFF2-40B4-BE49-F238E27FC236}">
                <a16:creationId xmlns:a16="http://schemas.microsoft.com/office/drawing/2014/main" id="{1BF45A4E-E3E1-C793-F535-6E975E459C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1223F9-893A-CF06-6C50-82E0CC2FD3E4}"/>
              </a:ext>
            </a:extLst>
          </p:cNvPr>
          <p:cNvSpPr>
            <a:spLocks noGrp="1"/>
          </p:cNvSpPr>
          <p:nvPr>
            <p:ph type="sldNum" sz="quarter" idx="12"/>
          </p:nvPr>
        </p:nvSpPr>
        <p:spPr/>
        <p:txBody>
          <a:bodyPr/>
          <a:lstStyle/>
          <a:p>
            <a:fld id="{BB94D4A0-74A3-4255-BA46-71F7F6AB69EB}" type="slidenum">
              <a:rPr lang="en-US" smtClean="0"/>
              <a:t>‹#›</a:t>
            </a:fld>
            <a:endParaRPr lang="en-US"/>
          </a:p>
        </p:txBody>
      </p:sp>
    </p:spTree>
    <p:extLst>
      <p:ext uri="{BB962C8B-B14F-4D97-AF65-F5344CB8AC3E}">
        <p14:creationId xmlns:p14="http://schemas.microsoft.com/office/powerpoint/2010/main" val="159967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E5D564-111C-9A96-5AC1-5959E6232506}"/>
              </a:ext>
            </a:extLst>
          </p:cNvPr>
          <p:cNvSpPr>
            <a:spLocks noGrp="1"/>
          </p:cNvSpPr>
          <p:nvPr>
            <p:ph type="dt" sz="half" idx="10"/>
          </p:nvPr>
        </p:nvSpPr>
        <p:spPr/>
        <p:txBody>
          <a:bodyPr/>
          <a:lstStyle/>
          <a:p>
            <a:fld id="{7B75DEB5-54BE-44EF-9DD8-1EE473859C93}" type="datetimeFigureOut">
              <a:rPr lang="en-US" smtClean="0"/>
              <a:t>2/1/2025</a:t>
            </a:fld>
            <a:endParaRPr lang="en-US"/>
          </a:p>
        </p:txBody>
      </p:sp>
      <p:sp>
        <p:nvSpPr>
          <p:cNvPr id="3" name="Footer Placeholder 2">
            <a:extLst>
              <a:ext uri="{FF2B5EF4-FFF2-40B4-BE49-F238E27FC236}">
                <a16:creationId xmlns:a16="http://schemas.microsoft.com/office/drawing/2014/main" id="{46BF71CD-CABD-1863-F2D5-C286D8DF40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9FC06B-0BA8-9436-30B1-283EE26B32F9}"/>
              </a:ext>
            </a:extLst>
          </p:cNvPr>
          <p:cNvSpPr>
            <a:spLocks noGrp="1"/>
          </p:cNvSpPr>
          <p:nvPr>
            <p:ph type="sldNum" sz="quarter" idx="12"/>
          </p:nvPr>
        </p:nvSpPr>
        <p:spPr/>
        <p:txBody>
          <a:bodyPr/>
          <a:lstStyle/>
          <a:p>
            <a:fld id="{BB94D4A0-74A3-4255-BA46-71F7F6AB69EB}" type="slidenum">
              <a:rPr lang="en-US" smtClean="0"/>
              <a:t>‹#›</a:t>
            </a:fld>
            <a:endParaRPr lang="en-US"/>
          </a:p>
        </p:txBody>
      </p:sp>
    </p:spTree>
    <p:extLst>
      <p:ext uri="{BB962C8B-B14F-4D97-AF65-F5344CB8AC3E}">
        <p14:creationId xmlns:p14="http://schemas.microsoft.com/office/powerpoint/2010/main" val="224134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CAAA-4C91-244C-621C-CE9BF4F67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C11A56-B268-FCAE-CFF9-53B88BC0FE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81824-20E3-1361-6E26-B48EEDB7D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955C2-A52E-928E-5521-84A4B570FE57}"/>
              </a:ext>
            </a:extLst>
          </p:cNvPr>
          <p:cNvSpPr>
            <a:spLocks noGrp="1"/>
          </p:cNvSpPr>
          <p:nvPr>
            <p:ph type="dt" sz="half" idx="10"/>
          </p:nvPr>
        </p:nvSpPr>
        <p:spPr/>
        <p:txBody>
          <a:bodyPr/>
          <a:lstStyle/>
          <a:p>
            <a:fld id="{7B75DEB5-54BE-44EF-9DD8-1EE473859C93}" type="datetimeFigureOut">
              <a:rPr lang="en-US" smtClean="0"/>
              <a:t>2/1/2025</a:t>
            </a:fld>
            <a:endParaRPr lang="en-US"/>
          </a:p>
        </p:txBody>
      </p:sp>
      <p:sp>
        <p:nvSpPr>
          <p:cNvPr id="6" name="Footer Placeholder 5">
            <a:extLst>
              <a:ext uri="{FF2B5EF4-FFF2-40B4-BE49-F238E27FC236}">
                <a16:creationId xmlns:a16="http://schemas.microsoft.com/office/drawing/2014/main" id="{1A6B068B-2F10-CD5D-10BE-8254904057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2DF13-A19D-4B3F-F597-EE81BECE6B44}"/>
              </a:ext>
            </a:extLst>
          </p:cNvPr>
          <p:cNvSpPr>
            <a:spLocks noGrp="1"/>
          </p:cNvSpPr>
          <p:nvPr>
            <p:ph type="sldNum" sz="quarter" idx="12"/>
          </p:nvPr>
        </p:nvSpPr>
        <p:spPr/>
        <p:txBody>
          <a:bodyPr/>
          <a:lstStyle/>
          <a:p>
            <a:fld id="{BB94D4A0-74A3-4255-BA46-71F7F6AB69EB}" type="slidenum">
              <a:rPr lang="en-US" smtClean="0"/>
              <a:t>‹#›</a:t>
            </a:fld>
            <a:endParaRPr lang="en-US"/>
          </a:p>
        </p:txBody>
      </p:sp>
    </p:spTree>
    <p:extLst>
      <p:ext uri="{BB962C8B-B14F-4D97-AF65-F5344CB8AC3E}">
        <p14:creationId xmlns:p14="http://schemas.microsoft.com/office/powerpoint/2010/main" val="51206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4A8C-1781-F570-9630-C4706E3DA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51776B-4E04-8846-2176-1438CD172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28C9F-54EA-BBA8-2F32-5EFFAEA1D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3FA0AD-B737-3576-1930-6F903AD4C004}"/>
              </a:ext>
            </a:extLst>
          </p:cNvPr>
          <p:cNvSpPr>
            <a:spLocks noGrp="1"/>
          </p:cNvSpPr>
          <p:nvPr>
            <p:ph type="dt" sz="half" idx="10"/>
          </p:nvPr>
        </p:nvSpPr>
        <p:spPr/>
        <p:txBody>
          <a:bodyPr/>
          <a:lstStyle/>
          <a:p>
            <a:fld id="{7B75DEB5-54BE-44EF-9DD8-1EE473859C93}" type="datetimeFigureOut">
              <a:rPr lang="en-US" smtClean="0"/>
              <a:t>2/1/2025</a:t>
            </a:fld>
            <a:endParaRPr lang="en-US"/>
          </a:p>
        </p:txBody>
      </p:sp>
      <p:sp>
        <p:nvSpPr>
          <p:cNvPr id="6" name="Footer Placeholder 5">
            <a:extLst>
              <a:ext uri="{FF2B5EF4-FFF2-40B4-BE49-F238E27FC236}">
                <a16:creationId xmlns:a16="http://schemas.microsoft.com/office/drawing/2014/main" id="{4F1293C3-049D-7FAA-6E77-976131CB1D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8AD392-5F50-C357-7DE9-6884AB384E1D}"/>
              </a:ext>
            </a:extLst>
          </p:cNvPr>
          <p:cNvSpPr>
            <a:spLocks noGrp="1"/>
          </p:cNvSpPr>
          <p:nvPr>
            <p:ph type="sldNum" sz="quarter" idx="12"/>
          </p:nvPr>
        </p:nvSpPr>
        <p:spPr/>
        <p:txBody>
          <a:bodyPr/>
          <a:lstStyle/>
          <a:p>
            <a:fld id="{BB94D4A0-74A3-4255-BA46-71F7F6AB69EB}" type="slidenum">
              <a:rPr lang="en-US" smtClean="0"/>
              <a:t>‹#›</a:t>
            </a:fld>
            <a:endParaRPr lang="en-US"/>
          </a:p>
        </p:txBody>
      </p:sp>
    </p:spTree>
    <p:extLst>
      <p:ext uri="{BB962C8B-B14F-4D97-AF65-F5344CB8AC3E}">
        <p14:creationId xmlns:p14="http://schemas.microsoft.com/office/powerpoint/2010/main" val="336878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FF7A93-DE66-2D1B-2DC2-5425BDC262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D74051-BE28-B046-27A9-000C24F08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32229-770D-3484-D963-7616CDC71D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75DEB5-54BE-44EF-9DD8-1EE473859C93}" type="datetimeFigureOut">
              <a:rPr lang="en-US" smtClean="0"/>
              <a:t>2/1/2025</a:t>
            </a:fld>
            <a:endParaRPr lang="en-US"/>
          </a:p>
        </p:txBody>
      </p:sp>
      <p:sp>
        <p:nvSpPr>
          <p:cNvPr id="5" name="Footer Placeholder 4">
            <a:extLst>
              <a:ext uri="{FF2B5EF4-FFF2-40B4-BE49-F238E27FC236}">
                <a16:creationId xmlns:a16="http://schemas.microsoft.com/office/drawing/2014/main" id="{C8884CC6-3E6D-54B3-9D4F-1E92CC1688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7919EAF-47C5-4374-C9B4-C4EC1D21DE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94D4A0-74A3-4255-BA46-71F7F6AB69EB}" type="slidenum">
              <a:rPr lang="en-US" smtClean="0"/>
              <a:t>‹#›</a:t>
            </a:fld>
            <a:endParaRPr lang="en-US"/>
          </a:p>
        </p:txBody>
      </p:sp>
    </p:spTree>
    <p:extLst>
      <p:ext uri="{BB962C8B-B14F-4D97-AF65-F5344CB8AC3E}">
        <p14:creationId xmlns:p14="http://schemas.microsoft.com/office/powerpoint/2010/main" val="3591953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ashaychoudhary/dataset-mba-decision-after-bachelo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C9D5F-A019-7D01-07DD-FF4DEAF28AFD}"/>
              </a:ext>
            </a:extLst>
          </p:cNvPr>
          <p:cNvSpPr>
            <a:spLocks noGrp="1"/>
          </p:cNvSpPr>
          <p:nvPr>
            <p:ph type="ctrTitle"/>
          </p:nvPr>
        </p:nvSpPr>
        <p:spPr>
          <a:xfrm>
            <a:off x="7331384" y="679730"/>
            <a:ext cx="4171994" cy="3932729"/>
          </a:xfrm>
        </p:spPr>
        <p:txBody>
          <a:bodyPr>
            <a:normAutofit/>
          </a:bodyPr>
          <a:lstStyle/>
          <a:p>
            <a:pPr algn="l"/>
            <a:r>
              <a:rPr lang="en-US" sz="5100" b="0" i="0" dirty="0">
                <a:effectLst/>
                <a:latin typeface="Times New Roman" panose="02020603050405020304" pitchFamily="18" charset="0"/>
                <a:cs typeface="Times New Roman" panose="02020603050405020304" pitchFamily="18" charset="0"/>
              </a:rPr>
              <a:t>Title: Data Analysis of MBA Decision Dataset</a:t>
            </a:r>
            <a:br>
              <a:rPr lang="en-US" sz="5100" b="0" i="0" dirty="0">
                <a:effectLst/>
                <a:latin typeface="Times New Roman" panose="02020603050405020304" pitchFamily="18" charset="0"/>
                <a:cs typeface="Times New Roman" panose="02020603050405020304" pitchFamily="18" charset="0"/>
              </a:rPr>
            </a:br>
            <a:endParaRPr lang="en-US" sz="51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ubtitle 2">
            <a:extLst>
              <a:ext uri="{FF2B5EF4-FFF2-40B4-BE49-F238E27FC236}">
                <a16:creationId xmlns:a16="http://schemas.microsoft.com/office/drawing/2014/main" id="{E2BD9C31-8783-94F0-05EE-2E2FBF20367D}"/>
              </a:ext>
            </a:extLst>
          </p:cNvPr>
          <p:cNvSpPr>
            <a:spLocks noGrp="1"/>
          </p:cNvSpPr>
          <p:nvPr>
            <p:ph type="subTitle" idx="1"/>
          </p:nvPr>
        </p:nvSpPr>
        <p:spPr>
          <a:xfrm>
            <a:off x="7331383" y="5227455"/>
            <a:ext cx="3876085" cy="857461"/>
          </a:xfrm>
        </p:spPr>
        <p:txBody>
          <a:bodyPr>
            <a:noAutofit/>
          </a:bodyPr>
          <a:lstStyle/>
          <a:p>
            <a:pPr algn="l"/>
            <a:r>
              <a:rPr lang="en-US" sz="1800" dirty="0">
                <a:latin typeface="Times New Roman" panose="02020603050405020304" pitchFamily="18" charset="0"/>
                <a:cs typeface="Times New Roman" panose="02020603050405020304" pitchFamily="18" charset="0"/>
              </a:rPr>
              <a:t>Name : Krishna Soni</a:t>
            </a:r>
          </a:p>
          <a:p>
            <a:pPr algn="l"/>
            <a:r>
              <a:rPr lang="en-US" sz="1800" dirty="0">
                <a:latin typeface="Times New Roman" panose="02020603050405020304" pitchFamily="18" charset="0"/>
                <a:cs typeface="Times New Roman" panose="02020603050405020304" pitchFamily="18" charset="0"/>
              </a:rPr>
              <a:t>Course: Introduction to Analytics Project 4</a:t>
            </a:r>
          </a:p>
          <a:p>
            <a:pPr algn="l"/>
            <a:r>
              <a:rPr lang="en-US" sz="1800" dirty="0">
                <a:latin typeface="Times New Roman" panose="02020603050405020304" pitchFamily="18" charset="0"/>
                <a:cs typeface="Times New Roman" panose="02020603050405020304" pitchFamily="18" charset="0"/>
              </a:rPr>
              <a:t>Date: 02/01/2025</a:t>
            </a:r>
          </a:p>
        </p:txBody>
      </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of a university&#10;&#10;Description automatically generated">
            <a:extLst>
              <a:ext uri="{FF2B5EF4-FFF2-40B4-BE49-F238E27FC236}">
                <a16:creationId xmlns:a16="http://schemas.microsoft.com/office/drawing/2014/main" id="{1E127FD4-7D04-969C-D3ED-DD6481A34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97" y="624585"/>
            <a:ext cx="4179214" cy="4179214"/>
          </a:xfrm>
          <a:prstGeom prst="rect">
            <a:avLst/>
          </a:prstGeom>
        </p:spPr>
      </p:pic>
    </p:spTree>
    <p:extLst>
      <p:ext uri="{BB962C8B-B14F-4D97-AF65-F5344CB8AC3E}">
        <p14:creationId xmlns:p14="http://schemas.microsoft.com/office/powerpoint/2010/main" val="384761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2586-17FC-611A-62C9-C900443AC6F4}"/>
              </a:ext>
            </a:extLst>
          </p:cNvPr>
          <p:cNvSpPr>
            <a:spLocks noGrp="1"/>
          </p:cNvSpPr>
          <p:nvPr>
            <p:ph type="title"/>
          </p:nvPr>
        </p:nvSpPr>
        <p:spPr/>
        <p:txBody>
          <a:bodyPr>
            <a:normAutofit/>
          </a:bodyPr>
          <a:lstStyle/>
          <a:p>
            <a:r>
              <a:rPr lang="en-US" sz="2000" b="1" i="0" dirty="0">
                <a:solidFill>
                  <a:srgbClr val="09090B"/>
                </a:solidFill>
                <a:effectLst/>
                <a:latin typeface="Times New Roman" panose="02020603050405020304" pitchFamily="18" charset="0"/>
                <a:cs typeface="Times New Roman" panose="02020603050405020304" pitchFamily="18" charset="0"/>
              </a:rPr>
              <a:t>Dataset Overview</a:t>
            </a:r>
            <a:r>
              <a:rPr lang="en-US" sz="2000" b="0" i="0" dirty="0">
                <a:solidFill>
                  <a:srgbClr val="09090B"/>
                </a:solidFill>
                <a:effectLst/>
                <a:latin typeface="Times New Roman" panose="02020603050405020304" pitchFamily="18" charset="0"/>
                <a:cs typeface="Times New Roman" panose="02020603050405020304" pitchFamily="18" charset="0"/>
              </a:rPr>
              <a:t>:</a:t>
            </a:r>
            <a:br>
              <a:rPr lang="en-US" sz="2000" b="0" i="0" dirty="0">
                <a:solidFill>
                  <a:srgbClr val="09090B"/>
                </a:solidFill>
                <a:effectLst/>
                <a:latin typeface="Times New Roman" panose="02020603050405020304" pitchFamily="18" charset="0"/>
                <a:cs typeface="Times New Roman" panose="02020603050405020304" pitchFamily="18" charset="0"/>
              </a:rPr>
            </a:br>
            <a:r>
              <a:rPr lang="en-US" sz="2000" b="0" i="0" dirty="0">
                <a:solidFill>
                  <a:srgbClr val="09090B"/>
                </a:solidFill>
                <a:effectLst/>
                <a:latin typeface="Times New Roman" panose="02020603050405020304" pitchFamily="18" charset="0"/>
                <a:cs typeface="Times New Roman" panose="02020603050405020304" pitchFamily="18" charset="0"/>
              </a:rPr>
              <a:t>The MBA Decision Dataset includes data from individuals considering or pursuing an MBA.</a:t>
            </a:r>
            <a:br>
              <a:rPr lang="en-US" sz="2000" b="0" i="0" dirty="0">
                <a:solidFill>
                  <a:srgbClr val="09090B"/>
                </a:solidFill>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802227-0B68-F9AC-FCD7-44EC6392C0E0}"/>
              </a:ext>
            </a:extLst>
          </p:cNvPr>
          <p:cNvSpPr>
            <a:spLocks noGrp="1"/>
          </p:cNvSpPr>
          <p:nvPr>
            <p:ph idx="1"/>
          </p:nvPr>
        </p:nvSpPr>
        <p:spPr/>
        <p:txBody>
          <a:bodyPr>
            <a:normAutofit/>
          </a:bodyPr>
          <a:lstStyle/>
          <a:p>
            <a:pPr marL="0" indent="0" algn="l">
              <a:buNone/>
            </a:pPr>
            <a:r>
              <a:rPr lang="en-US" sz="1400" b="1" i="0" dirty="0">
                <a:solidFill>
                  <a:srgbClr val="09090B"/>
                </a:solidFill>
                <a:effectLst/>
                <a:latin typeface="Times New Roman" panose="02020603050405020304" pitchFamily="18" charset="0"/>
                <a:cs typeface="Times New Roman" panose="02020603050405020304" pitchFamily="18" charset="0"/>
              </a:rPr>
              <a:t>Key Attributes</a:t>
            </a:r>
            <a:r>
              <a:rPr lang="en-US" sz="1400" b="0" i="0" dirty="0">
                <a:solidFill>
                  <a:srgbClr val="09090B"/>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400" b="0" i="0" dirty="0">
                <a:solidFill>
                  <a:srgbClr val="09090B"/>
                </a:solidFill>
                <a:effectLst/>
                <a:latin typeface="Times New Roman" panose="02020603050405020304" pitchFamily="18" charset="0"/>
                <a:cs typeface="Times New Roman" panose="02020603050405020304" pitchFamily="18" charset="0"/>
              </a:rPr>
              <a:t>Person ID: Unique identifier for each candidate.</a:t>
            </a:r>
          </a:p>
          <a:p>
            <a:pPr algn="l">
              <a:buFont typeface="Arial" panose="020B0604020202020204" pitchFamily="34" charset="0"/>
              <a:buChar char="•"/>
            </a:pPr>
            <a:r>
              <a:rPr lang="en-US" sz="1400" b="0" i="0" dirty="0">
                <a:solidFill>
                  <a:srgbClr val="09090B"/>
                </a:solidFill>
                <a:effectLst/>
                <a:latin typeface="Times New Roman" panose="02020603050405020304" pitchFamily="18" charset="0"/>
                <a:cs typeface="Times New Roman" panose="02020603050405020304" pitchFamily="18" charset="0"/>
              </a:rPr>
              <a:t>Age: Age of candidates (in years).</a:t>
            </a:r>
          </a:p>
          <a:p>
            <a:pPr algn="l">
              <a:buFont typeface="Arial" panose="020B0604020202020204" pitchFamily="34" charset="0"/>
              <a:buChar char="•"/>
            </a:pPr>
            <a:r>
              <a:rPr lang="en-US" sz="1400" b="0" i="0" dirty="0">
                <a:solidFill>
                  <a:srgbClr val="09090B"/>
                </a:solidFill>
                <a:effectLst/>
                <a:latin typeface="Times New Roman" panose="02020603050405020304" pitchFamily="18" charset="0"/>
                <a:cs typeface="Times New Roman" panose="02020603050405020304" pitchFamily="18" charset="0"/>
              </a:rPr>
              <a:t>Gender: Male, Female, Other.</a:t>
            </a:r>
          </a:p>
          <a:p>
            <a:pPr algn="l">
              <a:buFont typeface="Arial" panose="020B0604020202020204" pitchFamily="34" charset="0"/>
              <a:buChar char="•"/>
            </a:pPr>
            <a:r>
              <a:rPr lang="en-US" sz="1400" b="0" i="0" dirty="0">
                <a:solidFill>
                  <a:srgbClr val="09090B"/>
                </a:solidFill>
                <a:effectLst/>
                <a:latin typeface="Times New Roman" panose="02020603050405020304" pitchFamily="18" charset="0"/>
                <a:cs typeface="Times New Roman" panose="02020603050405020304" pitchFamily="18" charset="0"/>
              </a:rPr>
              <a:t>Undergraduate Major: Major field of study.</a:t>
            </a:r>
          </a:p>
          <a:p>
            <a:pPr algn="l">
              <a:buFont typeface="Arial" panose="020B0604020202020204" pitchFamily="34" charset="0"/>
              <a:buChar char="•"/>
            </a:pPr>
            <a:r>
              <a:rPr lang="en-US" sz="1400" b="0" i="0" dirty="0">
                <a:solidFill>
                  <a:srgbClr val="09090B"/>
                </a:solidFill>
                <a:effectLst/>
                <a:latin typeface="Times New Roman" panose="02020603050405020304" pitchFamily="18" charset="0"/>
                <a:cs typeface="Times New Roman" panose="02020603050405020304" pitchFamily="18" charset="0"/>
              </a:rPr>
              <a:t>Undergraduate GPA: GPA from undergraduate education.</a:t>
            </a:r>
          </a:p>
          <a:p>
            <a:pPr algn="l">
              <a:buFont typeface="Arial" panose="020B0604020202020204" pitchFamily="34" charset="0"/>
              <a:buChar char="•"/>
            </a:pPr>
            <a:r>
              <a:rPr lang="en-US" sz="1400" b="0" i="0" dirty="0">
                <a:solidFill>
                  <a:srgbClr val="09090B"/>
                </a:solidFill>
                <a:effectLst/>
                <a:latin typeface="Times New Roman" panose="02020603050405020304" pitchFamily="18" charset="0"/>
                <a:cs typeface="Times New Roman" panose="02020603050405020304" pitchFamily="18" charset="0"/>
              </a:rPr>
              <a:t>Years of Work Experience: Professional experience prior to the MBA.</a:t>
            </a:r>
          </a:p>
          <a:p>
            <a:pPr algn="l">
              <a:buFont typeface="Arial" panose="020B0604020202020204" pitchFamily="34" charset="0"/>
              <a:buChar char="•"/>
            </a:pPr>
            <a:r>
              <a:rPr lang="en-US" sz="1400" b="0" i="0" dirty="0">
                <a:solidFill>
                  <a:srgbClr val="09090B"/>
                </a:solidFill>
                <a:effectLst/>
                <a:latin typeface="Times New Roman" panose="02020603050405020304" pitchFamily="18" charset="0"/>
                <a:cs typeface="Times New Roman" panose="02020603050405020304" pitchFamily="18" charset="0"/>
              </a:rPr>
              <a:t>Annual Salary Before MBA: Salary before pursuing an MBA.</a:t>
            </a:r>
          </a:p>
          <a:p>
            <a:pPr algn="l">
              <a:buFont typeface="Arial" panose="020B0604020202020204" pitchFamily="34" charset="0"/>
              <a:buChar char="•"/>
            </a:pPr>
            <a:r>
              <a:rPr lang="en-US" sz="1400" b="0" i="0" dirty="0">
                <a:solidFill>
                  <a:srgbClr val="09090B"/>
                </a:solidFill>
                <a:effectLst/>
                <a:latin typeface="Times New Roman" panose="02020603050405020304" pitchFamily="18" charset="0"/>
                <a:cs typeface="Times New Roman" panose="02020603050405020304" pitchFamily="18" charset="0"/>
              </a:rPr>
              <a:t>MBA Funding Source: How the MBA is funded (loans, scholarships).</a:t>
            </a:r>
          </a:p>
          <a:p>
            <a:pPr algn="l">
              <a:buFont typeface="Arial" panose="020B0604020202020204" pitchFamily="34" charset="0"/>
              <a:buChar char="•"/>
            </a:pPr>
            <a:r>
              <a:rPr lang="en-US" sz="1400" b="0" i="0" dirty="0">
                <a:solidFill>
                  <a:srgbClr val="09090B"/>
                </a:solidFill>
                <a:effectLst/>
                <a:latin typeface="Times New Roman" panose="02020603050405020304" pitchFamily="18" charset="0"/>
                <a:cs typeface="Times New Roman" panose="02020603050405020304" pitchFamily="18" charset="0"/>
              </a:rPr>
              <a:t>Reason for MBA: Motivation for pursuing the MBA.</a:t>
            </a:r>
          </a:p>
          <a:p>
            <a:pPr marL="0" indent="0" algn="l">
              <a:buNone/>
            </a:pPr>
            <a:r>
              <a:rPr lang="en-US" sz="1400" b="1" i="0" dirty="0">
                <a:solidFill>
                  <a:srgbClr val="09090B"/>
                </a:solidFill>
                <a:effectLst/>
                <a:latin typeface="Times New Roman" panose="02020603050405020304" pitchFamily="18" charset="0"/>
                <a:cs typeface="Times New Roman" panose="02020603050405020304" pitchFamily="18" charset="0"/>
              </a:rPr>
              <a:t>Importance of the Dataset:</a:t>
            </a:r>
          </a:p>
          <a:p>
            <a:pPr algn="l">
              <a:buFont typeface="Arial" panose="020B0604020202020204" pitchFamily="34" charset="0"/>
              <a:buChar char="•"/>
            </a:pPr>
            <a:r>
              <a:rPr lang="en-US" sz="1400" b="0" i="0" dirty="0">
                <a:solidFill>
                  <a:srgbClr val="09090B"/>
                </a:solidFill>
                <a:effectLst/>
                <a:latin typeface="Times New Roman" panose="02020603050405020304" pitchFamily="18" charset="0"/>
                <a:cs typeface="Times New Roman" panose="02020603050405020304" pitchFamily="18" charset="0"/>
              </a:rPr>
              <a:t>Provides insights into demographics, motivations, and expectations of MBA candidates.</a:t>
            </a:r>
          </a:p>
          <a:p>
            <a:pPr algn="l">
              <a:buFont typeface="Arial" panose="020B0604020202020204" pitchFamily="34" charset="0"/>
              <a:buChar char="•"/>
            </a:pPr>
            <a:r>
              <a:rPr lang="en-US" sz="1400" b="0" i="0" dirty="0">
                <a:solidFill>
                  <a:srgbClr val="09090B"/>
                </a:solidFill>
                <a:effectLst/>
                <a:latin typeface="Times New Roman" panose="02020603050405020304" pitchFamily="18" charset="0"/>
                <a:cs typeface="Times New Roman" panose="02020603050405020304" pitchFamily="18" charset="0"/>
              </a:rPr>
              <a:t>Helps prospective students and educators understand trends in MBA education.</a:t>
            </a:r>
          </a:p>
          <a:p>
            <a:endParaRPr lang="en-US" dirty="0"/>
          </a:p>
        </p:txBody>
      </p:sp>
    </p:spTree>
    <p:extLst>
      <p:ext uri="{BB962C8B-B14F-4D97-AF65-F5344CB8AC3E}">
        <p14:creationId xmlns:p14="http://schemas.microsoft.com/office/powerpoint/2010/main" val="193245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5357B-96ED-4435-43FF-79C1BDFA289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100" b="0" i="0">
                <a:effectLst/>
              </a:rPr>
              <a:t>Summary Statistics of the MBA Decision Dataset</a:t>
            </a:r>
            <a:br>
              <a:rPr lang="en-US" sz="4100" b="0" i="0">
                <a:effectLst/>
              </a:rPr>
            </a:br>
            <a:endParaRPr lang="en-US" sz="4100"/>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AE5A03C2-FAA5-8BB5-F640-AE86ED349C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40" y="3154192"/>
            <a:ext cx="5614416" cy="258263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D1A31E2-5DB4-00F3-9D20-CD516EA01C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4496" y="3701598"/>
            <a:ext cx="5614416" cy="1487820"/>
          </a:xfrm>
          <a:prstGeom prst="rect">
            <a:avLst/>
          </a:prstGeom>
        </p:spPr>
      </p:pic>
    </p:spTree>
    <p:extLst>
      <p:ext uri="{BB962C8B-B14F-4D97-AF65-F5344CB8AC3E}">
        <p14:creationId xmlns:p14="http://schemas.microsoft.com/office/powerpoint/2010/main" val="117588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BEF832-BC09-0507-7BAB-8355D6EB7F3B}"/>
              </a:ext>
            </a:extLst>
          </p:cNvPr>
          <p:cNvSpPr>
            <a:spLocks noGrp="1"/>
          </p:cNvSpPr>
          <p:nvPr>
            <p:ph type="title"/>
          </p:nvPr>
        </p:nvSpPr>
        <p:spPr>
          <a:xfrm>
            <a:off x="630936" y="640080"/>
            <a:ext cx="4818888" cy="1481328"/>
          </a:xfrm>
        </p:spPr>
        <p:txBody>
          <a:bodyPr anchor="b">
            <a:normAutofit/>
          </a:bodyPr>
          <a:lstStyle/>
          <a:p>
            <a:r>
              <a:rPr lang="en-US" sz="5000" i="0" dirty="0">
                <a:effectLst/>
                <a:latin typeface="Times New Roman" panose="02020603050405020304" pitchFamily="18" charset="0"/>
                <a:cs typeface="Times New Roman" panose="02020603050405020304" pitchFamily="18" charset="0"/>
              </a:rPr>
              <a:t>Distribution of Age</a:t>
            </a:r>
            <a:endParaRPr lang="en-US" sz="5000" dirty="0">
              <a:latin typeface="Times New Roman" panose="02020603050405020304" pitchFamily="18" charset="0"/>
              <a:cs typeface="Times New Roman" panose="02020603050405020304" pitchFamily="18" charset="0"/>
            </a:endParaRP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F7DC6A-54B9-E514-9463-C834558FB83E}"/>
              </a:ext>
            </a:extLst>
          </p:cNvPr>
          <p:cNvSpPr>
            <a:spLocks noGrp="1"/>
          </p:cNvSpPr>
          <p:nvPr>
            <p:ph idx="1"/>
          </p:nvPr>
        </p:nvSpPr>
        <p:spPr>
          <a:xfrm>
            <a:off x="630936" y="2660904"/>
            <a:ext cx="4818888" cy="3547872"/>
          </a:xfrm>
        </p:spPr>
        <p:txBody>
          <a:bodyPr anchor="t">
            <a:normAutofit/>
          </a:bodyPr>
          <a:lstStyle/>
          <a:p>
            <a:endParaRPr lang="en-US" sz="1500" dirty="0"/>
          </a:p>
          <a:p>
            <a:endParaRPr lang="en-US" sz="1500" dirty="0"/>
          </a:p>
          <a:p>
            <a:endParaRPr lang="en-US" sz="1500" dirty="0"/>
          </a:p>
          <a:p>
            <a:endParaRPr lang="en-US" sz="1500" dirty="0"/>
          </a:p>
          <a:p>
            <a:endParaRPr lang="en-US" sz="1500" dirty="0"/>
          </a:p>
          <a:p>
            <a:pPr marL="0" indent="0">
              <a:buNone/>
            </a:pPr>
            <a:endParaRPr lang="en-US" sz="1500" b="0" i="0" dirty="0">
              <a:effectLst/>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r>
              <a:rPr lang="en-US" sz="1500" b="0" i="0" dirty="0">
                <a:effectLst/>
                <a:latin typeface="Times New Roman" panose="02020603050405020304" pitchFamily="18" charset="0"/>
                <a:cs typeface="Times New Roman" panose="02020603050405020304" pitchFamily="18" charset="0"/>
              </a:rPr>
              <a:t>Key Observations:</a:t>
            </a:r>
          </a:p>
          <a:p>
            <a:pPr>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The histogram shows the frequency of MBA candidates' ages.</a:t>
            </a:r>
          </a:p>
          <a:p>
            <a:pPr>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Ages range from 20 to 35 years.</a:t>
            </a:r>
          </a:p>
          <a:p>
            <a:endParaRPr lang="en-US" sz="1500" dirty="0"/>
          </a:p>
        </p:txBody>
      </p:sp>
      <p:pic>
        <p:nvPicPr>
          <p:cNvPr id="5" name="Picture 4" descr="A graph on a computer screen&#10;&#10;Description automatically generated">
            <a:extLst>
              <a:ext uri="{FF2B5EF4-FFF2-40B4-BE49-F238E27FC236}">
                <a16:creationId xmlns:a16="http://schemas.microsoft.com/office/drawing/2014/main" id="{CBCA5E48-2184-510A-9CDE-8F6B11DB46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698" y="640080"/>
            <a:ext cx="5117668" cy="5577840"/>
          </a:xfrm>
          <a:prstGeom prst="rect">
            <a:avLst/>
          </a:prstGeom>
        </p:spPr>
      </p:pic>
    </p:spTree>
    <p:extLst>
      <p:ext uri="{BB962C8B-B14F-4D97-AF65-F5344CB8AC3E}">
        <p14:creationId xmlns:p14="http://schemas.microsoft.com/office/powerpoint/2010/main" val="382135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6D45D-31F8-9CB6-EB72-C0C8E8A788E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b="0" i="0" kern="1200">
                <a:solidFill>
                  <a:schemeClr val="tx1"/>
                </a:solidFill>
                <a:effectLst/>
                <a:latin typeface="+mj-lt"/>
                <a:ea typeface="+mj-ea"/>
                <a:cs typeface="+mj-cs"/>
              </a:rPr>
              <a:t>Undergraduate GPA by Gender</a:t>
            </a:r>
            <a:endParaRPr lang="en-US" sz="41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CF8427CE-F958-3562-328E-4171ABDD39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25160" y="640080"/>
            <a:ext cx="5272887" cy="5550408"/>
          </a:xfrm>
          <a:prstGeom prst="rect">
            <a:avLst/>
          </a:prstGeom>
        </p:spPr>
      </p:pic>
    </p:spTree>
    <p:extLst>
      <p:ext uri="{BB962C8B-B14F-4D97-AF65-F5344CB8AC3E}">
        <p14:creationId xmlns:p14="http://schemas.microsoft.com/office/powerpoint/2010/main" val="294518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91A82-DE6C-BBEA-3200-E2718C189DDD}"/>
              </a:ext>
            </a:extLst>
          </p:cNvPr>
          <p:cNvSpPr>
            <a:spLocks noGrp="1"/>
          </p:cNvSpPr>
          <p:nvPr>
            <p:ph type="title"/>
          </p:nvPr>
        </p:nvSpPr>
        <p:spPr>
          <a:xfrm>
            <a:off x="7331384" y="679730"/>
            <a:ext cx="4171994" cy="3932729"/>
          </a:xfrm>
        </p:spPr>
        <p:txBody>
          <a:bodyPr vert="horz" lIns="91440" tIns="45720" rIns="91440" bIns="45720" rtlCol="0" anchor="b">
            <a:normAutofit/>
          </a:bodyPr>
          <a:lstStyle/>
          <a:p>
            <a:r>
              <a:rPr lang="en-US" b="0" i="0" kern="1200" dirty="0">
                <a:solidFill>
                  <a:schemeClr val="tx1"/>
                </a:solidFill>
                <a:effectLst/>
                <a:latin typeface="Times New Roman" panose="02020603050405020304" pitchFamily="18" charset="0"/>
                <a:cs typeface="Times New Roman" panose="02020603050405020304" pitchFamily="18" charset="0"/>
              </a:rPr>
              <a:t>Salary vs. Years of Work Experience</a:t>
            </a:r>
            <a:endParaRPr lang="en-US" kern="1200" dirty="0">
              <a:solidFill>
                <a:schemeClr val="tx1"/>
              </a:solidFill>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salary&#10;&#10;Description automatically generated">
            <a:extLst>
              <a:ext uri="{FF2B5EF4-FFF2-40B4-BE49-F238E27FC236}">
                <a16:creationId xmlns:a16="http://schemas.microsoft.com/office/drawing/2014/main" id="{42FFA6B8-D29A-B0E8-EFE0-D61C1BD557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2922" y="612553"/>
            <a:ext cx="5168180" cy="5680182"/>
          </a:xfrm>
          <a:prstGeom prst="rect">
            <a:avLst/>
          </a:prstGeom>
        </p:spPr>
      </p:pic>
    </p:spTree>
    <p:extLst>
      <p:ext uri="{BB962C8B-B14F-4D97-AF65-F5344CB8AC3E}">
        <p14:creationId xmlns:p14="http://schemas.microsoft.com/office/powerpoint/2010/main" val="90691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4B10-ECA8-1F11-C46C-F8324588CAEE}"/>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A16350B0-B97A-8118-3556-ADFF01B98D12}"/>
              </a:ext>
            </a:extLst>
          </p:cNvPr>
          <p:cNvSpPr>
            <a:spLocks noGrp="1"/>
          </p:cNvSpPr>
          <p:nvPr>
            <p:ph idx="1"/>
          </p:nvPr>
        </p:nvSpPr>
        <p:spPr/>
        <p:txBody>
          <a:bodyPr>
            <a:normAutofit/>
          </a:bodyPr>
          <a:lstStyle/>
          <a:p>
            <a:r>
              <a:rPr lang="en-US" sz="2000" b="1" i="0" dirty="0">
                <a:solidFill>
                  <a:srgbClr val="2D3B45"/>
                </a:solidFill>
                <a:effectLst/>
                <a:latin typeface="Times New Roman" panose="02020603050405020304" pitchFamily="18" charset="0"/>
                <a:cs typeface="Times New Roman" panose="02020603050405020304" pitchFamily="18" charset="0"/>
              </a:rPr>
              <a:t>Choudhary, A. (n.d.).</a:t>
            </a:r>
            <a:r>
              <a:rPr lang="en-US" sz="2000" b="0" i="0" dirty="0">
                <a:solidFill>
                  <a:srgbClr val="2D3B45"/>
                </a:solidFill>
                <a:effectLst/>
                <a:latin typeface="Times New Roman" panose="02020603050405020304" pitchFamily="18" charset="0"/>
                <a:cs typeface="Times New Roman" panose="02020603050405020304" pitchFamily="18" charset="0"/>
              </a:rPr>
              <a:t> </a:t>
            </a:r>
            <a:r>
              <a:rPr lang="en-US" sz="2000" b="0" i="1" dirty="0">
                <a:solidFill>
                  <a:srgbClr val="2D3B45"/>
                </a:solidFill>
                <a:effectLst/>
                <a:latin typeface="Times New Roman" panose="02020603050405020304" pitchFamily="18" charset="0"/>
                <a:cs typeface="Times New Roman" panose="02020603050405020304" pitchFamily="18" charset="0"/>
              </a:rPr>
              <a:t>MBA Decision After Bachelors Dataset</a:t>
            </a:r>
            <a:r>
              <a:rPr lang="en-US" sz="2000" b="0" i="0" dirty="0">
                <a:solidFill>
                  <a:srgbClr val="2D3B45"/>
                </a:solidFill>
                <a:effectLst/>
                <a:latin typeface="Times New Roman" panose="02020603050405020304" pitchFamily="18" charset="0"/>
                <a:cs typeface="Times New Roman" panose="02020603050405020304" pitchFamily="18" charset="0"/>
              </a:rPr>
              <a:t>. Kaggle. Retrieved [Month Day, Year], from </a:t>
            </a:r>
            <a:r>
              <a:rPr lang="en-US" sz="2000" b="0" i="0" u="sng" dirty="0">
                <a:effectLst/>
                <a:latin typeface="Times New Roman" panose="02020603050405020304" pitchFamily="18" charset="0"/>
                <a:cs typeface="Times New Roman" panose="02020603050405020304" pitchFamily="18" charset="0"/>
                <a:hlinkClick r:id="rId2"/>
              </a:rPr>
              <a:t>https://www.kaggle.com/datasets/ashaychoudhary/dataset-mba-decision-after-bachelors</a:t>
            </a:r>
            <a:r>
              <a:rPr lang="en-US" sz="2000" b="0" i="0" u="sng" dirty="0">
                <a:effectLst/>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718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TotalTime>
  <Words>1622</Words>
  <Application>Microsoft Office PowerPoint</Application>
  <PresentationFormat>Widescreen</PresentationFormat>
  <Paragraphs>105</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__DM_Sans_05e5f9</vt:lpstr>
      <vt:lpstr>Aptos</vt:lpstr>
      <vt:lpstr>Aptos Display</vt:lpstr>
      <vt:lpstr>Arial</vt:lpstr>
      <vt:lpstr>Sentient</vt:lpstr>
      <vt:lpstr>Times New Roman</vt:lpstr>
      <vt:lpstr>Office Theme</vt:lpstr>
      <vt:lpstr>Title: Data Analysis of MBA Decision Dataset </vt:lpstr>
      <vt:lpstr>Dataset Overview: The MBA Decision Dataset includes data from individuals considering or pursuing an MBA. </vt:lpstr>
      <vt:lpstr>Summary Statistics of the MBA Decision Dataset </vt:lpstr>
      <vt:lpstr>Distribution of Age</vt:lpstr>
      <vt:lpstr>Undergraduate GPA by Gender</vt:lpstr>
      <vt:lpstr>Salary vs. Years of Work Experience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Soni</dc:creator>
  <cp:lastModifiedBy>Krishna Soni</cp:lastModifiedBy>
  <cp:revision>1</cp:revision>
  <dcterms:created xsi:type="dcterms:W3CDTF">2025-02-01T17:18:18Z</dcterms:created>
  <dcterms:modified xsi:type="dcterms:W3CDTF">2025-02-01T19:57:25Z</dcterms:modified>
</cp:coreProperties>
</file>