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notesMasterIdLst>
    <p:notesMasterId r:id="rId15"/>
  </p:notesMasterIdLst>
  <p:handoutMasterIdLst>
    <p:handoutMasterId r:id="rId16"/>
  </p:handoutMasterIdLst>
  <p:sldIdLst>
    <p:sldId id="256" r:id="rId5"/>
    <p:sldId id="263" r:id="rId6"/>
    <p:sldId id="264" r:id="rId7"/>
    <p:sldId id="265" r:id="rId8"/>
    <p:sldId id="266" r:id="rId9"/>
    <p:sldId id="270" r:id="rId10"/>
    <p:sldId id="267" r:id="rId11"/>
    <p:sldId id="268" r:id="rId12"/>
    <p:sldId id="269"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5/21/2025</a:t>
            </a:fld>
            <a:endParaRPr lang="en-US"/>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a:p>
        </p:txBody>
      </p:sp>
    </p:spTree>
    <p:extLst>
      <p:ext uri="{BB962C8B-B14F-4D97-AF65-F5344CB8AC3E}">
        <p14:creationId xmlns:p14="http://schemas.microsoft.com/office/powerpoint/2010/main" val="16100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B54AA9-D1C5-4A71-8BC1-393246244DDE}" type="slidenum">
              <a:rPr lang="en-US" smtClean="0"/>
              <a:t>10</a:t>
            </a:fld>
            <a:endParaRPr lang="en-US"/>
          </a:p>
        </p:txBody>
      </p:sp>
    </p:spTree>
    <p:extLst>
      <p:ext uri="{BB962C8B-B14F-4D97-AF65-F5344CB8AC3E}">
        <p14:creationId xmlns:p14="http://schemas.microsoft.com/office/powerpoint/2010/main" val="614333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5/21/2025</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5/21/2025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5/21/2025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5/21/2025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5/21/2025</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5/21/2025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5/21/2025</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5/21/2025</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5/21/2025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5/21/2025</a:t>
            </a:fld>
            <a:endParaRPr lang="en-US"/>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5/21/2025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5/21/2025</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3BFCDB3-13C4-4D69-848D-3F1F4D6B8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C2B9599-6E7A-4DD2-B13A-B4F68A135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E377648-1ED1-4112-805B-16C14CE99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a:extLst>
              <a:ext uri="{FF2B5EF4-FFF2-40B4-BE49-F238E27FC236}">
                <a16:creationId xmlns:a16="http://schemas.microsoft.com/office/drawing/2014/main" id="{D63B59CB-289C-4850-A932-358B9E412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77" y="806752"/>
            <a:ext cx="6570161" cy="5244497"/>
          </a:xfrm>
          <a:prstGeom prst="rect">
            <a:avLst/>
          </a:prstGeom>
          <a:solidFill>
            <a:schemeClr val="tx1"/>
          </a:solidFill>
          <a:ln w="6350" cap="sq" cmpd="sng" algn="ctr">
            <a:solidFill>
              <a:schemeClr val="bg2"/>
            </a:solidFill>
            <a:prstDash val="solid"/>
            <a:miter lim="800000"/>
          </a:ln>
          <a:effectLst/>
        </p:spPr>
      </p:sp>
      <p:sp>
        <p:nvSpPr>
          <p:cNvPr id="32" name="Rectangle 31">
            <a:extLst>
              <a:ext uri="{FF2B5EF4-FFF2-40B4-BE49-F238E27FC236}">
                <a16:creationId xmlns:a16="http://schemas.microsoft.com/office/drawing/2014/main" id="{98867647-07B7-4265-832F-DE0E80979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516AC468-2C3D-4337-A9A2-81175F6D5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873262-74DB-4FD1-9625-E4616CF01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F3D15D-CB95-47AD-87F5-9CFF84F615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EA71C28-1630-06C3-CCF2-D94E20BC37D7}"/>
              </a:ext>
            </a:extLst>
          </p:cNvPr>
          <p:cNvSpPr txBox="1"/>
          <p:nvPr/>
        </p:nvSpPr>
        <p:spPr>
          <a:xfrm>
            <a:off x="1459502" y="2712685"/>
            <a:ext cx="5575078" cy="1261884"/>
          </a:xfrm>
          <a:prstGeom prst="rect">
            <a:avLst/>
          </a:prstGeom>
          <a:noFill/>
        </p:spPr>
        <p:txBody>
          <a:bodyPr wrap="square" rtlCol="0">
            <a:spAutoFit/>
          </a:bodyPr>
          <a:lstStyle/>
          <a:p>
            <a:r>
              <a:rPr lang="en-IN" sz="4400" b="1" dirty="0">
                <a:solidFill>
                  <a:schemeClr val="bg1">
                    <a:lumMod val="95000"/>
                    <a:lumOff val="5000"/>
                  </a:schemeClr>
                </a:solidFill>
              </a:rPr>
              <a:t>HEALTHY HARVEST</a:t>
            </a:r>
          </a:p>
          <a:p>
            <a:r>
              <a:rPr lang="en-IN" sz="3200" dirty="0">
                <a:solidFill>
                  <a:schemeClr val="bg1">
                    <a:lumMod val="95000"/>
                    <a:lumOff val="5000"/>
                  </a:schemeClr>
                </a:solidFill>
              </a:rPr>
              <a:t>                </a:t>
            </a:r>
            <a:r>
              <a:rPr lang="en-IN" sz="1400" b="1" dirty="0">
                <a:solidFill>
                  <a:schemeClr val="bg1">
                    <a:lumMod val="95000"/>
                    <a:lumOff val="5000"/>
                  </a:schemeClr>
                </a:solidFill>
              </a:rPr>
              <a:t>-plant disease detection and remedies</a:t>
            </a:r>
          </a:p>
        </p:txBody>
      </p:sp>
    </p:spTree>
    <p:extLst>
      <p:ext uri="{BB962C8B-B14F-4D97-AF65-F5344CB8AC3E}">
        <p14:creationId xmlns:p14="http://schemas.microsoft.com/office/powerpoint/2010/main" val="7557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FF3823-BBAD-4D28-B6DB-E416E2409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E20F056-0FFD-4EE9-BDCB-8963C7F8B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8" name="Rectangle 17">
            <a:extLst>
              <a:ext uri="{FF2B5EF4-FFF2-40B4-BE49-F238E27FC236}">
                <a16:creationId xmlns:a16="http://schemas.microsoft.com/office/drawing/2014/main" id="{87507ED7-71D7-4B95-8D4F-7B3E18623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sp>
      <p:grpSp>
        <p:nvGrpSpPr>
          <p:cNvPr id="20" name="Group 19">
            <a:extLst>
              <a:ext uri="{FF2B5EF4-FFF2-40B4-BE49-F238E27FC236}">
                <a16:creationId xmlns:a16="http://schemas.microsoft.com/office/drawing/2014/main" id="{AA38E6D2-F0D9-4B69-ABEB-EB70412E8C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35880" y="1267730"/>
            <a:ext cx="1920240" cy="731520"/>
            <a:chOff x="4828372" y="1267730"/>
            <a:chExt cx="2227748" cy="731520"/>
          </a:xfrm>
        </p:grpSpPr>
        <p:sp>
          <p:nvSpPr>
            <p:cNvPr id="21" name="Rectangle 20">
              <a:extLst>
                <a:ext uri="{FF2B5EF4-FFF2-40B4-BE49-F238E27FC236}">
                  <a16:creationId xmlns:a16="http://schemas.microsoft.com/office/drawing/2014/main" id="{025EA075-7728-48F3-B18E-92389160D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1115E6AD-1E2A-40FE-B424-56271D8A89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3" name="Straight Connector 22">
                <a:extLst>
                  <a:ext uri="{FF2B5EF4-FFF2-40B4-BE49-F238E27FC236}">
                    <a16:creationId xmlns:a16="http://schemas.microsoft.com/office/drawing/2014/main" id="{D2CFBBA0-D70F-4068-8385-B020EA21AA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63F62F-FFD6-43CD-BE0D-00770BB97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688F4-0BFA-49D0-92B0-84CBE5508B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grpSp>
      <p:pic>
        <p:nvPicPr>
          <p:cNvPr id="9" name="Picture 8" descr="Bright Flowers">
            <a:extLst>
              <a:ext uri="{FF2B5EF4-FFF2-40B4-BE49-F238E27FC236}">
                <a16:creationId xmlns:a16="http://schemas.microsoft.com/office/drawing/2014/main" id="{E3AED392-F4FF-45D7-9A91-FD20E7E29C4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7BB58C53-AF1A-4577-9FD9-2A6A3DDEA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9" name="Rectangle 28">
            <a:extLst>
              <a:ext uri="{FF2B5EF4-FFF2-40B4-BE49-F238E27FC236}">
                <a16:creationId xmlns:a16="http://schemas.microsoft.com/office/drawing/2014/main" id="{E5F7F7DE-2DAA-4260-B379-423DEC36F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6350" cap="sq" cmpd="sng" algn="ctr">
            <a:noFill/>
            <a:prstDash val="solid"/>
            <a:miter lim="800000"/>
          </a:ln>
          <a:effectLst/>
        </p:spPr>
      </p:sp>
      <p:sp>
        <p:nvSpPr>
          <p:cNvPr id="2" name="Title 1">
            <a:extLst>
              <a:ext uri="{FF2B5EF4-FFF2-40B4-BE49-F238E27FC236}">
                <a16:creationId xmlns:a16="http://schemas.microsoft.com/office/drawing/2014/main" id="{722BAEBB-B897-4E2E-8BE7-753F1060BEA5}"/>
              </a:ext>
            </a:extLst>
          </p:cNvPr>
          <p:cNvSpPr>
            <a:spLocks noGrp="1"/>
          </p:cNvSpPr>
          <p:nvPr>
            <p:ph type="title"/>
          </p:nvPr>
        </p:nvSpPr>
        <p:spPr>
          <a:xfrm>
            <a:off x="1561708" y="2091263"/>
            <a:ext cx="9068586" cy="1883323"/>
          </a:xfrm>
        </p:spPr>
        <p:txBody>
          <a:bodyPr vert="horz" lIns="91440" tIns="45720" rIns="91440" bIns="45720" rtlCol="0" anchor="ctr">
            <a:normAutofit/>
          </a:bodyPr>
          <a:lstStyle/>
          <a:p>
            <a:r>
              <a:rPr lang="en-US"/>
              <a:t>Thank you</a:t>
            </a:r>
          </a:p>
        </p:txBody>
      </p:sp>
      <p:sp>
        <p:nvSpPr>
          <p:cNvPr id="3" name="Text Placeholder 2">
            <a:extLst>
              <a:ext uri="{FF2B5EF4-FFF2-40B4-BE49-F238E27FC236}">
                <a16:creationId xmlns:a16="http://schemas.microsoft.com/office/drawing/2014/main" id="{459DEA66-4826-47AE-AD32-B06226F8ECC6}"/>
              </a:ext>
            </a:extLst>
          </p:cNvPr>
          <p:cNvSpPr>
            <a:spLocks noGrp="1"/>
          </p:cNvSpPr>
          <p:nvPr>
            <p:ph type="body" idx="1"/>
          </p:nvPr>
        </p:nvSpPr>
        <p:spPr>
          <a:xfrm>
            <a:off x="1562100" y="3974586"/>
            <a:ext cx="9070848" cy="1164677"/>
          </a:xfrm>
        </p:spPr>
        <p:txBody>
          <a:bodyPr vert="horz" lIns="91440" tIns="45720" rIns="91440" bIns="45720" rtlCol="0">
            <a:normAutofit/>
          </a:bodyPr>
          <a:lstStyle/>
          <a:p>
            <a:pPr>
              <a:spcBef>
                <a:spcPts val="0"/>
              </a:spcBef>
            </a:pPr>
            <a:endParaRPr lang="en-US" spc="80" dirty="0"/>
          </a:p>
        </p:txBody>
      </p:sp>
      <p:sp>
        <p:nvSpPr>
          <p:cNvPr id="31" name="Rectangle 30">
            <a:extLst>
              <a:ext uri="{FF2B5EF4-FFF2-40B4-BE49-F238E27FC236}">
                <a16:creationId xmlns:a16="http://schemas.microsoft.com/office/drawing/2014/main" id="{3C0C984F-4779-40F8-A8DC-59DD7615B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57D5430C-DB52-4EA6-8319-C7AC4C171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166ECFA-EC1E-4CD9-A9CC-1EBFE29AB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46FE2E-3188-4CA0-96F7-21A68D1B19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0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A61D5F-025B-48F9-2F58-DBCF45006B2D}"/>
              </a:ext>
            </a:extLst>
          </p:cNvPr>
          <p:cNvSpPr txBox="1"/>
          <p:nvPr/>
        </p:nvSpPr>
        <p:spPr>
          <a:xfrm>
            <a:off x="467692" y="886214"/>
            <a:ext cx="7557403" cy="4093428"/>
          </a:xfrm>
          <a:prstGeom prst="rect">
            <a:avLst/>
          </a:prstGeom>
          <a:noFill/>
        </p:spPr>
        <p:txBody>
          <a:bodyPr wrap="square" rtlCol="0">
            <a:spAutoFit/>
          </a:bodyPr>
          <a:lstStyle/>
          <a:p>
            <a:r>
              <a:rPr lang="en-IN" sz="3200" b="1" dirty="0"/>
              <a:t>Introduction: </a:t>
            </a:r>
          </a:p>
          <a:p>
            <a:endParaRPr lang="en-IN" sz="2400" dirty="0"/>
          </a:p>
          <a:p>
            <a:r>
              <a:rPr lang="en-US" sz="2000" dirty="0"/>
              <a:t>Plant diseases cause significant crop damage, leading to economic losses for farmers and food shortages. Traditional disease detection methods are often inefficient, expensive, and inaccurate. There has been growing interest in deep learning, particularly Convolutional Neural Networks (CNNs), to create automated plant disease detection systems. Our system, trained on 20,636 images encompassing 3 plant species and 15 diseases, achieved 91% accuracy on the validation set and 89% on test set. This demonstrates the power of using deep learning in plant disease detectio</a:t>
            </a:r>
            <a:r>
              <a:rPr lang="en-US" sz="2400" dirty="0"/>
              <a:t>n. </a:t>
            </a:r>
            <a:endParaRPr lang="en-IN" sz="2400" dirty="0"/>
          </a:p>
        </p:txBody>
      </p:sp>
      <p:pic>
        <p:nvPicPr>
          <p:cNvPr id="3" name="Picture 2">
            <a:extLst>
              <a:ext uri="{FF2B5EF4-FFF2-40B4-BE49-F238E27FC236}">
                <a16:creationId xmlns:a16="http://schemas.microsoft.com/office/drawing/2014/main" id="{6D8C5049-4211-5DD0-6267-59DE1BD1CF42}"/>
              </a:ext>
            </a:extLst>
          </p:cNvPr>
          <p:cNvPicPr>
            <a:picLocks noChangeAspect="1"/>
          </p:cNvPicPr>
          <p:nvPr/>
        </p:nvPicPr>
        <p:blipFill>
          <a:blip r:embed="rId2"/>
          <a:stretch>
            <a:fillRect/>
          </a:stretch>
        </p:blipFill>
        <p:spPr>
          <a:xfrm>
            <a:off x="8163726" y="1879600"/>
            <a:ext cx="3672674" cy="2448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9020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FC9454-829F-FF07-9510-027261094DAB}"/>
              </a:ext>
            </a:extLst>
          </p:cNvPr>
          <p:cNvSpPr txBox="1"/>
          <p:nvPr/>
        </p:nvSpPr>
        <p:spPr>
          <a:xfrm>
            <a:off x="807883" y="1270654"/>
            <a:ext cx="10833511"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S. P Mohanty, D. P Hughes, and Marcel </a:t>
            </a:r>
            <a:r>
              <a:rPr lang="en-US" sz="2000" dirty="0" err="1"/>
              <a:t>Salath´e.“Using</a:t>
            </a:r>
            <a:r>
              <a:rPr lang="en-US" sz="2000" dirty="0"/>
              <a:t> deep learning for image-based plant disease </a:t>
            </a:r>
            <a:r>
              <a:rPr lang="en-US" sz="2000" dirty="0" err="1"/>
              <a:t>detection”.In</a:t>
            </a:r>
            <a:r>
              <a:rPr lang="en-US" sz="2000" dirty="0"/>
              <a:t>: Frontiers in plant science 7 (2016), p. 1419</a:t>
            </a:r>
          </a:p>
          <a:p>
            <a:pPr marL="342900" indent="-342900">
              <a:buFont typeface="Arial" panose="020B0604020202020204" pitchFamily="34" charset="0"/>
              <a:buChar char="•"/>
            </a:pPr>
            <a:r>
              <a:rPr lang="en-US" sz="2000" dirty="0"/>
              <a:t>P. </a:t>
            </a:r>
            <a:r>
              <a:rPr lang="en-US" sz="2000" dirty="0" err="1"/>
              <a:t>V,Rahul</a:t>
            </a:r>
            <a:r>
              <a:rPr lang="en-US" sz="2000" dirty="0"/>
              <a:t> </a:t>
            </a:r>
            <a:r>
              <a:rPr lang="en-US" sz="2000" dirty="0" err="1"/>
              <a:t>Das,and</a:t>
            </a:r>
            <a:r>
              <a:rPr lang="en-US" sz="2000" dirty="0"/>
              <a:t> V. Kanchana , “Identification of Plant Leaf Diseases Using Image Processing Techniques” 978-1-5090-4437 5/17/$31.00 ©2017 IEEE International Conference on Technologic Innovations in ICT For Agriculture and Rural Development.</a:t>
            </a:r>
          </a:p>
          <a:p>
            <a:pPr marL="342900" indent="-342900">
              <a:buFont typeface="Arial" panose="020B0604020202020204" pitchFamily="34" charset="0"/>
              <a:buChar char="•"/>
            </a:pPr>
            <a:r>
              <a:rPr lang="en-US" sz="2000" dirty="0"/>
              <a:t>Plant Leaf Diseases Detection and Classification Using Image Processing and Deep Learning Techniques-IEEE 2020</a:t>
            </a:r>
          </a:p>
          <a:p>
            <a:pPr marL="342900" indent="-342900">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BE61B47E-CDBF-4CCB-234F-40D332D2BEE1}"/>
              </a:ext>
            </a:extLst>
          </p:cNvPr>
          <p:cNvSpPr txBox="1"/>
          <p:nvPr/>
        </p:nvSpPr>
        <p:spPr>
          <a:xfrm>
            <a:off x="550606" y="511759"/>
            <a:ext cx="4680154" cy="584775"/>
          </a:xfrm>
          <a:prstGeom prst="rect">
            <a:avLst/>
          </a:prstGeom>
          <a:noFill/>
        </p:spPr>
        <p:txBody>
          <a:bodyPr wrap="square" rtlCol="0">
            <a:spAutoFit/>
          </a:bodyPr>
          <a:lstStyle/>
          <a:p>
            <a:r>
              <a:rPr lang="en-IN" sz="3200" b="1"/>
              <a:t>Literature Survey</a:t>
            </a:r>
          </a:p>
        </p:txBody>
      </p:sp>
      <p:sp>
        <p:nvSpPr>
          <p:cNvPr id="4" name="TextBox 3">
            <a:extLst>
              <a:ext uri="{FF2B5EF4-FFF2-40B4-BE49-F238E27FC236}">
                <a16:creationId xmlns:a16="http://schemas.microsoft.com/office/drawing/2014/main" id="{58573EFC-56FA-97EB-2B3A-2CF287501FE1}"/>
              </a:ext>
            </a:extLst>
          </p:cNvPr>
          <p:cNvSpPr txBox="1"/>
          <p:nvPr/>
        </p:nvSpPr>
        <p:spPr>
          <a:xfrm>
            <a:off x="807883" y="4387017"/>
            <a:ext cx="11169445" cy="1200329"/>
          </a:xfrm>
          <a:prstGeom prst="rect">
            <a:avLst/>
          </a:prstGeom>
          <a:noFill/>
        </p:spPr>
        <p:txBody>
          <a:bodyPr wrap="square" rtlCol="0">
            <a:spAutoFit/>
          </a:bodyPr>
          <a:lstStyle/>
          <a:p>
            <a:r>
              <a:rPr lang="en-US" i="1" dirty="0"/>
              <a:t>Previous studies in plant disease detection faced several limitations, including lower accuracy, limited scalability to various plants and diseases, sensitivity to background and lighting variations, lack of real-time detection capabilities, inadequate evaluation metrics, and complex implementation that hindered user adoption</a:t>
            </a:r>
            <a:r>
              <a:rPr lang="en-US" dirty="0"/>
              <a:t>. </a:t>
            </a:r>
            <a:endParaRPr lang="en-IN" dirty="0"/>
          </a:p>
        </p:txBody>
      </p:sp>
    </p:spTree>
    <p:extLst>
      <p:ext uri="{BB962C8B-B14F-4D97-AF65-F5344CB8AC3E}">
        <p14:creationId xmlns:p14="http://schemas.microsoft.com/office/powerpoint/2010/main" val="221062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BC526-9323-118F-ABDB-EF0D2D89F658}"/>
              </a:ext>
            </a:extLst>
          </p:cNvPr>
          <p:cNvSpPr txBox="1"/>
          <p:nvPr/>
        </p:nvSpPr>
        <p:spPr>
          <a:xfrm>
            <a:off x="501444" y="599769"/>
            <a:ext cx="7384027" cy="462116"/>
          </a:xfrm>
          <a:prstGeom prst="rect">
            <a:avLst/>
          </a:prstGeom>
          <a:noFill/>
        </p:spPr>
        <p:txBody>
          <a:bodyPr wrap="square" rtlCol="0">
            <a:spAutoFit/>
          </a:bodyPr>
          <a:lstStyle/>
          <a:p>
            <a:r>
              <a:rPr lang="en-US" sz="2400" b="1"/>
              <a:t>System Design for Plant Leaf Disease Detection</a:t>
            </a:r>
            <a:endParaRPr lang="en-IN" sz="2400" b="1"/>
          </a:p>
        </p:txBody>
      </p:sp>
      <p:sp>
        <p:nvSpPr>
          <p:cNvPr id="4" name="TextBox 3">
            <a:extLst>
              <a:ext uri="{FF2B5EF4-FFF2-40B4-BE49-F238E27FC236}">
                <a16:creationId xmlns:a16="http://schemas.microsoft.com/office/drawing/2014/main" id="{0138ABD9-A8F4-3450-F69A-09F7D551F643}"/>
              </a:ext>
            </a:extLst>
          </p:cNvPr>
          <p:cNvSpPr txBox="1"/>
          <p:nvPr/>
        </p:nvSpPr>
        <p:spPr>
          <a:xfrm>
            <a:off x="629266" y="931341"/>
            <a:ext cx="7718321" cy="5016758"/>
          </a:xfrm>
          <a:prstGeom prst="rect">
            <a:avLst/>
          </a:prstGeom>
          <a:noFill/>
        </p:spPr>
        <p:txBody>
          <a:bodyPr wrap="square" rtlCol="0">
            <a:spAutoFit/>
          </a:bodyPr>
          <a:lstStyle/>
          <a:p>
            <a:endParaRPr lang="en-IN" sz="1600" dirty="0"/>
          </a:p>
          <a:p>
            <a:pPr marL="285750" indent="-285750">
              <a:buFont typeface="Arial" panose="020B0604020202020204" pitchFamily="34" charset="0"/>
              <a:buChar char="•"/>
            </a:pPr>
            <a:r>
              <a:rPr lang="en-IN" sz="1600" b="1" dirty="0"/>
              <a:t>System Purpose: </a:t>
            </a:r>
            <a:r>
              <a:rPr lang="en-IN" sz="1600" dirty="0"/>
              <a:t>Detect and classify plant leaf diseases using deep learning.</a:t>
            </a:r>
          </a:p>
          <a:p>
            <a:pPr marL="285750" indent="-285750">
              <a:buFont typeface="Arial" panose="020B0604020202020204" pitchFamily="34" charset="0"/>
              <a:buChar char="•"/>
            </a:pPr>
            <a:r>
              <a:rPr lang="en-IN" sz="1600" b="1" dirty="0"/>
              <a:t>Dataset: </a:t>
            </a:r>
            <a:r>
              <a:rPr lang="en-IN" sz="1600" dirty="0"/>
              <a:t>Plant Village with 20,636 images of tomato, pepper, and potato leaves.</a:t>
            </a:r>
          </a:p>
          <a:p>
            <a:pPr marL="285750" indent="-285750">
              <a:buFont typeface="Arial" panose="020B0604020202020204" pitchFamily="34" charset="0"/>
              <a:buChar char="•"/>
            </a:pPr>
            <a:r>
              <a:rPr lang="en-IN" sz="1600" b="1" dirty="0"/>
              <a:t>Pre-process: </a:t>
            </a:r>
            <a:r>
              <a:rPr lang="en-IN" sz="1600" dirty="0"/>
              <a:t>Resize to 128x128 pixels, convert to RGB, save as uncompressed JPG.</a:t>
            </a:r>
          </a:p>
          <a:p>
            <a:r>
              <a:rPr lang="en-IN" sz="1600" dirty="0"/>
              <a:t> </a:t>
            </a:r>
            <a:r>
              <a:rPr lang="en-US" sz="1600" b="1" dirty="0"/>
              <a:t>CNN Architecture:</a:t>
            </a:r>
          </a:p>
          <a:p>
            <a:pPr>
              <a:buFont typeface="Arial" panose="020B0604020202020204" pitchFamily="34" charset="0"/>
              <a:buChar char="•"/>
            </a:pPr>
            <a:r>
              <a:rPr lang="en-US" sz="1600" b="1" dirty="0"/>
              <a:t>  Layers:</a:t>
            </a:r>
          </a:p>
          <a:p>
            <a:pPr marL="742950" lvl="1" indent="-285750">
              <a:buFont typeface="Arial" panose="020B0604020202020204" pitchFamily="34" charset="0"/>
              <a:buChar char="•"/>
            </a:pPr>
            <a:r>
              <a:rPr lang="en-US" sz="1600" dirty="0"/>
              <a:t>Input Layer: Pixel values of images.</a:t>
            </a:r>
          </a:p>
          <a:p>
            <a:pPr marL="742950" lvl="1" indent="-285750">
              <a:buFont typeface="Arial" panose="020B0604020202020204" pitchFamily="34" charset="0"/>
              <a:buChar char="•"/>
            </a:pPr>
            <a:r>
              <a:rPr lang="en-US" sz="1600" dirty="0"/>
              <a:t>Convolutional Layers.</a:t>
            </a:r>
          </a:p>
          <a:p>
            <a:pPr marL="742950" lvl="1" indent="-285750">
              <a:buFont typeface="Arial" panose="020B0604020202020204" pitchFamily="34" charset="0"/>
              <a:buChar char="•"/>
            </a:pPr>
            <a:r>
              <a:rPr lang="en-US" sz="1600" dirty="0"/>
              <a:t>Pooling Layers: Max pooling to reduce dimensionality.</a:t>
            </a:r>
          </a:p>
          <a:p>
            <a:pPr marL="742950" lvl="1" indent="-285750">
              <a:buFont typeface="Arial" panose="020B0604020202020204" pitchFamily="34" charset="0"/>
              <a:buChar char="•"/>
            </a:pPr>
            <a:r>
              <a:rPr lang="en-US" sz="1600" dirty="0"/>
              <a:t>Activation Function: </a:t>
            </a:r>
            <a:r>
              <a:rPr lang="en-US" sz="1600" dirty="0" err="1"/>
              <a:t>ReLU</a:t>
            </a:r>
            <a:r>
              <a:rPr lang="en-US" sz="1600" dirty="0"/>
              <a:t> after each convolutional layer.</a:t>
            </a:r>
          </a:p>
          <a:p>
            <a:pPr marL="742950" lvl="1" indent="-285750">
              <a:buFont typeface="Arial" panose="020B0604020202020204" pitchFamily="34" charset="0"/>
              <a:buChar char="•"/>
            </a:pPr>
            <a:r>
              <a:rPr lang="en-US" sz="1600" dirty="0"/>
              <a:t>Fully Connected Layers: Dense connections to previous layers.</a:t>
            </a:r>
          </a:p>
          <a:p>
            <a:pPr marL="742950" lvl="1" indent="-285750">
              <a:buFont typeface="Arial" panose="020B0604020202020204" pitchFamily="34" charset="0"/>
              <a:buChar char="•"/>
            </a:pPr>
            <a:r>
              <a:rPr lang="en-US" sz="1600" dirty="0"/>
              <a:t>Normalization Layer: Batch normalization for stability.</a:t>
            </a:r>
          </a:p>
          <a:p>
            <a:pPr marL="742950" lvl="1" indent="-285750">
              <a:buFont typeface="Arial" panose="020B0604020202020204" pitchFamily="34" charset="0"/>
              <a:buChar char="•"/>
            </a:pPr>
            <a:r>
              <a:rPr lang="en-US" sz="1600" dirty="0"/>
              <a:t>Output Layer: </a:t>
            </a:r>
            <a:r>
              <a:rPr lang="en-US" sz="1600" dirty="0" err="1"/>
              <a:t>Softmax</a:t>
            </a:r>
            <a:r>
              <a:rPr lang="en-US" sz="1600" dirty="0"/>
              <a:t> for 15 class classification.</a:t>
            </a:r>
          </a:p>
          <a:p>
            <a:pPr marL="285750" indent="-285750">
              <a:buFont typeface="Arial" panose="020B0604020202020204" pitchFamily="34" charset="0"/>
              <a:buChar char="•"/>
            </a:pPr>
            <a:r>
              <a:rPr lang="en-IN" sz="1600" b="1" dirty="0"/>
              <a:t>Training: </a:t>
            </a:r>
            <a:r>
              <a:rPr lang="en-IN" sz="1600" dirty="0"/>
              <a:t>70% data for training, 30% for testing, 15 epochs, 112 iterations per epoch.</a:t>
            </a:r>
          </a:p>
          <a:p>
            <a:pPr marL="285750" indent="-285750">
              <a:buFont typeface="Arial" panose="020B0604020202020204" pitchFamily="34" charset="0"/>
              <a:buChar char="•"/>
            </a:pPr>
            <a:r>
              <a:rPr lang="en-IN" sz="1600" b="1" dirty="0"/>
              <a:t>Accuracy: </a:t>
            </a:r>
            <a:r>
              <a:rPr lang="en-IN" sz="1600" dirty="0"/>
              <a:t>obtaining the accuracy for training and testing data.</a:t>
            </a:r>
          </a:p>
          <a:p>
            <a:pPr marL="285750" indent="-285750">
              <a:buFont typeface="Arial" panose="020B0604020202020204" pitchFamily="34" charset="0"/>
              <a:buChar char="•"/>
            </a:pPr>
            <a:r>
              <a:rPr lang="en-IN" sz="1600" b="1" dirty="0"/>
              <a:t>Implementation: </a:t>
            </a:r>
            <a:r>
              <a:rPr lang="en-IN" sz="1600" dirty="0"/>
              <a:t>Detect diseases in new leaf images.</a:t>
            </a:r>
          </a:p>
        </p:txBody>
      </p:sp>
      <p:pic>
        <p:nvPicPr>
          <p:cNvPr id="9" name="Picture 8">
            <a:extLst>
              <a:ext uri="{FF2B5EF4-FFF2-40B4-BE49-F238E27FC236}">
                <a16:creationId xmlns:a16="http://schemas.microsoft.com/office/drawing/2014/main" id="{9C1C2859-1980-3155-8A1B-BC657B00F1D1}"/>
              </a:ext>
            </a:extLst>
          </p:cNvPr>
          <p:cNvPicPr>
            <a:picLocks noChangeAspect="1"/>
          </p:cNvPicPr>
          <p:nvPr/>
        </p:nvPicPr>
        <p:blipFill>
          <a:blip r:embed="rId2"/>
          <a:stretch>
            <a:fillRect/>
          </a:stretch>
        </p:blipFill>
        <p:spPr>
          <a:xfrm>
            <a:off x="8347587" y="931341"/>
            <a:ext cx="3285273" cy="5262979"/>
          </a:xfrm>
          <a:prstGeom prst="rect">
            <a:avLst/>
          </a:prstGeom>
        </p:spPr>
      </p:pic>
    </p:spTree>
    <p:extLst>
      <p:ext uri="{BB962C8B-B14F-4D97-AF65-F5344CB8AC3E}">
        <p14:creationId xmlns:p14="http://schemas.microsoft.com/office/powerpoint/2010/main" val="66891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E82254-E8BE-934E-FB67-FDA5415F3B19}"/>
              </a:ext>
            </a:extLst>
          </p:cNvPr>
          <p:cNvSpPr txBox="1"/>
          <p:nvPr/>
        </p:nvSpPr>
        <p:spPr>
          <a:xfrm>
            <a:off x="412955" y="481779"/>
            <a:ext cx="7305368" cy="461665"/>
          </a:xfrm>
          <a:prstGeom prst="rect">
            <a:avLst/>
          </a:prstGeom>
          <a:noFill/>
        </p:spPr>
        <p:txBody>
          <a:bodyPr wrap="square" rtlCol="0">
            <a:spAutoFit/>
          </a:bodyPr>
          <a:lstStyle/>
          <a:p>
            <a:r>
              <a:rPr lang="en-US" sz="2400" b="1"/>
              <a:t>CNN Algorithm for Plant Disease Detection</a:t>
            </a:r>
            <a:endParaRPr lang="en-IN" sz="2400" b="1"/>
          </a:p>
        </p:txBody>
      </p:sp>
      <p:sp>
        <p:nvSpPr>
          <p:cNvPr id="7" name="Rectangle 4">
            <a:extLst>
              <a:ext uri="{FF2B5EF4-FFF2-40B4-BE49-F238E27FC236}">
                <a16:creationId xmlns:a16="http://schemas.microsoft.com/office/drawing/2014/main" id="{9B56FEA5-C029-C3BE-332B-32B8A23C742A}"/>
              </a:ext>
            </a:extLst>
          </p:cNvPr>
          <p:cNvSpPr>
            <a:spLocks noChangeArrowheads="1"/>
          </p:cNvSpPr>
          <p:nvPr/>
        </p:nvSpPr>
        <p:spPr bwMode="auto">
          <a:xfrm>
            <a:off x="737419" y="1630383"/>
            <a:ext cx="1071716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Input Layer: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Accepts input images and their pixel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Convolution Layer: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Uses different kernels to create feature maps.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Pooling Layer: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Follows convolution layers to reduce dimensions.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Used max-pooling for dimensionality reduction.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Non-Linear Layer: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Applies Rectified Linear Units (</a:t>
            </a:r>
            <a:r>
              <a:rPr kumimoji="0" lang="en-US" altLang="en-US" sz="1600" b="0" i="0" u="none" strike="noStrike" cap="none" normalizeH="0" baseline="0" dirty="0" err="1">
                <a:ln>
                  <a:noFill/>
                </a:ln>
                <a:solidFill>
                  <a:schemeClr val="tx1"/>
                </a:solidFill>
                <a:effectLst/>
                <a:latin typeface="Arial" panose="020B0604020202020204" pitchFamily="34" charset="0"/>
              </a:rPr>
              <a:t>ReLU</a:t>
            </a:r>
            <a:r>
              <a:rPr kumimoji="0" lang="en-US" altLang="en-US" sz="1600" b="0" i="0" u="none" strike="noStrike" cap="none" normalizeH="0" baseline="0" dirty="0">
                <a:ln>
                  <a:noFill/>
                </a:ln>
                <a:solidFill>
                  <a:schemeClr val="tx1"/>
                </a:solidFill>
                <a:effectLst/>
                <a:latin typeface="Arial" panose="020B0604020202020204" pitchFamily="34" charset="0"/>
              </a:rPr>
              <a:t>) for non-linear transformation.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Fully Connected Layer: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Neurons in adjacent layers are fully connected.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Normalize Layer: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Uses batch normalization to reduce sensitivity to data variations.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Softmax</a:t>
            </a:r>
            <a:r>
              <a:rPr kumimoji="0" lang="en-US" altLang="en-US" sz="1600" b="1" i="0" u="none" strike="noStrike" cap="none" normalizeH="0" baseline="0" dirty="0">
                <a:ln>
                  <a:noFill/>
                </a:ln>
                <a:solidFill>
                  <a:schemeClr val="tx1"/>
                </a:solidFill>
                <a:effectLst/>
                <a:latin typeface="Arial" panose="020B0604020202020204" pitchFamily="34" charset="0"/>
              </a:rPr>
              <a:t> Layer: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Applies the </a:t>
            </a:r>
            <a:r>
              <a:rPr kumimoji="0" lang="en-US" altLang="en-US" sz="1600" b="0" i="0" u="none" strike="noStrike" cap="none" normalizeH="0" baseline="0" dirty="0" err="1">
                <a:ln>
                  <a:noFill/>
                </a:ln>
                <a:solidFill>
                  <a:schemeClr val="tx1"/>
                </a:solidFill>
                <a:effectLst/>
                <a:latin typeface="Arial" panose="020B0604020202020204" pitchFamily="34" charset="0"/>
              </a:rPr>
              <a:t>softmax</a:t>
            </a:r>
            <a:r>
              <a:rPr kumimoji="0" lang="en-US" altLang="en-US" sz="1600" b="0" i="0" u="none" strike="noStrike" cap="none" normalizeH="0" baseline="0" dirty="0">
                <a:ln>
                  <a:noFill/>
                </a:ln>
                <a:solidFill>
                  <a:schemeClr val="tx1"/>
                </a:solidFill>
                <a:effectLst/>
                <a:latin typeface="Arial" panose="020B0604020202020204" pitchFamily="34" charset="0"/>
              </a:rPr>
              <a:t> function to classify into disease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C12D135-7332-5016-EE2C-236EECD8FDAA}"/>
              </a:ext>
            </a:extLst>
          </p:cNvPr>
          <p:cNvPicPr>
            <a:picLocks noChangeAspect="1"/>
          </p:cNvPicPr>
          <p:nvPr/>
        </p:nvPicPr>
        <p:blipFill>
          <a:blip r:embed="rId2"/>
          <a:stretch>
            <a:fillRect/>
          </a:stretch>
        </p:blipFill>
        <p:spPr>
          <a:xfrm>
            <a:off x="6120580" y="1776880"/>
            <a:ext cx="5334000" cy="2185519"/>
          </a:xfrm>
          <a:prstGeom prst="rect">
            <a:avLst/>
          </a:prstGeom>
        </p:spPr>
      </p:pic>
    </p:spTree>
    <p:extLst>
      <p:ext uri="{BB962C8B-B14F-4D97-AF65-F5344CB8AC3E}">
        <p14:creationId xmlns:p14="http://schemas.microsoft.com/office/powerpoint/2010/main" val="147674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EC1E0-B096-B4B6-896A-A2911C3B4A0F}"/>
              </a:ext>
            </a:extLst>
          </p:cNvPr>
          <p:cNvSpPr txBox="1"/>
          <p:nvPr/>
        </p:nvSpPr>
        <p:spPr>
          <a:xfrm>
            <a:off x="550607" y="816079"/>
            <a:ext cx="4277032" cy="523220"/>
          </a:xfrm>
          <a:prstGeom prst="rect">
            <a:avLst/>
          </a:prstGeom>
          <a:noFill/>
        </p:spPr>
        <p:txBody>
          <a:bodyPr wrap="square" rtlCol="0">
            <a:spAutoFit/>
          </a:bodyPr>
          <a:lstStyle/>
          <a:p>
            <a:r>
              <a:rPr lang="en-IN" sz="2800" b="1" dirty="0"/>
              <a:t>WORK FLOW</a:t>
            </a:r>
          </a:p>
        </p:txBody>
      </p:sp>
      <p:sp>
        <p:nvSpPr>
          <p:cNvPr id="3" name="TextBox 2">
            <a:extLst>
              <a:ext uri="{FF2B5EF4-FFF2-40B4-BE49-F238E27FC236}">
                <a16:creationId xmlns:a16="http://schemas.microsoft.com/office/drawing/2014/main" id="{5F6964A3-144C-612D-D7FD-CB9470B0F541}"/>
              </a:ext>
            </a:extLst>
          </p:cNvPr>
          <p:cNvSpPr txBox="1"/>
          <p:nvPr/>
        </p:nvSpPr>
        <p:spPr>
          <a:xfrm>
            <a:off x="741681" y="1580043"/>
            <a:ext cx="5842000"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Data Acquisition</a:t>
            </a:r>
          </a:p>
          <a:p>
            <a:pPr marL="285750" indent="-285750">
              <a:buFont typeface="Arial" panose="020B0604020202020204" pitchFamily="34" charset="0"/>
              <a:buChar char="•"/>
            </a:pPr>
            <a:r>
              <a:rPr lang="en-US" sz="3200" dirty="0"/>
              <a:t>Image Preprocessing</a:t>
            </a:r>
          </a:p>
          <a:p>
            <a:pPr marL="285750" indent="-285750">
              <a:buFont typeface="Arial" panose="020B0604020202020204" pitchFamily="34" charset="0"/>
              <a:buChar char="•"/>
            </a:pPr>
            <a:r>
              <a:rPr lang="en-US" sz="3200" dirty="0"/>
              <a:t>Model Development </a:t>
            </a:r>
          </a:p>
          <a:p>
            <a:pPr marL="285750" indent="-285750">
              <a:buFont typeface="Arial" panose="020B0604020202020204" pitchFamily="34" charset="0"/>
              <a:buChar char="•"/>
            </a:pPr>
            <a:r>
              <a:rPr lang="en-US" sz="3200"/>
              <a:t>Model </a:t>
            </a:r>
            <a:r>
              <a:rPr lang="en-US" sz="3200" dirty="0"/>
              <a:t>Evaluation</a:t>
            </a:r>
          </a:p>
          <a:p>
            <a:pPr marL="285750" indent="-285750">
              <a:buFont typeface="Arial" panose="020B0604020202020204" pitchFamily="34" charset="0"/>
              <a:buChar char="•"/>
            </a:pPr>
            <a:r>
              <a:rPr lang="en-US" sz="3200" dirty="0"/>
              <a:t>Deployment</a:t>
            </a:r>
            <a:endParaRPr lang="en-IN" sz="3200" dirty="0"/>
          </a:p>
        </p:txBody>
      </p:sp>
      <p:pic>
        <p:nvPicPr>
          <p:cNvPr id="5" name="Picture 4">
            <a:extLst>
              <a:ext uri="{FF2B5EF4-FFF2-40B4-BE49-F238E27FC236}">
                <a16:creationId xmlns:a16="http://schemas.microsoft.com/office/drawing/2014/main" id="{AA63A750-0B1E-4F93-F93C-8C676098F670}"/>
              </a:ext>
            </a:extLst>
          </p:cNvPr>
          <p:cNvPicPr>
            <a:picLocks noChangeAspect="1"/>
          </p:cNvPicPr>
          <p:nvPr/>
        </p:nvPicPr>
        <p:blipFill>
          <a:blip r:embed="rId2"/>
          <a:stretch>
            <a:fillRect/>
          </a:stretch>
        </p:blipFill>
        <p:spPr>
          <a:xfrm>
            <a:off x="6899772" y="457200"/>
            <a:ext cx="4550547" cy="5689600"/>
          </a:xfrm>
          <a:prstGeom prst="rect">
            <a:avLst/>
          </a:prstGeom>
        </p:spPr>
      </p:pic>
    </p:spTree>
    <p:extLst>
      <p:ext uri="{BB962C8B-B14F-4D97-AF65-F5344CB8AC3E}">
        <p14:creationId xmlns:p14="http://schemas.microsoft.com/office/powerpoint/2010/main" val="421908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91D8D-346C-DD84-5DD2-BC3CB7D9388F}"/>
              </a:ext>
            </a:extLst>
          </p:cNvPr>
          <p:cNvSpPr txBox="1"/>
          <p:nvPr/>
        </p:nvSpPr>
        <p:spPr>
          <a:xfrm>
            <a:off x="570271" y="629264"/>
            <a:ext cx="6243484" cy="461665"/>
          </a:xfrm>
          <a:prstGeom prst="rect">
            <a:avLst/>
          </a:prstGeom>
          <a:noFill/>
        </p:spPr>
        <p:txBody>
          <a:bodyPr wrap="square" rtlCol="0">
            <a:spAutoFit/>
          </a:bodyPr>
          <a:lstStyle/>
          <a:p>
            <a:r>
              <a:rPr lang="en-IN" sz="2400" b="1"/>
              <a:t>Implementation in Screens </a:t>
            </a:r>
          </a:p>
        </p:txBody>
      </p:sp>
      <p:pic>
        <p:nvPicPr>
          <p:cNvPr id="5" name="Picture 4">
            <a:extLst>
              <a:ext uri="{FF2B5EF4-FFF2-40B4-BE49-F238E27FC236}">
                <a16:creationId xmlns:a16="http://schemas.microsoft.com/office/drawing/2014/main" id="{396B2913-404B-2707-94E1-B34FF7495299}"/>
              </a:ext>
            </a:extLst>
          </p:cNvPr>
          <p:cNvPicPr>
            <a:picLocks noChangeAspect="1"/>
          </p:cNvPicPr>
          <p:nvPr/>
        </p:nvPicPr>
        <p:blipFill rotWithShape="1">
          <a:blip r:embed="rId2"/>
          <a:srcRect l="11174" t="7829" r="16088" b="6350"/>
          <a:stretch/>
        </p:blipFill>
        <p:spPr>
          <a:xfrm>
            <a:off x="658760" y="1457632"/>
            <a:ext cx="5338917" cy="3934947"/>
          </a:xfrm>
          <a:prstGeom prst="rect">
            <a:avLst/>
          </a:prstGeom>
        </p:spPr>
      </p:pic>
      <p:pic>
        <p:nvPicPr>
          <p:cNvPr id="8" name="Picture 7">
            <a:extLst>
              <a:ext uri="{FF2B5EF4-FFF2-40B4-BE49-F238E27FC236}">
                <a16:creationId xmlns:a16="http://schemas.microsoft.com/office/drawing/2014/main" id="{3981A0F2-2372-5A6B-A8AE-0ABA01393915}"/>
              </a:ext>
            </a:extLst>
          </p:cNvPr>
          <p:cNvPicPr>
            <a:picLocks noChangeAspect="1"/>
          </p:cNvPicPr>
          <p:nvPr/>
        </p:nvPicPr>
        <p:blipFill rotWithShape="1">
          <a:blip r:embed="rId3"/>
          <a:srcRect l="20404" t="15907" r="22822" b="6093"/>
          <a:stretch/>
        </p:blipFill>
        <p:spPr>
          <a:xfrm>
            <a:off x="6636774" y="1457632"/>
            <a:ext cx="5101934" cy="3942736"/>
          </a:xfrm>
          <a:prstGeom prst="rect">
            <a:avLst/>
          </a:prstGeom>
        </p:spPr>
      </p:pic>
    </p:spTree>
    <p:extLst>
      <p:ext uri="{BB962C8B-B14F-4D97-AF65-F5344CB8AC3E}">
        <p14:creationId xmlns:p14="http://schemas.microsoft.com/office/powerpoint/2010/main" val="90273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30DAA-62B7-94FF-9159-3F8D876DC1D4}"/>
              </a:ext>
            </a:extLst>
          </p:cNvPr>
          <p:cNvSpPr txBox="1"/>
          <p:nvPr/>
        </p:nvSpPr>
        <p:spPr>
          <a:xfrm>
            <a:off x="501446" y="491613"/>
            <a:ext cx="5102942" cy="461665"/>
          </a:xfrm>
          <a:prstGeom prst="rect">
            <a:avLst/>
          </a:prstGeom>
          <a:noFill/>
        </p:spPr>
        <p:txBody>
          <a:bodyPr wrap="square" rtlCol="0">
            <a:spAutoFit/>
          </a:bodyPr>
          <a:lstStyle/>
          <a:p>
            <a:r>
              <a:rPr lang="en-IN" sz="2400" b="1"/>
              <a:t>Experimental Results</a:t>
            </a:r>
          </a:p>
        </p:txBody>
      </p:sp>
      <p:sp>
        <p:nvSpPr>
          <p:cNvPr id="8" name="Rectangle 3">
            <a:extLst>
              <a:ext uri="{FF2B5EF4-FFF2-40B4-BE49-F238E27FC236}">
                <a16:creationId xmlns:a16="http://schemas.microsoft.com/office/drawing/2014/main" id="{D8B4F3D6-B770-0497-2B42-513DDFAEB48D}"/>
              </a:ext>
            </a:extLst>
          </p:cNvPr>
          <p:cNvSpPr>
            <a:spLocks noChangeArrowheads="1"/>
          </p:cNvSpPr>
          <p:nvPr/>
        </p:nvSpPr>
        <p:spPr bwMode="auto">
          <a:xfrm>
            <a:off x="924232" y="1305175"/>
            <a:ext cx="359906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Dataset Description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Total Images:</a:t>
            </a:r>
            <a:r>
              <a:rPr kumimoji="0" lang="en-US" altLang="en-US" b="0" i="0" u="none" strike="noStrike" cap="none" normalizeH="0" baseline="0" dirty="0">
                <a:ln>
                  <a:noFill/>
                </a:ln>
                <a:solidFill>
                  <a:schemeClr val="tx1"/>
                </a:solidFill>
                <a:effectLst/>
                <a:latin typeface="Arial" panose="020B0604020202020204" pitchFamily="34" charset="0"/>
              </a:rPr>
              <a:t> 20,636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Plants:</a:t>
            </a:r>
            <a:r>
              <a:rPr kumimoji="0" lang="en-US" altLang="en-US" b="0" i="0" u="none" strike="noStrike" cap="none" normalizeH="0" baseline="0" dirty="0">
                <a:ln>
                  <a:noFill/>
                </a:ln>
                <a:solidFill>
                  <a:schemeClr val="tx1"/>
                </a:solidFill>
                <a:effectLst/>
                <a:latin typeface="Arial" panose="020B0604020202020204" pitchFamily="34" charset="0"/>
              </a:rPr>
              <a:t>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Plant Diseases:</a:t>
            </a:r>
            <a:r>
              <a:rPr kumimoji="0" lang="en-US" altLang="en-US" b="0" i="0" u="none" strike="noStrike" cap="none" normalizeH="0" baseline="0" dirty="0">
                <a:ln>
                  <a:noFill/>
                </a:ln>
                <a:solidFill>
                  <a:schemeClr val="tx1"/>
                </a:solidFill>
                <a:effectLst/>
                <a:latin typeface="Arial" panose="020B0604020202020204" pitchFamily="34" charset="0"/>
              </a:rPr>
              <a:t> 15</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Data Split: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70% training (14,445 images),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30%</a:t>
            </a:r>
            <a:r>
              <a:rPr kumimoji="0" lang="en-US" altLang="en-US" sz="2400" b="0" i="0" u="none" strike="noStrike" cap="none" normalizeH="0" baseline="0" dirty="0">
                <a:ln>
                  <a:noFill/>
                </a:ln>
                <a:solidFill>
                  <a:schemeClr val="tx1"/>
                </a:solidFill>
                <a:effectLst/>
                <a:latin typeface="Arial" panose="020B0604020202020204" pitchFamily="34" charset="0"/>
              </a:rPr>
              <a:t> testing </a:t>
            </a:r>
            <a:r>
              <a:rPr kumimoji="0" lang="en-US" altLang="en-US" b="0" i="0" u="none" strike="noStrike" cap="none" normalizeH="0" baseline="0" dirty="0">
                <a:ln>
                  <a:noFill/>
                </a:ln>
                <a:solidFill>
                  <a:schemeClr val="tx1"/>
                </a:solidFill>
                <a:effectLst/>
                <a:latin typeface="Arial" panose="020B0604020202020204" pitchFamily="34" charset="0"/>
              </a:rPr>
              <a:t>(6,191 images)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Training and Validation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Training Set:</a:t>
            </a:r>
            <a:r>
              <a:rPr kumimoji="0" lang="en-US" altLang="en-US" b="0" i="0" u="none" strike="noStrike" cap="none" normalizeH="0" baseline="0" dirty="0">
                <a:ln>
                  <a:noFill/>
                </a:ln>
                <a:solidFill>
                  <a:schemeClr val="tx1"/>
                </a:solidFill>
                <a:effectLst/>
                <a:latin typeface="Arial" panose="020B0604020202020204" pitchFamily="34" charset="0"/>
              </a:rPr>
              <a:t> 14,445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Testing Set:</a:t>
            </a:r>
            <a:r>
              <a:rPr kumimoji="0" lang="en-US" altLang="en-US" b="0" i="0" u="none" strike="noStrike" cap="none" normalizeH="0" baseline="0" dirty="0">
                <a:ln>
                  <a:noFill/>
                </a:ln>
                <a:solidFill>
                  <a:schemeClr val="tx1"/>
                </a:solidFill>
                <a:effectLst/>
                <a:latin typeface="Arial" panose="020B0604020202020204" pitchFamily="34" charset="0"/>
              </a:rPr>
              <a:t> 6,191 images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Evaluation Metrics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Accuracy:</a:t>
            </a:r>
            <a:r>
              <a:rPr kumimoji="0" lang="en-US" altLang="en-US" b="0" i="0" u="none" strike="noStrike" cap="none" normalizeH="0" baseline="0" dirty="0">
                <a:ln>
                  <a:noFill/>
                </a:ln>
                <a:solidFill>
                  <a:schemeClr val="tx1"/>
                </a:solidFill>
                <a:effectLst/>
                <a:latin typeface="Arial" panose="020B0604020202020204" pitchFamily="34" charset="0"/>
              </a:rPr>
              <a:t> 0.8953</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Model Performance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Accuracy:</a:t>
            </a:r>
            <a:r>
              <a:rPr kumimoji="0" lang="en-US" altLang="en-US" b="0" i="0" u="none" strike="noStrike" cap="none" normalizeH="0" baseline="0" dirty="0">
                <a:ln>
                  <a:noFill/>
                </a:ln>
                <a:solidFill>
                  <a:schemeClr val="tx1"/>
                </a:solidFill>
                <a:effectLst/>
                <a:latin typeface="Arial" panose="020B0604020202020204" pitchFamily="34" charset="0"/>
              </a:rPr>
              <a:t> 91.7%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A64D23E0-003E-B26F-55F3-5479453C2017}"/>
              </a:ext>
            </a:extLst>
          </p:cNvPr>
          <p:cNvPicPr>
            <a:picLocks noChangeAspect="1"/>
          </p:cNvPicPr>
          <p:nvPr/>
        </p:nvPicPr>
        <p:blipFill>
          <a:blip r:embed="rId2"/>
          <a:stretch>
            <a:fillRect/>
          </a:stretch>
        </p:blipFill>
        <p:spPr>
          <a:xfrm>
            <a:off x="7252510" y="746800"/>
            <a:ext cx="4211903" cy="3328220"/>
          </a:xfrm>
          <a:prstGeom prst="rect">
            <a:avLst/>
          </a:prstGeom>
        </p:spPr>
      </p:pic>
    </p:spTree>
    <p:extLst>
      <p:ext uri="{BB962C8B-B14F-4D97-AF65-F5344CB8AC3E}">
        <p14:creationId xmlns:p14="http://schemas.microsoft.com/office/powerpoint/2010/main" val="269277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C46556-F343-E39F-5F63-68076741B3C5}"/>
              </a:ext>
            </a:extLst>
          </p:cNvPr>
          <p:cNvSpPr txBox="1"/>
          <p:nvPr/>
        </p:nvSpPr>
        <p:spPr>
          <a:xfrm>
            <a:off x="540774" y="619432"/>
            <a:ext cx="5201265" cy="461665"/>
          </a:xfrm>
          <a:prstGeom prst="rect">
            <a:avLst/>
          </a:prstGeom>
          <a:noFill/>
        </p:spPr>
        <p:txBody>
          <a:bodyPr wrap="square" rtlCol="0">
            <a:spAutoFit/>
          </a:bodyPr>
          <a:lstStyle/>
          <a:p>
            <a:r>
              <a:rPr lang="en-IN" sz="2400" b="1"/>
              <a:t>Conclusion and References</a:t>
            </a:r>
          </a:p>
        </p:txBody>
      </p:sp>
      <p:sp>
        <p:nvSpPr>
          <p:cNvPr id="4" name="TextBox 3">
            <a:extLst>
              <a:ext uri="{FF2B5EF4-FFF2-40B4-BE49-F238E27FC236}">
                <a16:creationId xmlns:a16="http://schemas.microsoft.com/office/drawing/2014/main" id="{7DFCABE7-A470-CA18-964C-A4D90CEC5070}"/>
              </a:ext>
            </a:extLst>
          </p:cNvPr>
          <p:cNvSpPr txBox="1"/>
          <p:nvPr/>
        </p:nvSpPr>
        <p:spPr>
          <a:xfrm>
            <a:off x="747252" y="1219199"/>
            <a:ext cx="10923638" cy="2862322"/>
          </a:xfrm>
          <a:prstGeom prst="rect">
            <a:avLst/>
          </a:prstGeom>
          <a:noFill/>
        </p:spPr>
        <p:txBody>
          <a:bodyPr wrap="square" rtlCol="0">
            <a:spAutoFit/>
          </a:bodyPr>
          <a:lstStyle/>
          <a:p>
            <a:r>
              <a:rPr lang="en-US" dirty="0"/>
              <a:t>Given the importance of agriculture and plants worldwide, and the prevalence of numerous plant diseases today, this research proposes a robust methodology to detect and classify these diseases with accurate and fast results using deep learning techniques. We conducted this work to achieve high accuracy and efficiency in identifying both the type of disease and the plant it affects, based on the plant's leaf.</a:t>
            </a:r>
          </a:p>
          <a:p>
            <a:endParaRPr lang="en-US" dirty="0"/>
          </a:p>
          <a:p>
            <a:r>
              <a:rPr lang="en-US" dirty="0"/>
              <a:t>Using a Convolutional Neural Network (CNN) algorithm, we obtained high accuracy results,</a:t>
            </a:r>
          </a:p>
          <a:p>
            <a:r>
              <a:rPr lang="en-US" dirty="0"/>
              <a:t>our research classifies fifteen different plant diseases, covering essential and internationally known plants such as tomatoes, potatoes, and peppers. Various learning rates and optimizers could also be explored in future work to further enhance the proposed system.</a:t>
            </a:r>
            <a:endParaRPr lang="en-IN" dirty="0"/>
          </a:p>
        </p:txBody>
      </p:sp>
    </p:spTree>
    <p:extLst>
      <p:ext uri="{BB962C8B-B14F-4D97-AF65-F5344CB8AC3E}">
        <p14:creationId xmlns:p14="http://schemas.microsoft.com/office/powerpoint/2010/main" val="105008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FC83A0-AB98-4659-ACD5-D2185007C703}">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2B7C465-BD8F-4B6A-8925-267AB00CDBA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949939-2C9E-4399-80BE-3FEFB064CF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Garden design</Template>
  <TotalTime>167</TotalTime>
  <Words>717</Words>
  <Application>Microsoft Office PowerPoint</Application>
  <PresentationFormat>Widescreen</PresentationFormat>
  <Paragraphs>73</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sree bonam</dc:creator>
  <cp:lastModifiedBy>Satvika Jakkampudi</cp:lastModifiedBy>
  <cp:revision>3</cp:revision>
  <dcterms:created xsi:type="dcterms:W3CDTF">2024-07-28T12:45:26Z</dcterms:created>
  <dcterms:modified xsi:type="dcterms:W3CDTF">2025-05-21T13:52:25Z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