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9" r:id="rId3"/>
    <p:sldId id="261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3" r:id="rId12"/>
    <p:sldId id="285" r:id="rId13"/>
    <p:sldId id="281" r:id="rId14"/>
    <p:sldId id="26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25AF052-1AC6-4151-AD18-FAD2C1393FC6}">
          <p14:sldIdLst>
            <p14:sldId id="256"/>
            <p14:sldId id="279"/>
            <p14:sldId id="261"/>
            <p14:sldId id="273"/>
            <p14:sldId id="274"/>
            <p14:sldId id="275"/>
            <p14:sldId id="276"/>
            <p14:sldId id="277"/>
            <p14:sldId id="278"/>
            <p14:sldId id="280"/>
            <p14:sldId id="283"/>
            <p14:sldId id="285"/>
            <p14:sldId id="281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0DA4F-9CD3-4F03-80B1-03E385623F6B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26B6-E2EB-4E96-AAFB-C0F876D2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75E2-B86E-4198-A619-B9EE17BB41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29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9698-739E-4855-AABD-69B15D0AAA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5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FCE-9ABD-431F-849D-7807BBBBFE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3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8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B88-8AC7-4863-96ED-E0A28ED7CC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5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401-CBE5-4942-B821-6B80D70132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1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82E9-BC07-4193-84D0-1BF71EF014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0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00D1-37DD-4C3B-B509-72C6A51A94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5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F12-1CC4-472C-824F-F99EDFFE3D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73B-9C5F-4334-89F7-7E383FB303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8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3EE8-F448-4272-9FF7-27B127E28C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0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C002-21E9-4FAF-8834-08B11ED45A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3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FB88-8AC7-4863-96ED-E0A28ED7CC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UCB_logo-horiz_WHT–smal.eps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400" y="6324600"/>
            <a:ext cx="1943100" cy="4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</a:rPr>
              <a:t>Moneyball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” in NBA to predict the performance of the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players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1512168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Yu-</a:t>
            </a:r>
            <a:r>
              <a:rPr lang="en-US" altLang="zh-TW" dirty="0" err="1"/>
              <a:t>Ching</a:t>
            </a:r>
            <a:r>
              <a:rPr lang="en-US" altLang="zh-TW" dirty="0"/>
              <a:t> </a:t>
            </a:r>
            <a:r>
              <a:rPr lang="en-US" altLang="zh-TW" dirty="0" err="1"/>
              <a:t>Kuo</a:t>
            </a:r>
            <a:r>
              <a:rPr lang="en-US" altLang="zh-TW" dirty="0"/>
              <a:t> 5502</a:t>
            </a:r>
          </a:p>
          <a:p>
            <a:r>
              <a:rPr lang="en-US" altLang="zh-TW" dirty="0"/>
              <a:t>Krishna Chaitanya</a:t>
            </a:r>
            <a:r>
              <a:rPr lang="zh-TW" altLang="en-US" dirty="0"/>
              <a:t> </a:t>
            </a:r>
            <a:r>
              <a:rPr lang="en-US" altLang="zh-TW" dirty="0" err="1"/>
              <a:t>Sripada</a:t>
            </a:r>
            <a:r>
              <a:rPr lang="en-US" altLang="zh-TW" dirty="0"/>
              <a:t> </a:t>
            </a:r>
            <a:r>
              <a:rPr lang="en-US" altLang="zh-TW" dirty="0" smtClean="0"/>
              <a:t>5502</a:t>
            </a:r>
          </a:p>
          <a:p>
            <a:r>
              <a:rPr lang="en-US" altLang="zh-TW" dirty="0" smtClean="0"/>
              <a:t>Kirill </a:t>
            </a:r>
            <a:r>
              <a:rPr lang="en-US" altLang="zh-TW" dirty="0" err="1"/>
              <a:t>Novik</a:t>
            </a:r>
            <a:r>
              <a:rPr lang="en-US" altLang="zh-TW" dirty="0"/>
              <a:t> </a:t>
            </a:r>
            <a:r>
              <a:rPr lang="en-US" altLang="zh-TW" dirty="0" smtClean="0"/>
              <a:t>4502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627784" y="1916832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 Black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Check Point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58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08912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Key Results-Find Information Gains</a:t>
            </a:r>
            <a:endParaRPr lang="zh-TW" altLang="en-US" b="1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928"/>
              </p:ext>
            </p:extLst>
          </p:nvPr>
        </p:nvGraphicFramePr>
        <p:xfrm>
          <a:off x="611560" y="1268760"/>
          <a:ext cx="7858763" cy="282892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042988"/>
                <a:gridCol w="1385888"/>
                <a:gridCol w="1322388"/>
                <a:gridCol w="1322388"/>
                <a:gridCol w="1322388"/>
                <a:gridCol w="1462723"/>
              </a:tblGrid>
              <a:tr h="177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Attributes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InfoGain</a:t>
                      </a:r>
                    </a:p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(2013-2014)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InfoGain</a:t>
                      </a:r>
                    </a:p>
                    <a:p>
                      <a:pPr algn="ctr" fontAlgn="ctr"/>
                      <a:r>
                        <a:rPr lang="en-US" altLang="zh-TW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(2012-2013)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…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InfoGain</a:t>
                      </a:r>
                    </a:p>
                    <a:p>
                      <a:pPr algn="ctr" fontAlgn="ctr"/>
                      <a:r>
                        <a:rPr lang="en-US" altLang="zh-TW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(1994-1995)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Avg.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InfoGain</a:t>
                      </a:r>
                    </a:p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(20 seasons)</a:t>
                      </a:r>
                      <a:endParaRPr lang="en-US" altLang="zh-TW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FG%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0.217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0.217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0.101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TOV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0.124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0.094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PTS/G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0.065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8" name="圓角矩形 17"/>
          <p:cNvSpPr/>
          <p:nvPr/>
        </p:nvSpPr>
        <p:spPr>
          <a:xfrm>
            <a:off x="611560" y="1844824"/>
            <a:ext cx="1008112" cy="1433260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39552" y="46531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FG%, </a:t>
            </a:r>
            <a:r>
              <a:rPr lang="en-US" altLang="zh-TW" sz="2400" dirty="0"/>
              <a:t>DRB, TOV, </a:t>
            </a:r>
            <a:r>
              <a:rPr lang="en-US" altLang="zh-TW" sz="2400" dirty="0" smtClean="0"/>
              <a:t>PTS/</a:t>
            </a:r>
            <a:r>
              <a:rPr lang="en-US" altLang="zh-TW" sz="2400" dirty="0"/>
              <a:t>G </a:t>
            </a:r>
            <a:r>
              <a:rPr lang="en-US" altLang="zh-TW" sz="2400" dirty="0" smtClean="0"/>
              <a:t>and AST are the top five important information 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may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Normalize them before merging these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59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6696744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Key Results-Normalization</a:t>
            </a:r>
            <a:endParaRPr lang="zh-TW" altLang="en-US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33274"/>
              </p:ext>
            </p:extLst>
          </p:nvPr>
        </p:nvGraphicFramePr>
        <p:xfrm>
          <a:off x="51616" y="1484784"/>
          <a:ext cx="5106990" cy="255460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944688"/>
                <a:gridCol w="598488"/>
                <a:gridCol w="687388"/>
                <a:gridCol w="649288"/>
                <a:gridCol w="636588"/>
                <a:gridCol w="590550"/>
              </a:tblGrid>
              <a:tr h="177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2004-2005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FG%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DRB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</a:rPr>
                        <a:t>Pts/G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TOV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Phoenix Suns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Sacramento Kings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Dallas Mavericks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Miami Heat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Boston Celtics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2" name="向下箭號 11"/>
          <p:cNvSpPr/>
          <p:nvPr/>
        </p:nvSpPr>
        <p:spPr>
          <a:xfrm rot="16200000">
            <a:off x="5307744" y="2580568"/>
            <a:ext cx="360040" cy="47272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5496" y="467336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Min-Max Normalization </a:t>
            </a:r>
            <a:endParaRPr lang="zh-TW" altLang="en-US" sz="2400" dirty="0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5982"/>
              </p:ext>
            </p:extLst>
          </p:nvPr>
        </p:nvGraphicFramePr>
        <p:xfrm>
          <a:off x="395536" y="5148924"/>
          <a:ext cx="4736447" cy="48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方程式" r:id="rId3" imgW="2209680" imgH="228600" progId="Equation.3">
                  <p:embed/>
                </p:oleObj>
              </mc:Choice>
              <mc:Fallback>
                <p:oleObj name="方程式" r:id="rId3" imgW="2209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5148924"/>
                        <a:ext cx="4736447" cy="489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60796"/>
              </p:ext>
            </p:extLst>
          </p:nvPr>
        </p:nvGraphicFramePr>
        <p:xfrm>
          <a:off x="5724128" y="1484784"/>
          <a:ext cx="3332163" cy="255460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688975"/>
                <a:gridCol w="650875"/>
                <a:gridCol w="739775"/>
                <a:gridCol w="636588"/>
                <a:gridCol w="615950"/>
              </a:tblGrid>
              <a:tr h="177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FG%</a:t>
                      </a:r>
                      <a:r>
                        <a:rPr lang="en-US" sz="1800" u="none" strike="noStrike" baseline="-25000" dirty="0" smtClean="0">
                          <a:effectLst/>
                          <a:latin typeface="+mn-lt"/>
                        </a:rPr>
                        <a:t>N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DRB</a:t>
                      </a:r>
                      <a:r>
                        <a:rPr lang="en-US" sz="1800" u="none" strike="noStrike" baseline="-25000" dirty="0" smtClean="0">
                          <a:effectLst/>
                          <a:latin typeface="+mn-lt"/>
                        </a:rPr>
                        <a:t>N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+mn-lt"/>
                        </a:rPr>
                        <a:t>Pts/G</a:t>
                      </a:r>
                      <a:r>
                        <a:rPr lang="en-US" altLang="zh-TW" sz="1800" u="none" strike="noStrike" baseline="-25000" dirty="0" smtClean="0">
                          <a:effectLst/>
                          <a:latin typeface="+mn-lt"/>
                        </a:rPr>
                        <a:t>N</a:t>
                      </a:r>
                      <a:endParaRPr lang="en-US" altLang="zh-TW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TOV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6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9937104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Key Results-Merge the Critical Attributes</a:t>
            </a:r>
            <a:endParaRPr lang="zh-TW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14872"/>
              </p:ext>
            </p:extLst>
          </p:nvPr>
        </p:nvGraphicFramePr>
        <p:xfrm>
          <a:off x="539552" y="2564904"/>
          <a:ext cx="8404855" cy="169354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368550"/>
                <a:gridCol w="588794"/>
                <a:gridCol w="676254"/>
                <a:gridCol w="638771"/>
                <a:gridCol w="748108"/>
                <a:gridCol w="1872208"/>
                <a:gridCol w="1512170"/>
              </a:tblGrid>
              <a:tr h="177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parameters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</a:rPr>
                        <a:t>c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Training</a:t>
                      </a:r>
                    </a:p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(20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seasons</a:t>
                      </a:r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(10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seasons)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 parameter (a)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0.747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parameters (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a,b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0.794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parameters (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a,b,c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 parameters (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a,b,c,d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0.783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04746"/>
              </p:ext>
            </p:extLst>
          </p:nvPr>
        </p:nvGraphicFramePr>
        <p:xfrm>
          <a:off x="709613" y="1570038"/>
          <a:ext cx="7375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方程式" r:id="rId3" imgW="3238200" imgH="228600" progId="Equation.3">
                  <p:embed/>
                </p:oleObj>
              </mc:Choice>
              <mc:Fallback>
                <p:oleObj name="方程式" r:id="rId3" imgW="3238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613" y="1570038"/>
                        <a:ext cx="737552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95536" y="105273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Merge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5536" y="45091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Use 2 parameters is enough to describe the goodness of a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prediction of the test data is 82% which is &gt; 80%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63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Remaining Work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7544" y="908720"/>
            <a:ext cx="2232248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Analyze by teams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35696" y="1740878"/>
            <a:ext cx="2232248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Find key factors for a good teams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87824" y="2885455"/>
            <a:ext cx="2232248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Evaluate each player with the key factors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79912" y="4221088"/>
            <a:ext cx="2664296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Form an performance index for each player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64088" y="5053246"/>
            <a:ext cx="3419872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Validate the index by evaluating the performance of the teams this season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619672" y="145284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843808" y="249289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067944" y="397312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004048" y="501317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2699792" y="2780928"/>
            <a:ext cx="6408712" cy="3384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6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sz="4800" dirty="0"/>
          </a:p>
        </p:txBody>
      </p:sp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-531440"/>
            <a:ext cx="45773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328592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Review-Introduction</a:t>
            </a:r>
            <a:endParaRPr lang="zh-TW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2736304" cy="405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1872208" cy="279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2008" y="4581128"/>
            <a:ext cx="255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/>
              <a:t>Moneyball</a:t>
            </a:r>
            <a:r>
              <a:rPr lang="en-US" altLang="zh-TW" dirty="0"/>
              <a:t>: </a:t>
            </a:r>
            <a:r>
              <a:rPr lang="en-US" altLang="zh-TW" i="1" dirty="0"/>
              <a:t>The Art of Winning an Unfair Game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939492"/>
            <a:ext cx="3384376" cy="37856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Goal: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Find Undervalued Players?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Avoid Overestimated Players?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Form a competitive team?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 dirty="0" smtClean="0"/>
              <a:t>Not a team for championship but at least for playoff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508104" y="4892967"/>
            <a:ext cx="3384376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Data Source:</a:t>
            </a:r>
          </a:p>
          <a:p>
            <a:r>
              <a:rPr lang="en-US" altLang="zh-TW" sz="2400" dirty="0"/>
              <a:t>http://www.basketball-reference.com</a:t>
            </a:r>
            <a:r>
              <a:rPr lang="en-US" altLang="zh-TW" sz="24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235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4464496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Review-Strategy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1012666"/>
            <a:ext cx="2232248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Analyze by teams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51720" y="1844824"/>
            <a:ext cx="2232248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Find key factors for a good teams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03848" y="2989401"/>
            <a:ext cx="2232248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Evaluate each player with the key factors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95936" y="4365104"/>
            <a:ext cx="2664296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Form an performance index for each player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688632" y="5157192"/>
            <a:ext cx="3419872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Validate the index by evaluating the performance of the teams this season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835696" y="155679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203848" y="270892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283968" y="407707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220072" y="515719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1403648" y="5805264"/>
            <a:ext cx="4104456" cy="37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03648" y="342900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403648" y="3429000"/>
            <a:ext cx="0" cy="23762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55776" y="5589240"/>
            <a:ext cx="158417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n</a:t>
            </a:r>
            <a:r>
              <a:rPr lang="en-US" altLang="zh-TW" sz="2000" dirty="0" smtClean="0"/>
              <a:t>ot accurate</a:t>
            </a:r>
            <a:endParaRPr lang="zh-TW" altLang="en-US" sz="20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668344" y="2348880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300192" y="1484784"/>
            <a:ext cx="2736304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Form a economic and competitive team!</a:t>
            </a:r>
            <a:endParaRPr lang="zh-TW" altLang="en-US" sz="2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020272" y="3501008"/>
            <a:ext cx="129614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 accurate</a:t>
            </a:r>
            <a:endParaRPr lang="zh-TW" altLang="en-US" sz="2000" dirty="0"/>
          </a:p>
        </p:txBody>
      </p:sp>
      <p:sp>
        <p:nvSpPr>
          <p:cNvPr id="3" name="圓角矩形 2"/>
          <p:cNvSpPr/>
          <p:nvPr/>
        </p:nvSpPr>
        <p:spPr>
          <a:xfrm>
            <a:off x="467544" y="908720"/>
            <a:ext cx="396044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95536" y="2132856"/>
            <a:ext cx="1656184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Check Point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3384376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Strategy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1012666"/>
            <a:ext cx="2232248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Analyze by teams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51720" y="1844824"/>
            <a:ext cx="2232248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Find key factors for a good teams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835696" y="155679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/>
        </p:nvSpPr>
        <p:spPr>
          <a:xfrm>
            <a:off x="467544" y="908720"/>
            <a:ext cx="396044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95536" y="2132856"/>
            <a:ext cx="1656184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Check Point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rot="2921857">
            <a:off x="3581205" y="3001134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067944" y="3717032"/>
            <a:ext cx="3600400" cy="1800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Define a Good Team:</a:t>
            </a:r>
          </a:p>
          <a:p>
            <a:pPr algn="ctr"/>
            <a:endParaRPr lang="en-US" altLang="zh-TW" sz="2600" dirty="0" smtClean="0"/>
          </a:p>
          <a:p>
            <a:pPr algn="ctr"/>
            <a:r>
              <a:rPr lang="en-US" altLang="zh-TW" sz="2600" dirty="0" smtClean="0"/>
              <a:t>Play Off or Not?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433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6696744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Data Set Training and Testing</a:t>
            </a:r>
            <a:endParaRPr lang="zh-TW" altLang="en-US" b="1" dirty="0"/>
          </a:p>
        </p:txBody>
      </p:sp>
      <p:sp>
        <p:nvSpPr>
          <p:cNvPr id="11" name="圓角矩形 10"/>
          <p:cNvSpPr/>
          <p:nvPr/>
        </p:nvSpPr>
        <p:spPr>
          <a:xfrm>
            <a:off x="179512" y="2348880"/>
            <a:ext cx="2232248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30 seasons</a:t>
            </a:r>
            <a:endParaRPr lang="zh-TW" altLang="en-US" sz="2600" dirty="0"/>
          </a:p>
        </p:txBody>
      </p:sp>
      <p:sp>
        <p:nvSpPr>
          <p:cNvPr id="12" name="圓角矩形 11"/>
          <p:cNvSpPr/>
          <p:nvPr/>
        </p:nvSpPr>
        <p:spPr>
          <a:xfrm>
            <a:off x="1907704" y="4725144"/>
            <a:ext cx="201622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10 seasons</a:t>
            </a:r>
            <a:endParaRPr lang="zh-TW" altLang="en-US" sz="2600" dirty="0"/>
          </a:p>
        </p:txBody>
      </p:sp>
      <p:sp>
        <p:nvSpPr>
          <p:cNvPr id="14" name="圓角矩形 13"/>
          <p:cNvSpPr/>
          <p:nvPr/>
        </p:nvSpPr>
        <p:spPr>
          <a:xfrm>
            <a:off x="2843808" y="1772816"/>
            <a:ext cx="201622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2</a:t>
            </a:r>
            <a:r>
              <a:rPr lang="en-US" altLang="zh-TW" sz="2600" dirty="0" smtClean="0"/>
              <a:t>0 seasons</a:t>
            </a:r>
            <a:endParaRPr lang="zh-TW" altLang="en-US" sz="2600" dirty="0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1331640" y="2060848"/>
            <a:ext cx="0" cy="2880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14" idx="1"/>
          </p:cNvCxnSpPr>
          <p:nvPr/>
        </p:nvCxnSpPr>
        <p:spPr>
          <a:xfrm>
            <a:off x="1331640" y="206084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331640" y="50131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331640" y="2996952"/>
            <a:ext cx="0" cy="201622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259632" y="1556792"/>
            <a:ext cx="16561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/>
              <a:t>Training</a:t>
            </a:r>
            <a:endParaRPr lang="zh-TW" altLang="en-US" sz="2600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860032" y="20608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5796136" y="1772816"/>
            <a:ext cx="2232248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26 Attributes</a:t>
            </a:r>
            <a:endParaRPr lang="zh-TW" altLang="en-US" sz="2600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6876256" y="242088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5868144" y="3284984"/>
            <a:ext cx="2232248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Find a Factor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876256" y="249289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1. Decision </a:t>
            </a:r>
            <a:r>
              <a:rPr lang="en-US" altLang="zh-TW" sz="2000" dirty="0"/>
              <a:t>T</a:t>
            </a:r>
            <a:r>
              <a:rPr lang="en-US" altLang="zh-TW" sz="2000" dirty="0" smtClean="0"/>
              <a:t>ree</a:t>
            </a:r>
          </a:p>
          <a:p>
            <a:r>
              <a:rPr lang="en-US" altLang="zh-TW" sz="2000" dirty="0" smtClean="0"/>
              <a:t>2. Information Gain</a:t>
            </a:r>
            <a:endParaRPr lang="zh-TW" altLang="en-US" sz="2000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3923928" y="5013176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6876256" y="3861048"/>
            <a:ext cx="0" cy="11521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51520" y="3717032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/>
              <a:t>Test</a:t>
            </a:r>
            <a:endParaRPr lang="zh-TW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8596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36904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Data Example</a:t>
            </a:r>
            <a:endParaRPr lang="zh-TW" altLang="en-US" b="1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23407"/>
              </p:ext>
            </p:extLst>
          </p:nvPr>
        </p:nvGraphicFramePr>
        <p:xfrm>
          <a:off x="1593045" y="2386563"/>
          <a:ext cx="6861667" cy="255460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114859"/>
                <a:gridCol w="576064"/>
                <a:gridCol w="539641"/>
                <a:gridCol w="522288"/>
                <a:gridCol w="636588"/>
                <a:gridCol w="508000"/>
                <a:gridCol w="685180"/>
                <a:gridCol w="506887"/>
                <a:gridCol w="772160"/>
              </a:tblGrid>
              <a:tr h="177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2004-2005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FG%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DRB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TOV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Pts/G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…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Playoff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Phoenix </a:t>
                      </a:r>
                      <a:r>
                        <a:rPr lang="en-US" sz="1800" u="none" strike="noStrike" dirty="0" smtClean="0">
                          <a:effectLst/>
                        </a:rPr>
                        <a:t>Suns*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Sacramento </a:t>
                      </a:r>
                      <a:r>
                        <a:rPr lang="en-US" sz="1800" u="none" strike="noStrike" dirty="0" smtClean="0">
                          <a:effectLst/>
                        </a:rPr>
                        <a:t>Kings*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Dallas </a:t>
                      </a:r>
                      <a:r>
                        <a:rPr lang="en-US" sz="1800" u="none" strike="noStrike" dirty="0" smtClean="0">
                          <a:effectLst/>
                        </a:rPr>
                        <a:t>Mavericks*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Miami Heat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Boston Celtics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3" name="右大括弧 9"/>
          <p:cNvSpPr/>
          <p:nvPr/>
        </p:nvSpPr>
        <p:spPr>
          <a:xfrm rot="16200000">
            <a:off x="5862405" y="-82597"/>
            <a:ext cx="344892" cy="427509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36512" y="3538691"/>
            <a:ext cx="142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30 teams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右大括弧 9"/>
          <p:cNvSpPr/>
          <p:nvPr/>
        </p:nvSpPr>
        <p:spPr>
          <a:xfrm rot="10800000">
            <a:off x="1088989" y="2746603"/>
            <a:ext cx="344892" cy="1972646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92080" y="14754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26 Attributes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How to Find the Factor?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9834" y="1372706"/>
            <a:ext cx="287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Attribute 1: Assist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0112" y="137270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Attribute n: Points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39952" y="1844824"/>
            <a:ext cx="93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  <a:endParaRPr lang="zh-TW" alt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向下箭號 32"/>
          <p:cNvSpPr/>
          <p:nvPr/>
        </p:nvSpPr>
        <p:spPr>
          <a:xfrm>
            <a:off x="1907704" y="4149080"/>
            <a:ext cx="360040" cy="51898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139952" y="2420888"/>
            <a:ext cx="8424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267744" y="414908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Play Off or not?</a:t>
            </a:r>
            <a:endParaRPr lang="zh-TW" altLang="en-US" sz="2000" dirty="0"/>
          </a:p>
        </p:txBody>
      </p:sp>
      <p:sp>
        <p:nvSpPr>
          <p:cNvPr id="39" name="圓角矩形 38"/>
          <p:cNvSpPr/>
          <p:nvPr/>
        </p:nvSpPr>
        <p:spPr>
          <a:xfrm>
            <a:off x="1074936" y="1988840"/>
            <a:ext cx="2016224" cy="6480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30 teams</a:t>
            </a:r>
            <a:endParaRPr lang="zh-TW" altLang="en-US" sz="2600" dirty="0"/>
          </a:p>
        </p:txBody>
      </p:sp>
      <p:sp>
        <p:nvSpPr>
          <p:cNvPr id="40" name="圓角矩形 39"/>
          <p:cNvSpPr/>
          <p:nvPr/>
        </p:nvSpPr>
        <p:spPr>
          <a:xfrm>
            <a:off x="35496" y="3212976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Top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41" name="圓角矩形 40"/>
          <p:cNvSpPr/>
          <p:nvPr/>
        </p:nvSpPr>
        <p:spPr>
          <a:xfrm>
            <a:off x="2195736" y="3212976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Last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42" name="向下箭號 41"/>
          <p:cNvSpPr/>
          <p:nvPr/>
        </p:nvSpPr>
        <p:spPr>
          <a:xfrm>
            <a:off x="1434976" y="2708921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2443088" y="2708920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115616" y="4797152"/>
            <a:ext cx="2016224" cy="8640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Information gain</a:t>
            </a:r>
            <a:endParaRPr lang="zh-TW" altLang="en-US" sz="2600" dirty="0"/>
          </a:p>
        </p:txBody>
      </p:sp>
      <p:sp>
        <p:nvSpPr>
          <p:cNvPr id="45" name="向下箭號 44"/>
          <p:cNvSpPr/>
          <p:nvPr/>
        </p:nvSpPr>
        <p:spPr>
          <a:xfrm>
            <a:off x="6732240" y="4077072"/>
            <a:ext cx="360040" cy="51898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5899472" y="1916832"/>
            <a:ext cx="2016224" cy="6480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30 teams</a:t>
            </a:r>
            <a:endParaRPr lang="zh-TW" altLang="en-US" sz="2600" dirty="0"/>
          </a:p>
        </p:txBody>
      </p:sp>
      <p:sp>
        <p:nvSpPr>
          <p:cNvPr id="47" name="圓角矩形 46"/>
          <p:cNvSpPr/>
          <p:nvPr/>
        </p:nvSpPr>
        <p:spPr>
          <a:xfrm>
            <a:off x="4860032" y="3140968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Top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48" name="圓角矩形 47"/>
          <p:cNvSpPr/>
          <p:nvPr/>
        </p:nvSpPr>
        <p:spPr>
          <a:xfrm>
            <a:off x="7020272" y="3140968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Last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49" name="向下箭號 48"/>
          <p:cNvSpPr/>
          <p:nvPr/>
        </p:nvSpPr>
        <p:spPr>
          <a:xfrm>
            <a:off x="6259512" y="2636913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下箭號 49"/>
          <p:cNvSpPr/>
          <p:nvPr/>
        </p:nvSpPr>
        <p:spPr>
          <a:xfrm>
            <a:off x="7267624" y="2636912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940152" y="4725144"/>
            <a:ext cx="2016224" cy="8640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Information gain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267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How to Find the Factor?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3528" y="1196752"/>
            <a:ext cx="280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Attribute 1: Assist</a:t>
            </a:r>
            <a:endParaRPr lang="zh-TW" altLang="en-US" sz="2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23528" y="1628800"/>
            <a:ext cx="280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Attribute 2: Block</a:t>
            </a:r>
            <a:endParaRPr lang="zh-TW" altLang="en-US" sz="2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3528" y="2924944"/>
            <a:ext cx="280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Attribute n: Points</a:t>
            </a:r>
            <a:endParaRPr lang="zh-TW" altLang="en-US" sz="2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91680" y="1988840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275856" y="141277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3275856" y="19168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275856" y="321297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995936" y="1196752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InfoGain</a:t>
            </a:r>
            <a:r>
              <a:rPr lang="en-US" altLang="zh-TW" sz="2600" baseline="-25000" dirty="0" smtClean="0"/>
              <a:t>1</a:t>
            </a:r>
            <a:endParaRPr lang="zh-TW" altLang="en-US" sz="26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995936" y="1700808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InfoGain</a:t>
            </a:r>
            <a:r>
              <a:rPr lang="en-US" altLang="zh-TW" sz="2600" baseline="-25000" dirty="0" smtClean="0"/>
              <a:t>2</a:t>
            </a:r>
            <a:endParaRPr lang="zh-TW" altLang="en-US" sz="26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995936" y="2924944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InfoGain</a:t>
            </a:r>
            <a:r>
              <a:rPr lang="en-US" altLang="zh-TW" sz="2600" baseline="-25000" dirty="0" smtClean="0"/>
              <a:t>n</a:t>
            </a:r>
            <a:endParaRPr lang="zh-TW" altLang="en-US" sz="2600" baseline="-25000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5508104" y="14127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508104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08104" y="314096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588224" y="1196752"/>
            <a:ext cx="25557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Avg. InfoGain</a:t>
            </a:r>
            <a:r>
              <a:rPr lang="en-US" altLang="zh-TW" sz="2600" baseline="-25000" dirty="0" smtClean="0"/>
              <a:t>1</a:t>
            </a:r>
            <a:endParaRPr lang="zh-TW" altLang="en-US" sz="26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588224" y="1712421"/>
            <a:ext cx="25557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Avg. InfoGain</a:t>
            </a:r>
            <a:r>
              <a:rPr lang="en-US" altLang="zh-TW" sz="2600" baseline="-25000" dirty="0" smtClean="0"/>
              <a:t>2</a:t>
            </a:r>
            <a:endParaRPr lang="zh-TW" altLang="en-US" sz="26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573564" y="2936557"/>
            <a:ext cx="25557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Avg. InfoGain</a:t>
            </a:r>
            <a:r>
              <a:rPr lang="en-US" altLang="zh-TW" sz="2600" baseline="-25000" dirty="0" smtClean="0"/>
              <a:t>n</a:t>
            </a:r>
            <a:endParaRPr lang="zh-TW" altLang="en-US" sz="2600" baseline="-25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572000" y="1981289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7452320" y="1973738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</p:txBody>
      </p:sp>
      <p:sp>
        <p:nvSpPr>
          <p:cNvPr id="51" name="向下箭號 50"/>
          <p:cNvSpPr/>
          <p:nvPr/>
        </p:nvSpPr>
        <p:spPr>
          <a:xfrm>
            <a:off x="4139952" y="3573017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323528" y="1052736"/>
            <a:ext cx="8568952" cy="2448272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 51"/>
          <p:cNvSpPr/>
          <p:nvPr/>
        </p:nvSpPr>
        <p:spPr>
          <a:xfrm>
            <a:off x="3059832" y="4077072"/>
            <a:ext cx="2664296" cy="6480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Top n InfoGain</a:t>
            </a:r>
            <a:endParaRPr lang="zh-TW" altLang="en-US" sz="2600" dirty="0"/>
          </a:p>
        </p:txBody>
      </p:sp>
      <p:sp>
        <p:nvSpPr>
          <p:cNvPr id="53" name="向下箭號 52"/>
          <p:cNvSpPr/>
          <p:nvPr/>
        </p:nvSpPr>
        <p:spPr>
          <a:xfrm>
            <a:off x="4139952" y="4797153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331640" y="5301208"/>
            <a:ext cx="6408712" cy="6480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Merge them into a factor: Attribute n+1</a:t>
            </a:r>
            <a:endParaRPr lang="zh-TW" altLang="en-US" sz="26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059832" y="10434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season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292080" y="10527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0 seasons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51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5" grpId="0"/>
      <p:bldP spid="46" grpId="0"/>
      <p:bldP spid="47" grpId="0"/>
      <p:bldP spid="48" grpId="0"/>
      <p:bldP spid="49" grpId="0"/>
      <p:bldP spid="51" grpId="0" animBg="1"/>
      <p:bldP spid="25" grpId="0" animBg="1"/>
      <p:bldP spid="52" grpId="0" animBg="1"/>
      <p:bldP spid="53" grpId="0" animBg="1"/>
      <p:bldP spid="54" grpId="0" animBg="1"/>
      <p:bldP spid="55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832648" cy="694953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Test Data Sets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411760" y="90872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Attribute n+1: Merged factor</a:t>
            </a:r>
            <a:endParaRPr lang="zh-TW" altLang="en-US" sz="2400" dirty="0"/>
          </a:p>
        </p:txBody>
      </p:sp>
      <p:sp>
        <p:nvSpPr>
          <p:cNvPr id="50" name="圓角矩形 49"/>
          <p:cNvSpPr/>
          <p:nvPr/>
        </p:nvSpPr>
        <p:spPr>
          <a:xfrm>
            <a:off x="3419872" y="1556792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Rest of the 10 seasons</a:t>
            </a:r>
            <a:endParaRPr lang="zh-TW" altLang="en-US" sz="2600" dirty="0"/>
          </a:p>
        </p:txBody>
      </p:sp>
      <p:sp>
        <p:nvSpPr>
          <p:cNvPr id="55" name="圓角矩形 54"/>
          <p:cNvSpPr/>
          <p:nvPr/>
        </p:nvSpPr>
        <p:spPr>
          <a:xfrm>
            <a:off x="3419872" y="2852936"/>
            <a:ext cx="2016224" cy="6480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30 teams</a:t>
            </a:r>
            <a:endParaRPr lang="zh-TW" altLang="en-US" sz="2600" dirty="0"/>
          </a:p>
        </p:txBody>
      </p:sp>
      <p:sp>
        <p:nvSpPr>
          <p:cNvPr id="56" name="向下箭號 55"/>
          <p:cNvSpPr/>
          <p:nvPr/>
        </p:nvSpPr>
        <p:spPr>
          <a:xfrm>
            <a:off x="4211960" y="2420889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>
            <a:off x="2195736" y="4077072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Top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58" name="圓角矩形 57"/>
          <p:cNvSpPr/>
          <p:nvPr/>
        </p:nvSpPr>
        <p:spPr>
          <a:xfrm>
            <a:off x="4644008" y="4077072"/>
            <a:ext cx="2016224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/>
              <a:t>Last</a:t>
            </a:r>
          </a:p>
          <a:p>
            <a:pPr algn="ctr"/>
            <a:r>
              <a:rPr lang="en-US" altLang="zh-TW" sz="2600" dirty="0" smtClean="0"/>
              <a:t>15 teams</a:t>
            </a:r>
            <a:endParaRPr lang="zh-TW" altLang="en-US" sz="2600" dirty="0"/>
          </a:p>
        </p:txBody>
      </p:sp>
      <p:sp>
        <p:nvSpPr>
          <p:cNvPr id="59" name="向下箭號 58"/>
          <p:cNvSpPr/>
          <p:nvPr/>
        </p:nvSpPr>
        <p:spPr>
          <a:xfrm>
            <a:off x="3491880" y="3573016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004048" y="3573016"/>
            <a:ext cx="360040" cy="4320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115616" y="5085184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Goal: &gt;80% of the 15 teams were in the playoff</a:t>
            </a:r>
          </a:p>
        </p:txBody>
      </p:sp>
    </p:spTree>
    <p:extLst>
      <p:ext uri="{BB962C8B-B14F-4D97-AF65-F5344CB8AC3E}">
        <p14:creationId xmlns:p14="http://schemas.microsoft.com/office/powerpoint/2010/main" val="39238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626</Words>
  <Application>Microsoft Office PowerPoint</Application>
  <PresentationFormat>如螢幕大小 (4:3)</PresentationFormat>
  <Paragraphs>286</Paragraphs>
  <Slides>14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1_Office Theme</vt:lpstr>
      <vt:lpstr>方程式</vt:lpstr>
      <vt:lpstr>“Moneyball” in NBA to predict the performance of the players</vt:lpstr>
      <vt:lpstr>Review-Introduction</vt:lpstr>
      <vt:lpstr>Review-Strategy</vt:lpstr>
      <vt:lpstr>Strategy</vt:lpstr>
      <vt:lpstr>Data Set Training and Testing</vt:lpstr>
      <vt:lpstr>Data Example</vt:lpstr>
      <vt:lpstr>How to Find the Factor?</vt:lpstr>
      <vt:lpstr>How to Find the Factor?</vt:lpstr>
      <vt:lpstr>Test Data Sets</vt:lpstr>
      <vt:lpstr>Key Results-Find Information Gains</vt:lpstr>
      <vt:lpstr>Key Results-Normalization</vt:lpstr>
      <vt:lpstr>Key Results-Merge the Critical Attributes</vt:lpstr>
      <vt:lpstr>Remaining Work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user1</cp:lastModifiedBy>
  <cp:revision>101</cp:revision>
  <dcterms:created xsi:type="dcterms:W3CDTF">2015-02-22T18:05:48Z</dcterms:created>
  <dcterms:modified xsi:type="dcterms:W3CDTF">2015-04-06T02:35:37Z</dcterms:modified>
</cp:coreProperties>
</file>