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  <p:sldId id="268" r:id="rId12"/>
    <p:sldId id="267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D25AF052-1AC6-4151-AD18-FAD2C1393FC6}">
          <p14:sldIdLst>
            <p14:sldId id="256"/>
            <p14:sldId id="257"/>
            <p14:sldId id="258"/>
            <p14:sldId id="259"/>
            <p14:sldId id="260"/>
            <p14:sldId id="261"/>
            <p14:sldId id="263"/>
            <p14:sldId id="264"/>
            <p14:sldId id="265"/>
            <p14:sldId id="262"/>
            <p14:sldId id="268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732" autoAdjust="0"/>
  </p:normalViewPr>
  <p:slideViewPr>
    <p:cSldViewPr>
      <p:cViewPr varScale="1">
        <p:scale>
          <a:sx n="76" d="100"/>
          <a:sy n="76" d="100"/>
        </p:scale>
        <p:origin x="-2040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00DA4F-9CD3-4F03-80B1-03E385623F6B}" type="datetimeFigureOut">
              <a:rPr lang="zh-TW" altLang="en-US" smtClean="0"/>
              <a:t>2/23/15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8C26B6-E2EB-4E96-AAFB-C0F876D2F6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3793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Giambi</a:t>
            </a:r>
            <a:r>
              <a:rPr lang="en-US" altLang="zh-TW" baseline="0" dirty="0" smtClean="0"/>
              <a:t> -&gt; MVP</a:t>
            </a:r>
          </a:p>
          <a:p>
            <a:r>
              <a:rPr lang="en-US" altLang="zh-TW" baseline="0" dirty="0" err="1" smtClean="0"/>
              <a:t>Damond</a:t>
            </a:r>
            <a:r>
              <a:rPr lang="en-US" altLang="zh-TW" baseline="0" dirty="0" smtClean="0"/>
              <a:t> -&gt; Big player</a:t>
            </a:r>
          </a:p>
          <a:p>
            <a:r>
              <a:rPr lang="en-US" altLang="zh-TW" baseline="0" dirty="0" smtClean="0"/>
              <a:t>Discover potential players</a:t>
            </a:r>
          </a:p>
          <a:p>
            <a:r>
              <a:rPr lang="en-US" altLang="zh-TW" baseline="0" dirty="0" smtClean="0"/>
              <a:t>Good performance</a:t>
            </a:r>
          </a:p>
          <a:p>
            <a:r>
              <a:rPr lang="en-US" altLang="zh-TW" baseline="0" dirty="0" smtClean="0"/>
              <a:t>Most important -&gt; Save Money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C26B6-E2EB-4E96-AAFB-C0F876D2F62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1714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r>
              <a:rPr lang="en-US" baseline="0" dirty="0" smtClean="0"/>
              <a:t> our project we are using Basketball-</a:t>
            </a:r>
            <a:r>
              <a:rPr lang="en-US" baseline="0" dirty="0" err="1" smtClean="0"/>
              <a:t>reference.com</a:t>
            </a:r>
            <a:r>
              <a:rPr lang="en-US" baseline="0" dirty="0" smtClean="0"/>
              <a:t>, it is a website that contains information about individual players, teams and seasons. There are multiple parameters for every object. For example,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C26B6-E2EB-4E96-AAFB-C0F876D2F628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1380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AED1-42A4-491E-9D36-299E4E4BC089}" type="datetimeFigureOut">
              <a:rPr lang="zh-TW" altLang="en-US" smtClean="0"/>
              <a:t>2/23/15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77F7D-6C73-46D9-9009-784E853F26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86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AED1-42A4-491E-9D36-299E4E4BC089}" type="datetimeFigureOut">
              <a:rPr lang="zh-TW" altLang="en-US" smtClean="0"/>
              <a:t>2/23/15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77F7D-6C73-46D9-9009-784E853F26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9874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AED1-42A4-491E-9D36-299E4E4BC089}" type="datetimeFigureOut">
              <a:rPr lang="zh-TW" altLang="en-US" smtClean="0"/>
              <a:t>2/23/15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77F7D-6C73-46D9-9009-784E853F26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3010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AED1-42A4-491E-9D36-299E4E4BC089}" type="datetimeFigureOut">
              <a:rPr lang="zh-TW" altLang="en-US" smtClean="0"/>
              <a:t>2/23/15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77F7D-6C73-46D9-9009-784E853F26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682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AED1-42A4-491E-9D36-299E4E4BC089}" type="datetimeFigureOut">
              <a:rPr lang="zh-TW" altLang="en-US" smtClean="0"/>
              <a:t>2/23/15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77F7D-6C73-46D9-9009-784E853F26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8053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AED1-42A4-491E-9D36-299E4E4BC089}" type="datetimeFigureOut">
              <a:rPr lang="zh-TW" altLang="en-US" smtClean="0"/>
              <a:t>2/23/15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77F7D-6C73-46D9-9009-784E853F26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3549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AED1-42A4-491E-9D36-299E4E4BC089}" type="datetimeFigureOut">
              <a:rPr lang="zh-TW" altLang="en-US" smtClean="0"/>
              <a:t>2/23/15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77F7D-6C73-46D9-9009-784E853F26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108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AED1-42A4-491E-9D36-299E4E4BC089}" type="datetimeFigureOut">
              <a:rPr lang="zh-TW" altLang="en-US" smtClean="0"/>
              <a:t>2/23/15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77F7D-6C73-46D9-9009-784E853F26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2593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AED1-42A4-491E-9D36-299E4E4BC089}" type="datetimeFigureOut">
              <a:rPr lang="zh-TW" altLang="en-US" smtClean="0"/>
              <a:t>2/23/15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77F7D-6C73-46D9-9009-784E853F26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6018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AED1-42A4-491E-9D36-299E4E4BC089}" type="datetimeFigureOut">
              <a:rPr lang="zh-TW" altLang="en-US" smtClean="0"/>
              <a:t>2/23/15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77F7D-6C73-46D9-9009-784E853F26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1562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AED1-42A4-491E-9D36-299E4E4BC089}" type="datetimeFigureOut">
              <a:rPr lang="zh-TW" altLang="en-US" smtClean="0"/>
              <a:t>2/23/15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77F7D-6C73-46D9-9009-784E853F26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9353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AAED1-42A4-491E-9D36-299E4E4BC089}" type="datetimeFigureOut">
              <a:rPr lang="zh-TW" altLang="en-US" smtClean="0"/>
              <a:t>2/23/15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77F7D-6C73-46D9-9009-784E853F26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7749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Moneyball" TargetMode="External"/><Relationship Id="rId3" Type="http://schemas.openxmlformats.org/officeDocument/2006/relationships/hyperlink" Target="http://www.basketball-reference.com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1844824"/>
            <a:ext cx="7772400" cy="1470025"/>
          </a:xfrm>
        </p:spPr>
        <p:txBody>
          <a:bodyPr/>
          <a:lstStyle/>
          <a:p>
            <a:r>
              <a:rPr lang="en-US" altLang="zh-TW" dirty="0"/>
              <a:t>“</a:t>
            </a:r>
            <a:r>
              <a:rPr lang="en-US" altLang="zh-TW" dirty="0" err="1"/>
              <a:t>Moneyball</a:t>
            </a:r>
            <a:r>
              <a:rPr lang="en-US" altLang="zh-TW" dirty="0"/>
              <a:t>” in NBA to predict the performance of the players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/>
              <a:t>Kirill </a:t>
            </a:r>
            <a:r>
              <a:rPr lang="en-US" altLang="zh-TW" dirty="0" err="1" smtClean="0"/>
              <a:t>Novik</a:t>
            </a:r>
            <a:endParaRPr lang="en-US" altLang="zh-TW" dirty="0" smtClean="0"/>
          </a:p>
          <a:p>
            <a:pPr algn="l"/>
            <a:r>
              <a:rPr lang="en-US" altLang="zh-TW" dirty="0" smtClean="0"/>
              <a:t>Krishna Chaitanya</a:t>
            </a:r>
            <a:r>
              <a:rPr lang="zh-TW" altLang="en-US" dirty="0" smtClean="0"/>
              <a:t> </a:t>
            </a:r>
            <a:r>
              <a:rPr lang="en-US" altLang="zh-TW" dirty="0" err="1"/>
              <a:t>Sripada</a:t>
            </a:r>
            <a:endParaRPr lang="en-US" altLang="zh-TW" dirty="0"/>
          </a:p>
          <a:p>
            <a:pPr algn="l"/>
            <a:r>
              <a:rPr lang="en-US" altLang="zh-TW" dirty="0"/>
              <a:t>Yu-</a:t>
            </a:r>
            <a:r>
              <a:rPr lang="en-US" altLang="zh-TW" dirty="0" err="1"/>
              <a:t>Ching</a:t>
            </a:r>
            <a:r>
              <a:rPr lang="en-US" altLang="zh-TW" dirty="0"/>
              <a:t> </a:t>
            </a:r>
            <a:r>
              <a:rPr lang="en-US" altLang="zh-TW" dirty="0" err="1"/>
              <a:t>Kuo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5859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Challenges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827584" y="1916832"/>
            <a:ext cx="2592288" cy="830997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 smtClean="0"/>
              <a:t>Find key factors for a good teams</a:t>
            </a:r>
            <a:endParaRPr lang="zh-TW" altLang="en-US" sz="2400" dirty="0"/>
          </a:p>
        </p:txBody>
      </p:sp>
      <p:cxnSp>
        <p:nvCxnSpPr>
          <p:cNvPr id="4" name="直線單箭頭接點 3"/>
          <p:cNvCxnSpPr/>
          <p:nvPr/>
        </p:nvCxnSpPr>
        <p:spPr>
          <a:xfrm>
            <a:off x="3563888" y="2420888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4427984" y="1556792"/>
            <a:ext cx="4536504" cy="1384995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b="1" dirty="0"/>
              <a:t>T</a:t>
            </a:r>
            <a:r>
              <a:rPr lang="en-US" altLang="zh-TW" sz="2400" b="1" dirty="0" smtClean="0"/>
              <a:t>he patterns for a good team?  </a:t>
            </a:r>
          </a:p>
          <a:p>
            <a:r>
              <a:rPr lang="en-US" altLang="zh-TW" sz="2000" dirty="0" smtClean="0"/>
              <a:t>Points, Assists , Rebounds, Turn overs per game. Or any combinations of these factors?</a:t>
            </a:r>
            <a:endParaRPr lang="zh-TW" altLang="en-US" sz="2000" dirty="0"/>
          </a:p>
        </p:txBody>
      </p:sp>
      <p:cxnSp>
        <p:nvCxnSpPr>
          <p:cNvPr id="8" name="直線單箭頭接點 7"/>
          <p:cNvCxnSpPr/>
          <p:nvPr/>
        </p:nvCxnSpPr>
        <p:spPr>
          <a:xfrm>
            <a:off x="3779912" y="4725144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4427984" y="3140968"/>
            <a:ext cx="4536504" cy="3477875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b="1" dirty="0" smtClean="0"/>
              <a:t>Combine all the attributes into an index:</a:t>
            </a:r>
          </a:p>
          <a:p>
            <a:r>
              <a:rPr lang="en-US" altLang="zh-TW" sz="2000" dirty="0" smtClean="0"/>
              <a:t>Points, Assists , Rebounds, Turn overs per game. Or any combinations of these factors?</a:t>
            </a:r>
          </a:p>
          <a:p>
            <a:r>
              <a:rPr lang="en-US" altLang="zh-TW" sz="2400" b="1" dirty="0" smtClean="0"/>
              <a:t>Evaluate the defense?</a:t>
            </a:r>
          </a:p>
          <a:p>
            <a:r>
              <a:rPr lang="en-US" altLang="zh-TW" sz="2000" dirty="0" smtClean="0"/>
              <a:t>Find a pattern or an easy way to evaluate</a:t>
            </a:r>
          </a:p>
          <a:p>
            <a:r>
              <a:rPr lang="en-US" altLang="zh-TW" sz="2400" b="1" dirty="0" smtClean="0"/>
              <a:t>Evaluate potential performance in the future?</a:t>
            </a:r>
          </a:p>
          <a:p>
            <a:r>
              <a:rPr lang="en-US" altLang="zh-TW" sz="2000" dirty="0" smtClean="0"/>
              <a:t>The pattern from their past performance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179512" y="4365104"/>
            <a:ext cx="3474715" cy="830997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 smtClean="0"/>
              <a:t>Form a “performance index” for each player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77968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References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43608" y="1772816"/>
            <a:ext cx="69847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zh-TW" sz="2400" dirty="0"/>
              <a:t>[1] D. Albanese, R. Visintainer, S. Merler, </a:t>
            </a:r>
            <a:r>
              <a:rPr lang="it-IT" altLang="zh-TW" sz="2400" dirty="0" smtClean="0"/>
              <a:t>S. Riccadonna</a:t>
            </a:r>
            <a:r>
              <a:rPr lang="it-IT" altLang="zh-TW" sz="2400" dirty="0"/>
              <a:t>, G. Jurman, </a:t>
            </a:r>
            <a:r>
              <a:rPr lang="it-IT" altLang="zh-TW" sz="2400" dirty="0" smtClean="0"/>
              <a:t>C. Furlanello</a:t>
            </a:r>
            <a:r>
              <a:rPr lang="it-IT" altLang="zh-TW" sz="2400" dirty="0"/>
              <a:t>. </a:t>
            </a:r>
            <a:r>
              <a:rPr lang="it-IT" altLang="zh-TW" sz="2400" dirty="0" smtClean="0"/>
              <a:t>mlpy: </a:t>
            </a:r>
            <a:r>
              <a:rPr lang="en-US" altLang="zh-TW" sz="2400" dirty="0" smtClean="0"/>
              <a:t>Machine </a:t>
            </a:r>
            <a:r>
              <a:rPr lang="en-US" altLang="zh-TW" sz="2400" dirty="0"/>
              <a:t>Learning Python, 2012.</a:t>
            </a:r>
          </a:p>
          <a:p>
            <a:r>
              <a:rPr lang="en-US" altLang="zh-TW" sz="2400" dirty="0"/>
              <a:t>[2] Douglas Hwang. Forecasting NBA </a:t>
            </a:r>
            <a:r>
              <a:rPr lang="en-US" altLang="zh-TW" sz="2400" dirty="0" smtClean="0"/>
              <a:t>Player Performance </a:t>
            </a:r>
            <a:r>
              <a:rPr lang="en-US" altLang="zh-TW" sz="2400" dirty="0"/>
              <a:t>using a Weibull-Gamma </a:t>
            </a:r>
            <a:r>
              <a:rPr lang="en-US" altLang="zh-TW" sz="2400" dirty="0" smtClean="0"/>
              <a:t>Statistical Timing </a:t>
            </a:r>
            <a:r>
              <a:rPr lang="en-US" altLang="zh-TW" sz="2400" dirty="0"/>
              <a:t>Model, 2012.</a:t>
            </a:r>
          </a:p>
          <a:p>
            <a:r>
              <a:rPr lang="en-US" altLang="zh-TW" sz="2400" dirty="0"/>
              <a:t>[3] </a:t>
            </a:r>
            <a:r>
              <a:rPr lang="en-US" altLang="zh-TW" sz="2400" dirty="0" err="1"/>
              <a:t>Muthu</a:t>
            </a:r>
            <a:r>
              <a:rPr lang="en-US" altLang="zh-TW" sz="2400" dirty="0"/>
              <a:t> </a:t>
            </a:r>
            <a:r>
              <a:rPr lang="en-US" altLang="zh-TW" sz="2400" dirty="0" err="1"/>
              <a:t>Alagappan</a:t>
            </a:r>
            <a:r>
              <a:rPr lang="en-US" altLang="zh-TW" sz="2400" dirty="0"/>
              <a:t>. </a:t>
            </a:r>
            <a:r>
              <a:rPr lang="en-US" altLang="zh-TW" sz="2400" dirty="0" err="1"/>
              <a:t>Redening</a:t>
            </a:r>
            <a:r>
              <a:rPr lang="en-US" altLang="zh-TW" sz="2400" dirty="0"/>
              <a:t> the Positions in Bas-</a:t>
            </a:r>
          </a:p>
          <a:p>
            <a:r>
              <a:rPr lang="en-US" altLang="zh-TW" sz="2400" dirty="0" err="1"/>
              <a:t>ketball</a:t>
            </a:r>
            <a:r>
              <a:rPr lang="en-US" altLang="zh-TW" sz="2400" dirty="0"/>
              <a:t>, 2012</a:t>
            </a:r>
            <a:r>
              <a:rPr lang="en-US" altLang="zh-TW" sz="2400" dirty="0" smtClean="0"/>
              <a:t>.</a:t>
            </a:r>
          </a:p>
          <a:p>
            <a:r>
              <a:rPr lang="en-US" altLang="zh-TW" sz="2400" dirty="0"/>
              <a:t>[4] </a:t>
            </a:r>
            <a:r>
              <a:rPr lang="en-US" altLang="zh-TW" sz="2400" dirty="0">
                <a:hlinkClick r:id="rId2"/>
              </a:rPr>
              <a:t>http://</a:t>
            </a:r>
            <a:r>
              <a:rPr lang="en-US" altLang="zh-TW" sz="2400" dirty="0" smtClean="0">
                <a:hlinkClick r:id="rId2"/>
              </a:rPr>
              <a:t>en.wikipedia.org/wiki/Moneyball</a:t>
            </a:r>
            <a:endParaRPr lang="en-US" altLang="zh-TW" sz="2400" dirty="0" smtClean="0"/>
          </a:p>
          <a:p>
            <a:r>
              <a:rPr lang="en-US" altLang="zh-TW" sz="2400" dirty="0"/>
              <a:t>[5] </a:t>
            </a:r>
            <a:r>
              <a:rPr lang="en-US" altLang="zh-TW" sz="2400" dirty="0">
                <a:hlinkClick r:id="rId3"/>
              </a:rPr>
              <a:t>http://www.basketball-reference.com</a:t>
            </a:r>
            <a:r>
              <a:rPr lang="en-US" altLang="zh-TW" sz="2400" dirty="0" smtClean="0">
                <a:hlinkClick r:id="rId3"/>
              </a:rPr>
              <a:t>/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4047605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endParaRPr lang="en-US" sz="4800" dirty="0"/>
          </a:p>
        </p:txBody>
      </p:sp>
      <p:pic>
        <p:nvPicPr>
          <p:cNvPr id="4" name="Picture 3" descr="Thank-you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300" y="0"/>
            <a:ext cx="4577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437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Moneyball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628800"/>
            <a:ext cx="2736304" cy="4055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4824"/>
            <a:ext cx="1872208" cy="2795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0" y="4797152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err="1"/>
              <a:t>Moneyball</a:t>
            </a:r>
            <a:r>
              <a:rPr lang="en-US" altLang="zh-TW" dirty="0"/>
              <a:t>: </a:t>
            </a:r>
            <a:r>
              <a:rPr lang="en-US" altLang="zh-TW" i="1" dirty="0"/>
              <a:t>The Art of Winning an Unfair Game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5652120" y="1412776"/>
            <a:ext cx="338437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sz="2400" dirty="0" smtClean="0"/>
              <a:t>2002 </a:t>
            </a:r>
            <a:r>
              <a:rPr lang="en-US" altLang="zh-TW" sz="2400" dirty="0" err="1" smtClean="0"/>
              <a:t>Okland</a:t>
            </a:r>
            <a:r>
              <a:rPr lang="en-US" altLang="zh-TW" sz="2400" dirty="0" smtClean="0"/>
              <a:t> Athletics (Major League Baseball team)</a:t>
            </a:r>
          </a:p>
          <a:p>
            <a:pPr marL="342900" indent="-342900">
              <a:buAutoNum type="arabicPeriod"/>
            </a:pPr>
            <a:r>
              <a:rPr lang="en-US" altLang="zh-TW" sz="2400" dirty="0" smtClean="0"/>
              <a:t>empirical analysis of baseball data</a:t>
            </a:r>
          </a:p>
          <a:p>
            <a:pPr marL="342900" indent="-342900">
              <a:buAutoNum type="arabicPeriod"/>
            </a:pPr>
            <a:r>
              <a:rPr lang="en-US" altLang="zh-TW" sz="2400" dirty="0" smtClean="0"/>
              <a:t>Find out undervalued players</a:t>
            </a:r>
          </a:p>
          <a:p>
            <a:pPr marL="342900" indent="-342900">
              <a:buAutoNum type="arabicPeriod"/>
            </a:pPr>
            <a:r>
              <a:rPr lang="en-US" altLang="zh-TW" sz="2400" dirty="0" smtClean="0"/>
              <a:t>Break the league record with 20 straight-wins</a:t>
            </a:r>
          </a:p>
          <a:p>
            <a:pPr marL="342900" indent="-342900">
              <a:buAutoNum type="arabicPeriod"/>
            </a:pPr>
            <a:r>
              <a:rPr lang="en-US" altLang="zh-TW" sz="2400" dirty="0" smtClean="0"/>
              <a:t>Make to Playoffs</a:t>
            </a:r>
          </a:p>
          <a:p>
            <a:pPr marL="342900" indent="-342900">
              <a:buAutoNum type="arabicPeriod"/>
            </a:pPr>
            <a:r>
              <a:rPr lang="en-US" altLang="zh-TW" sz="2400" dirty="0" smtClean="0"/>
              <a:t>44 million vs. 125 million (New York Yankees)</a:t>
            </a:r>
          </a:p>
          <a:p>
            <a:pPr marL="342900" indent="-342900">
              <a:buAutoNum type="arabicPeriod"/>
            </a:pP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60849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Benefits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653136"/>
            <a:ext cx="2736304" cy="1809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988840"/>
            <a:ext cx="1368152" cy="2857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04864"/>
            <a:ext cx="1440160" cy="240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1691680" y="4941168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Stars</a:t>
            </a:r>
            <a:endParaRPr lang="zh-TW" altLang="en-US" sz="2400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780928"/>
            <a:ext cx="1872208" cy="1811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124744"/>
            <a:ext cx="2797696" cy="1570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線單箭頭接點 6"/>
          <p:cNvCxnSpPr/>
          <p:nvPr/>
        </p:nvCxnSpPr>
        <p:spPr>
          <a:xfrm>
            <a:off x="3347864" y="3717032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395536" y="1628800"/>
            <a:ext cx="2952328" cy="396044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V="1">
            <a:off x="5796136" y="2996952"/>
            <a:ext cx="648072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5796136" y="3717032"/>
            <a:ext cx="792088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3419872" y="335699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Data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3347864" y="371703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Mining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0064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Moneyball</a:t>
            </a:r>
            <a:r>
              <a:rPr lang="en-US" altLang="zh-TW" dirty="0" smtClean="0"/>
              <a:t> in NBA? 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5148064" y="2119496"/>
            <a:ext cx="3816424" cy="303769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sz="2400" dirty="0" smtClean="0"/>
              <a:t>Find Undervalued Players?</a:t>
            </a:r>
          </a:p>
          <a:p>
            <a:pPr marL="342900" indent="-342900">
              <a:buAutoNum type="arabicPeriod"/>
            </a:pPr>
            <a:r>
              <a:rPr lang="en-US" altLang="zh-TW" sz="2400" dirty="0" smtClean="0"/>
              <a:t>Avoid Overestimated Players?</a:t>
            </a:r>
          </a:p>
          <a:p>
            <a:pPr marL="342900" indent="-342900">
              <a:buAutoNum type="arabicPeriod"/>
            </a:pPr>
            <a:r>
              <a:rPr lang="en-US" altLang="zh-TW" sz="2400" dirty="0" smtClean="0"/>
              <a:t>Form a competitive team?</a:t>
            </a:r>
          </a:p>
          <a:p>
            <a:pPr marL="342900" indent="-342900">
              <a:buFontTx/>
              <a:buAutoNum type="arabicPeriod"/>
            </a:pPr>
            <a:r>
              <a:rPr lang="en-US" altLang="zh-TW" sz="2400" dirty="0" smtClean="0"/>
              <a:t>Not a team for championship but at least for playoff</a:t>
            </a:r>
            <a:endParaRPr lang="zh-TW" altLang="en-US" sz="2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88840"/>
            <a:ext cx="3843732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直線單箭頭接點 8"/>
          <p:cNvCxnSpPr/>
          <p:nvPr/>
        </p:nvCxnSpPr>
        <p:spPr>
          <a:xfrm>
            <a:off x="4211960" y="3501008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4283968" y="314096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Data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211960" y="350100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Mining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187624" y="515719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Statistic Data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228184" y="5301208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Questions?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45071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Base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1340768"/>
            <a:ext cx="57606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 b="1" dirty="0" smtClean="0"/>
              <a:t>Basketball-reference.com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" y="2842574"/>
            <a:ext cx="9071992" cy="874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144016" y="2103239"/>
            <a:ext cx="3347864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 smtClean="0"/>
              <a:t>Analysis based on teams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07504" y="4119463"/>
            <a:ext cx="4752528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 smtClean="0"/>
              <a:t>Analysis based on individual players</a:t>
            </a:r>
            <a:endParaRPr lang="zh-TW" altLang="en-US" sz="24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7" y="4845034"/>
            <a:ext cx="9027417" cy="888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2185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-2257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Strategy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83568" y="1124744"/>
            <a:ext cx="2232248" cy="40011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000" dirty="0" smtClean="0"/>
              <a:t>Analyze by teams</a:t>
            </a:r>
            <a:endParaRPr lang="zh-TW" altLang="en-US" sz="2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2051720" y="1916832"/>
            <a:ext cx="2232248" cy="707886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000" dirty="0" smtClean="0"/>
              <a:t>Find key factors for a good teams</a:t>
            </a:r>
            <a:endParaRPr lang="zh-TW" altLang="en-US" sz="2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3347864" y="3068960"/>
            <a:ext cx="2232248" cy="1015663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000" dirty="0" smtClean="0"/>
              <a:t>Evaluate each player with the key factors</a:t>
            </a:r>
            <a:endParaRPr lang="zh-TW" altLang="en-US" sz="20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4644008" y="4437112"/>
            <a:ext cx="2664296" cy="707886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000" dirty="0" smtClean="0"/>
              <a:t>Form an performance index for each player</a:t>
            </a:r>
            <a:endParaRPr lang="zh-TW" altLang="en-US" sz="2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5580112" y="5517232"/>
            <a:ext cx="3419872" cy="1015663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000" dirty="0" smtClean="0"/>
              <a:t>Validate the index by evaluating the performance of the teams this season</a:t>
            </a:r>
            <a:endParaRPr lang="zh-TW" altLang="en-US" sz="2000" dirty="0"/>
          </a:p>
        </p:txBody>
      </p:sp>
      <p:cxnSp>
        <p:nvCxnSpPr>
          <p:cNvPr id="8" name="直線單箭頭接點 7"/>
          <p:cNvCxnSpPr/>
          <p:nvPr/>
        </p:nvCxnSpPr>
        <p:spPr>
          <a:xfrm>
            <a:off x="2123728" y="1628800"/>
            <a:ext cx="216024" cy="2160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3419872" y="2780928"/>
            <a:ext cx="216024" cy="2160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4788024" y="4149080"/>
            <a:ext cx="216024" cy="2160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5940152" y="5229200"/>
            <a:ext cx="216024" cy="2160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 flipH="1" flipV="1">
            <a:off x="1403648" y="6021288"/>
            <a:ext cx="4104456" cy="377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1403648" y="3645024"/>
            <a:ext cx="172819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1403648" y="3645024"/>
            <a:ext cx="0" cy="237626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2555776" y="5805264"/>
            <a:ext cx="1512168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000" dirty="0"/>
              <a:t>n</a:t>
            </a:r>
            <a:r>
              <a:rPr lang="en-US" altLang="zh-TW" sz="2000" dirty="0" smtClean="0"/>
              <a:t>ot accurate</a:t>
            </a:r>
            <a:endParaRPr lang="zh-TW" altLang="en-US" sz="2000" dirty="0"/>
          </a:p>
        </p:txBody>
      </p:sp>
      <p:cxnSp>
        <p:nvCxnSpPr>
          <p:cNvPr id="32" name="直線單箭頭接點 31"/>
          <p:cNvCxnSpPr/>
          <p:nvPr/>
        </p:nvCxnSpPr>
        <p:spPr>
          <a:xfrm flipV="1">
            <a:off x="7668344" y="2492896"/>
            <a:ext cx="0" cy="28803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6516216" y="1556792"/>
            <a:ext cx="2593304" cy="707886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000" dirty="0" smtClean="0"/>
              <a:t>Form a economic and competitive team!</a:t>
            </a:r>
            <a:endParaRPr lang="zh-TW" altLang="en-US" sz="20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7092280" y="3501008"/>
            <a:ext cx="1188640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000" dirty="0" smtClean="0"/>
              <a:t> accurate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138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Principal Component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Used to reduce size of data set.</a:t>
            </a:r>
          </a:p>
          <a:p>
            <a:r>
              <a:rPr lang="en-US" dirty="0" smtClean="0"/>
              <a:t>Uses a linear combination of original correlated variables to form new, uncorrelated variables called principal components.</a:t>
            </a:r>
          </a:p>
          <a:p>
            <a:r>
              <a:rPr lang="en-US" dirty="0" smtClean="0"/>
              <a:t>Finding principal components helps in interpreting which attributes have the greatest contribution to each component.</a:t>
            </a:r>
          </a:p>
          <a:p>
            <a:r>
              <a:rPr lang="en-US" dirty="0" smtClean="0"/>
              <a:t>First principal component has the largest variance.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471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Discriminant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P</a:t>
            </a:r>
            <a:r>
              <a:rPr lang="en-US" dirty="0" smtClean="0"/>
              <a:t>roject the dataset onto a lower dimensional space with good class separability in order to avoid </a:t>
            </a:r>
            <a:r>
              <a:rPr lang="en-US" dirty="0" err="1" smtClean="0"/>
              <a:t>overfitting</a:t>
            </a:r>
            <a:r>
              <a:rPr lang="en-US" dirty="0" smtClean="0"/>
              <a:t> and reduce</a:t>
            </a:r>
            <a:r>
              <a:rPr lang="zh-TW" altLang="en-US" dirty="0" smtClean="0"/>
              <a:t> </a:t>
            </a:r>
            <a:r>
              <a:rPr lang="en-US" dirty="0" smtClean="0"/>
              <a:t>computational costs.</a:t>
            </a:r>
            <a:endParaRPr lang="en-US" dirty="0"/>
          </a:p>
          <a:p>
            <a:r>
              <a:rPr lang="en-US" dirty="0" smtClean="0"/>
              <a:t>Closely related to PCA as they both look for linear combinations of variables that best explain the data.</a:t>
            </a:r>
          </a:p>
          <a:p>
            <a:r>
              <a:rPr lang="en-US" dirty="0" smtClean="0"/>
              <a:t>LDA attempts to model the difference between the classes of data.</a:t>
            </a:r>
          </a:p>
        </p:txBody>
      </p:sp>
    </p:spTree>
    <p:extLst>
      <p:ext uri="{BB962C8B-B14F-4D97-AF65-F5344CB8AC3E}">
        <p14:creationId xmlns:p14="http://schemas.microsoft.com/office/powerpoint/2010/main" val="1765652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of PCA and LDA	in NBA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Dataset contains lots of attributes like Points, Rebounds, Assists etc.</a:t>
            </a:r>
          </a:p>
          <a:p>
            <a:r>
              <a:rPr lang="en-US" dirty="0" smtClean="0"/>
              <a:t>Using PCA, we can reduce the dimensionality of the dataset i.e., consider fewer attributes that fully explain the data and remove other information without loss of necessary information.</a:t>
            </a:r>
          </a:p>
          <a:p>
            <a:r>
              <a:rPr lang="en-US" dirty="0" smtClean="0"/>
              <a:t>LDA can be use to help classify the player’s/team’s performance as good or bad.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053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467</TotalTime>
  <Words>594</Words>
  <Application>Microsoft Macintosh PowerPoint</Application>
  <PresentationFormat>On-screen Show (4:3)</PresentationFormat>
  <Paragraphs>81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佈景主題</vt:lpstr>
      <vt:lpstr>“Moneyball” in NBA to predict the performance of the players</vt:lpstr>
      <vt:lpstr>Moneyball</vt:lpstr>
      <vt:lpstr>Benefits</vt:lpstr>
      <vt:lpstr>Moneyball in NBA? </vt:lpstr>
      <vt:lpstr>Data Base</vt:lpstr>
      <vt:lpstr>Strategy</vt:lpstr>
      <vt:lpstr>Principal Component Analysis</vt:lpstr>
      <vt:lpstr>Discriminant Analysis</vt:lpstr>
      <vt:lpstr>Use of PCA and LDA in NBA dataset</vt:lpstr>
      <vt:lpstr>Challenges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user1</dc:creator>
  <cp:lastModifiedBy>Krishna Chaitanya Sripada</cp:lastModifiedBy>
  <cp:revision>35</cp:revision>
  <dcterms:created xsi:type="dcterms:W3CDTF">2015-02-22T18:05:48Z</dcterms:created>
  <dcterms:modified xsi:type="dcterms:W3CDTF">2015-02-24T01:33:48Z</dcterms:modified>
</cp:coreProperties>
</file>