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1" r:id="rId4"/>
    <p:sldId id="272" r:id="rId5"/>
    <p:sldId id="273" r:id="rId6"/>
    <p:sldId id="274" r:id="rId7"/>
    <p:sldId id="275" r:id="rId8"/>
    <p:sldId id="276" r:id="rId9"/>
    <p:sldId id="277" r:id="rId10"/>
    <p:sldId id="259" r:id="rId11"/>
    <p:sldId id="258" r:id="rId12"/>
    <p:sldId id="257" r:id="rId13"/>
    <p:sldId id="261" r:id="rId14"/>
    <p:sldId id="262" r:id="rId15"/>
    <p:sldId id="270" r:id="rId16"/>
    <p:sldId id="269" r:id="rId17"/>
    <p:sldId id="268" r:id="rId18"/>
    <p:sldId id="267" r:id="rId19"/>
    <p:sldId id="263" r:id="rId20"/>
    <p:sldId id="264" r:id="rId21"/>
    <p:sldId id="265"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6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C7264BD-FE1A-4B8B-899D-7845844C42A0}" type="datetimeFigureOut">
              <a:rPr lang="en-US" smtClean="0"/>
              <a:pPr/>
              <a:t>1/9/2024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47D39F-3EE7-4BA9-B70C-77FFCCE2E28B}" type="slidenum">
              <a:rPr lang="en-US" smtClean="0"/>
              <a:pPr/>
              <a:t>‹#›</a:t>
            </a:fld>
            <a:endParaRPr lang="en-US"/>
          </a:p>
        </p:txBody>
      </p:sp>
      <p:sp>
        <p:nvSpPr>
          <p:cNvPr id="7" name="Rectangle 6"/>
          <p:cNvSpPr/>
          <p:nvPr/>
        </p:nvSpPr>
        <p:spPr>
          <a:xfrm>
            <a:off x="62932" y="144930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2"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2"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7264BD-FE1A-4B8B-899D-7845844C42A0}"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7D39F-3EE7-4BA9-B70C-77FFCCE2E2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2"/>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7264BD-FE1A-4B8B-899D-7845844C42A0}"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7D39F-3EE7-4BA9-B70C-77FFCCE2E2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C7264BD-FE1A-4B8B-899D-7845844C42A0}"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7D39F-3EE7-4BA9-B70C-77FFCCE2E28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952502"/>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C7264BD-FE1A-4B8B-899D-7845844C42A0}" type="datetimeFigureOut">
              <a:rPr lang="en-US" smtClean="0"/>
              <a:pPr/>
              <a:t>1/9/2024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7" y="234147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6208776"/>
            <a:ext cx="457200" cy="457200"/>
          </a:xfrm>
        </p:spPr>
        <p:txBody>
          <a:bodyPr/>
          <a:lstStyle/>
          <a:p>
            <a:fld id="{FB47D39F-3EE7-4BA9-B70C-77FFCCE2E2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C7264BD-FE1A-4B8B-899D-7845844C42A0}"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7D39F-3EE7-4BA9-B70C-77FFCCE2E28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C7264BD-FE1A-4B8B-899D-7845844C42A0}"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47D39F-3EE7-4BA9-B70C-77FFCCE2E28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C7264BD-FE1A-4B8B-899D-7845844C42A0}"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47D39F-3EE7-4BA9-B70C-77FFCCE2E2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64BD-FE1A-4B8B-899D-7845844C42A0}"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47D39F-3EE7-4BA9-B70C-77FFCCE2E2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C7264BD-FE1A-4B8B-899D-7845844C42A0}"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7D39F-3EE7-4BA9-B70C-77FFCCE2E28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C7264BD-FE1A-4B8B-899D-7845844C42A0}" type="datetimeFigureOut">
              <a:rPr lang="en-US" smtClean="0"/>
              <a:pPr/>
              <a:t>1/9/2024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B47D39F-3EE7-4BA9-B70C-77FFCCE2E28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09" y="465047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1" y="477322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09" y="6667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7264BD-FE1A-4B8B-899D-7845844C42A0}" type="datetimeFigureOut">
              <a:rPr lang="en-US" smtClean="0"/>
              <a:pPr/>
              <a:t>1/9/2024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47D39F-3EE7-4BA9-B70C-77FFCCE2E2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a:t>Network Programming Lab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for this Lab</a:t>
            </a:r>
            <a:endParaRPr lang="en-US" dirty="0"/>
          </a:p>
        </p:txBody>
      </p:sp>
      <p:sp>
        <p:nvSpPr>
          <p:cNvPr id="3" name="Content Placeholder 2"/>
          <p:cNvSpPr>
            <a:spLocks noGrp="1"/>
          </p:cNvSpPr>
          <p:nvPr>
            <p:ph sz="quarter" idx="1"/>
          </p:nvPr>
        </p:nvSpPr>
        <p:spPr/>
        <p:txBody>
          <a:bodyPr/>
          <a:lstStyle/>
          <a:p>
            <a:r>
              <a:rPr lang="en-IN" dirty="0"/>
              <a:t>Installation of python 3 on your machine.</a:t>
            </a:r>
          </a:p>
          <a:p>
            <a:r>
              <a:rPr lang="en-IN" dirty="0"/>
              <a:t>Exploring pythons core networking libraries.</a:t>
            </a:r>
          </a:p>
          <a:p>
            <a:r>
              <a:rPr lang="en-IN" dirty="0"/>
              <a:t>What is IPv4 and machine name.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Installation</a:t>
            </a:r>
            <a:endParaRPr lang="en-US" dirty="0"/>
          </a:p>
        </p:txBody>
      </p:sp>
      <p:sp>
        <p:nvSpPr>
          <p:cNvPr id="3" name="Content Placeholder 2"/>
          <p:cNvSpPr>
            <a:spLocks noGrp="1"/>
          </p:cNvSpPr>
          <p:nvPr>
            <p:ph sz="quarter" idx="1"/>
          </p:nvPr>
        </p:nvSpPr>
        <p:spPr/>
        <p:txBody>
          <a:bodyPr/>
          <a:lstStyle/>
          <a:p>
            <a:r>
              <a:rPr lang="en-IN" dirty="0"/>
              <a:t>For Windows users:</a:t>
            </a:r>
          </a:p>
          <a:p>
            <a:r>
              <a:rPr lang="en-IN" dirty="0"/>
              <a:t>We need to install python 3 which we can do by going to </a:t>
            </a:r>
            <a:r>
              <a:rPr lang="en-IN" dirty="0">
                <a:hlinkClick r:id="rId2"/>
              </a:rPr>
              <a:t>https://www.python.org/downloads/</a:t>
            </a:r>
            <a:endParaRPr lang="en-IN" dirty="0"/>
          </a:p>
          <a:p>
            <a:r>
              <a:rPr lang="en-IN" dirty="0"/>
              <a:t>Download the file.</a:t>
            </a:r>
          </a:p>
          <a:p>
            <a:r>
              <a:rPr lang="en-IN" dirty="0"/>
              <a:t>Add path.</a:t>
            </a:r>
          </a:p>
          <a:p>
            <a:r>
              <a:rPr lang="en-IN" dirty="0"/>
              <a:t>Open </a:t>
            </a:r>
            <a:r>
              <a:rPr lang="en-IN" dirty="0" err="1"/>
              <a:t>cmd</a:t>
            </a:r>
            <a:r>
              <a:rPr lang="en-IN" dirty="0"/>
              <a:t> and type python to check if the installation is properly done.</a:t>
            </a:r>
          </a:p>
          <a:p>
            <a:r>
              <a:rPr lang="en-IN" dirty="0"/>
              <a:t>For Linux and </a:t>
            </a:r>
            <a:r>
              <a:rPr lang="en-IN" dirty="0" err="1"/>
              <a:t>MacOs</a:t>
            </a:r>
            <a:r>
              <a:rPr lang="en-IN" dirty="0"/>
              <a:t> users python 3 is already installed and you can simply open it by typing </a:t>
            </a:r>
            <a:r>
              <a:rPr lang="en-IN" b="1" dirty="0"/>
              <a:t>python3 </a:t>
            </a:r>
            <a:r>
              <a:rPr lang="en-IN" dirty="0"/>
              <a:t>in the terminal</a:t>
            </a:r>
            <a:endParaRPr lang="en-IN" b="1"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ropbox\Screenshots\Screenshot 2022-01-08 15.19.40.png"/>
          <p:cNvPicPr>
            <a:picLocks noChangeAspect="1" noChangeArrowheads="1"/>
          </p:cNvPicPr>
          <p:nvPr/>
        </p:nvPicPr>
        <p:blipFill>
          <a:blip r:embed="rId2"/>
          <a:srcRect/>
          <a:stretch>
            <a:fillRect/>
          </a:stretch>
        </p:blipFill>
        <p:spPr bwMode="auto">
          <a:xfrm>
            <a:off x="642912" y="857232"/>
            <a:ext cx="7794647" cy="478948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ropbox\Screenshots\Screenshot 2022-01-08 15.13.27.png"/>
          <p:cNvPicPr>
            <a:picLocks noChangeAspect="1" noChangeArrowheads="1"/>
          </p:cNvPicPr>
          <p:nvPr/>
        </p:nvPicPr>
        <p:blipFill>
          <a:blip r:embed="rId2"/>
          <a:srcRect/>
          <a:stretch>
            <a:fillRect/>
          </a:stretch>
        </p:blipFill>
        <p:spPr bwMode="auto">
          <a:xfrm>
            <a:off x="500034" y="785794"/>
            <a:ext cx="7954996" cy="49911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hp\Dropbox\Screenshots\Screenshot 2022-01-08 16.34.23.png"/>
          <p:cNvPicPr>
            <a:picLocks noChangeAspect="1" noChangeArrowheads="1"/>
          </p:cNvPicPr>
          <p:nvPr/>
        </p:nvPicPr>
        <p:blipFill>
          <a:blip r:embed="rId2"/>
          <a:srcRect/>
          <a:stretch>
            <a:fillRect/>
          </a:stretch>
        </p:blipFill>
        <p:spPr bwMode="auto">
          <a:xfrm>
            <a:off x="500034" y="857232"/>
            <a:ext cx="8001056" cy="528641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Basics</a:t>
            </a:r>
            <a:endParaRPr lang="en-US" dirty="0"/>
          </a:p>
        </p:txBody>
      </p:sp>
      <p:sp>
        <p:nvSpPr>
          <p:cNvPr id="4" name="Content Placeholder 3"/>
          <p:cNvSpPr>
            <a:spLocks noGrp="1"/>
          </p:cNvSpPr>
          <p:nvPr>
            <p:ph sz="quarter" idx="1"/>
          </p:nvPr>
        </p:nvSpPr>
        <p:spPr/>
        <p:txBody>
          <a:bodyPr>
            <a:normAutofit fontScale="92500" lnSpcReduction="20000"/>
          </a:bodyPr>
          <a:lstStyle/>
          <a:p>
            <a:r>
              <a:rPr lang="en-US" dirty="0"/>
              <a:t>Print</a:t>
            </a:r>
          </a:p>
          <a:p>
            <a:pPr>
              <a:buNone/>
            </a:pPr>
            <a:r>
              <a:rPr lang="en-US" dirty="0"/>
              <a:t>	Prints a string into the console.</a:t>
            </a:r>
          </a:p>
          <a:p>
            <a:r>
              <a:rPr lang="en-US" dirty="0"/>
              <a:t>Input</a:t>
            </a:r>
          </a:p>
          <a:p>
            <a:pPr>
              <a:buNone/>
            </a:pPr>
            <a:r>
              <a:rPr lang="en-US" dirty="0"/>
              <a:t>	Prints a string into the console, and asks the user for a string input.</a:t>
            </a:r>
          </a:p>
          <a:p>
            <a:r>
              <a:rPr lang="en-US" dirty="0"/>
              <a:t>Comments</a:t>
            </a:r>
          </a:p>
          <a:p>
            <a:pPr>
              <a:buNone/>
            </a:pPr>
            <a:r>
              <a:rPr lang="en-US" dirty="0"/>
              <a:t>	Adding a # symbol in font of text lets you make comments on a line of code. The computer will ignore your comments.</a:t>
            </a:r>
          </a:p>
        </p:txBody>
      </p:sp>
      <p:sp>
        <p:nvSpPr>
          <p:cNvPr id="5" name="Content Placeholder 4"/>
          <p:cNvSpPr>
            <a:spLocks noGrp="1"/>
          </p:cNvSpPr>
          <p:nvPr>
            <p:ph sz="quarter" idx="2"/>
          </p:nvPr>
        </p:nvSpPr>
        <p:spPr/>
        <p:txBody>
          <a:bodyPr>
            <a:normAutofit fontScale="92500" lnSpcReduction="20000"/>
          </a:bodyPr>
          <a:lstStyle/>
          <a:p>
            <a:r>
              <a:rPr lang="en-US" dirty="0"/>
              <a:t>print("Hello World")</a:t>
            </a:r>
          </a:p>
          <a:p>
            <a:endParaRPr lang="en-IN" dirty="0"/>
          </a:p>
          <a:p>
            <a:endParaRPr lang="en-IN" dirty="0"/>
          </a:p>
          <a:p>
            <a:endParaRPr lang="en-IN" dirty="0"/>
          </a:p>
          <a:p>
            <a:r>
              <a:rPr lang="en-US" dirty="0"/>
              <a:t>input("What's your name")</a:t>
            </a:r>
          </a:p>
          <a:p>
            <a:endParaRPr lang="en-IN" dirty="0"/>
          </a:p>
          <a:p>
            <a:endParaRPr lang="en-IN" dirty="0"/>
          </a:p>
          <a:p>
            <a:endParaRPr lang="en-IN" dirty="0"/>
          </a:p>
          <a:p>
            <a:r>
              <a:rPr lang="en-US" dirty="0"/>
              <a:t>#This is a comment</a:t>
            </a:r>
          </a:p>
          <a:p>
            <a:pPr>
              <a:buNone/>
            </a:pPr>
            <a:r>
              <a:rPr lang="en-US" dirty="0"/>
              <a:t>	print("This is code")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sz="quarter" idx="1"/>
          </p:nvPr>
        </p:nvSpPr>
        <p:spPr/>
        <p:txBody>
          <a:bodyPr/>
          <a:lstStyle/>
          <a:p>
            <a:r>
              <a:rPr lang="en-US" dirty="0"/>
              <a:t>Variables</a:t>
            </a:r>
          </a:p>
          <a:p>
            <a:pPr>
              <a:buNone/>
            </a:pPr>
            <a:r>
              <a:rPr lang="en-US" dirty="0"/>
              <a:t>	A variable give a name to a piece of data. Like a box with a label, it tells you what's inside the box.</a:t>
            </a:r>
          </a:p>
          <a:p>
            <a:r>
              <a:rPr lang="en-IN" dirty="0"/>
              <a:t>Data Types</a:t>
            </a:r>
          </a:p>
          <a:p>
            <a:endParaRPr lang="en-IN" dirty="0"/>
          </a:p>
          <a:p>
            <a:endParaRPr lang="en-IN" dirty="0"/>
          </a:p>
          <a:p>
            <a:r>
              <a:rPr lang="en-IN" dirty="0"/>
              <a:t>String Concatenation</a:t>
            </a:r>
            <a:endParaRPr lang="en-US" dirty="0"/>
          </a:p>
        </p:txBody>
      </p:sp>
      <p:sp>
        <p:nvSpPr>
          <p:cNvPr id="4" name="Content Placeholder 3"/>
          <p:cNvSpPr>
            <a:spLocks noGrp="1"/>
          </p:cNvSpPr>
          <p:nvPr>
            <p:ph sz="quarter" idx="2"/>
          </p:nvPr>
        </p:nvSpPr>
        <p:spPr/>
        <p:txBody>
          <a:bodyPr/>
          <a:lstStyle/>
          <a:p>
            <a:r>
              <a:rPr lang="en-US" dirty="0" err="1"/>
              <a:t>my_name</a:t>
            </a:r>
            <a:r>
              <a:rPr lang="en-US" dirty="0"/>
              <a:t> = “</a:t>
            </a:r>
            <a:r>
              <a:rPr lang="en-US" dirty="0" err="1"/>
              <a:t>Manas</a:t>
            </a:r>
            <a:r>
              <a:rPr lang="en-US" dirty="0"/>
              <a:t>"</a:t>
            </a:r>
          </a:p>
          <a:p>
            <a:pPr>
              <a:buNone/>
            </a:pPr>
            <a:r>
              <a:rPr lang="en-US" dirty="0"/>
              <a:t>	</a:t>
            </a:r>
            <a:r>
              <a:rPr lang="en-US" dirty="0" err="1"/>
              <a:t>my_age</a:t>
            </a:r>
            <a:r>
              <a:rPr lang="en-US" dirty="0"/>
              <a:t> = 19</a:t>
            </a:r>
          </a:p>
          <a:p>
            <a:pPr>
              <a:buNone/>
            </a:pPr>
            <a:endParaRPr lang="en-IN" dirty="0"/>
          </a:p>
          <a:p>
            <a:pPr>
              <a:buNone/>
            </a:pPr>
            <a:endParaRPr lang="en-IN" dirty="0"/>
          </a:p>
          <a:p>
            <a:r>
              <a:rPr lang="en-US" dirty="0" err="1"/>
              <a:t>my_interger</a:t>
            </a:r>
            <a:r>
              <a:rPr lang="en-US" dirty="0"/>
              <a:t> = 35</a:t>
            </a:r>
          </a:p>
          <a:p>
            <a:pPr>
              <a:buNone/>
            </a:pPr>
            <a:r>
              <a:rPr lang="en-IN" dirty="0"/>
              <a:t>	</a:t>
            </a:r>
            <a:r>
              <a:rPr lang="en-US" dirty="0" err="1"/>
              <a:t>my_float</a:t>
            </a:r>
            <a:r>
              <a:rPr lang="en-US" dirty="0"/>
              <a:t> = 3.14159</a:t>
            </a:r>
          </a:p>
          <a:p>
            <a:pPr>
              <a:buNone/>
            </a:pPr>
            <a:r>
              <a:rPr lang="en-IN" dirty="0"/>
              <a:t>	</a:t>
            </a:r>
            <a:r>
              <a:rPr lang="en-IN" dirty="0" err="1"/>
              <a:t>my_string</a:t>
            </a:r>
            <a:r>
              <a:rPr lang="en-IN" dirty="0"/>
              <a:t> = “Hello”</a:t>
            </a:r>
          </a:p>
          <a:p>
            <a:r>
              <a:rPr lang="en-US" dirty="0"/>
              <a:t>"Hello" + “User"</a:t>
            </a:r>
          </a:p>
          <a:p>
            <a:pPr>
              <a:buNone/>
            </a:pPr>
            <a:r>
              <a:rPr lang="en-US" dirty="0"/>
              <a:t>	#becomes "</a:t>
            </a:r>
            <a:r>
              <a:rPr lang="en-US" dirty="0" err="1"/>
              <a:t>HelloUser</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sz="quarter" idx="1"/>
          </p:nvPr>
        </p:nvSpPr>
        <p:spPr/>
        <p:txBody>
          <a:bodyPr>
            <a:normAutofit lnSpcReduction="10000"/>
          </a:bodyPr>
          <a:lstStyle/>
          <a:p>
            <a:r>
              <a:rPr lang="en-IN" dirty="0"/>
              <a:t>F String.</a:t>
            </a:r>
          </a:p>
          <a:p>
            <a:pPr>
              <a:buNone/>
            </a:pPr>
            <a:r>
              <a:rPr lang="en-IN" dirty="0"/>
              <a:t>	</a:t>
            </a:r>
            <a:r>
              <a:rPr lang="en-US" dirty="0"/>
              <a:t>You can insert a variable into a string using f-strings. The syntax is simple, just insert the variable in-between a set of curly braces {}.</a:t>
            </a:r>
          </a:p>
          <a:p>
            <a:r>
              <a:rPr lang="en-IN" dirty="0"/>
              <a:t>Converting Data Types</a:t>
            </a:r>
            <a:endParaRPr lang="en-US" dirty="0"/>
          </a:p>
        </p:txBody>
      </p:sp>
      <p:sp>
        <p:nvSpPr>
          <p:cNvPr id="4" name="Content Placeholder 3"/>
          <p:cNvSpPr>
            <a:spLocks noGrp="1"/>
          </p:cNvSpPr>
          <p:nvPr>
            <p:ph sz="quarter" idx="2"/>
          </p:nvPr>
        </p:nvSpPr>
        <p:spPr/>
        <p:txBody>
          <a:bodyPr>
            <a:normAutofit lnSpcReduction="10000"/>
          </a:bodyPr>
          <a:lstStyle/>
          <a:p>
            <a:r>
              <a:rPr lang="en-US" dirty="0"/>
              <a:t>days = 365</a:t>
            </a:r>
          </a:p>
          <a:p>
            <a:pPr>
              <a:buNone/>
            </a:pPr>
            <a:r>
              <a:rPr lang="en-US" dirty="0"/>
              <a:t>	print(</a:t>
            </a:r>
            <a:r>
              <a:rPr lang="en-US" dirty="0" err="1"/>
              <a:t>f"There</a:t>
            </a:r>
            <a:r>
              <a:rPr lang="en-US" dirty="0"/>
              <a:t> are {days} in a year")</a:t>
            </a:r>
          </a:p>
          <a:p>
            <a:pPr>
              <a:buNone/>
            </a:pPr>
            <a:endParaRPr lang="en-IN" dirty="0"/>
          </a:p>
          <a:p>
            <a:pPr>
              <a:buNone/>
            </a:pPr>
            <a:endParaRPr lang="en-IN" dirty="0"/>
          </a:p>
          <a:p>
            <a:pPr>
              <a:buNone/>
            </a:pPr>
            <a:endParaRPr lang="en-IN" dirty="0"/>
          </a:p>
          <a:p>
            <a:r>
              <a:rPr lang="en-US" dirty="0"/>
              <a:t>n = 354</a:t>
            </a:r>
          </a:p>
          <a:p>
            <a:pPr>
              <a:buNone/>
            </a:pPr>
            <a:r>
              <a:rPr lang="en-US" dirty="0"/>
              <a:t>	</a:t>
            </a:r>
            <a:r>
              <a:rPr lang="en-US" dirty="0" err="1"/>
              <a:t>new_n</a:t>
            </a:r>
            <a:r>
              <a:rPr lang="en-US" dirty="0"/>
              <a:t> = float(n)</a:t>
            </a:r>
          </a:p>
          <a:p>
            <a:pPr>
              <a:buNone/>
            </a:pPr>
            <a:r>
              <a:rPr lang="en-US" dirty="0"/>
              <a:t>	print(</a:t>
            </a:r>
            <a:r>
              <a:rPr lang="en-US" dirty="0" err="1"/>
              <a:t>new_n</a:t>
            </a:r>
            <a:r>
              <a:rPr lang="en-US" dirty="0"/>
              <a:t>) #result 354.0</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a:t>
            </a:r>
            <a:endParaRPr lang="en-US" dirty="0"/>
          </a:p>
        </p:txBody>
      </p:sp>
      <p:sp>
        <p:nvSpPr>
          <p:cNvPr id="3" name="Content Placeholder 2"/>
          <p:cNvSpPr>
            <a:spLocks noGrp="1"/>
          </p:cNvSpPr>
          <p:nvPr>
            <p:ph sz="quarter" idx="1"/>
          </p:nvPr>
        </p:nvSpPr>
        <p:spPr/>
        <p:txBody>
          <a:bodyPr/>
          <a:lstStyle/>
          <a:p>
            <a:r>
              <a:rPr lang="en-US" dirty="0"/>
              <a:t>Checking Data Types.</a:t>
            </a:r>
          </a:p>
          <a:p>
            <a:endParaRPr lang="en-IN" dirty="0"/>
          </a:p>
          <a:p>
            <a:r>
              <a:rPr lang="en-US" dirty="0"/>
              <a:t>Arithmetic Operators.</a:t>
            </a:r>
          </a:p>
        </p:txBody>
      </p:sp>
      <p:sp>
        <p:nvSpPr>
          <p:cNvPr id="4" name="Content Placeholder 3"/>
          <p:cNvSpPr>
            <a:spLocks noGrp="1"/>
          </p:cNvSpPr>
          <p:nvPr>
            <p:ph sz="quarter" idx="2"/>
          </p:nvPr>
        </p:nvSpPr>
        <p:spPr/>
        <p:txBody>
          <a:bodyPr/>
          <a:lstStyle/>
          <a:p>
            <a:r>
              <a:rPr lang="en-US" dirty="0"/>
              <a:t>n = 3.14159</a:t>
            </a:r>
          </a:p>
          <a:p>
            <a:pPr>
              <a:buNone/>
            </a:pPr>
            <a:r>
              <a:rPr lang="en-US" dirty="0"/>
              <a:t>	type(n) #result float</a:t>
            </a:r>
          </a:p>
          <a:p>
            <a:r>
              <a:rPr lang="en-US" dirty="0"/>
              <a:t>3+2 #Add</a:t>
            </a:r>
          </a:p>
          <a:p>
            <a:r>
              <a:rPr lang="en-US" dirty="0"/>
              <a:t>4-1 #Subtract</a:t>
            </a:r>
          </a:p>
          <a:p>
            <a:r>
              <a:rPr lang="en-US" dirty="0"/>
              <a:t>2*3 #Multiply</a:t>
            </a:r>
          </a:p>
          <a:p>
            <a:r>
              <a:rPr lang="en-US" dirty="0"/>
              <a:t>5/2 #Divide</a:t>
            </a:r>
          </a:p>
          <a:p>
            <a:r>
              <a:rPr lang="en-US" dirty="0"/>
              <a:t>5**2 #Exponent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Machine Name and IPv4</a:t>
            </a:r>
            <a:endParaRPr lang="en-US" dirty="0"/>
          </a:p>
        </p:txBody>
      </p:sp>
      <p:sp>
        <p:nvSpPr>
          <p:cNvPr id="3" name="Content Placeholder 2"/>
          <p:cNvSpPr>
            <a:spLocks noGrp="1"/>
          </p:cNvSpPr>
          <p:nvPr>
            <p:ph sz="quarter" idx="1"/>
          </p:nvPr>
        </p:nvSpPr>
        <p:spPr/>
        <p:txBody>
          <a:bodyPr>
            <a:normAutofit lnSpcReduction="10000"/>
          </a:bodyPr>
          <a:lstStyle/>
          <a:p>
            <a:r>
              <a:rPr lang="en-IN" dirty="0"/>
              <a:t>The name of your machine is called its machine name or hostname.</a:t>
            </a:r>
          </a:p>
          <a:p>
            <a:r>
              <a:rPr lang="en-US" dirty="0"/>
              <a:t>IPv4 stands for Internet Protocol version 4.</a:t>
            </a:r>
          </a:p>
          <a:p>
            <a:r>
              <a:rPr lang="en-US" dirty="0"/>
              <a:t>It is the underlying technology that makes it possible for us to connect our devices to the web. </a:t>
            </a:r>
          </a:p>
          <a:p>
            <a:r>
              <a:rPr lang="en-US" dirty="0"/>
              <a:t>Whenever a device accesses the Internet, it is assigned a unique, numerical IP address such as 99.48.227.227. </a:t>
            </a:r>
          </a:p>
          <a:p>
            <a:r>
              <a:rPr lang="en-US" dirty="0"/>
              <a:t>To send data from one computer to another through the web, a data packet must be transferred across the network containing the IP addresses of both devices.</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Computer Network</a:t>
            </a:r>
            <a:endParaRPr lang="en-US" dirty="0"/>
          </a:p>
        </p:txBody>
      </p:sp>
      <p:sp>
        <p:nvSpPr>
          <p:cNvPr id="3" name="Content Placeholder 2"/>
          <p:cNvSpPr>
            <a:spLocks noGrp="1"/>
          </p:cNvSpPr>
          <p:nvPr>
            <p:ph sz="quarter" idx="1"/>
          </p:nvPr>
        </p:nvSpPr>
        <p:spPr/>
        <p:txBody>
          <a:bodyPr/>
          <a:lstStyle/>
          <a:p>
            <a:r>
              <a:rPr lang="en-US" dirty="0"/>
              <a:t>A computer network is a set of computers sharing resources located on or provided by network nodes. </a:t>
            </a:r>
          </a:p>
          <a:p>
            <a:r>
              <a:rPr lang="en-US" dirty="0"/>
              <a:t>The computers use common communication protocols over digital interconnections to communicate with each other.</a:t>
            </a:r>
          </a:p>
          <a:p>
            <a:endParaRPr lang="en-US" dirty="0"/>
          </a:p>
        </p:txBody>
      </p:sp>
      <p:pic>
        <p:nvPicPr>
          <p:cNvPr id="5" name="Picture 4">
            <a:extLst>
              <a:ext uri="{FF2B5EF4-FFF2-40B4-BE49-F238E27FC236}">
                <a16:creationId xmlns:a16="http://schemas.microsoft.com/office/drawing/2014/main" id="{10F392A3-9570-06E0-6455-9BA6798B4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01" y="3140968"/>
            <a:ext cx="5534597" cy="3600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Library Used</a:t>
            </a:r>
            <a:endParaRPr lang="en-US" dirty="0"/>
          </a:p>
        </p:txBody>
      </p:sp>
      <p:sp>
        <p:nvSpPr>
          <p:cNvPr id="3" name="Content Placeholder 2"/>
          <p:cNvSpPr>
            <a:spLocks noGrp="1"/>
          </p:cNvSpPr>
          <p:nvPr>
            <p:ph sz="quarter" idx="1"/>
          </p:nvPr>
        </p:nvSpPr>
        <p:spPr/>
        <p:txBody>
          <a:bodyPr/>
          <a:lstStyle/>
          <a:p>
            <a:r>
              <a:rPr lang="en-IN" dirty="0"/>
              <a:t>Socket in the primary library.</a:t>
            </a:r>
          </a:p>
          <a:p>
            <a:r>
              <a:rPr lang="en-IN" dirty="0"/>
              <a:t>Socket library is used to lookup details of the network including hostname and </a:t>
            </a:r>
            <a:r>
              <a:rPr lang="en-IN" dirty="0" err="1"/>
              <a:t>ip</a:t>
            </a:r>
            <a:r>
              <a:rPr lang="en-IN" dirty="0"/>
              <a:t> address.</a:t>
            </a:r>
          </a:p>
          <a:p>
            <a:r>
              <a:rPr lang="en-IN" dirty="0"/>
              <a:t>To use it we type “import socket”</a:t>
            </a:r>
          </a:p>
          <a:p>
            <a:endParaRPr lang="en-US" dirty="0"/>
          </a:p>
          <a:p>
            <a:endParaRPr lang="en-US" dirty="0"/>
          </a:p>
          <a:p>
            <a:endParaRPr lang="en-US" dirty="0"/>
          </a:p>
          <a:p>
            <a:r>
              <a:rPr lang="en-US" dirty="0"/>
              <a:t>Use help() to find out the documentation of any installed python library</a:t>
            </a:r>
          </a:p>
        </p:txBody>
      </p:sp>
      <p:pic>
        <p:nvPicPr>
          <p:cNvPr id="4098" name="Picture 2" descr="C:\Users\hp\Dropbox\Screenshots\Screenshot 2022-01-08 16.40.44.png"/>
          <p:cNvPicPr>
            <a:picLocks noChangeAspect="1" noChangeArrowheads="1"/>
          </p:cNvPicPr>
          <p:nvPr/>
        </p:nvPicPr>
        <p:blipFill>
          <a:blip r:embed="rId2"/>
          <a:srcRect/>
          <a:stretch>
            <a:fillRect/>
          </a:stretch>
        </p:blipFill>
        <p:spPr bwMode="auto">
          <a:xfrm>
            <a:off x="1071538" y="3786190"/>
            <a:ext cx="6786610" cy="533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1</a:t>
            </a:r>
            <a:endParaRPr lang="en-US" dirty="0"/>
          </a:p>
        </p:txBody>
      </p:sp>
      <p:sp>
        <p:nvSpPr>
          <p:cNvPr id="3" name="Content Placeholder 2"/>
          <p:cNvSpPr>
            <a:spLocks noGrp="1"/>
          </p:cNvSpPr>
          <p:nvPr>
            <p:ph sz="quarter" idx="1"/>
          </p:nvPr>
        </p:nvSpPr>
        <p:spPr/>
        <p:txBody>
          <a:bodyPr/>
          <a:lstStyle/>
          <a:p>
            <a:endParaRPr lang="en-US" dirty="0"/>
          </a:p>
          <a:p>
            <a:r>
              <a:rPr lang="en-US" dirty="0"/>
              <a:t> WAP for printing your machine’s name and IPv4 address?</a:t>
            </a:r>
          </a:p>
          <a:p>
            <a:r>
              <a:rPr lang="en-US" i="1" dirty="0"/>
              <a:t>Hint use the socket library to find the hostname and address.</a:t>
            </a:r>
          </a:p>
          <a:p>
            <a:r>
              <a:rPr lang="en-US" dirty="0"/>
              <a:t>Use Notepad to write your script or any code editor.</a:t>
            </a:r>
          </a:p>
          <a:p>
            <a:r>
              <a:rPr lang="en-US" dirty="0"/>
              <a:t>Save your file as “firstprogram.py”</a:t>
            </a:r>
          </a:p>
          <a:p>
            <a:r>
              <a:rPr lang="en-US" dirty="0"/>
              <a:t>To run your file write </a:t>
            </a:r>
            <a:r>
              <a:rPr lang="en-US" b="1" dirty="0"/>
              <a:t>python firstprogram.py </a:t>
            </a:r>
            <a:r>
              <a:rPr lang="en-US" dirty="0"/>
              <a:t>in the cmd.</a:t>
            </a:r>
          </a:p>
          <a:p>
            <a:r>
              <a:rPr lang="en-IN" dirty="0"/>
              <a:t>For Linux use </a:t>
            </a:r>
            <a:r>
              <a:rPr lang="en-IN" b="1" dirty="0"/>
              <a:t>python3 firstprogram.py.</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ropbox\Screenshots\Screenshot 2022-01-08 16.50.01.png"/>
          <p:cNvPicPr>
            <a:picLocks noChangeAspect="1" noChangeArrowheads="1"/>
          </p:cNvPicPr>
          <p:nvPr/>
        </p:nvPicPr>
        <p:blipFill>
          <a:blip r:embed="rId2"/>
          <a:srcRect/>
          <a:stretch>
            <a:fillRect/>
          </a:stretch>
        </p:blipFill>
        <p:spPr bwMode="auto">
          <a:xfrm>
            <a:off x="1000102" y="2143116"/>
            <a:ext cx="6989763" cy="571500"/>
          </a:xfrm>
          <a:prstGeom prst="rect">
            <a:avLst/>
          </a:prstGeom>
          <a:noFill/>
        </p:spPr>
      </p:pic>
      <p:pic>
        <p:nvPicPr>
          <p:cNvPr id="5123" name="Picture 3" descr="C:\Users\hp\Dropbox\Screenshots\Screenshot 2022-01-08 16.52.25.png"/>
          <p:cNvPicPr>
            <a:picLocks noChangeAspect="1" noChangeArrowheads="1"/>
          </p:cNvPicPr>
          <p:nvPr/>
        </p:nvPicPr>
        <p:blipFill>
          <a:blip r:embed="rId3"/>
          <a:srcRect/>
          <a:stretch>
            <a:fillRect/>
          </a:stretch>
        </p:blipFill>
        <p:spPr bwMode="auto">
          <a:xfrm>
            <a:off x="1000100" y="2928934"/>
            <a:ext cx="7072362" cy="685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A644-C4BC-5DC8-3C79-C456BACBE184}"/>
              </a:ext>
            </a:extLst>
          </p:cNvPr>
          <p:cNvSpPr>
            <a:spLocks noGrp="1"/>
          </p:cNvSpPr>
          <p:nvPr>
            <p:ph type="title"/>
          </p:nvPr>
        </p:nvSpPr>
        <p:spPr/>
        <p:txBody>
          <a:bodyPr>
            <a:normAutofit/>
          </a:bodyPr>
          <a:lstStyle/>
          <a:p>
            <a:r>
              <a:rPr lang="en-IN" b="0" i="0" dirty="0">
                <a:solidFill>
                  <a:srgbClr val="58585B"/>
                </a:solidFill>
                <a:effectLst/>
                <a:latin typeface="CiscoSans"/>
              </a:rPr>
              <a:t>What Is Network Programming?</a:t>
            </a:r>
            <a:endParaRPr lang="en-IN" dirty="0"/>
          </a:p>
        </p:txBody>
      </p:sp>
      <p:sp>
        <p:nvSpPr>
          <p:cNvPr id="3" name="Content Placeholder 2">
            <a:extLst>
              <a:ext uri="{FF2B5EF4-FFF2-40B4-BE49-F238E27FC236}">
                <a16:creationId xmlns:a16="http://schemas.microsoft.com/office/drawing/2014/main" id="{158C6C6F-F340-4F6E-E619-763FD6DF6374}"/>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Network programming is the act of using computer code to write programs or processes that can communicate with other programs or processes across a network. Programmers use various programming languages, code libraries, and protocols to do the work.</a:t>
            </a:r>
            <a:endParaRPr lang="en-IN" dirty="0"/>
          </a:p>
        </p:txBody>
      </p:sp>
      <p:pic>
        <p:nvPicPr>
          <p:cNvPr id="5" name="Picture 4">
            <a:extLst>
              <a:ext uri="{FF2B5EF4-FFF2-40B4-BE49-F238E27FC236}">
                <a16:creationId xmlns:a16="http://schemas.microsoft.com/office/drawing/2014/main" id="{73D24B7E-2AC8-AE8A-CB40-619DE436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037" y="3645024"/>
            <a:ext cx="3863925" cy="3096344"/>
          </a:xfrm>
          <a:prstGeom prst="rect">
            <a:avLst/>
          </a:prstGeom>
        </p:spPr>
      </p:pic>
    </p:spTree>
    <p:extLst>
      <p:ext uri="{BB962C8B-B14F-4D97-AF65-F5344CB8AC3E}">
        <p14:creationId xmlns:p14="http://schemas.microsoft.com/office/powerpoint/2010/main" val="326503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EA5B-0F6A-5007-75BA-EABB2AEEC7BB}"/>
              </a:ext>
            </a:extLst>
          </p:cNvPr>
          <p:cNvSpPr>
            <a:spLocks noGrp="1"/>
          </p:cNvSpPr>
          <p:nvPr>
            <p:ph type="title"/>
          </p:nvPr>
        </p:nvSpPr>
        <p:spPr/>
        <p:txBody>
          <a:bodyPr>
            <a:normAutofit/>
          </a:bodyPr>
          <a:lstStyle/>
          <a:p>
            <a:r>
              <a:rPr lang="en-US" b="0" i="0" dirty="0">
                <a:solidFill>
                  <a:srgbClr val="4D4C4C"/>
                </a:solidFill>
                <a:effectLst/>
                <a:latin typeface="CiscoSans"/>
              </a:rPr>
              <a:t>Main types of networks to program</a:t>
            </a:r>
            <a:endParaRPr lang="en-IN" dirty="0"/>
          </a:p>
        </p:txBody>
      </p:sp>
      <p:sp>
        <p:nvSpPr>
          <p:cNvPr id="3" name="Content Placeholder 2">
            <a:extLst>
              <a:ext uri="{FF2B5EF4-FFF2-40B4-BE49-F238E27FC236}">
                <a16:creationId xmlns:a16="http://schemas.microsoft.com/office/drawing/2014/main" id="{EF925FBE-4553-8041-3F6A-CF73E2BA3CF2}"/>
              </a:ext>
            </a:extLst>
          </p:cNvPr>
          <p:cNvSpPr>
            <a:spLocks noGrp="1"/>
          </p:cNvSpPr>
          <p:nvPr>
            <p:ph sz="quarter" idx="1"/>
          </p:nvPr>
        </p:nvSpPr>
        <p:spPr/>
        <p:txBody>
          <a:bodyPr>
            <a:normAutofit/>
          </a:bodyPr>
          <a:lstStyle/>
          <a:p>
            <a:pPr marL="0" indent="0" algn="just">
              <a:buNone/>
            </a:pPr>
            <a:r>
              <a:rPr lang="en-US" b="0" i="0" dirty="0">
                <a:solidFill>
                  <a:srgbClr val="4D4C4C"/>
                </a:solidFill>
                <a:effectLst/>
                <a:latin typeface="CiscoSans"/>
              </a:rPr>
              <a:t>Network programming is a rapidly evolving discipline. However, engineers programming networks still need traditional skills and other knowledge. That knowledge includes understanding the main types of networks that many of today's businesses use, such as the following:</a:t>
            </a:r>
          </a:p>
          <a:p>
            <a:pPr marL="514350" indent="-514350" algn="just">
              <a:buFont typeface="+mj-lt"/>
              <a:buAutoNum type="arabicPeriod"/>
            </a:pPr>
            <a:r>
              <a:rPr lang="en-US" dirty="0">
                <a:solidFill>
                  <a:srgbClr val="4D4C4C"/>
                </a:solidFill>
                <a:latin typeface="CiscoSans"/>
              </a:rPr>
              <a:t>LAN.</a:t>
            </a:r>
          </a:p>
          <a:p>
            <a:pPr marL="514350" indent="-514350" algn="just">
              <a:buFont typeface="+mj-lt"/>
              <a:buAutoNum type="arabicPeriod"/>
            </a:pPr>
            <a:r>
              <a:rPr lang="en-US" dirty="0">
                <a:solidFill>
                  <a:srgbClr val="4D4C4C"/>
                </a:solidFill>
                <a:latin typeface="CiscoSans"/>
              </a:rPr>
              <a:t>MAN.</a:t>
            </a:r>
          </a:p>
          <a:p>
            <a:pPr marL="514350" indent="-514350" algn="just">
              <a:buFont typeface="+mj-lt"/>
              <a:buAutoNum type="arabicPeriod"/>
            </a:pPr>
            <a:r>
              <a:rPr lang="en-US" dirty="0">
                <a:solidFill>
                  <a:srgbClr val="4D4C4C"/>
                </a:solidFill>
                <a:latin typeface="CiscoSans"/>
              </a:rPr>
              <a:t>WAN.</a:t>
            </a:r>
          </a:p>
          <a:p>
            <a:pPr marL="514350" indent="-514350" algn="just">
              <a:buFont typeface="+mj-lt"/>
              <a:buAutoNum type="arabicPeriod"/>
            </a:pPr>
            <a:r>
              <a:rPr lang="en-US" dirty="0">
                <a:solidFill>
                  <a:srgbClr val="4D4C4C"/>
                </a:solidFill>
                <a:latin typeface="CiscoSans"/>
              </a:rPr>
              <a:t>WLAN.</a:t>
            </a:r>
          </a:p>
          <a:p>
            <a:pPr marL="514350" indent="-514350" algn="just">
              <a:buFont typeface="+mj-lt"/>
              <a:buAutoNum type="arabicPeriod"/>
            </a:pPr>
            <a:r>
              <a:rPr lang="en-US" dirty="0">
                <a:solidFill>
                  <a:srgbClr val="4D4C4C"/>
                </a:solidFill>
                <a:latin typeface="CiscoSans"/>
              </a:rPr>
              <a:t>VPN.</a:t>
            </a:r>
          </a:p>
        </p:txBody>
      </p:sp>
    </p:spTree>
    <p:extLst>
      <p:ext uri="{BB962C8B-B14F-4D97-AF65-F5344CB8AC3E}">
        <p14:creationId xmlns:p14="http://schemas.microsoft.com/office/powerpoint/2010/main" val="291963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73E1-2455-BF02-E7FA-7E08C3CC67A2}"/>
              </a:ext>
            </a:extLst>
          </p:cNvPr>
          <p:cNvSpPr>
            <a:spLocks noGrp="1"/>
          </p:cNvSpPr>
          <p:nvPr>
            <p:ph type="title"/>
          </p:nvPr>
        </p:nvSpPr>
        <p:spPr/>
        <p:txBody>
          <a:bodyPr/>
          <a:lstStyle/>
          <a:p>
            <a:r>
              <a:rPr lang="en-IN" dirty="0"/>
              <a:t>LAN (Local Area Network)</a:t>
            </a:r>
          </a:p>
        </p:txBody>
      </p:sp>
      <p:sp>
        <p:nvSpPr>
          <p:cNvPr id="3" name="Content Placeholder 2">
            <a:extLst>
              <a:ext uri="{FF2B5EF4-FFF2-40B4-BE49-F238E27FC236}">
                <a16:creationId xmlns:a16="http://schemas.microsoft.com/office/drawing/2014/main" id="{A0806F36-668F-3CE7-B403-49E3FB87EC7C}"/>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A LAN is a collection of devices connected in one location, such as a building, an office, or a home. A LAN can be small or large, ranging from a home network with one user to an enterprise network with thousands of users and devices.</a:t>
            </a:r>
            <a:endParaRPr lang="en-IN" dirty="0"/>
          </a:p>
        </p:txBody>
      </p:sp>
      <p:pic>
        <p:nvPicPr>
          <p:cNvPr id="5" name="Picture 4">
            <a:extLst>
              <a:ext uri="{FF2B5EF4-FFF2-40B4-BE49-F238E27FC236}">
                <a16:creationId xmlns:a16="http://schemas.microsoft.com/office/drawing/2014/main" id="{AF204476-F007-BF75-F0DE-B3B975708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89" y="3429000"/>
            <a:ext cx="5020022" cy="3346682"/>
          </a:xfrm>
          <a:prstGeom prst="rect">
            <a:avLst/>
          </a:prstGeom>
        </p:spPr>
      </p:pic>
    </p:spTree>
    <p:extLst>
      <p:ext uri="{BB962C8B-B14F-4D97-AF65-F5344CB8AC3E}">
        <p14:creationId xmlns:p14="http://schemas.microsoft.com/office/powerpoint/2010/main" val="303433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8A44-F6BF-E69B-0940-E8E8713B0A79}"/>
              </a:ext>
            </a:extLst>
          </p:cNvPr>
          <p:cNvSpPr>
            <a:spLocks noGrp="1"/>
          </p:cNvSpPr>
          <p:nvPr>
            <p:ph type="title"/>
          </p:nvPr>
        </p:nvSpPr>
        <p:spPr/>
        <p:txBody>
          <a:bodyPr/>
          <a:lstStyle/>
          <a:p>
            <a:r>
              <a:rPr lang="en-IN" b="0" i="0" dirty="0">
                <a:solidFill>
                  <a:srgbClr val="4D4C4C"/>
                </a:solidFill>
                <a:effectLst/>
                <a:latin typeface="CiscoSans"/>
              </a:rPr>
              <a:t>MAN (Metropolitan-Area </a:t>
            </a:r>
            <a:r>
              <a:rPr lang="en-IN" dirty="0">
                <a:solidFill>
                  <a:srgbClr val="4D4C4C"/>
                </a:solidFill>
                <a:latin typeface="CiscoSans"/>
              </a:rPr>
              <a:t>N</a:t>
            </a:r>
            <a:r>
              <a:rPr lang="en-IN" b="0" i="0" dirty="0">
                <a:solidFill>
                  <a:srgbClr val="4D4C4C"/>
                </a:solidFill>
                <a:effectLst/>
                <a:latin typeface="CiscoSans"/>
              </a:rPr>
              <a:t>etwork)</a:t>
            </a:r>
            <a:endParaRPr lang="en-IN" dirty="0"/>
          </a:p>
        </p:txBody>
      </p:sp>
      <p:sp>
        <p:nvSpPr>
          <p:cNvPr id="3" name="Content Placeholder 2">
            <a:extLst>
              <a:ext uri="{FF2B5EF4-FFF2-40B4-BE49-F238E27FC236}">
                <a16:creationId xmlns:a16="http://schemas.microsoft.com/office/drawing/2014/main" id="{F3C4D4DE-2759-C3D0-4AFE-0E15FEBDEFD9}"/>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A MAN is a network that may serve a town, city, university campus, or a small geographic region. A MAN is typically larger than a LAN. </a:t>
            </a:r>
            <a:endParaRPr lang="en-IN" dirty="0"/>
          </a:p>
        </p:txBody>
      </p:sp>
      <p:pic>
        <p:nvPicPr>
          <p:cNvPr id="5" name="Picture 4">
            <a:extLst>
              <a:ext uri="{FF2B5EF4-FFF2-40B4-BE49-F238E27FC236}">
                <a16:creationId xmlns:a16="http://schemas.microsoft.com/office/drawing/2014/main" id="{8EEE31A5-9BB4-804B-2149-74DBD28B6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009" y="2648980"/>
            <a:ext cx="4567982" cy="3960440"/>
          </a:xfrm>
          <a:prstGeom prst="rect">
            <a:avLst/>
          </a:prstGeom>
        </p:spPr>
      </p:pic>
    </p:spTree>
    <p:extLst>
      <p:ext uri="{BB962C8B-B14F-4D97-AF65-F5344CB8AC3E}">
        <p14:creationId xmlns:p14="http://schemas.microsoft.com/office/powerpoint/2010/main" val="34676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00F9-F524-2BC4-7A65-A19662A151A5}"/>
              </a:ext>
            </a:extLst>
          </p:cNvPr>
          <p:cNvSpPr>
            <a:spLocks noGrp="1"/>
          </p:cNvSpPr>
          <p:nvPr>
            <p:ph type="title"/>
          </p:nvPr>
        </p:nvSpPr>
        <p:spPr/>
        <p:txBody>
          <a:bodyPr/>
          <a:lstStyle/>
          <a:p>
            <a:r>
              <a:rPr lang="en-IN" b="0" i="0" dirty="0">
                <a:solidFill>
                  <a:srgbClr val="4D4C4C"/>
                </a:solidFill>
                <a:effectLst/>
                <a:latin typeface="CiscoSans"/>
              </a:rPr>
              <a:t>WAN (Wide-Area </a:t>
            </a:r>
            <a:r>
              <a:rPr lang="en-IN" dirty="0">
                <a:solidFill>
                  <a:srgbClr val="4D4C4C"/>
                </a:solidFill>
                <a:latin typeface="CiscoSans"/>
              </a:rPr>
              <a:t>N</a:t>
            </a:r>
            <a:r>
              <a:rPr lang="en-IN" b="0" i="0" dirty="0">
                <a:solidFill>
                  <a:srgbClr val="4D4C4C"/>
                </a:solidFill>
                <a:effectLst/>
                <a:latin typeface="CiscoSans"/>
              </a:rPr>
              <a:t>etwork)</a:t>
            </a:r>
            <a:endParaRPr lang="en-IN" dirty="0"/>
          </a:p>
        </p:txBody>
      </p:sp>
      <p:sp>
        <p:nvSpPr>
          <p:cNvPr id="3" name="Content Placeholder 2">
            <a:extLst>
              <a:ext uri="{FF2B5EF4-FFF2-40B4-BE49-F238E27FC236}">
                <a16:creationId xmlns:a16="http://schemas.microsoft.com/office/drawing/2014/main" id="{16BF4AD5-8202-C83D-6086-81ED748D1371}"/>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In its simplest form, a WAN is a collection of LANs or other networks that communicate with one another. A WAN is essentially a network of networks. The internet is the world's largest WAN.</a:t>
            </a:r>
            <a:endParaRPr lang="en-IN" dirty="0"/>
          </a:p>
        </p:txBody>
      </p:sp>
      <p:pic>
        <p:nvPicPr>
          <p:cNvPr id="5" name="Picture 4">
            <a:extLst>
              <a:ext uri="{FF2B5EF4-FFF2-40B4-BE49-F238E27FC236}">
                <a16:creationId xmlns:a16="http://schemas.microsoft.com/office/drawing/2014/main" id="{4809AD42-3627-AB4B-E3C9-D21D19824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45" y="3068960"/>
            <a:ext cx="5235909" cy="3672408"/>
          </a:xfrm>
          <a:prstGeom prst="rect">
            <a:avLst/>
          </a:prstGeom>
        </p:spPr>
      </p:pic>
    </p:spTree>
    <p:extLst>
      <p:ext uri="{BB962C8B-B14F-4D97-AF65-F5344CB8AC3E}">
        <p14:creationId xmlns:p14="http://schemas.microsoft.com/office/powerpoint/2010/main" val="285822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234-A260-7402-8F2B-4C912629C1E4}"/>
              </a:ext>
            </a:extLst>
          </p:cNvPr>
          <p:cNvSpPr>
            <a:spLocks noGrp="1"/>
          </p:cNvSpPr>
          <p:nvPr>
            <p:ph type="title"/>
          </p:nvPr>
        </p:nvSpPr>
        <p:spPr/>
        <p:txBody>
          <a:bodyPr/>
          <a:lstStyle/>
          <a:p>
            <a:r>
              <a:rPr lang="en-IN" b="0" i="0" dirty="0">
                <a:solidFill>
                  <a:srgbClr val="4D4C4C"/>
                </a:solidFill>
                <a:effectLst/>
                <a:latin typeface="CiscoSans"/>
              </a:rPr>
              <a:t>WLAN (Wireless LAN)</a:t>
            </a:r>
            <a:endParaRPr lang="en-IN" dirty="0"/>
          </a:p>
        </p:txBody>
      </p:sp>
      <p:sp>
        <p:nvSpPr>
          <p:cNvPr id="3" name="Content Placeholder 2">
            <a:extLst>
              <a:ext uri="{FF2B5EF4-FFF2-40B4-BE49-F238E27FC236}">
                <a16:creationId xmlns:a16="http://schemas.microsoft.com/office/drawing/2014/main" id="{2B0386F5-CF87-A5FE-385A-9AB16086F134}"/>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A WLAN implements a flexible data communication system, frequently augmenting rather than replacing a wired LAN within a building or campus. WLANs use radio frequency to transmit and receive data over the air, reducing the need for wired connections.</a:t>
            </a:r>
            <a:endParaRPr lang="en-IN" dirty="0"/>
          </a:p>
        </p:txBody>
      </p:sp>
      <p:pic>
        <p:nvPicPr>
          <p:cNvPr id="5" name="Picture 4">
            <a:extLst>
              <a:ext uri="{FF2B5EF4-FFF2-40B4-BE49-F238E27FC236}">
                <a16:creationId xmlns:a16="http://schemas.microsoft.com/office/drawing/2014/main" id="{849F7FC1-96CA-792A-521B-A36AB45C6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723" y="3429000"/>
            <a:ext cx="4968553" cy="3312368"/>
          </a:xfrm>
          <a:prstGeom prst="rect">
            <a:avLst/>
          </a:prstGeom>
        </p:spPr>
      </p:pic>
    </p:spTree>
    <p:extLst>
      <p:ext uri="{BB962C8B-B14F-4D97-AF65-F5344CB8AC3E}">
        <p14:creationId xmlns:p14="http://schemas.microsoft.com/office/powerpoint/2010/main" val="88061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E153-B2EA-5F74-C6BD-B3CC7487C595}"/>
              </a:ext>
            </a:extLst>
          </p:cNvPr>
          <p:cNvSpPr>
            <a:spLocks noGrp="1"/>
          </p:cNvSpPr>
          <p:nvPr>
            <p:ph type="title"/>
          </p:nvPr>
        </p:nvSpPr>
        <p:spPr/>
        <p:txBody>
          <a:bodyPr/>
          <a:lstStyle/>
          <a:p>
            <a:r>
              <a:rPr lang="en-IN" b="0" i="0" dirty="0">
                <a:solidFill>
                  <a:srgbClr val="4D4C4C"/>
                </a:solidFill>
                <a:effectLst/>
                <a:latin typeface="CiscoSans"/>
              </a:rPr>
              <a:t>VPN (Virtual </a:t>
            </a:r>
            <a:r>
              <a:rPr lang="en-IN" dirty="0">
                <a:solidFill>
                  <a:srgbClr val="4D4C4C"/>
                </a:solidFill>
                <a:latin typeface="CiscoSans"/>
              </a:rPr>
              <a:t>P</a:t>
            </a:r>
            <a:r>
              <a:rPr lang="en-IN" b="0" i="0" dirty="0">
                <a:solidFill>
                  <a:srgbClr val="4D4C4C"/>
                </a:solidFill>
                <a:effectLst/>
                <a:latin typeface="CiscoSans"/>
              </a:rPr>
              <a:t>rivate </a:t>
            </a:r>
            <a:r>
              <a:rPr lang="en-IN" dirty="0">
                <a:solidFill>
                  <a:srgbClr val="4D4C4C"/>
                </a:solidFill>
                <a:latin typeface="CiscoSans"/>
              </a:rPr>
              <a:t>N</a:t>
            </a:r>
            <a:r>
              <a:rPr lang="en-IN" b="0" i="0" dirty="0">
                <a:solidFill>
                  <a:srgbClr val="4D4C4C"/>
                </a:solidFill>
                <a:effectLst/>
                <a:latin typeface="CiscoSans"/>
              </a:rPr>
              <a:t>etwork)</a:t>
            </a:r>
            <a:endParaRPr lang="en-IN" dirty="0"/>
          </a:p>
        </p:txBody>
      </p:sp>
      <p:sp>
        <p:nvSpPr>
          <p:cNvPr id="3" name="Content Placeholder 2">
            <a:extLst>
              <a:ext uri="{FF2B5EF4-FFF2-40B4-BE49-F238E27FC236}">
                <a16:creationId xmlns:a16="http://schemas.microsoft.com/office/drawing/2014/main" id="{7EA39D7A-6FFF-E184-56D2-4AACAB69FB95}"/>
              </a:ext>
            </a:extLst>
          </p:cNvPr>
          <p:cNvSpPr>
            <a:spLocks noGrp="1"/>
          </p:cNvSpPr>
          <p:nvPr>
            <p:ph sz="quarter" idx="1"/>
          </p:nvPr>
        </p:nvSpPr>
        <p:spPr/>
        <p:txBody>
          <a:bodyPr/>
          <a:lstStyle/>
          <a:p>
            <a:pPr marL="0" indent="0" algn="just">
              <a:buNone/>
            </a:pPr>
            <a:r>
              <a:rPr lang="en-US" b="0" i="0" dirty="0">
                <a:solidFill>
                  <a:srgbClr val="4D4C4C"/>
                </a:solidFill>
                <a:effectLst/>
                <a:latin typeface="CiscoSans"/>
              </a:rPr>
              <a:t>A VPN is an encrypted internet connection between a user device and a network. The encrypted connection helps to ensure that sensitive data is transmitted safely. It prevents unauthorized people from accessing the traffic.</a:t>
            </a:r>
            <a:endParaRPr lang="en-IN" dirty="0"/>
          </a:p>
        </p:txBody>
      </p:sp>
      <p:pic>
        <p:nvPicPr>
          <p:cNvPr id="5" name="Picture 4">
            <a:extLst>
              <a:ext uri="{FF2B5EF4-FFF2-40B4-BE49-F238E27FC236}">
                <a16:creationId xmlns:a16="http://schemas.microsoft.com/office/drawing/2014/main" id="{DA5F5FFC-FA41-299D-8AE8-55D83D868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2" y="3645024"/>
            <a:ext cx="8151216" cy="2750207"/>
          </a:xfrm>
          <a:prstGeom prst="rect">
            <a:avLst/>
          </a:prstGeom>
        </p:spPr>
      </p:pic>
    </p:spTree>
    <p:extLst>
      <p:ext uri="{BB962C8B-B14F-4D97-AF65-F5344CB8AC3E}">
        <p14:creationId xmlns:p14="http://schemas.microsoft.com/office/powerpoint/2010/main" val="1783611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3EAD4232CF4488AA5D8A4577888D5" ma:contentTypeVersion="3" ma:contentTypeDescription="Create a new document." ma:contentTypeScope="" ma:versionID="18f378ea3d4411551bbb50edb7cac88a">
  <xsd:schema xmlns:xsd="http://www.w3.org/2001/XMLSchema" xmlns:xs="http://www.w3.org/2001/XMLSchema" xmlns:p="http://schemas.microsoft.com/office/2006/metadata/properties" xmlns:ns2="929e335c-69d1-4d3d-acb0-b9e13060f2ab" targetNamespace="http://schemas.microsoft.com/office/2006/metadata/properties" ma:root="true" ma:fieldsID="540f6c9557e84378e36c42cd7cf46c41" ns2:_="">
    <xsd:import namespace="929e335c-69d1-4d3d-acb0-b9e13060f2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9e335c-69d1-4d3d-acb0-b9e13060f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36D61B-E888-4925-BE1D-4C1D33A37561}"/>
</file>

<file path=customXml/itemProps2.xml><?xml version="1.0" encoding="utf-8"?>
<ds:datastoreItem xmlns:ds="http://schemas.openxmlformats.org/officeDocument/2006/customXml" ds:itemID="{4023443F-7F56-41E2-8FE6-269414B794BE}"/>
</file>

<file path=customXml/itemProps3.xml><?xml version="1.0" encoding="utf-8"?>
<ds:datastoreItem xmlns:ds="http://schemas.openxmlformats.org/officeDocument/2006/customXml" ds:itemID="{B7D3D7F0-E704-4C61-AAE0-68EE06687260}"/>
</file>

<file path=docProps/app.xml><?xml version="1.0" encoding="utf-8"?>
<Properties xmlns="http://schemas.openxmlformats.org/officeDocument/2006/extended-properties" xmlns:vt="http://schemas.openxmlformats.org/officeDocument/2006/docPropsVTypes">
  <Template>Equity</Template>
  <TotalTime>309</TotalTime>
  <Words>943</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CiscoSans</vt:lpstr>
      <vt:lpstr>Franklin Gothic Book</vt:lpstr>
      <vt:lpstr>Perpetua</vt:lpstr>
      <vt:lpstr>Wingdings 2</vt:lpstr>
      <vt:lpstr>Equity</vt:lpstr>
      <vt:lpstr>Network Programming Lab</vt:lpstr>
      <vt:lpstr>Computer Network</vt:lpstr>
      <vt:lpstr>What Is Network Programming?</vt:lpstr>
      <vt:lpstr>Main types of networks to program</vt:lpstr>
      <vt:lpstr>LAN (Local Area Network)</vt:lpstr>
      <vt:lpstr>MAN (Metropolitan-Area Network)</vt:lpstr>
      <vt:lpstr>WAN (Wide-Area Network)</vt:lpstr>
      <vt:lpstr>WLAN (Wireless LAN)</vt:lpstr>
      <vt:lpstr>VPN (Virtual Private Network)</vt:lpstr>
      <vt:lpstr>Goals for this Lab</vt:lpstr>
      <vt:lpstr>Python Installation</vt:lpstr>
      <vt:lpstr>PowerPoint Presentation</vt:lpstr>
      <vt:lpstr>PowerPoint Presentation</vt:lpstr>
      <vt:lpstr>PowerPoint Presentation</vt:lpstr>
      <vt:lpstr>Python Basics</vt:lpstr>
      <vt:lpstr>Contd.</vt:lpstr>
      <vt:lpstr>Contd.</vt:lpstr>
      <vt:lpstr>Cond.</vt:lpstr>
      <vt:lpstr>Machine Name and IPv4</vt:lpstr>
      <vt:lpstr>Library Used</vt:lpstr>
      <vt:lpstr>Problem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Lab</dc:title>
  <dc:creator>Vipul Negi</dc:creator>
  <cp:lastModifiedBy>Vipul Negi</cp:lastModifiedBy>
  <cp:revision>31</cp:revision>
  <dcterms:created xsi:type="dcterms:W3CDTF">2022-01-08T09:23:24Z</dcterms:created>
  <dcterms:modified xsi:type="dcterms:W3CDTF">2024-01-09T06:44:51Z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0x01010096F3EAD4232CF4488AA5D8A4577888D5</vt:lpwstr>
  </property>
</Properties>
</file>