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6" r:id="rId4"/>
    <p:sldId id="267" r:id="rId5"/>
    <p:sldId id="268" r:id="rId6"/>
    <p:sldId id="269" r:id="rId7"/>
    <p:sldId id="270" r:id="rId8"/>
    <p:sldId id="271" r:id="rId9"/>
    <p:sldId id="272" r:id="rId10"/>
    <p:sldId id="273" r:id="rId11"/>
    <p:sldId id="274" r:id="rId12"/>
    <p:sldId id="256" r:id="rId13"/>
    <p:sldId id="257" r:id="rId14"/>
    <p:sldId id="258" r:id="rId15"/>
    <p:sldId id="259" r:id="rId16"/>
    <p:sldId id="260" r:id="rId17"/>
    <p:sldId id="26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3E3F8E-033C-4B34-9567-A0CF799DED5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3F8E-033C-4B34-9567-A0CF799DED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3F8E-033C-4B34-9567-A0CF799DED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3F8E-033C-4B34-9567-A0CF799DED5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3E3F8E-033C-4B34-9567-A0CF799DED5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E3F8E-033C-4B34-9567-A0CF799DED5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E3F8E-033C-4B34-9567-A0CF799DED5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E3F8E-033C-4B34-9567-A0CF799DED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E3F8E-033C-4B34-9567-A0CF799DED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E3F8E-033C-4B34-9567-A0CF799DED5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05031DA-6FCD-46CB-842E-7DCBDC6FB938}" type="datetimeFigureOut">
              <a:rPr lang="en-US" smtClean="0"/>
              <a:pPr/>
              <a:t>12/13/2022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E3E3F8E-033C-4B34-9567-A0CF799DED5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05031DA-6FCD-46CB-842E-7DCBDC6FB938}" type="datetimeFigureOut">
              <a:rPr lang="en-US" smtClean="0"/>
              <a:pPr/>
              <a:t>12/13/2022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3E3F8E-033C-4B34-9567-A0CF799DED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ools.ietf.org/html/rfc4330#section-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pochconverter.com/" TargetMode="External"/><Relationship Id="rId2" Type="http://schemas.openxmlformats.org/officeDocument/2006/relationships/hyperlink" Target="https://stackoverflow.com/questions/26937857/what-does-the-x1b-47-0-message-sent-to-an-ntp-server-me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erkeley_algorithm" TargetMode="External"/><Relationship Id="rId2" Type="http://schemas.openxmlformats.org/officeDocument/2006/relationships/hyperlink" Target="https://en.wikipedia.org/wiki/Cristian's_algorithm" TargetMode="External"/><Relationship Id="rId1" Type="http://schemas.openxmlformats.org/officeDocument/2006/relationships/slideLayout" Target="../slideLayouts/slideLayout2.xml"/><Relationship Id="rId5" Type="http://schemas.openxmlformats.org/officeDocument/2006/relationships/hyperlink" Target="https://en.wikipedia.org/wiki/User_Datagram_Protocol" TargetMode="External"/><Relationship Id="rId4" Type="http://schemas.openxmlformats.org/officeDocument/2006/relationships/hyperlink" Target="https://en.wikipedia.org/wiki/Network_Time_Protoco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liability_(computer_network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imple_Network_Time_Protocol" TargetMode="External"/><Relationship Id="rId2" Type="http://schemas.openxmlformats.org/officeDocument/2006/relationships/hyperlink" Target="https://en.wikipedia.org/wiki/Local_area_network" TargetMode="External"/><Relationship Id="rId1" Type="http://schemas.openxmlformats.org/officeDocument/2006/relationships/slideLayout" Target="../slideLayouts/slideLayout2.xml"/><Relationship Id="rId4" Type="http://schemas.openxmlformats.org/officeDocument/2006/relationships/hyperlink" Target="https://en.wikipedia.org/wiki/Master/slave_(technolog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SNTP (Simple Network Time Protocol)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0932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472225"/>
          </a:xfrm>
        </p:spPr>
        <p:txBody>
          <a:bodyPr>
            <a:normAutofit fontScale="90000"/>
          </a:bodyPr>
          <a:lstStyle/>
          <a:p>
            <a:r>
              <a:rPr lang="en-US" dirty="0"/>
              <a:t>NTP functioning</a:t>
            </a:r>
            <a:endParaRPr lang="en-IN" dirty="0"/>
          </a:p>
        </p:txBody>
      </p:sp>
      <p:sp>
        <p:nvSpPr>
          <p:cNvPr id="3" name="Content Placeholder 2"/>
          <p:cNvSpPr>
            <a:spLocks noGrp="1"/>
          </p:cNvSpPr>
          <p:nvPr>
            <p:ph idx="1"/>
          </p:nvPr>
        </p:nvSpPr>
        <p:spPr>
          <a:xfrm>
            <a:off x="628650" y="1603319"/>
            <a:ext cx="7886700" cy="3886654"/>
          </a:xfrm>
        </p:spPr>
        <p:txBody>
          <a:bodyPr>
            <a:normAutofit fontScale="92500" lnSpcReduction="10000"/>
          </a:bodyPr>
          <a:lstStyle/>
          <a:p>
            <a:pPr algn="just"/>
            <a:r>
              <a:rPr lang="en-US" dirty="0"/>
              <a:t>A synchronization request is sent at the T0 instant on the client’s side that checks if the time lag between the server and the requester is greater than 17 minutes.</a:t>
            </a:r>
          </a:p>
          <a:p>
            <a:pPr algn="just"/>
            <a:r>
              <a:rPr lang="en-US" dirty="0"/>
              <a:t>The message arrives to the server in the T1 instant:</a:t>
            </a:r>
          </a:p>
          <a:p>
            <a:pPr lvl="1" algn="just"/>
            <a:r>
              <a:rPr lang="en-US" dirty="0"/>
              <a:t>If the time delay is greater than 17 minutes, the process will not continue, and will end without synchronization.</a:t>
            </a:r>
          </a:p>
          <a:p>
            <a:pPr lvl="1" algn="just"/>
            <a:r>
              <a:rPr lang="en-US" dirty="0"/>
              <a:t>However, if the time is less than 17 minutes, the synchronization continues. The server sends a message with its time in the instant T2.</a:t>
            </a:r>
          </a:p>
          <a:p>
            <a:pPr algn="just"/>
            <a:r>
              <a:rPr lang="en-US" dirty="0"/>
              <a:t>The packet is received in the client in the instant T3. A gradual time adjustment is made every minute until it approaches 128 </a:t>
            </a:r>
            <a:r>
              <a:rPr lang="en-US" dirty="0" err="1"/>
              <a:t>ms</a:t>
            </a:r>
            <a:r>
              <a:rPr lang="en-US" dirty="0"/>
              <a:t> of server time. The delay (θ) between both clocks is calculated as:</a:t>
            </a:r>
          </a:p>
          <a:p>
            <a:endParaRPr lang="en-US" dirty="0"/>
          </a:p>
          <a:p>
            <a:endParaRPr lang="en-IN" dirty="0"/>
          </a:p>
        </p:txBody>
      </p:sp>
      <p:pic>
        <p:nvPicPr>
          <p:cNvPr id="4" name="Picture 3"/>
          <p:cNvPicPr>
            <a:picLocks noChangeAspect="1"/>
          </p:cNvPicPr>
          <p:nvPr/>
        </p:nvPicPr>
        <p:blipFill>
          <a:blip r:embed="rId2"/>
          <a:stretch>
            <a:fillRect/>
          </a:stretch>
        </p:blipFill>
        <p:spPr>
          <a:xfrm>
            <a:off x="3621881" y="5589240"/>
            <a:ext cx="1900238" cy="471488"/>
          </a:xfrm>
          <a:prstGeom prst="rect">
            <a:avLst/>
          </a:prstGeom>
        </p:spPr>
      </p:pic>
    </p:spTree>
    <p:extLst>
      <p:ext uri="{BB962C8B-B14F-4D97-AF65-F5344CB8AC3E}">
        <p14:creationId xmlns:p14="http://schemas.microsoft.com/office/powerpoint/2010/main" val="224135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530653"/>
          </a:xfrm>
        </p:spPr>
        <p:txBody>
          <a:bodyPr>
            <a:normAutofit fontScale="90000"/>
          </a:bodyPr>
          <a:lstStyle/>
          <a:p>
            <a:r>
              <a:rPr lang="en-US" dirty="0"/>
              <a:t>SNTP</a:t>
            </a:r>
            <a:endParaRPr lang="en-IN" dirty="0"/>
          </a:p>
        </p:txBody>
      </p:sp>
      <p:sp>
        <p:nvSpPr>
          <p:cNvPr id="3" name="Content Placeholder 2"/>
          <p:cNvSpPr>
            <a:spLocks noGrp="1"/>
          </p:cNvSpPr>
          <p:nvPr>
            <p:ph idx="1"/>
          </p:nvPr>
        </p:nvSpPr>
        <p:spPr>
          <a:xfrm>
            <a:off x="628650" y="1661747"/>
            <a:ext cx="7886700" cy="3828226"/>
          </a:xfrm>
        </p:spPr>
        <p:txBody>
          <a:bodyPr>
            <a:normAutofit fontScale="85000" lnSpcReduction="20000"/>
          </a:bodyPr>
          <a:lstStyle/>
          <a:p>
            <a:pPr algn="just"/>
            <a:r>
              <a:rPr lang="en-US" dirty="0"/>
              <a:t>The SNTP method is much simpler than the NTP, given that it bypasses various steps and only periodically adjusts the time, obtaining less accuracy. </a:t>
            </a:r>
          </a:p>
          <a:p>
            <a:pPr algn="just"/>
            <a:r>
              <a:rPr lang="en-US" dirty="0"/>
              <a:t>The latest version of this protocol is </a:t>
            </a:r>
            <a:r>
              <a:rPr lang="en-US" u="sng" dirty="0">
                <a:hlinkClick r:id="rId2" tooltip="SNTP v4"/>
              </a:rPr>
              <a:t>SNTPv4</a:t>
            </a:r>
            <a:r>
              <a:rPr lang="en-US" dirty="0"/>
              <a:t>. The main problem of this protocol is its low security. </a:t>
            </a:r>
          </a:p>
          <a:p>
            <a:pPr algn="just"/>
            <a:r>
              <a:rPr lang="en-US" dirty="0"/>
              <a:t>As it lacks an encryption method, it is vulnerable to attacks in which the time can be modified.</a:t>
            </a:r>
          </a:p>
          <a:p>
            <a:pPr algn="just"/>
            <a:r>
              <a:rPr lang="en-US" dirty="0"/>
              <a:t>The use of the SNTP protocol is interesting in the following cases:</a:t>
            </a:r>
          </a:p>
          <a:p>
            <a:pPr lvl="1" algn="just"/>
            <a:r>
              <a:rPr lang="en-US" dirty="0"/>
              <a:t>Simple devices, such as microcontrollers and small computers, with little memory.</a:t>
            </a:r>
          </a:p>
          <a:p>
            <a:pPr lvl="1" algn="just"/>
            <a:r>
              <a:rPr lang="en-US" dirty="0"/>
              <a:t>Equipment in which the time synchronization is not decisive.</a:t>
            </a:r>
          </a:p>
          <a:p>
            <a:pPr lvl="1" algn="just"/>
            <a:r>
              <a:rPr lang="en-US" dirty="0"/>
              <a:t>Control devices like PLC, remote units and embedded devices.</a:t>
            </a:r>
          </a:p>
          <a:p>
            <a:endParaRPr lang="en-IN" dirty="0"/>
          </a:p>
        </p:txBody>
      </p:sp>
    </p:spTree>
    <p:extLst>
      <p:ext uri="{BB962C8B-B14F-4D97-AF65-F5344CB8AC3E}">
        <p14:creationId xmlns:p14="http://schemas.microsoft.com/office/powerpoint/2010/main" val="52317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a:t>Network Programming Lab</a:t>
            </a:r>
            <a:endParaRPr lang="en-US" dirty="0"/>
          </a:p>
        </p:txBody>
      </p:sp>
    </p:spTree>
    <p:extLst>
      <p:ext uri="{BB962C8B-B14F-4D97-AF65-F5344CB8AC3E}">
        <p14:creationId xmlns:p14="http://schemas.microsoft.com/office/powerpoint/2010/main" val="68978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for the Lab</a:t>
            </a:r>
            <a:endParaRPr lang="en-US" dirty="0"/>
          </a:p>
        </p:txBody>
      </p:sp>
      <p:sp>
        <p:nvSpPr>
          <p:cNvPr id="3" name="Content Placeholder 2"/>
          <p:cNvSpPr>
            <a:spLocks noGrp="1"/>
          </p:cNvSpPr>
          <p:nvPr>
            <p:ph sz="quarter" idx="1"/>
          </p:nvPr>
        </p:nvSpPr>
        <p:spPr/>
        <p:txBody>
          <a:bodyPr/>
          <a:lstStyle/>
          <a:p>
            <a:r>
              <a:rPr lang="en-US" dirty="0"/>
              <a:t>Printing the current time from the internet time server with the help of NTP (</a:t>
            </a:r>
            <a:r>
              <a:rPr lang="en-US" b="1" dirty="0"/>
              <a:t>Network Time Protocol</a:t>
            </a:r>
            <a:r>
              <a:rPr lang="en-US" dirty="0"/>
              <a:t>). </a:t>
            </a:r>
          </a:p>
          <a:p>
            <a:r>
              <a:rPr lang="en-US" dirty="0"/>
              <a:t>Write an SNTP (Simple network time protocol) client that prints the current time from the internet time server received with the SNTP protocol.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Libraries used</a:t>
            </a:r>
            <a:endParaRPr lang="en-US" dirty="0"/>
          </a:p>
        </p:txBody>
      </p:sp>
      <p:sp>
        <p:nvSpPr>
          <p:cNvPr id="3" name="Content Placeholder 2"/>
          <p:cNvSpPr>
            <a:spLocks noGrp="1"/>
          </p:cNvSpPr>
          <p:nvPr>
            <p:ph sz="quarter" idx="1"/>
          </p:nvPr>
        </p:nvSpPr>
        <p:spPr/>
        <p:txBody>
          <a:bodyPr/>
          <a:lstStyle/>
          <a:p>
            <a:r>
              <a:rPr lang="en-US" dirty="0" err="1"/>
              <a:t>ntplib</a:t>
            </a:r>
            <a:endParaRPr lang="en-US" dirty="0"/>
          </a:p>
          <a:p>
            <a:r>
              <a:rPr lang="en-US" dirty="0"/>
              <a:t>time</a:t>
            </a:r>
          </a:p>
          <a:p>
            <a:r>
              <a:rPr lang="en-US" dirty="0"/>
              <a:t>socket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Time Protocol (NTP)</a:t>
            </a:r>
          </a:p>
        </p:txBody>
      </p:sp>
      <p:sp>
        <p:nvSpPr>
          <p:cNvPr id="3" name="Content Placeholder 2"/>
          <p:cNvSpPr>
            <a:spLocks noGrp="1"/>
          </p:cNvSpPr>
          <p:nvPr>
            <p:ph sz="quarter" idx="1"/>
          </p:nvPr>
        </p:nvSpPr>
        <p:spPr/>
        <p:txBody>
          <a:bodyPr/>
          <a:lstStyle/>
          <a:p>
            <a:r>
              <a:rPr lang="en-IN" dirty="0"/>
              <a:t>First we have to pip install it “</a:t>
            </a:r>
            <a:r>
              <a:rPr lang="en-US" b="1" dirty="0"/>
              <a:t>pip install </a:t>
            </a:r>
            <a:r>
              <a:rPr lang="en-US" b="1" dirty="0" err="1"/>
              <a:t>ntplib</a:t>
            </a:r>
            <a:r>
              <a:rPr lang="en-IN" dirty="0"/>
              <a:t>”</a:t>
            </a:r>
          </a:p>
          <a:p>
            <a:r>
              <a:rPr lang="en-US" dirty="0"/>
              <a:t>We create an instance of “</a:t>
            </a:r>
            <a:r>
              <a:rPr lang="en-US" dirty="0" err="1"/>
              <a:t>NTPClient</a:t>
            </a:r>
            <a:r>
              <a:rPr lang="en-US" dirty="0"/>
              <a:t>” and then we call the “request()” method on it by passing the NTP server address.</a:t>
            </a:r>
            <a:endParaRPr lang="en-IN"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SNTP</a:t>
            </a:r>
            <a:endParaRPr lang="en-US" dirty="0"/>
          </a:p>
        </p:txBody>
      </p:sp>
      <p:sp>
        <p:nvSpPr>
          <p:cNvPr id="3" name="Content Placeholder 2"/>
          <p:cNvSpPr>
            <a:spLocks noGrp="1"/>
          </p:cNvSpPr>
          <p:nvPr>
            <p:ph sz="quarter" idx="1"/>
          </p:nvPr>
        </p:nvSpPr>
        <p:spPr/>
        <p:txBody>
          <a:bodyPr/>
          <a:lstStyle/>
          <a:p>
            <a:r>
              <a:rPr lang="en-US" dirty="0"/>
              <a:t>Unlike the previous recipe, sometimes, you don't need to get the precise time from the NTP server. You can use a simpler version of NTP called simple network time protocol.</a:t>
            </a:r>
          </a:p>
          <a:p>
            <a:r>
              <a:rPr lang="en-US" dirty="0"/>
              <a:t>You may find the value of the Epoch time or convert to the Epoch time at “http://www.epochconverter.com/”.</a:t>
            </a:r>
          </a:p>
          <a:p>
            <a:r>
              <a:rPr lang="en-US" dirty="0"/>
              <a:t>The actual client creates a UDP socket (SOCK_DGRAM) to connect to the server following the UDP protocol.</a:t>
            </a:r>
          </a:p>
          <a:p>
            <a:r>
              <a:rPr lang="en-US" dirty="0"/>
              <a:t>The client then needs to send the SNTP protocol data ('\x1b' + 47 * '\0') in a packet.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pic>
        <p:nvPicPr>
          <p:cNvPr id="4" name="Content Placeholder 3" descr="SNTP.png"/>
          <p:cNvPicPr>
            <a:picLocks noGrp="1" noChangeAspect="1"/>
          </p:cNvPicPr>
          <p:nvPr>
            <p:ph sz="quarter" idx="1"/>
          </p:nvPr>
        </p:nvPicPr>
        <p:blipFill>
          <a:blip r:embed="rId2"/>
          <a:stretch>
            <a:fillRect/>
          </a:stretch>
        </p:blipFill>
        <p:spPr>
          <a:xfrm>
            <a:off x="914400" y="1739501"/>
            <a:ext cx="7772400" cy="398859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assignment </a:t>
            </a:r>
            <a:endParaRPr lang="en-US" dirty="0"/>
          </a:p>
        </p:txBody>
      </p:sp>
      <p:sp>
        <p:nvSpPr>
          <p:cNvPr id="3" name="Content Placeholder 2"/>
          <p:cNvSpPr>
            <a:spLocks noGrp="1"/>
          </p:cNvSpPr>
          <p:nvPr>
            <p:ph sz="quarter" idx="1"/>
          </p:nvPr>
        </p:nvSpPr>
        <p:spPr/>
        <p:txBody>
          <a:bodyPr/>
          <a:lstStyle/>
          <a:p>
            <a:endParaRPr lang="en-US" dirty="0"/>
          </a:p>
          <a:p>
            <a:r>
              <a:rPr lang="en-US" dirty="0"/>
              <a:t> Printing the current time from the internet time server with the help of NTP? Also write an SNTP client that prints the current time from the internet time server received with the SNTP protocol?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endParaRPr lang="en-US" dirty="0"/>
          </a:p>
        </p:txBody>
      </p:sp>
      <p:sp>
        <p:nvSpPr>
          <p:cNvPr id="3" name="Content Placeholder 2"/>
          <p:cNvSpPr>
            <a:spLocks noGrp="1"/>
          </p:cNvSpPr>
          <p:nvPr>
            <p:ph sz="quarter" idx="1"/>
          </p:nvPr>
        </p:nvSpPr>
        <p:spPr/>
        <p:txBody>
          <a:bodyPr/>
          <a:lstStyle/>
          <a:p>
            <a:r>
              <a:rPr lang="en-US" dirty="0">
                <a:hlinkClick r:id="rId2"/>
              </a:rPr>
              <a:t>https://stackoverflow.com/questions/26937857/what-does-the-x1b-47-0-message-sent-to-an-ntp-server-mean#:~:text=1%20Answer&amp;text=%22%5Cx1b'%20%2B%2047%20*%20'%5C0%22%20represents%20a,of%20an%20NTP%20UDP%20packet</a:t>
            </a:r>
            <a:r>
              <a:rPr lang="en-US" dirty="0"/>
              <a:t>.</a:t>
            </a:r>
          </a:p>
          <a:p>
            <a:r>
              <a:rPr lang="en-US" dirty="0">
                <a:hlinkClick r:id="rId3"/>
              </a:rPr>
              <a:t>http://www.epochconverter.com</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90926"/>
          </a:xfrm>
        </p:spPr>
        <p:txBody>
          <a:bodyPr>
            <a:normAutofit fontScale="90000"/>
          </a:bodyPr>
          <a:lstStyle/>
          <a:p>
            <a:r>
              <a:rPr lang="en-US" dirty="0"/>
              <a:t>Clock Synchronization</a:t>
            </a:r>
            <a:endParaRPr lang="en-IN" dirty="0"/>
          </a:p>
        </p:txBody>
      </p:sp>
      <p:sp>
        <p:nvSpPr>
          <p:cNvPr id="3" name="Content Placeholder 2"/>
          <p:cNvSpPr>
            <a:spLocks noGrp="1"/>
          </p:cNvSpPr>
          <p:nvPr>
            <p:ph idx="1"/>
          </p:nvPr>
        </p:nvSpPr>
        <p:spPr>
          <a:xfrm>
            <a:off x="628650" y="1822021"/>
            <a:ext cx="7886700" cy="3667952"/>
          </a:xfrm>
        </p:spPr>
        <p:txBody>
          <a:bodyPr>
            <a:normAutofit lnSpcReduction="10000"/>
          </a:bodyPr>
          <a:lstStyle/>
          <a:p>
            <a:pPr algn="just"/>
            <a:r>
              <a:rPr lang="en-US" b="1" dirty="0"/>
              <a:t>Clock synchronization</a:t>
            </a:r>
            <a:r>
              <a:rPr lang="en-US" dirty="0"/>
              <a:t> is a topic in computer networks that aims to coordinate independent clocks. </a:t>
            </a:r>
          </a:p>
          <a:p>
            <a:pPr algn="just"/>
            <a:r>
              <a:rPr lang="en-US" dirty="0"/>
              <a:t>Even when initially set accurately, real clocks will differ after some amount of time due to clock drift, caused by clocks counting time at slightly different rates.</a:t>
            </a:r>
          </a:p>
          <a:p>
            <a:pPr algn="just"/>
            <a:r>
              <a:rPr lang="en-US" dirty="0"/>
              <a:t>Synchronization is required for accurate reproduction of streaming media. </a:t>
            </a:r>
          </a:p>
          <a:p>
            <a:pPr algn="just"/>
            <a:r>
              <a:rPr lang="en-US" dirty="0"/>
              <a:t>Clock synchronization is a significant component of audio over Ethernet systems.</a:t>
            </a:r>
          </a:p>
        </p:txBody>
      </p:sp>
    </p:spTree>
    <p:extLst>
      <p:ext uri="{BB962C8B-B14F-4D97-AF65-F5344CB8AC3E}">
        <p14:creationId xmlns:p14="http://schemas.microsoft.com/office/powerpoint/2010/main" val="378938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5797"/>
          </a:xfrm>
        </p:spPr>
        <p:txBody>
          <a:bodyPr>
            <a:normAutofit fontScale="90000"/>
          </a:bodyPr>
          <a:lstStyle/>
          <a:p>
            <a:r>
              <a:rPr lang="en-US" dirty="0"/>
              <a:t>Clock Synchronization</a:t>
            </a:r>
            <a:endParaRPr lang="en-IN" dirty="0"/>
          </a:p>
        </p:txBody>
      </p:sp>
      <p:sp>
        <p:nvSpPr>
          <p:cNvPr id="3" name="Content Placeholder 2"/>
          <p:cNvSpPr>
            <a:spLocks noGrp="1"/>
          </p:cNvSpPr>
          <p:nvPr>
            <p:ph idx="1"/>
          </p:nvPr>
        </p:nvSpPr>
        <p:spPr>
          <a:xfrm>
            <a:off x="628650" y="1856891"/>
            <a:ext cx="7886700" cy="3633082"/>
          </a:xfrm>
        </p:spPr>
        <p:txBody>
          <a:bodyPr>
            <a:normAutofit fontScale="92500" lnSpcReduction="20000"/>
          </a:bodyPr>
          <a:lstStyle/>
          <a:p>
            <a:pPr algn="just"/>
            <a:r>
              <a:rPr lang="en-US" dirty="0"/>
              <a:t>In a central server system, the synchronization solution is trivial; the server will dictate the system time. </a:t>
            </a:r>
          </a:p>
          <a:p>
            <a:pPr algn="just"/>
            <a:r>
              <a:rPr lang="en-US" dirty="0">
                <a:hlinkClick r:id="rId2" tooltip="Cristian's algorithm"/>
              </a:rPr>
              <a:t>Cristian's algorithm</a:t>
            </a:r>
            <a:r>
              <a:rPr lang="en-US" dirty="0"/>
              <a:t> and the </a:t>
            </a:r>
            <a:r>
              <a:rPr lang="en-US" dirty="0">
                <a:hlinkClick r:id="rId3" tooltip="Berkeley algorithm"/>
              </a:rPr>
              <a:t>Berkeley algorithm</a:t>
            </a:r>
            <a:r>
              <a:rPr lang="en-US" dirty="0"/>
              <a:t> are potential solutions to the clock synchronization problem in central environment.</a:t>
            </a:r>
          </a:p>
          <a:p>
            <a:pPr algn="just"/>
            <a:r>
              <a:rPr lang="en-US" dirty="0"/>
              <a:t>In distributed computing, the problem takes on more complexity because a global time is not easily known. </a:t>
            </a:r>
          </a:p>
          <a:p>
            <a:pPr algn="just"/>
            <a:r>
              <a:rPr lang="en-US" dirty="0"/>
              <a:t>The most used clock synchronization solution on the Internet is the </a:t>
            </a:r>
            <a:r>
              <a:rPr lang="en-US" dirty="0">
                <a:hlinkClick r:id="rId4" tooltip="Network Time Protocol"/>
              </a:rPr>
              <a:t>Network Time Protocol</a:t>
            </a:r>
            <a:r>
              <a:rPr lang="en-US" dirty="0"/>
              <a:t> (NTP) which is a layered client-server architecture based on </a:t>
            </a:r>
            <a:r>
              <a:rPr lang="en-US" dirty="0">
                <a:hlinkClick r:id="rId5" tooltip="User Datagram Protocol"/>
              </a:rPr>
              <a:t>User Datagram Protocol</a:t>
            </a:r>
            <a:r>
              <a:rPr lang="en-US" dirty="0"/>
              <a:t> (UDP) message passing.</a:t>
            </a:r>
            <a:endParaRPr lang="en-IN" dirty="0"/>
          </a:p>
          <a:p>
            <a:endParaRPr lang="en-IN" dirty="0"/>
          </a:p>
        </p:txBody>
      </p:sp>
    </p:spTree>
    <p:extLst>
      <p:ext uri="{BB962C8B-B14F-4D97-AF65-F5344CB8AC3E}">
        <p14:creationId xmlns:p14="http://schemas.microsoft.com/office/powerpoint/2010/main" val="334671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67679"/>
          </a:xfrm>
        </p:spPr>
        <p:txBody>
          <a:bodyPr>
            <a:normAutofit fontScale="90000"/>
          </a:bodyPr>
          <a:lstStyle/>
          <a:p>
            <a:r>
              <a:rPr lang="en-US" dirty="0"/>
              <a:t>NTP / SNTP</a:t>
            </a:r>
            <a:endParaRPr lang="en-IN" dirty="0"/>
          </a:p>
        </p:txBody>
      </p:sp>
      <p:sp>
        <p:nvSpPr>
          <p:cNvPr id="3" name="Content Placeholder 2"/>
          <p:cNvSpPr>
            <a:spLocks noGrp="1"/>
          </p:cNvSpPr>
          <p:nvPr>
            <p:ph idx="1"/>
          </p:nvPr>
        </p:nvSpPr>
        <p:spPr>
          <a:xfrm>
            <a:off x="628650" y="1798774"/>
            <a:ext cx="7886700" cy="3691199"/>
          </a:xfrm>
        </p:spPr>
        <p:txBody>
          <a:bodyPr>
            <a:normAutofit fontScale="92500" lnSpcReduction="10000"/>
          </a:bodyPr>
          <a:lstStyle/>
          <a:p>
            <a:pPr algn="just"/>
            <a:r>
              <a:rPr lang="en-US" dirty="0"/>
              <a:t>Simple Network Time Protocol (SNTP) is a simplified version of Network Time Protocol (NTP) that is used to synchronize computer clocks on a network. </a:t>
            </a:r>
          </a:p>
          <a:p>
            <a:pPr algn="just"/>
            <a:r>
              <a:rPr lang="en-US" dirty="0"/>
              <a:t>This simplified version of NTP is generally used when full implementation of NTP is not needed.</a:t>
            </a:r>
          </a:p>
          <a:p>
            <a:pPr algn="just"/>
            <a:r>
              <a:rPr lang="en-US" dirty="0"/>
              <a:t>(NTP) is a highly robust protocol, widely deployed throughout the Internet.</a:t>
            </a:r>
          </a:p>
          <a:p>
            <a:pPr algn="just"/>
            <a:r>
              <a:rPr lang="en-US" dirty="0"/>
              <a:t>Well tested over the years, it is generally regarded as the state of the art in distributed time synchronization protocols for </a:t>
            </a:r>
            <a:r>
              <a:rPr lang="en-US" dirty="0">
                <a:hlinkClick r:id="rId2" tooltip="Reliability (computer networking)"/>
              </a:rPr>
              <a:t>unreliable networks</a:t>
            </a:r>
            <a:r>
              <a:rPr lang="en-US" dirty="0"/>
              <a:t>.</a:t>
            </a:r>
          </a:p>
          <a:p>
            <a:pPr marL="0" indent="0">
              <a:buNone/>
            </a:pPr>
            <a:endParaRPr lang="en-IN" dirty="0"/>
          </a:p>
        </p:txBody>
      </p:sp>
    </p:spTree>
    <p:extLst>
      <p:ext uri="{BB962C8B-B14F-4D97-AF65-F5344CB8AC3E}">
        <p14:creationId xmlns:p14="http://schemas.microsoft.com/office/powerpoint/2010/main" val="7935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NTP / SNTP</a:t>
            </a:r>
            <a:endParaRPr lang="en-IN" dirty="0"/>
          </a:p>
        </p:txBody>
      </p:sp>
      <p:sp>
        <p:nvSpPr>
          <p:cNvPr id="3" name="Content Placeholder 2"/>
          <p:cNvSpPr>
            <a:spLocks noGrp="1"/>
          </p:cNvSpPr>
          <p:nvPr>
            <p:ph idx="1"/>
          </p:nvPr>
        </p:nvSpPr>
        <p:spPr>
          <a:xfrm>
            <a:off x="628650" y="1682201"/>
            <a:ext cx="7886700" cy="3493597"/>
          </a:xfrm>
        </p:spPr>
        <p:txBody>
          <a:bodyPr/>
          <a:lstStyle/>
          <a:p>
            <a:pPr algn="just"/>
            <a:r>
              <a:rPr lang="en-US" dirty="0"/>
              <a:t>It can reduce synchronization offsets to times of the order of a few milliseconds over the public Internet, and to sub-millisecond levels over </a:t>
            </a:r>
            <a:r>
              <a:rPr lang="en-US" dirty="0">
                <a:hlinkClick r:id="rId2" tooltip="Local area network"/>
              </a:rPr>
              <a:t>local area networks</a:t>
            </a:r>
            <a:r>
              <a:rPr lang="en-US" dirty="0"/>
              <a:t>.</a:t>
            </a:r>
          </a:p>
          <a:p>
            <a:pPr algn="just"/>
            <a:r>
              <a:rPr lang="en-US" dirty="0"/>
              <a:t>A simplified version of the NTP protocol, </a:t>
            </a:r>
            <a:r>
              <a:rPr lang="en-US" dirty="0">
                <a:hlinkClick r:id="rId3" tooltip="Simple Network Time Protocol"/>
              </a:rPr>
              <a:t>Simple Network Time Protocol</a:t>
            </a:r>
            <a:r>
              <a:rPr lang="en-US" dirty="0"/>
              <a:t> (SNTP), can also be used as a pure single-shot stateless </a:t>
            </a:r>
            <a:r>
              <a:rPr lang="en-US" dirty="0">
                <a:hlinkClick r:id="rId4" tooltip="Master/slave (technology)"/>
              </a:rPr>
              <a:t>primary/secondary</a:t>
            </a:r>
            <a:r>
              <a:rPr lang="en-US" dirty="0"/>
              <a:t> synchronization protocol, but lacks the sophisticated features of NTP, and thus has much lower performance and reliability levels.</a:t>
            </a:r>
          </a:p>
          <a:p>
            <a:endParaRPr lang="en-IN" dirty="0"/>
          </a:p>
        </p:txBody>
      </p:sp>
    </p:spTree>
    <p:extLst>
      <p:ext uri="{BB962C8B-B14F-4D97-AF65-F5344CB8AC3E}">
        <p14:creationId xmlns:p14="http://schemas.microsoft.com/office/powerpoint/2010/main" val="238958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90926"/>
          </a:xfrm>
        </p:spPr>
        <p:txBody>
          <a:bodyPr>
            <a:normAutofit fontScale="90000"/>
          </a:bodyPr>
          <a:lstStyle/>
          <a:p>
            <a:r>
              <a:rPr lang="en-US" dirty="0"/>
              <a:t>NTP / SNTP</a:t>
            </a:r>
            <a:endParaRPr lang="en-IN" dirty="0"/>
          </a:p>
        </p:txBody>
      </p:sp>
      <p:sp>
        <p:nvSpPr>
          <p:cNvPr id="3" name="Content Placeholder 2"/>
          <p:cNvSpPr>
            <a:spLocks noGrp="1"/>
          </p:cNvSpPr>
          <p:nvPr>
            <p:ph idx="1"/>
          </p:nvPr>
        </p:nvSpPr>
        <p:spPr>
          <a:xfrm>
            <a:off x="628650" y="2042870"/>
            <a:ext cx="7886700" cy="3447102"/>
          </a:xfrm>
        </p:spPr>
        <p:txBody>
          <a:bodyPr>
            <a:normAutofit fontScale="92500"/>
          </a:bodyPr>
          <a:lstStyle/>
          <a:p>
            <a:pPr algn="just"/>
            <a:r>
              <a:rPr lang="en-US" dirty="0"/>
              <a:t>SNTP supports unicast, multicast and </a:t>
            </a:r>
            <a:r>
              <a:rPr lang="en-US" dirty="0" err="1"/>
              <a:t>anycast</a:t>
            </a:r>
            <a:r>
              <a:rPr lang="en-US" dirty="0"/>
              <a:t> operating modes. </a:t>
            </a:r>
          </a:p>
          <a:p>
            <a:pPr algn="just"/>
            <a:r>
              <a:rPr lang="en-US" dirty="0"/>
              <a:t>In unicast mode, the client sends a request to a dedicated server by referencing its unicast address. </a:t>
            </a:r>
          </a:p>
          <a:p>
            <a:pPr algn="just"/>
            <a:r>
              <a:rPr lang="en-US" dirty="0"/>
              <a:t>Once a reply is received from the server, the client determines the time, roundtrip delay and local clock offset in reference to the server.</a:t>
            </a:r>
          </a:p>
          <a:p>
            <a:pPr algn="just"/>
            <a:r>
              <a:rPr lang="en-US" dirty="0"/>
              <a:t>In multicast mode, the server sends an unsolicited message to a dedicated IPv4 or IPv6 local broadcast address. </a:t>
            </a:r>
          </a:p>
        </p:txBody>
      </p:sp>
    </p:spTree>
    <p:extLst>
      <p:ext uri="{BB962C8B-B14F-4D97-AF65-F5344CB8AC3E}">
        <p14:creationId xmlns:p14="http://schemas.microsoft.com/office/powerpoint/2010/main" val="18493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NTP / SNTP</a:t>
            </a:r>
            <a:endParaRPr lang="en-IN" dirty="0"/>
          </a:p>
        </p:txBody>
      </p:sp>
      <p:sp>
        <p:nvSpPr>
          <p:cNvPr id="3" name="Content Placeholder 2"/>
          <p:cNvSpPr>
            <a:spLocks noGrp="1"/>
          </p:cNvSpPr>
          <p:nvPr>
            <p:ph idx="1"/>
          </p:nvPr>
        </p:nvSpPr>
        <p:spPr/>
        <p:txBody>
          <a:bodyPr/>
          <a:lstStyle/>
          <a:p>
            <a:pPr algn="just"/>
            <a:r>
              <a:rPr lang="en-US" dirty="0"/>
              <a:t>Generally, a multicast client does not send any requests to the service because of the service disruption caused by unknown and untrusted multicast servers. </a:t>
            </a:r>
          </a:p>
          <a:p>
            <a:pPr algn="just"/>
            <a:r>
              <a:rPr lang="en-US" dirty="0"/>
              <a:t>The disruption can be avoided through an access control mechanism that allows a client to select a designated server he or she knows and trusts.</a:t>
            </a:r>
            <a:endParaRPr lang="en-IN" dirty="0"/>
          </a:p>
          <a:p>
            <a:endParaRPr lang="en-IN" dirty="0"/>
          </a:p>
        </p:txBody>
      </p:sp>
    </p:spTree>
    <p:extLst>
      <p:ext uri="{BB962C8B-B14F-4D97-AF65-F5344CB8AC3E}">
        <p14:creationId xmlns:p14="http://schemas.microsoft.com/office/powerpoint/2010/main" val="265184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NTP / SNTP</a:t>
            </a:r>
            <a:endParaRPr lang="en-IN" dirty="0"/>
          </a:p>
        </p:txBody>
      </p:sp>
      <p:sp>
        <p:nvSpPr>
          <p:cNvPr id="3" name="Content Placeholder 2"/>
          <p:cNvSpPr>
            <a:spLocks noGrp="1"/>
          </p:cNvSpPr>
          <p:nvPr>
            <p:ph idx="1"/>
          </p:nvPr>
        </p:nvSpPr>
        <p:spPr>
          <a:xfrm>
            <a:off x="628650" y="2044211"/>
            <a:ext cx="7886700" cy="3445761"/>
          </a:xfrm>
        </p:spPr>
        <p:txBody>
          <a:bodyPr>
            <a:normAutofit fontScale="77500" lnSpcReduction="20000"/>
          </a:bodyPr>
          <a:lstStyle/>
          <a:p>
            <a:pPr algn="just"/>
            <a:r>
              <a:rPr lang="en-US" dirty="0"/>
              <a:t>In both the NTP and SNTP protocols the communication begins with a request message by the client.</a:t>
            </a:r>
          </a:p>
          <a:p>
            <a:pPr algn="just"/>
            <a:r>
              <a:rPr lang="en-US" dirty="0"/>
              <a:t>Furthermore, they send and receive the same message format with the server. </a:t>
            </a:r>
          </a:p>
          <a:p>
            <a:pPr algn="just"/>
            <a:r>
              <a:rPr lang="en-US" dirty="0"/>
              <a:t>The main difference between both is the synchronization process that they carry out. </a:t>
            </a:r>
          </a:p>
          <a:p>
            <a:pPr algn="just"/>
            <a:r>
              <a:rPr lang="en-US" dirty="0"/>
              <a:t>The NTP protocol can use various servers and takes into account the tripping speed of the component that requests the time.</a:t>
            </a:r>
          </a:p>
          <a:p>
            <a:pPr algn="just"/>
            <a:r>
              <a:rPr lang="en-US" dirty="0"/>
              <a:t> As it uses several devices, the NTP method can distinguish the time of those that move away from the others. </a:t>
            </a:r>
          </a:p>
          <a:p>
            <a:pPr algn="just"/>
            <a:r>
              <a:rPr lang="en-US" dirty="0"/>
              <a:t>This gives the NTP protocol more reliability than SNTP, which only uses one server or master clock.</a:t>
            </a:r>
            <a:endParaRPr lang="en-IN" dirty="0"/>
          </a:p>
        </p:txBody>
      </p:sp>
    </p:spTree>
    <p:extLst>
      <p:ext uri="{BB962C8B-B14F-4D97-AF65-F5344CB8AC3E}">
        <p14:creationId xmlns:p14="http://schemas.microsoft.com/office/powerpoint/2010/main" val="68986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Exchange of messages in NTP protocol</a:t>
            </a:r>
            <a:br>
              <a:rPr lang="en-US" dirty="0"/>
            </a:br>
            <a:endParaRPr lang="en-IN" dirty="0"/>
          </a:p>
        </p:txBody>
      </p:sp>
      <p:pic>
        <p:nvPicPr>
          <p:cNvPr id="4" name="Content Placeholder 3"/>
          <p:cNvPicPr>
            <a:picLocks noGrp="1" noChangeAspect="1"/>
          </p:cNvPicPr>
          <p:nvPr>
            <p:ph idx="1"/>
          </p:nvPr>
        </p:nvPicPr>
        <p:blipFill>
          <a:blip r:embed="rId2"/>
          <a:stretch>
            <a:fillRect/>
          </a:stretch>
        </p:blipFill>
        <p:spPr>
          <a:xfrm>
            <a:off x="1318846" y="2512402"/>
            <a:ext cx="6501911" cy="2163778"/>
          </a:xfrm>
          <a:prstGeom prst="rect">
            <a:avLst/>
          </a:prstGeom>
        </p:spPr>
      </p:pic>
    </p:spTree>
    <p:extLst>
      <p:ext uri="{BB962C8B-B14F-4D97-AF65-F5344CB8AC3E}">
        <p14:creationId xmlns:p14="http://schemas.microsoft.com/office/powerpoint/2010/main" val="1898074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3EAD4232CF4488AA5D8A4577888D5" ma:contentTypeVersion="4" ma:contentTypeDescription="Create a new document." ma:contentTypeScope="" ma:versionID="c140cd21a6c560c4e1c52ee10bf17337">
  <xsd:schema xmlns:xsd="http://www.w3.org/2001/XMLSchema" xmlns:xs="http://www.w3.org/2001/XMLSchema" xmlns:p="http://schemas.microsoft.com/office/2006/metadata/properties" xmlns:ns2="929e335c-69d1-4d3d-acb0-b9e13060f2ab" targetNamespace="http://schemas.microsoft.com/office/2006/metadata/properties" ma:root="true" ma:fieldsID="5aeaa45e5777ca50fb1234be5aa1138b" ns2:_="">
    <xsd:import namespace="929e335c-69d1-4d3d-acb0-b9e13060f2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9e335c-69d1-4d3d-acb0-b9e13060f2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3374E8-9071-4FE8-A3BF-B14713F1FD7C}"/>
</file>

<file path=customXml/itemProps2.xml><?xml version="1.0" encoding="utf-8"?>
<ds:datastoreItem xmlns:ds="http://schemas.openxmlformats.org/officeDocument/2006/customXml" ds:itemID="{21FFF6BB-9063-4B40-9F89-011784EAF2CB}"/>
</file>

<file path=customXml/itemProps3.xml><?xml version="1.0" encoding="utf-8"?>
<ds:datastoreItem xmlns:ds="http://schemas.openxmlformats.org/officeDocument/2006/customXml" ds:itemID="{35D2A1F7-42AE-434E-BB6D-9435C7A3F131}"/>
</file>

<file path=docProps/app.xml><?xml version="1.0" encoding="utf-8"?>
<Properties xmlns="http://schemas.openxmlformats.org/officeDocument/2006/extended-properties" xmlns:vt="http://schemas.openxmlformats.org/officeDocument/2006/docPropsVTypes">
  <Template>Equity</Template>
  <TotalTime>95</TotalTime>
  <Words>1137</Words>
  <Application>Microsoft Office PowerPoint</Application>
  <PresentationFormat>On-screen Show (4:3)</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Franklin Gothic Book</vt:lpstr>
      <vt:lpstr>Perpetua</vt:lpstr>
      <vt:lpstr>Wingdings 2</vt:lpstr>
      <vt:lpstr>Equity</vt:lpstr>
      <vt:lpstr>SNTP (Simple Network Time Protocol)</vt:lpstr>
      <vt:lpstr>Clock Synchronization</vt:lpstr>
      <vt:lpstr>Clock Synchronization</vt:lpstr>
      <vt:lpstr>NTP / SNTP</vt:lpstr>
      <vt:lpstr>NTP / SNTP</vt:lpstr>
      <vt:lpstr>NTP / SNTP</vt:lpstr>
      <vt:lpstr>NTP / SNTP</vt:lpstr>
      <vt:lpstr>NTP / SNTP</vt:lpstr>
      <vt:lpstr>Exchange of messages in NTP protocol </vt:lpstr>
      <vt:lpstr>NTP functioning</vt:lpstr>
      <vt:lpstr>SNTP</vt:lpstr>
      <vt:lpstr>Network Programming Lab</vt:lpstr>
      <vt:lpstr>Goals for the Lab</vt:lpstr>
      <vt:lpstr>Libraries used</vt:lpstr>
      <vt:lpstr>Network Time Protocol (NTP)</vt:lpstr>
      <vt:lpstr>SNTP</vt:lpstr>
      <vt:lpstr>Contd.</vt:lpstr>
      <vt:lpstr>The assignment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 Lab</dc:title>
  <dc:creator>Vipul Negi</dc:creator>
  <cp:lastModifiedBy>Vipul Negi</cp:lastModifiedBy>
  <cp:revision>16</cp:revision>
  <dcterms:created xsi:type="dcterms:W3CDTF">2022-02-03T10:52:30Z</dcterms:created>
  <dcterms:modified xsi:type="dcterms:W3CDTF">2022-12-13T08:28:08Z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0x01010096F3EAD4232CF4488AA5D8A4577888D5</vt:lpwstr>
  </property>
</Properties>
</file>