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6" r:id="rId5"/>
    <p:sldId id="267" r:id="rId6"/>
    <p:sldId id="271" r:id="rId7"/>
    <p:sldId id="273" r:id="rId8"/>
    <p:sldId id="277" r:id="rId9"/>
    <p:sldId id="274" r:id="rId10"/>
    <p:sldId id="27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82" d="100"/>
          <a:sy n="82" d="100"/>
        </p:scale>
        <p:origin x="720"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Lst>
  <dgm:cxnLst>
    <dgm:cxn modelId="{74A68EEE-876E-4134-B088-DC53246E11FE}" type="presOf" srcId="{5C72703F-EB58-4B0C-8B2A-EDF2A51B2C6C}" destId="{BF30E86D-EAFC-44CE-B56C-D7C5EC7742F3}" srcOrd="0" destOrd="0" presId="urn:microsoft.com/office/officeart/2019/1/layout/PeoplePortraits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colorful2" csCatId="colorful" phldr="1"/>
      <dgm:spPr/>
      <dgm:t>
        <a:bodyPr/>
        <a:lstStyle/>
        <a:p>
          <a:endParaRPr lang="en-US"/>
        </a:p>
      </dgm:t>
    </dgm:pt>
    <dgm:pt modelId="{57B30C7E-2C98-474C-972A-4A9F013596F6}">
      <dgm:prSet custT="1"/>
      <dgm:spPr/>
      <dgm:t>
        <a:bodyPr/>
        <a:lstStyle/>
        <a:p>
          <a:r>
            <a:rPr lang="en-US" sz="2000" b="1" dirty="0">
              <a:latin typeface="+mj-lt"/>
              <a:ea typeface="Calibri" charset="0"/>
              <a:cs typeface="Calibri" charset="0"/>
            </a:rPr>
            <a:t>WEEK 1</a:t>
          </a:r>
        </a:p>
        <a:p>
          <a:r>
            <a:rPr lang="en-US" sz="2000" b="1" dirty="0">
              <a:latin typeface="+mj-lt"/>
              <a:ea typeface="Calibri" charset="0"/>
              <a:cs typeface="Calibri" charset="0"/>
            </a:rPr>
            <a:t>(16-22 Oct)</a:t>
          </a:r>
        </a:p>
      </dgm:t>
    </dgm:pt>
    <dgm:pt modelId="{3C56CB1B-7905-41E8-90E6-A55A14BA7821}" type="parTrans" cxnId="{13126A2F-129D-4762-93CF-9798949EB589}">
      <dgm:prSet/>
      <dgm:spPr/>
      <dgm:t>
        <a:bodyPr/>
        <a:lstStyle/>
        <a:p>
          <a:endParaRPr lang="en-US"/>
        </a:p>
      </dgm:t>
    </dgm:pt>
    <dgm:pt modelId="{7F14057D-1A20-4F64-A110-C77AC5F00602}" type="sibTrans" cxnId="{13126A2F-129D-4762-93CF-9798949EB589}">
      <dgm:prSet/>
      <dgm:spPr/>
      <dgm:t>
        <a:bodyPr/>
        <a:lstStyle/>
        <a:p>
          <a:endParaRPr lang="en-US"/>
        </a:p>
      </dgm:t>
    </dgm:pt>
    <dgm:pt modelId="{B45FF3C1-5A75-4E4C-B2B6-84B0FAC421C2}">
      <dgm:prSet custT="1"/>
      <dgm:spPr/>
      <dgm:t>
        <a:bodyPr lIns="182880" tIns="182880" rIns="182880" bIns="182880"/>
        <a:lstStyle/>
        <a:p>
          <a:pPr marL="0">
            <a:lnSpc>
              <a:spcPct val="100000"/>
            </a:lnSpc>
            <a:buFont typeface="Arial" panose="020B0604020202020204" pitchFamily="34" charset="0"/>
            <a:buNone/>
          </a:pPr>
          <a:r>
            <a:rPr lang="en-US" sz="1600" dirty="0">
              <a:latin typeface="Calibri" charset="0"/>
              <a:ea typeface="Calibri" charset="0"/>
              <a:cs typeface="Calibri" charset="0"/>
            </a:rPr>
            <a:t>Research about Project and finalize the topic. </a:t>
          </a:r>
        </a:p>
        <a:p>
          <a:pPr marL="0">
            <a:lnSpc>
              <a:spcPct val="100000"/>
            </a:lnSpc>
            <a:buFont typeface="Arial" panose="020B0604020202020204" pitchFamily="34" charset="0"/>
            <a:buNone/>
          </a:pPr>
          <a:r>
            <a:rPr lang="en-US" sz="1600" dirty="0">
              <a:latin typeface="Calibri" charset="0"/>
              <a:ea typeface="Calibri" charset="0"/>
              <a:cs typeface="Calibri" charset="0"/>
            </a:rPr>
            <a:t>Finalize the project elements and work on PDR.</a:t>
          </a:r>
        </a:p>
        <a:p>
          <a:pPr marL="0">
            <a:lnSpc>
              <a:spcPct val="100000"/>
            </a:lnSpc>
            <a:buFont typeface="Arial" panose="020B0604020202020204" pitchFamily="34" charset="0"/>
            <a:buChar char="•"/>
          </a:pPr>
          <a:endParaRPr lang="en-US" sz="1400" dirty="0">
            <a:latin typeface="Calibri" charset="0"/>
            <a:ea typeface="Calibri" charset="0"/>
            <a:cs typeface="Calibri" charset="0"/>
          </a:endParaRPr>
        </a:p>
      </dgm:t>
    </dgm:pt>
    <dgm:pt modelId="{34A81C80-FF70-48EA-B442-BDB1EF403754}" type="parTrans" cxnId="{D6AF6FC0-4B56-4246-AC09-69D41F1CFC6B}">
      <dgm:prSet/>
      <dgm:spPr/>
      <dgm:t>
        <a:bodyPr/>
        <a:lstStyle/>
        <a:p>
          <a:endParaRPr lang="en-US"/>
        </a:p>
      </dgm:t>
    </dgm:pt>
    <dgm:pt modelId="{5B9815BA-8A8F-4251-B182-AD39A4FE26DD}" type="sibTrans" cxnId="{D6AF6FC0-4B56-4246-AC09-69D41F1CFC6B}">
      <dgm:prSet/>
      <dgm:spPr/>
      <dgm:t>
        <a:bodyPr/>
        <a:lstStyle/>
        <a:p>
          <a:endParaRPr lang="en-US"/>
        </a:p>
      </dgm:t>
    </dgm:pt>
    <dgm:pt modelId="{0A954AA6-C6B0-4271-8792-CCCE30CE7D69}">
      <dgm:prSet custT="1"/>
      <dgm:spPr/>
      <dgm:t>
        <a:bodyPr/>
        <a:lstStyle/>
        <a:p>
          <a:r>
            <a:rPr lang="en-US" sz="2000" b="1" dirty="0">
              <a:latin typeface="+mj-lt"/>
              <a:ea typeface="Calibri" charset="0"/>
              <a:cs typeface="Calibri" charset="0"/>
            </a:rPr>
            <a:t>WEEK 2</a:t>
          </a:r>
        </a:p>
        <a:p>
          <a:r>
            <a:rPr lang="en-US" sz="2000" b="1" dirty="0">
              <a:latin typeface="+mj-lt"/>
              <a:ea typeface="Calibri" charset="0"/>
              <a:cs typeface="Calibri" charset="0"/>
            </a:rPr>
            <a:t>(23-29 Oct)</a:t>
          </a:r>
          <a:endParaRPr lang="en-US" sz="2100" b="1" dirty="0">
            <a:latin typeface="+mj-lt"/>
            <a:ea typeface="Calibri" charset="0"/>
            <a:cs typeface="Calibri" charset="0"/>
          </a:endParaRPr>
        </a:p>
      </dgm:t>
    </dgm:pt>
    <dgm:pt modelId="{81CA91A9-12C9-4000-A833-6528B617CCA1}" type="parTrans" cxnId="{61DE8435-87FC-4ED8-A1D9-A0E36224C192}">
      <dgm:prSet/>
      <dgm:spPr/>
      <dgm:t>
        <a:bodyPr/>
        <a:lstStyle/>
        <a:p>
          <a:endParaRPr lang="en-US"/>
        </a:p>
      </dgm:t>
    </dgm:pt>
    <dgm:pt modelId="{7635DF39-FFCE-4F67-A43A-C3F7B847830D}" type="sibTrans" cxnId="{61DE8435-87FC-4ED8-A1D9-A0E36224C192}">
      <dgm:prSet/>
      <dgm:spPr/>
      <dgm:t>
        <a:bodyPr/>
        <a:lstStyle/>
        <a:p>
          <a:endParaRPr lang="en-US"/>
        </a:p>
      </dgm:t>
    </dgm:pt>
    <dgm:pt modelId="{838BD54C-88AD-40D7-AF5F-AB65EB0898A5}">
      <dgm:prSet custT="1"/>
      <dgm:spPr/>
      <dgm:t>
        <a:bodyPr lIns="182880" tIns="182880" rIns="182880" bIns="182880"/>
        <a:lstStyle/>
        <a:p>
          <a:pPr marL="0">
            <a:lnSpc>
              <a:spcPct val="100000"/>
            </a:lnSpc>
            <a:buNone/>
          </a:pPr>
          <a:r>
            <a:rPr lang="en-US" sz="1600" dirty="0">
              <a:latin typeface="Calibri" charset="0"/>
              <a:ea typeface="Calibri" charset="0"/>
              <a:cs typeface="Calibri" charset="0"/>
            </a:rPr>
            <a:t>Order parts for the system and design the schematic.</a:t>
          </a:r>
        </a:p>
        <a:p>
          <a:pPr marL="0">
            <a:lnSpc>
              <a:spcPct val="100000"/>
            </a:lnSpc>
            <a:buNone/>
          </a:pPr>
          <a:r>
            <a:rPr lang="en-US" sz="1600" dirty="0">
              <a:latin typeface="Calibri" charset="0"/>
              <a:ea typeface="Calibri" charset="0"/>
              <a:cs typeface="Calibri" charset="0"/>
            </a:rPr>
            <a:t>PDR presentation.</a:t>
          </a:r>
        </a:p>
      </dgm:t>
    </dgm:pt>
    <dgm:pt modelId="{FD106F30-FED7-4A4D-9063-A51FC1861B8D}" type="parTrans" cxnId="{122438FB-0EB1-4DC7-B97A-C5EDE3236321}">
      <dgm:prSet/>
      <dgm:spPr/>
      <dgm:t>
        <a:bodyPr/>
        <a:lstStyle/>
        <a:p>
          <a:endParaRPr lang="en-US"/>
        </a:p>
      </dgm:t>
    </dgm:pt>
    <dgm:pt modelId="{C5AC6457-3C00-4583-9061-8DA5017D63FF}" type="sibTrans" cxnId="{122438FB-0EB1-4DC7-B97A-C5EDE3236321}">
      <dgm:prSet/>
      <dgm:spPr/>
      <dgm:t>
        <a:bodyPr/>
        <a:lstStyle/>
        <a:p>
          <a:endParaRPr lang="en-US"/>
        </a:p>
      </dgm:t>
    </dgm:pt>
    <dgm:pt modelId="{1E1BD5C7-7E98-4E9C-980A-6231C710F86D}">
      <dgm:prSet custT="1"/>
      <dgm:spPr/>
      <dgm:t>
        <a:bodyPr/>
        <a:lstStyle/>
        <a:p>
          <a:r>
            <a:rPr lang="en-US" sz="2000" b="1" dirty="0">
              <a:latin typeface="+mj-lt"/>
              <a:ea typeface="Calibri" charset="0"/>
              <a:cs typeface="Calibri" charset="0"/>
            </a:rPr>
            <a:t>WEEK 3 &amp; 4</a:t>
          </a:r>
        </a:p>
        <a:p>
          <a:r>
            <a:rPr lang="en-US" sz="2000" b="1" dirty="0">
              <a:latin typeface="+mj-lt"/>
              <a:ea typeface="Calibri" charset="0"/>
              <a:cs typeface="Calibri" charset="0"/>
            </a:rPr>
            <a:t>(30 Oct-12 Nov)</a:t>
          </a:r>
        </a:p>
      </dgm:t>
    </dgm:pt>
    <dgm:pt modelId="{63D0BD99-D324-4743-A063-0F16264E6A03}" type="parTrans" cxnId="{F291143C-5080-4FD6-BEEA-B126FBAFEC70}">
      <dgm:prSet/>
      <dgm:spPr/>
      <dgm:t>
        <a:bodyPr/>
        <a:lstStyle/>
        <a:p>
          <a:endParaRPr lang="en-US"/>
        </a:p>
      </dgm:t>
    </dgm:pt>
    <dgm:pt modelId="{BDC49242-DD3A-494A-A4AF-E750AD6D3DAB}" type="sibTrans" cxnId="{F291143C-5080-4FD6-BEEA-B126FBAFEC70}">
      <dgm:prSet/>
      <dgm:spPr/>
      <dgm:t>
        <a:bodyPr/>
        <a:lstStyle/>
        <a:p>
          <a:endParaRPr lang="en-US"/>
        </a:p>
      </dgm:t>
    </dgm:pt>
    <dgm:pt modelId="{A0B60079-4AAF-49AC-8F08-8A2DFAEE29DB}">
      <dgm:prSet custT="1"/>
      <dgm:spPr/>
      <dgm:t>
        <a:bodyPr lIns="182880" tIns="182880" rIns="182880" bIns="182880"/>
        <a:lstStyle/>
        <a:p>
          <a:pPr marL="0">
            <a:lnSpc>
              <a:spcPct val="100000"/>
            </a:lnSpc>
            <a:buNone/>
          </a:pPr>
          <a:r>
            <a:rPr lang="en-US" sz="1600" dirty="0">
              <a:latin typeface="Calibri" charset="0"/>
              <a:ea typeface="Calibri" charset="0"/>
              <a:cs typeface="Calibri" charset="0"/>
            </a:rPr>
            <a:t>Design</a:t>
          </a:r>
          <a:r>
            <a:rPr lang="en-US" sz="1600" baseline="0" dirty="0">
              <a:latin typeface="Calibri" charset="0"/>
              <a:ea typeface="Calibri" charset="0"/>
              <a:cs typeface="Calibri" charset="0"/>
            </a:rPr>
            <a:t> and implement Power supply for 5V and 3.3V.</a:t>
          </a:r>
        </a:p>
        <a:p>
          <a:pPr marL="0">
            <a:lnSpc>
              <a:spcPct val="100000"/>
            </a:lnSpc>
            <a:buNone/>
          </a:pPr>
          <a:r>
            <a:rPr lang="en-US" sz="1600" baseline="0" dirty="0">
              <a:latin typeface="Calibri" charset="0"/>
              <a:ea typeface="Calibri" charset="0"/>
              <a:cs typeface="Calibri" charset="0"/>
            </a:rPr>
            <a:t>Test the sensor modules and peripherals individually.</a:t>
          </a:r>
          <a:endParaRPr lang="en-US" sz="1600" dirty="0">
            <a:latin typeface="Calibri" charset="0"/>
            <a:ea typeface="Calibri" charset="0"/>
            <a:cs typeface="Calibri" charset="0"/>
          </a:endParaRPr>
        </a:p>
      </dgm:t>
    </dgm:pt>
    <dgm:pt modelId="{94E190C2-DE76-4E92-9B8B-12C8AC85398D}" type="parTrans" cxnId="{DA65D739-98AB-49B5-B28F-78D06B43157F}">
      <dgm:prSet/>
      <dgm:spPr/>
      <dgm:t>
        <a:bodyPr/>
        <a:lstStyle/>
        <a:p>
          <a:endParaRPr lang="en-US"/>
        </a:p>
      </dgm:t>
    </dgm:pt>
    <dgm:pt modelId="{B3783AFC-A7BD-4A0E-8A53-49FBB33EB50F}" type="sibTrans" cxnId="{DA65D739-98AB-49B5-B28F-78D06B43157F}">
      <dgm:prSet/>
      <dgm:spPr/>
      <dgm:t>
        <a:bodyPr/>
        <a:lstStyle/>
        <a:p>
          <a:endParaRPr lang="en-US"/>
        </a:p>
      </dgm:t>
    </dgm:pt>
    <dgm:pt modelId="{917788B4-4702-452B-A9BF-BD370AC7C91D}" type="pres">
      <dgm:prSet presAssocID="{0DD8915E-DC14-41D6-9BB5-F49E1C265163}" presName="Name0" presStyleCnt="0">
        <dgm:presLayoutVars>
          <dgm:dir/>
          <dgm:animLvl val="lvl"/>
          <dgm:resizeHandles val="exact"/>
        </dgm:presLayoutVars>
      </dgm:prSet>
      <dgm:spPr/>
    </dgm:pt>
    <dgm:pt modelId="{0D1CB9BF-C612-4FA5-A8ED-CBAA77D93857}" type="pres">
      <dgm:prSet presAssocID="{57B30C7E-2C98-474C-972A-4A9F013596F6}" presName="composite" presStyleCnt="0"/>
      <dgm:spPr/>
    </dgm:pt>
    <dgm:pt modelId="{1F484571-9C36-4EBC-94E8-740ECF59A9E8}" type="pres">
      <dgm:prSet presAssocID="{57B30C7E-2C98-474C-972A-4A9F013596F6}" presName="parTx" presStyleLbl="alignNode1" presStyleIdx="0" presStyleCnt="3">
        <dgm:presLayoutVars>
          <dgm:chMax val="0"/>
          <dgm:chPref val="0"/>
        </dgm:presLayoutVars>
      </dgm:prSet>
      <dgm:spPr/>
    </dgm:pt>
    <dgm:pt modelId="{8382FB71-379A-4A42-BEC2-AAF439B565D5}" type="pres">
      <dgm:prSet presAssocID="{57B30C7E-2C98-474C-972A-4A9F013596F6}" presName="desTx" presStyleLbl="alignAccFollowNode1" presStyleIdx="0" presStyleCnt="3">
        <dgm:presLayoutVars/>
      </dgm:prSet>
      <dgm:spPr/>
    </dgm:pt>
    <dgm:pt modelId="{CEAD898F-DA15-46A5-A07C-10D30E78B5E8}" type="pres">
      <dgm:prSet presAssocID="{7F14057D-1A20-4F64-A110-C77AC5F00602}" presName="space" presStyleCnt="0"/>
      <dgm:spPr/>
    </dgm:pt>
    <dgm:pt modelId="{BEA164EE-1450-4AEB-9527-4E22FBF3C1A8}" type="pres">
      <dgm:prSet presAssocID="{0A954AA6-C6B0-4271-8792-CCCE30CE7D69}" presName="composite" presStyleCnt="0"/>
      <dgm:spPr/>
    </dgm:pt>
    <dgm:pt modelId="{6B33ABE5-CEF1-4B39-82C3-F1FC644C0A8F}" type="pres">
      <dgm:prSet presAssocID="{0A954AA6-C6B0-4271-8792-CCCE30CE7D69}" presName="parTx" presStyleLbl="alignNode1" presStyleIdx="1" presStyleCnt="3">
        <dgm:presLayoutVars>
          <dgm:chMax val="0"/>
          <dgm:chPref val="0"/>
        </dgm:presLayoutVars>
      </dgm:prSet>
      <dgm:spPr/>
    </dgm:pt>
    <dgm:pt modelId="{D49AD3F7-B2B6-4709-A43B-C22DEB981B39}" type="pres">
      <dgm:prSet presAssocID="{0A954AA6-C6B0-4271-8792-CCCE30CE7D69}" presName="desTx" presStyleLbl="alignAccFollowNode1" presStyleIdx="1" presStyleCnt="3">
        <dgm:presLayoutVars/>
      </dgm:prSet>
      <dgm:spPr/>
    </dgm:pt>
    <dgm:pt modelId="{C83CA8A9-5873-4873-B14F-2F0E7FB2ABCC}" type="pres">
      <dgm:prSet presAssocID="{7635DF39-FFCE-4F67-A43A-C3F7B847830D}" presName="space" presStyleCnt="0"/>
      <dgm:spPr/>
    </dgm:pt>
    <dgm:pt modelId="{952DF76F-9AB8-4BB6-B004-372FA36D16E3}" type="pres">
      <dgm:prSet presAssocID="{1E1BD5C7-7E98-4E9C-980A-6231C710F86D}" presName="composite" presStyleCnt="0"/>
      <dgm:spPr/>
    </dgm:pt>
    <dgm:pt modelId="{4AE355A7-3A54-47B1-8CB5-F35120F77B1B}" type="pres">
      <dgm:prSet presAssocID="{1E1BD5C7-7E98-4E9C-980A-6231C710F86D}" presName="parTx" presStyleLbl="alignNode1" presStyleIdx="2" presStyleCnt="3">
        <dgm:presLayoutVars>
          <dgm:chMax val="0"/>
          <dgm:chPref val="0"/>
        </dgm:presLayoutVars>
      </dgm:prSet>
      <dgm:spPr/>
    </dgm:pt>
    <dgm:pt modelId="{C0A30CE6-D937-498A-8D1C-AB49CDB4AE52}" type="pres">
      <dgm:prSet presAssocID="{1E1BD5C7-7E98-4E9C-980A-6231C710F86D}" presName="desTx" presStyleLbl="alignAccFollowNode1" presStyleIdx="2" presStyleCnt="3">
        <dgm:presLayoutVars/>
      </dgm:prSet>
      <dgm:spPr/>
    </dgm:pt>
  </dgm:ptLst>
  <dgm:cxnLst>
    <dgm:cxn modelId="{88C0D421-0F9D-49BA-8817-FC936CC87FAC}" type="presOf" srcId="{B45FF3C1-5A75-4E4C-B2B6-84B0FAC421C2}" destId="{8382FB71-379A-4A42-BEC2-AAF439B565D5}" srcOrd="0" destOrd="0" presId="urn:microsoft.com/office/officeart/2016/7/layout/HorizontalActionList"/>
    <dgm:cxn modelId="{13126A2F-129D-4762-93CF-9798949EB589}" srcId="{0DD8915E-DC14-41D6-9BB5-F49E1C265163}" destId="{57B30C7E-2C98-474C-972A-4A9F013596F6}" srcOrd="0" destOrd="0" parTransId="{3C56CB1B-7905-41E8-90E6-A55A14BA7821}" sibTransId="{7F14057D-1A20-4F64-A110-C77AC5F00602}"/>
    <dgm:cxn modelId="{61DE8435-87FC-4ED8-A1D9-A0E36224C192}" srcId="{0DD8915E-DC14-41D6-9BB5-F49E1C265163}" destId="{0A954AA6-C6B0-4271-8792-CCCE30CE7D69}" srcOrd="1" destOrd="0" parTransId="{81CA91A9-12C9-4000-A833-6528B617CCA1}" sibTransId="{7635DF39-FFCE-4F67-A43A-C3F7B847830D}"/>
    <dgm:cxn modelId="{DA65D739-98AB-49B5-B28F-78D06B43157F}" srcId="{1E1BD5C7-7E98-4E9C-980A-6231C710F86D}" destId="{A0B60079-4AAF-49AC-8F08-8A2DFAEE29DB}" srcOrd="0" destOrd="0" parTransId="{94E190C2-DE76-4E92-9B8B-12C8AC85398D}" sibTransId="{B3783AFC-A7BD-4A0E-8A53-49FBB33EB50F}"/>
    <dgm:cxn modelId="{F291143C-5080-4FD6-BEEA-B126FBAFEC70}" srcId="{0DD8915E-DC14-41D6-9BB5-F49E1C265163}" destId="{1E1BD5C7-7E98-4E9C-980A-6231C710F86D}" srcOrd="2" destOrd="0" parTransId="{63D0BD99-D324-4743-A063-0F16264E6A03}" sibTransId="{BDC49242-DD3A-494A-A4AF-E750AD6D3DAB}"/>
    <dgm:cxn modelId="{7AF7564A-7BD3-438E-9B3C-14BD86824042}" type="presOf" srcId="{57B30C7E-2C98-474C-972A-4A9F013596F6}" destId="{1F484571-9C36-4EBC-94E8-740ECF59A9E8}" srcOrd="0" destOrd="0" presId="urn:microsoft.com/office/officeart/2016/7/layout/HorizontalActionList"/>
    <dgm:cxn modelId="{6AFDC150-9F77-4A36-A180-B36F17F720D5}" type="presOf" srcId="{1E1BD5C7-7E98-4E9C-980A-6231C710F86D}" destId="{4AE355A7-3A54-47B1-8CB5-F35120F77B1B}" srcOrd="0" destOrd="0" presId="urn:microsoft.com/office/officeart/2016/7/layout/HorizontalActionList"/>
    <dgm:cxn modelId="{E440549C-0098-4200-80A6-FF88137F160F}" type="presOf" srcId="{0DD8915E-DC14-41D6-9BB5-F49E1C265163}" destId="{917788B4-4702-452B-A9BF-BD370AC7C91D}" srcOrd="0" destOrd="0" presId="urn:microsoft.com/office/officeart/2016/7/layout/HorizontalActionList"/>
    <dgm:cxn modelId="{B33405B2-B51D-4E21-BC61-F0A17B517544}" type="presOf" srcId="{A0B60079-4AAF-49AC-8F08-8A2DFAEE29DB}" destId="{C0A30CE6-D937-498A-8D1C-AB49CDB4AE52}" srcOrd="0" destOrd="0" presId="urn:microsoft.com/office/officeart/2016/7/layout/HorizontalActionList"/>
    <dgm:cxn modelId="{D6AF6FC0-4B56-4246-AC09-69D41F1CFC6B}" srcId="{57B30C7E-2C98-474C-972A-4A9F013596F6}" destId="{B45FF3C1-5A75-4E4C-B2B6-84B0FAC421C2}" srcOrd="0" destOrd="0" parTransId="{34A81C80-FF70-48EA-B442-BDB1EF403754}" sibTransId="{5B9815BA-8A8F-4251-B182-AD39A4FE26DD}"/>
    <dgm:cxn modelId="{B4983ACB-8E8C-4A2A-9B18-8617D7E17A77}" type="presOf" srcId="{838BD54C-88AD-40D7-AF5F-AB65EB0898A5}" destId="{D49AD3F7-B2B6-4709-A43B-C22DEB981B39}" srcOrd="0" destOrd="0" presId="urn:microsoft.com/office/officeart/2016/7/layout/HorizontalActionList"/>
    <dgm:cxn modelId="{9AF54BDB-DAB3-4B24-A529-369FFC39451F}" type="presOf" srcId="{0A954AA6-C6B0-4271-8792-CCCE30CE7D69}" destId="{6B33ABE5-CEF1-4B39-82C3-F1FC644C0A8F}" srcOrd="0" destOrd="0" presId="urn:microsoft.com/office/officeart/2016/7/layout/HorizontalActionList"/>
    <dgm:cxn modelId="{122438FB-0EB1-4DC7-B97A-C5EDE3236321}" srcId="{0A954AA6-C6B0-4271-8792-CCCE30CE7D69}" destId="{838BD54C-88AD-40D7-AF5F-AB65EB0898A5}" srcOrd="0" destOrd="0" parTransId="{FD106F30-FED7-4A4D-9063-A51FC1861B8D}" sibTransId="{C5AC6457-3C00-4583-9061-8DA5017D63FF}"/>
    <dgm:cxn modelId="{57A61824-4682-4CED-A1C9-A568972EE94D}" type="presParOf" srcId="{917788B4-4702-452B-A9BF-BD370AC7C91D}" destId="{0D1CB9BF-C612-4FA5-A8ED-CBAA77D93857}" srcOrd="0" destOrd="0" presId="urn:microsoft.com/office/officeart/2016/7/layout/HorizontalActionList"/>
    <dgm:cxn modelId="{7A2FA531-FB20-457D-BFF0-44C485415D15}" type="presParOf" srcId="{0D1CB9BF-C612-4FA5-A8ED-CBAA77D93857}" destId="{1F484571-9C36-4EBC-94E8-740ECF59A9E8}" srcOrd="0" destOrd="0" presId="urn:microsoft.com/office/officeart/2016/7/layout/HorizontalActionList"/>
    <dgm:cxn modelId="{9BCEDA81-6667-4C17-AFA8-2C42082BF207}" type="presParOf" srcId="{0D1CB9BF-C612-4FA5-A8ED-CBAA77D93857}" destId="{8382FB71-379A-4A42-BEC2-AAF439B565D5}" srcOrd="1" destOrd="0" presId="urn:microsoft.com/office/officeart/2016/7/layout/HorizontalActionList"/>
    <dgm:cxn modelId="{5A057344-D843-4EDB-84B0-60D5D1347B9F}" type="presParOf" srcId="{917788B4-4702-452B-A9BF-BD370AC7C91D}" destId="{CEAD898F-DA15-46A5-A07C-10D30E78B5E8}" srcOrd="1" destOrd="0" presId="urn:microsoft.com/office/officeart/2016/7/layout/HorizontalActionList"/>
    <dgm:cxn modelId="{8508FC8E-9136-4A97-9AA3-FFDDDB3B40AE}" type="presParOf" srcId="{917788B4-4702-452B-A9BF-BD370AC7C91D}" destId="{BEA164EE-1450-4AEB-9527-4E22FBF3C1A8}" srcOrd="2" destOrd="0" presId="urn:microsoft.com/office/officeart/2016/7/layout/HorizontalActionList"/>
    <dgm:cxn modelId="{657D2BC0-01E3-4AB6-A185-AF8A8BDB41EA}" type="presParOf" srcId="{BEA164EE-1450-4AEB-9527-4E22FBF3C1A8}" destId="{6B33ABE5-CEF1-4B39-82C3-F1FC644C0A8F}" srcOrd="0" destOrd="0" presId="urn:microsoft.com/office/officeart/2016/7/layout/HorizontalActionList"/>
    <dgm:cxn modelId="{D58411C6-0DF5-4662-9901-DA23240E83B9}" type="presParOf" srcId="{BEA164EE-1450-4AEB-9527-4E22FBF3C1A8}" destId="{D49AD3F7-B2B6-4709-A43B-C22DEB981B39}" srcOrd="1" destOrd="0" presId="urn:microsoft.com/office/officeart/2016/7/layout/HorizontalActionList"/>
    <dgm:cxn modelId="{3F6A4F5F-E2A5-4931-86E6-12BB70DD5E96}" type="presParOf" srcId="{917788B4-4702-452B-A9BF-BD370AC7C91D}" destId="{C83CA8A9-5873-4873-B14F-2F0E7FB2ABCC}" srcOrd="3" destOrd="0" presId="urn:microsoft.com/office/officeart/2016/7/layout/HorizontalActionList"/>
    <dgm:cxn modelId="{4C32C92D-DDF9-49A1-AF89-0235CF9C71B7}" type="presParOf" srcId="{917788B4-4702-452B-A9BF-BD370AC7C91D}" destId="{952DF76F-9AB8-4BB6-B004-372FA36D16E3}" srcOrd="4" destOrd="0" presId="urn:microsoft.com/office/officeart/2016/7/layout/HorizontalActionList"/>
    <dgm:cxn modelId="{57417539-B51B-4234-AEE5-F533ECC107BB}" type="presParOf" srcId="{952DF76F-9AB8-4BB6-B004-372FA36D16E3}" destId="{4AE355A7-3A54-47B1-8CB5-F35120F77B1B}" srcOrd="0" destOrd="0" presId="urn:microsoft.com/office/officeart/2016/7/layout/HorizontalActionList"/>
    <dgm:cxn modelId="{17742994-33B7-461E-8138-938D77B15D79}" type="presParOf" srcId="{952DF76F-9AB8-4BB6-B004-372FA36D16E3}" destId="{C0A30CE6-D937-498A-8D1C-AB49CDB4AE52}"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colorful2" csCatId="colorful" phldr="1"/>
      <dgm:spPr/>
      <dgm:t>
        <a:bodyPr/>
        <a:lstStyle/>
        <a:p>
          <a:endParaRPr lang="en-US"/>
        </a:p>
      </dgm:t>
    </dgm:pt>
    <dgm:pt modelId="{57B30C7E-2C98-474C-972A-4A9F013596F6}">
      <dgm:prSet custT="1"/>
      <dgm:spPr/>
      <dgm:t>
        <a:bodyPr/>
        <a:lstStyle/>
        <a:p>
          <a:r>
            <a:rPr lang="en-US" sz="2000" b="1" dirty="0">
              <a:latin typeface="+mj-lt"/>
              <a:ea typeface="Calibri" charset="0"/>
              <a:cs typeface="Calibri" charset="0"/>
            </a:rPr>
            <a:t>WEEK 5</a:t>
          </a:r>
        </a:p>
        <a:p>
          <a:r>
            <a:rPr lang="en-US" sz="2000" b="1" dirty="0">
              <a:latin typeface="+mj-lt"/>
              <a:ea typeface="Calibri" charset="0"/>
              <a:cs typeface="Calibri" charset="0"/>
            </a:rPr>
            <a:t>(13-19 Nov)</a:t>
          </a:r>
        </a:p>
      </dgm:t>
    </dgm:pt>
    <dgm:pt modelId="{3C56CB1B-7905-41E8-90E6-A55A14BA7821}" type="parTrans" cxnId="{13126A2F-129D-4762-93CF-9798949EB589}">
      <dgm:prSet/>
      <dgm:spPr/>
      <dgm:t>
        <a:bodyPr/>
        <a:lstStyle/>
        <a:p>
          <a:endParaRPr lang="en-US"/>
        </a:p>
      </dgm:t>
    </dgm:pt>
    <dgm:pt modelId="{7F14057D-1A20-4F64-A110-C77AC5F00602}" type="sibTrans" cxnId="{13126A2F-129D-4762-93CF-9798949EB589}">
      <dgm:prSet/>
      <dgm:spPr/>
      <dgm:t>
        <a:bodyPr/>
        <a:lstStyle/>
        <a:p>
          <a:endParaRPr lang="en-US"/>
        </a:p>
      </dgm:t>
    </dgm:pt>
    <dgm:pt modelId="{B45FF3C1-5A75-4E4C-B2B6-84B0FAC421C2}">
      <dgm:prSet custT="1"/>
      <dgm:spPr/>
      <dgm:t>
        <a:bodyPr lIns="182880" tIns="182880" rIns="182880" bIns="182880"/>
        <a:lstStyle/>
        <a:p>
          <a:pPr marL="0">
            <a:lnSpc>
              <a:spcPct val="100000"/>
            </a:lnSpc>
            <a:buNone/>
          </a:pPr>
          <a:r>
            <a:rPr lang="en-US" sz="1600" dirty="0">
              <a:latin typeface="Calibri" charset="0"/>
              <a:ea typeface="Calibri" charset="0"/>
              <a:cs typeface="Calibri" charset="0"/>
            </a:rPr>
            <a:t>Interface RFID sensor circuit using SPI protocol with the Microcontroller.</a:t>
          </a:r>
        </a:p>
      </dgm:t>
    </dgm:pt>
    <dgm:pt modelId="{34A81C80-FF70-48EA-B442-BDB1EF403754}" type="parTrans" cxnId="{D6AF6FC0-4B56-4246-AC09-69D41F1CFC6B}">
      <dgm:prSet/>
      <dgm:spPr/>
      <dgm:t>
        <a:bodyPr/>
        <a:lstStyle/>
        <a:p>
          <a:endParaRPr lang="en-US"/>
        </a:p>
      </dgm:t>
    </dgm:pt>
    <dgm:pt modelId="{5B9815BA-8A8F-4251-B182-AD39A4FE26DD}" type="sibTrans" cxnId="{D6AF6FC0-4B56-4246-AC09-69D41F1CFC6B}">
      <dgm:prSet/>
      <dgm:spPr/>
      <dgm:t>
        <a:bodyPr/>
        <a:lstStyle/>
        <a:p>
          <a:endParaRPr lang="en-US"/>
        </a:p>
      </dgm:t>
    </dgm:pt>
    <dgm:pt modelId="{0A954AA6-C6B0-4271-8792-CCCE30CE7D69}">
      <dgm:prSet custT="1"/>
      <dgm:spPr/>
      <dgm:t>
        <a:bodyPr/>
        <a:lstStyle/>
        <a:p>
          <a:r>
            <a:rPr lang="en-US" sz="2000" b="1" dirty="0">
              <a:latin typeface="+mj-lt"/>
              <a:ea typeface="Calibri" charset="0"/>
              <a:cs typeface="Calibri" charset="0"/>
            </a:rPr>
            <a:t>WEEK 6</a:t>
          </a:r>
        </a:p>
        <a:p>
          <a:r>
            <a:rPr lang="en-US" sz="2000" b="1" dirty="0">
              <a:latin typeface="+mj-lt"/>
              <a:ea typeface="Calibri" charset="0"/>
              <a:cs typeface="Calibri" charset="0"/>
            </a:rPr>
            <a:t>(20-26 Nov)</a:t>
          </a:r>
          <a:endParaRPr lang="en-US" sz="2100" b="1" dirty="0">
            <a:latin typeface="+mj-lt"/>
            <a:ea typeface="Calibri" charset="0"/>
            <a:cs typeface="Calibri" charset="0"/>
          </a:endParaRPr>
        </a:p>
      </dgm:t>
    </dgm:pt>
    <dgm:pt modelId="{81CA91A9-12C9-4000-A833-6528B617CCA1}" type="parTrans" cxnId="{61DE8435-87FC-4ED8-A1D9-A0E36224C192}">
      <dgm:prSet/>
      <dgm:spPr/>
      <dgm:t>
        <a:bodyPr/>
        <a:lstStyle/>
        <a:p>
          <a:endParaRPr lang="en-US"/>
        </a:p>
      </dgm:t>
    </dgm:pt>
    <dgm:pt modelId="{7635DF39-FFCE-4F67-A43A-C3F7B847830D}" type="sibTrans" cxnId="{61DE8435-87FC-4ED8-A1D9-A0E36224C192}">
      <dgm:prSet/>
      <dgm:spPr/>
      <dgm:t>
        <a:bodyPr/>
        <a:lstStyle/>
        <a:p>
          <a:endParaRPr lang="en-US"/>
        </a:p>
      </dgm:t>
    </dgm:pt>
    <dgm:pt modelId="{838BD54C-88AD-40D7-AF5F-AB65EB0898A5}">
      <dgm:prSet custT="1"/>
      <dgm:spPr/>
      <dgm:t>
        <a:bodyPr lIns="182880" tIns="182880" rIns="182880" bIns="182880"/>
        <a:lstStyle/>
        <a:p>
          <a:pPr marL="0" lvl="0" indent="0" algn="l" defTabSz="711200">
            <a:lnSpc>
              <a:spcPct val="100000"/>
            </a:lnSpc>
            <a:spcBef>
              <a:spcPct val="0"/>
            </a:spcBef>
            <a:spcAft>
              <a:spcPct val="35000"/>
            </a:spcAft>
            <a:buNone/>
          </a:pPr>
          <a:r>
            <a:rPr lang="en-US" sz="1600" kern="1200" dirty="0">
              <a:solidFill>
                <a:prstClr val="black">
                  <a:hueOff val="0"/>
                  <a:satOff val="0"/>
                  <a:lumOff val="0"/>
                  <a:alphaOff val="0"/>
                </a:prstClr>
              </a:solidFill>
              <a:latin typeface="Calibri" charset="0"/>
              <a:ea typeface="Calibri" charset="0"/>
              <a:cs typeface="Calibri" charset="0"/>
            </a:rPr>
            <a:t>Interface keypad and buzzer with Microcontroller and RFID sensor module.</a:t>
          </a:r>
        </a:p>
      </dgm:t>
    </dgm:pt>
    <dgm:pt modelId="{FD106F30-FED7-4A4D-9063-A51FC1861B8D}" type="parTrans" cxnId="{122438FB-0EB1-4DC7-B97A-C5EDE3236321}">
      <dgm:prSet/>
      <dgm:spPr/>
      <dgm:t>
        <a:bodyPr/>
        <a:lstStyle/>
        <a:p>
          <a:endParaRPr lang="en-US"/>
        </a:p>
      </dgm:t>
    </dgm:pt>
    <dgm:pt modelId="{C5AC6457-3C00-4583-9061-8DA5017D63FF}" type="sibTrans" cxnId="{122438FB-0EB1-4DC7-B97A-C5EDE3236321}">
      <dgm:prSet/>
      <dgm:spPr/>
      <dgm:t>
        <a:bodyPr/>
        <a:lstStyle/>
        <a:p>
          <a:endParaRPr lang="en-US"/>
        </a:p>
      </dgm:t>
    </dgm:pt>
    <dgm:pt modelId="{1E1BD5C7-7E98-4E9C-980A-6231C710F86D}">
      <dgm:prSet custT="1"/>
      <dgm:spPr/>
      <dgm:t>
        <a:bodyPr/>
        <a:lstStyle/>
        <a:p>
          <a:r>
            <a:rPr lang="en-US" sz="2000" b="1" dirty="0">
              <a:latin typeface="+mj-lt"/>
              <a:ea typeface="Calibri" charset="0"/>
              <a:cs typeface="Calibri" charset="0"/>
            </a:rPr>
            <a:t>WEEK 7</a:t>
          </a:r>
        </a:p>
        <a:p>
          <a:r>
            <a:rPr lang="en-US" sz="2000" b="1" dirty="0">
              <a:latin typeface="+mj-lt"/>
              <a:ea typeface="Calibri" charset="0"/>
              <a:cs typeface="Calibri" charset="0"/>
            </a:rPr>
            <a:t>(27 Nov-3 Dec)</a:t>
          </a:r>
        </a:p>
      </dgm:t>
    </dgm:pt>
    <dgm:pt modelId="{63D0BD99-D324-4743-A063-0F16264E6A03}" type="parTrans" cxnId="{F291143C-5080-4FD6-BEEA-B126FBAFEC70}">
      <dgm:prSet/>
      <dgm:spPr/>
      <dgm:t>
        <a:bodyPr/>
        <a:lstStyle/>
        <a:p>
          <a:endParaRPr lang="en-US"/>
        </a:p>
      </dgm:t>
    </dgm:pt>
    <dgm:pt modelId="{BDC49242-DD3A-494A-A4AF-E750AD6D3DAB}" type="sibTrans" cxnId="{F291143C-5080-4FD6-BEEA-B126FBAFEC70}">
      <dgm:prSet/>
      <dgm:spPr/>
      <dgm:t>
        <a:bodyPr/>
        <a:lstStyle/>
        <a:p>
          <a:endParaRPr lang="en-US"/>
        </a:p>
      </dgm:t>
    </dgm:pt>
    <dgm:pt modelId="{A0B60079-4AAF-49AC-8F08-8A2DFAEE29DB}">
      <dgm:prSet custT="1"/>
      <dgm:spPr/>
      <dgm:t>
        <a:bodyPr lIns="182880" tIns="182880" rIns="182880" bIns="182880"/>
        <a:lstStyle/>
        <a:p>
          <a:pPr marL="0">
            <a:lnSpc>
              <a:spcPct val="100000"/>
            </a:lnSpc>
            <a:buNone/>
          </a:pPr>
          <a:r>
            <a:rPr lang="en-US" sz="1600" dirty="0">
              <a:latin typeface="Calibri" charset="0"/>
              <a:ea typeface="Calibri" charset="0"/>
              <a:cs typeface="Calibri" charset="0"/>
            </a:rPr>
            <a:t>Interface buzzer and test the functioning of the entire system.</a:t>
          </a:r>
        </a:p>
        <a:p>
          <a:pPr marL="0">
            <a:lnSpc>
              <a:spcPct val="100000"/>
            </a:lnSpc>
            <a:buNone/>
          </a:pPr>
          <a:r>
            <a:rPr lang="en-US" sz="1600" dirty="0">
              <a:latin typeface="Calibri" charset="0"/>
              <a:ea typeface="Calibri" charset="0"/>
              <a:cs typeface="Calibri" charset="0"/>
            </a:rPr>
            <a:t>Finalize the demo.</a:t>
          </a:r>
        </a:p>
      </dgm:t>
    </dgm:pt>
    <dgm:pt modelId="{94E190C2-DE76-4E92-9B8B-12C8AC85398D}" type="parTrans" cxnId="{DA65D739-98AB-49B5-B28F-78D06B43157F}">
      <dgm:prSet/>
      <dgm:spPr/>
      <dgm:t>
        <a:bodyPr/>
        <a:lstStyle/>
        <a:p>
          <a:endParaRPr lang="en-US"/>
        </a:p>
      </dgm:t>
    </dgm:pt>
    <dgm:pt modelId="{B3783AFC-A7BD-4A0E-8A53-49FBB33EB50F}" type="sibTrans" cxnId="{DA65D739-98AB-49B5-B28F-78D06B43157F}">
      <dgm:prSet/>
      <dgm:spPr/>
      <dgm:t>
        <a:bodyPr/>
        <a:lstStyle/>
        <a:p>
          <a:endParaRPr lang="en-US"/>
        </a:p>
      </dgm:t>
    </dgm:pt>
    <dgm:pt modelId="{13416990-6629-4AE4-B0B2-7DE8418884DB}">
      <dgm:prSet custT="1"/>
      <dgm:spPr/>
      <dgm:t>
        <a:bodyPr/>
        <a:lstStyle/>
        <a:p>
          <a:r>
            <a:rPr lang="en-US" sz="1800" b="1" dirty="0">
              <a:latin typeface="+mj-lt"/>
              <a:ea typeface="Calibri" charset="0"/>
              <a:cs typeface="Calibri" charset="0"/>
            </a:rPr>
            <a:t>WEEK 8</a:t>
          </a:r>
        </a:p>
        <a:p>
          <a:r>
            <a:rPr lang="en-US" sz="1800" b="1" dirty="0">
              <a:latin typeface="+mj-lt"/>
              <a:ea typeface="Calibri" charset="0"/>
              <a:cs typeface="Calibri" charset="0"/>
            </a:rPr>
            <a:t>(4-10 Dec)</a:t>
          </a:r>
        </a:p>
      </dgm:t>
    </dgm:pt>
    <dgm:pt modelId="{180D8207-97DB-48B4-AFB6-E1571502D51D}" type="parTrans" cxnId="{88C7DEFE-ACEF-4A9F-B154-781CBBFCBE18}">
      <dgm:prSet/>
      <dgm:spPr/>
      <dgm:t>
        <a:bodyPr/>
        <a:lstStyle/>
        <a:p>
          <a:endParaRPr lang="en-US"/>
        </a:p>
      </dgm:t>
    </dgm:pt>
    <dgm:pt modelId="{355D6E8A-518E-4B49-955A-8C7CE0CBDA24}" type="sibTrans" cxnId="{88C7DEFE-ACEF-4A9F-B154-781CBBFCBE18}">
      <dgm:prSet/>
      <dgm:spPr/>
      <dgm:t>
        <a:bodyPr/>
        <a:lstStyle/>
        <a:p>
          <a:endParaRPr lang="en-US"/>
        </a:p>
      </dgm:t>
    </dgm:pt>
    <dgm:pt modelId="{8FE81FEC-2664-411F-AEB3-065F29F52751}">
      <dgm:prSet custT="1"/>
      <dgm:spPr/>
      <dgm:t>
        <a:bodyPr lIns="182880" tIns="182880" rIns="182880" bIns="182880"/>
        <a:lstStyle/>
        <a:p>
          <a:pPr marL="0">
            <a:lnSpc>
              <a:spcPct val="100000"/>
            </a:lnSpc>
            <a:buNone/>
          </a:pPr>
          <a:r>
            <a:rPr lang="en-US" sz="1600" dirty="0">
              <a:latin typeface="Calibri" charset="0"/>
              <a:ea typeface="Calibri" charset="0"/>
              <a:cs typeface="Calibri" charset="0"/>
            </a:rPr>
            <a:t>Prepare</a:t>
          </a:r>
          <a:r>
            <a:rPr lang="en-US" sz="1600" baseline="0" dirty="0">
              <a:latin typeface="Calibri" charset="0"/>
              <a:ea typeface="Calibri" charset="0"/>
              <a:cs typeface="Calibri" charset="0"/>
            </a:rPr>
            <a:t> final project demo, report.</a:t>
          </a:r>
        </a:p>
        <a:p>
          <a:pPr marL="0">
            <a:lnSpc>
              <a:spcPct val="100000"/>
            </a:lnSpc>
            <a:buNone/>
          </a:pPr>
          <a:r>
            <a:rPr lang="en-US" sz="1600" baseline="0" dirty="0">
              <a:latin typeface="Calibri" charset="0"/>
              <a:ea typeface="Calibri" charset="0"/>
              <a:cs typeface="Calibri" charset="0"/>
            </a:rPr>
            <a:t>Extend the project with additional elements.</a:t>
          </a:r>
          <a:endParaRPr lang="en-US" sz="1600" dirty="0">
            <a:latin typeface="Calibri" charset="0"/>
            <a:ea typeface="Calibri" charset="0"/>
            <a:cs typeface="Calibri" charset="0"/>
          </a:endParaRP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917788B4-4702-452B-A9BF-BD370AC7C91D}" type="pres">
      <dgm:prSet presAssocID="{0DD8915E-DC14-41D6-9BB5-F49E1C265163}" presName="Name0" presStyleCnt="0">
        <dgm:presLayoutVars>
          <dgm:dir/>
          <dgm:animLvl val="lvl"/>
          <dgm:resizeHandles val="exact"/>
        </dgm:presLayoutVars>
      </dgm:prSet>
      <dgm:spPr/>
    </dgm:pt>
    <dgm:pt modelId="{0D1CB9BF-C612-4FA5-A8ED-CBAA77D93857}" type="pres">
      <dgm:prSet presAssocID="{57B30C7E-2C98-474C-972A-4A9F013596F6}" presName="composite" presStyleCnt="0"/>
      <dgm:spPr/>
    </dgm:pt>
    <dgm:pt modelId="{1F484571-9C36-4EBC-94E8-740ECF59A9E8}" type="pres">
      <dgm:prSet presAssocID="{57B30C7E-2C98-474C-972A-4A9F013596F6}" presName="parTx" presStyleLbl="alignNode1" presStyleIdx="0" presStyleCnt="4">
        <dgm:presLayoutVars>
          <dgm:chMax val="0"/>
          <dgm:chPref val="0"/>
        </dgm:presLayoutVars>
      </dgm:prSet>
      <dgm:spPr/>
    </dgm:pt>
    <dgm:pt modelId="{8382FB71-379A-4A42-BEC2-AAF439B565D5}" type="pres">
      <dgm:prSet presAssocID="{57B30C7E-2C98-474C-972A-4A9F013596F6}" presName="desTx" presStyleLbl="alignAccFollowNode1" presStyleIdx="0" presStyleCnt="4">
        <dgm:presLayoutVars/>
      </dgm:prSet>
      <dgm:spPr/>
    </dgm:pt>
    <dgm:pt modelId="{CEAD898F-DA15-46A5-A07C-10D30E78B5E8}" type="pres">
      <dgm:prSet presAssocID="{7F14057D-1A20-4F64-A110-C77AC5F00602}" presName="space" presStyleCnt="0"/>
      <dgm:spPr/>
    </dgm:pt>
    <dgm:pt modelId="{BEA164EE-1450-4AEB-9527-4E22FBF3C1A8}" type="pres">
      <dgm:prSet presAssocID="{0A954AA6-C6B0-4271-8792-CCCE30CE7D69}" presName="composite" presStyleCnt="0"/>
      <dgm:spPr/>
    </dgm:pt>
    <dgm:pt modelId="{6B33ABE5-CEF1-4B39-82C3-F1FC644C0A8F}" type="pres">
      <dgm:prSet presAssocID="{0A954AA6-C6B0-4271-8792-CCCE30CE7D69}" presName="parTx" presStyleLbl="alignNode1" presStyleIdx="1" presStyleCnt="4">
        <dgm:presLayoutVars>
          <dgm:chMax val="0"/>
          <dgm:chPref val="0"/>
        </dgm:presLayoutVars>
      </dgm:prSet>
      <dgm:spPr/>
    </dgm:pt>
    <dgm:pt modelId="{D49AD3F7-B2B6-4709-A43B-C22DEB981B39}" type="pres">
      <dgm:prSet presAssocID="{0A954AA6-C6B0-4271-8792-CCCE30CE7D69}" presName="desTx" presStyleLbl="alignAccFollowNode1" presStyleIdx="1" presStyleCnt="4">
        <dgm:presLayoutVars/>
      </dgm:prSet>
      <dgm:spPr/>
    </dgm:pt>
    <dgm:pt modelId="{C83CA8A9-5873-4873-B14F-2F0E7FB2ABCC}" type="pres">
      <dgm:prSet presAssocID="{7635DF39-FFCE-4F67-A43A-C3F7B847830D}" presName="space" presStyleCnt="0"/>
      <dgm:spPr/>
    </dgm:pt>
    <dgm:pt modelId="{952DF76F-9AB8-4BB6-B004-372FA36D16E3}" type="pres">
      <dgm:prSet presAssocID="{1E1BD5C7-7E98-4E9C-980A-6231C710F86D}" presName="composite" presStyleCnt="0"/>
      <dgm:spPr/>
    </dgm:pt>
    <dgm:pt modelId="{4AE355A7-3A54-47B1-8CB5-F35120F77B1B}" type="pres">
      <dgm:prSet presAssocID="{1E1BD5C7-7E98-4E9C-980A-6231C710F86D}" presName="parTx" presStyleLbl="alignNode1" presStyleIdx="2" presStyleCnt="4">
        <dgm:presLayoutVars>
          <dgm:chMax val="0"/>
          <dgm:chPref val="0"/>
        </dgm:presLayoutVars>
      </dgm:prSet>
      <dgm:spPr/>
    </dgm:pt>
    <dgm:pt modelId="{C0A30CE6-D937-498A-8D1C-AB49CDB4AE52}" type="pres">
      <dgm:prSet presAssocID="{1E1BD5C7-7E98-4E9C-980A-6231C710F86D}" presName="desTx" presStyleLbl="alignAccFollowNode1" presStyleIdx="2" presStyleCnt="4">
        <dgm:presLayoutVars/>
      </dgm:prSet>
      <dgm:spPr/>
    </dgm:pt>
    <dgm:pt modelId="{5F52C0BF-6756-4EC5-B609-DFC97E73A4A5}" type="pres">
      <dgm:prSet presAssocID="{BDC49242-DD3A-494A-A4AF-E750AD6D3DAB}" presName="space" presStyleCnt="0"/>
      <dgm:spPr/>
    </dgm:pt>
    <dgm:pt modelId="{F042507F-C824-490E-948D-BDF8D9C669BD}" type="pres">
      <dgm:prSet presAssocID="{13416990-6629-4AE4-B0B2-7DE8418884DB}" presName="composite" presStyleCnt="0"/>
      <dgm:spPr/>
    </dgm:pt>
    <dgm:pt modelId="{1D3D5FCC-5789-4468-99A6-5D6A676B6013}" type="pres">
      <dgm:prSet presAssocID="{13416990-6629-4AE4-B0B2-7DE8418884DB}" presName="parTx" presStyleLbl="alignNode1" presStyleIdx="3" presStyleCnt="4">
        <dgm:presLayoutVars>
          <dgm:chMax val="0"/>
          <dgm:chPref val="0"/>
        </dgm:presLayoutVars>
      </dgm:prSet>
      <dgm:spPr/>
    </dgm:pt>
    <dgm:pt modelId="{44C7D37A-568B-4A53-88BE-8330DEF7D4A3}" type="pres">
      <dgm:prSet presAssocID="{13416990-6629-4AE4-B0B2-7DE8418884DB}" presName="desTx" presStyleLbl="alignAccFollowNode1" presStyleIdx="3" presStyleCnt="4">
        <dgm:presLayoutVars/>
      </dgm:prSet>
      <dgm:spPr/>
    </dgm:pt>
  </dgm:ptLst>
  <dgm:cxnLst>
    <dgm:cxn modelId="{88C0D421-0F9D-49BA-8817-FC936CC87FAC}" type="presOf" srcId="{B45FF3C1-5A75-4E4C-B2B6-84B0FAC421C2}" destId="{8382FB71-379A-4A42-BEC2-AAF439B565D5}" srcOrd="0" destOrd="0" presId="urn:microsoft.com/office/officeart/2016/7/layout/HorizontalActionList"/>
    <dgm:cxn modelId="{13126A2F-129D-4762-93CF-9798949EB589}" srcId="{0DD8915E-DC14-41D6-9BB5-F49E1C265163}" destId="{57B30C7E-2C98-474C-972A-4A9F013596F6}" srcOrd="0" destOrd="0" parTransId="{3C56CB1B-7905-41E8-90E6-A55A14BA7821}" sibTransId="{7F14057D-1A20-4F64-A110-C77AC5F00602}"/>
    <dgm:cxn modelId="{61DE8435-87FC-4ED8-A1D9-A0E36224C192}" srcId="{0DD8915E-DC14-41D6-9BB5-F49E1C265163}" destId="{0A954AA6-C6B0-4271-8792-CCCE30CE7D69}" srcOrd="1" destOrd="0" parTransId="{81CA91A9-12C9-4000-A833-6528B617CCA1}" sibTransId="{7635DF39-FFCE-4F67-A43A-C3F7B847830D}"/>
    <dgm:cxn modelId="{DA65D739-98AB-49B5-B28F-78D06B43157F}" srcId="{1E1BD5C7-7E98-4E9C-980A-6231C710F86D}" destId="{A0B60079-4AAF-49AC-8F08-8A2DFAEE29DB}" srcOrd="0" destOrd="0" parTransId="{94E190C2-DE76-4E92-9B8B-12C8AC85398D}" sibTransId="{B3783AFC-A7BD-4A0E-8A53-49FBB33EB50F}"/>
    <dgm:cxn modelId="{711E093C-AD42-45A4-8D40-A2D39702062E}" srcId="{13416990-6629-4AE4-B0B2-7DE8418884DB}" destId="{8FE81FEC-2664-411F-AEB3-065F29F52751}" srcOrd="0" destOrd="0" parTransId="{BCBC007E-0269-421B-9C41-DE26D5C3A822}" sibTransId="{80230EB7-7230-4881-A631-309C07417378}"/>
    <dgm:cxn modelId="{F291143C-5080-4FD6-BEEA-B126FBAFEC70}" srcId="{0DD8915E-DC14-41D6-9BB5-F49E1C265163}" destId="{1E1BD5C7-7E98-4E9C-980A-6231C710F86D}" srcOrd="2" destOrd="0" parTransId="{63D0BD99-D324-4743-A063-0F16264E6A03}" sibTransId="{BDC49242-DD3A-494A-A4AF-E750AD6D3DAB}"/>
    <dgm:cxn modelId="{7AF7564A-7BD3-438E-9B3C-14BD86824042}" type="presOf" srcId="{57B30C7E-2C98-474C-972A-4A9F013596F6}" destId="{1F484571-9C36-4EBC-94E8-740ECF59A9E8}" srcOrd="0" destOrd="0" presId="urn:microsoft.com/office/officeart/2016/7/layout/HorizontalActionList"/>
    <dgm:cxn modelId="{6AFDC150-9F77-4A36-A180-B36F17F720D5}" type="presOf" srcId="{1E1BD5C7-7E98-4E9C-980A-6231C710F86D}" destId="{4AE355A7-3A54-47B1-8CB5-F35120F77B1B}" srcOrd="0" destOrd="0" presId="urn:microsoft.com/office/officeart/2016/7/layout/HorizontalActionList"/>
    <dgm:cxn modelId="{9C4BCC70-6D73-47C9-B488-C135FF971FCD}" type="presOf" srcId="{13416990-6629-4AE4-B0B2-7DE8418884DB}" destId="{1D3D5FCC-5789-4468-99A6-5D6A676B6013}" srcOrd="0" destOrd="0" presId="urn:microsoft.com/office/officeart/2016/7/layout/HorizontalActionList"/>
    <dgm:cxn modelId="{E440549C-0098-4200-80A6-FF88137F160F}" type="presOf" srcId="{0DD8915E-DC14-41D6-9BB5-F49E1C265163}" destId="{917788B4-4702-452B-A9BF-BD370AC7C91D}" srcOrd="0" destOrd="0" presId="urn:microsoft.com/office/officeart/2016/7/layout/HorizontalActionList"/>
    <dgm:cxn modelId="{B33405B2-B51D-4E21-BC61-F0A17B517544}" type="presOf" srcId="{A0B60079-4AAF-49AC-8F08-8A2DFAEE29DB}" destId="{C0A30CE6-D937-498A-8D1C-AB49CDB4AE52}" srcOrd="0" destOrd="0" presId="urn:microsoft.com/office/officeart/2016/7/layout/HorizontalActionList"/>
    <dgm:cxn modelId="{D6AF6FC0-4B56-4246-AC09-69D41F1CFC6B}" srcId="{57B30C7E-2C98-474C-972A-4A9F013596F6}" destId="{B45FF3C1-5A75-4E4C-B2B6-84B0FAC421C2}" srcOrd="0" destOrd="0" parTransId="{34A81C80-FF70-48EA-B442-BDB1EF403754}" sibTransId="{5B9815BA-8A8F-4251-B182-AD39A4FE26DD}"/>
    <dgm:cxn modelId="{B4983ACB-8E8C-4A2A-9B18-8617D7E17A77}" type="presOf" srcId="{838BD54C-88AD-40D7-AF5F-AB65EB0898A5}" destId="{D49AD3F7-B2B6-4709-A43B-C22DEB981B39}" srcOrd="0" destOrd="0" presId="urn:microsoft.com/office/officeart/2016/7/layout/HorizontalActionList"/>
    <dgm:cxn modelId="{F287A5D1-1293-47FF-AD35-F35BD7DB7217}" type="presOf" srcId="{8FE81FEC-2664-411F-AEB3-065F29F52751}" destId="{44C7D37A-568B-4A53-88BE-8330DEF7D4A3}" srcOrd="0" destOrd="0" presId="urn:microsoft.com/office/officeart/2016/7/layout/HorizontalActionList"/>
    <dgm:cxn modelId="{9AF54BDB-DAB3-4B24-A529-369FFC39451F}" type="presOf" srcId="{0A954AA6-C6B0-4271-8792-CCCE30CE7D69}" destId="{6B33ABE5-CEF1-4B39-82C3-F1FC644C0A8F}" srcOrd="0" destOrd="0" presId="urn:microsoft.com/office/officeart/2016/7/layout/HorizontalActionList"/>
    <dgm:cxn modelId="{122438FB-0EB1-4DC7-B97A-C5EDE3236321}" srcId="{0A954AA6-C6B0-4271-8792-CCCE30CE7D69}" destId="{838BD54C-88AD-40D7-AF5F-AB65EB0898A5}" srcOrd="0" destOrd="0" parTransId="{FD106F30-FED7-4A4D-9063-A51FC1861B8D}" sibTransId="{C5AC6457-3C00-4583-9061-8DA5017D63FF}"/>
    <dgm:cxn modelId="{88C7DEFE-ACEF-4A9F-B154-781CBBFCBE18}" srcId="{0DD8915E-DC14-41D6-9BB5-F49E1C265163}" destId="{13416990-6629-4AE4-B0B2-7DE8418884DB}" srcOrd="3" destOrd="0" parTransId="{180D8207-97DB-48B4-AFB6-E1571502D51D}" sibTransId="{355D6E8A-518E-4B49-955A-8C7CE0CBDA24}"/>
    <dgm:cxn modelId="{57A61824-4682-4CED-A1C9-A568972EE94D}" type="presParOf" srcId="{917788B4-4702-452B-A9BF-BD370AC7C91D}" destId="{0D1CB9BF-C612-4FA5-A8ED-CBAA77D93857}" srcOrd="0" destOrd="0" presId="urn:microsoft.com/office/officeart/2016/7/layout/HorizontalActionList"/>
    <dgm:cxn modelId="{7A2FA531-FB20-457D-BFF0-44C485415D15}" type="presParOf" srcId="{0D1CB9BF-C612-4FA5-A8ED-CBAA77D93857}" destId="{1F484571-9C36-4EBC-94E8-740ECF59A9E8}" srcOrd="0" destOrd="0" presId="urn:microsoft.com/office/officeart/2016/7/layout/HorizontalActionList"/>
    <dgm:cxn modelId="{9BCEDA81-6667-4C17-AFA8-2C42082BF207}" type="presParOf" srcId="{0D1CB9BF-C612-4FA5-A8ED-CBAA77D93857}" destId="{8382FB71-379A-4A42-BEC2-AAF439B565D5}" srcOrd="1" destOrd="0" presId="urn:microsoft.com/office/officeart/2016/7/layout/HorizontalActionList"/>
    <dgm:cxn modelId="{5A057344-D843-4EDB-84B0-60D5D1347B9F}" type="presParOf" srcId="{917788B4-4702-452B-A9BF-BD370AC7C91D}" destId="{CEAD898F-DA15-46A5-A07C-10D30E78B5E8}" srcOrd="1" destOrd="0" presId="urn:microsoft.com/office/officeart/2016/7/layout/HorizontalActionList"/>
    <dgm:cxn modelId="{8508FC8E-9136-4A97-9AA3-FFDDDB3B40AE}" type="presParOf" srcId="{917788B4-4702-452B-A9BF-BD370AC7C91D}" destId="{BEA164EE-1450-4AEB-9527-4E22FBF3C1A8}" srcOrd="2" destOrd="0" presId="urn:microsoft.com/office/officeart/2016/7/layout/HorizontalActionList"/>
    <dgm:cxn modelId="{657D2BC0-01E3-4AB6-A185-AF8A8BDB41EA}" type="presParOf" srcId="{BEA164EE-1450-4AEB-9527-4E22FBF3C1A8}" destId="{6B33ABE5-CEF1-4B39-82C3-F1FC644C0A8F}" srcOrd="0" destOrd="0" presId="urn:microsoft.com/office/officeart/2016/7/layout/HorizontalActionList"/>
    <dgm:cxn modelId="{D58411C6-0DF5-4662-9901-DA23240E83B9}" type="presParOf" srcId="{BEA164EE-1450-4AEB-9527-4E22FBF3C1A8}" destId="{D49AD3F7-B2B6-4709-A43B-C22DEB981B39}" srcOrd="1" destOrd="0" presId="urn:microsoft.com/office/officeart/2016/7/layout/HorizontalActionList"/>
    <dgm:cxn modelId="{3F6A4F5F-E2A5-4931-86E6-12BB70DD5E96}" type="presParOf" srcId="{917788B4-4702-452B-A9BF-BD370AC7C91D}" destId="{C83CA8A9-5873-4873-B14F-2F0E7FB2ABCC}" srcOrd="3" destOrd="0" presId="urn:microsoft.com/office/officeart/2016/7/layout/HorizontalActionList"/>
    <dgm:cxn modelId="{4C32C92D-DDF9-49A1-AF89-0235CF9C71B7}" type="presParOf" srcId="{917788B4-4702-452B-A9BF-BD370AC7C91D}" destId="{952DF76F-9AB8-4BB6-B004-372FA36D16E3}" srcOrd="4" destOrd="0" presId="urn:microsoft.com/office/officeart/2016/7/layout/HorizontalActionList"/>
    <dgm:cxn modelId="{57417539-B51B-4234-AEE5-F533ECC107BB}" type="presParOf" srcId="{952DF76F-9AB8-4BB6-B004-372FA36D16E3}" destId="{4AE355A7-3A54-47B1-8CB5-F35120F77B1B}" srcOrd="0" destOrd="0" presId="urn:microsoft.com/office/officeart/2016/7/layout/HorizontalActionList"/>
    <dgm:cxn modelId="{17742994-33B7-461E-8138-938D77B15D79}" type="presParOf" srcId="{952DF76F-9AB8-4BB6-B004-372FA36D16E3}" destId="{C0A30CE6-D937-498A-8D1C-AB49CDB4AE52}" srcOrd="1" destOrd="0" presId="urn:microsoft.com/office/officeart/2016/7/layout/HorizontalActionList"/>
    <dgm:cxn modelId="{63E4F875-88CC-449C-98C8-8CCD36740115}" type="presParOf" srcId="{917788B4-4702-452B-A9BF-BD370AC7C91D}" destId="{5F52C0BF-6756-4EC5-B609-DFC97E73A4A5}" srcOrd="5" destOrd="0" presId="urn:microsoft.com/office/officeart/2016/7/layout/HorizontalActionList"/>
    <dgm:cxn modelId="{008A04F8-CCA8-463D-A028-8F7B8B5DED82}" type="presParOf" srcId="{917788B4-4702-452B-A9BF-BD370AC7C91D}" destId="{F042507F-C824-490E-948D-BDF8D9C669BD}" srcOrd="6" destOrd="0" presId="urn:microsoft.com/office/officeart/2016/7/layout/HorizontalActionList"/>
    <dgm:cxn modelId="{1AE7904C-A54A-4252-8559-6AFDB410BC10}" type="presParOf" srcId="{F042507F-C824-490E-948D-BDF8D9C669BD}" destId="{1D3D5FCC-5789-4468-99A6-5D6A676B6013}" srcOrd="0" destOrd="0" presId="urn:microsoft.com/office/officeart/2016/7/layout/HorizontalActionList"/>
    <dgm:cxn modelId="{52C4214A-785F-4BE4-BD04-5A0C4ABD5272}" type="presParOf" srcId="{F042507F-C824-490E-948D-BDF8D9C669BD}" destId="{44C7D37A-568B-4A53-88BE-8330DEF7D4A3}" srcOrd="1" destOrd="0" presId="urn:microsoft.com/office/officeart/2016/7/layout/HorizontalAction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484571-9C36-4EBC-94E8-740ECF59A9E8}">
      <dsp:nvSpPr>
        <dsp:cNvPr id="0" name=""/>
        <dsp:cNvSpPr/>
      </dsp:nvSpPr>
      <dsp:spPr>
        <a:xfrm>
          <a:off x="14044" y="416"/>
          <a:ext cx="2842495" cy="852748"/>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620" tIns="224620" rIns="224620" bIns="22462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WEEK 1</a:t>
          </a:r>
        </a:p>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(16-22 Oct)</a:t>
          </a:r>
        </a:p>
      </dsp:txBody>
      <dsp:txXfrm>
        <a:off x="14044" y="416"/>
        <a:ext cx="2842495" cy="852748"/>
      </dsp:txXfrm>
    </dsp:sp>
    <dsp:sp modelId="{8382FB71-379A-4A42-BEC2-AAF439B565D5}">
      <dsp:nvSpPr>
        <dsp:cNvPr id="0" name=""/>
        <dsp:cNvSpPr/>
      </dsp:nvSpPr>
      <dsp:spPr>
        <a:xfrm>
          <a:off x="14044" y="853165"/>
          <a:ext cx="2842495" cy="146171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711200">
            <a:lnSpc>
              <a:spcPct val="100000"/>
            </a:lnSpc>
            <a:spcBef>
              <a:spcPct val="0"/>
            </a:spcBef>
            <a:spcAft>
              <a:spcPct val="35000"/>
            </a:spcAft>
            <a:buFont typeface="Arial" panose="020B0604020202020204" pitchFamily="34" charset="0"/>
            <a:buNone/>
          </a:pPr>
          <a:r>
            <a:rPr lang="en-US" sz="1600" kern="1200" dirty="0">
              <a:latin typeface="Calibri" charset="0"/>
              <a:ea typeface="Calibri" charset="0"/>
              <a:cs typeface="Calibri" charset="0"/>
            </a:rPr>
            <a:t>Research about Project and finalize the topic. </a:t>
          </a:r>
        </a:p>
        <a:p>
          <a:pPr marL="0" lvl="0" indent="0" algn="l" defTabSz="711200">
            <a:lnSpc>
              <a:spcPct val="100000"/>
            </a:lnSpc>
            <a:spcBef>
              <a:spcPct val="0"/>
            </a:spcBef>
            <a:spcAft>
              <a:spcPct val="35000"/>
            </a:spcAft>
            <a:buFont typeface="Arial" panose="020B0604020202020204" pitchFamily="34" charset="0"/>
            <a:buNone/>
          </a:pPr>
          <a:r>
            <a:rPr lang="en-US" sz="1600" kern="1200" dirty="0">
              <a:latin typeface="Calibri" charset="0"/>
              <a:ea typeface="Calibri" charset="0"/>
              <a:cs typeface="Calibri" charset="0"/>
            </a:rPr>
            <a:t>Finalize the project elements and work on PDR.</a:t>
          </a:r>
        </a:p>
        <a:p>
          <a:pPr marL="0" lvl="0" indent="0" algn="l" defTabSz="711200">
            <a:lnSpc>
              <a:spcPct val="100000"/>
            </a:lnSpc>
            <a:spcBef>
              <a:spcPct val="0"/>
            </a:spcBef>
            <a:spcAft>
              <a:spcPct val="35000"/>
            </a:spcAft>
            <a:buFont typeface="Arial" panose="020B0604020202020204" pitchFamily="34" charset="0"/>
            <a:buNone/>
          </a:pPr>
          <a:endParaRPr lang="en-US" sz="1400" kern="1200" dirty="0">
            <a:latin typeface="Calibri" charset="0"/>
            <a:ea typeface="Calibri" charset="0"/>
            <a:cs typeface="Calibri" charset="0"/>
          </a:endParaRPr>
        </a:p>
      </dsp:txBody>
      <dsp:txXfrm>
        <a:off x="14044" y="853165"/>
        <a:ext cx="2842495" cy="1461713"/>
      </dsp:txXfrm>
    </dsp:sp>
    <dsp:sp modelId="{6B33ABE5-CEF1-4B39-82C3-F1FC644C0A8F}">
      <dsp:nvSpPr>
        <dsp:cNvPr id="0" name=""/>
        <dsp:cNvSpPr/>
      </dsp:nvSpPr>
      <dsp:spPr>
        <a:xfrm>
          <a:off x="2964329" y="416"/>
          <a:ext cx="2842495" cy="852748"/>
        </a:xfrm>
        <a:prstGeom prst="rect">
          <a:avLst/>
        </a:prstGeom>
        <a:solidFill>
          <a:schemeClr val="accent2">
            <a:hueOff val="938015"/>
            <a:satOff val="17090"/>
            <a:lumOff val="3726"/>
            <a:alphaOff val="0"/>
          </a:schemeClr>
        </a:solidFill>
        <a:ln w="12700" cap="flat" cmpd="sng" algn="ctr">
          <a:solidFill>
            <a:schemeClr val="accent2">
              <a:hueOff val="938015"/>
              <a:satOff val="17090"/>
              <a:lumOff val="3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620" tIns="224620" rIns="224620" bIns="22462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WEEK 2</a:t>
          </a:r>
        </a:p>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(23-29 Oct)</a:t>
          </a:r>
          <a:endParaRPr lang="en-US" sz="2100" b="1" kern="1200" dirty="0">
            <a:latin typeface="+mj-lt"/>
            <a:ea typeface="Calibri" charset="0"/>
            <a:cs typeface="Calibri" charset="0"/>
          </a:endParaRPr>
        </a:p>
      </dsp:txBody>
      <dsp:txXfrm>
        <a:off x="2964329" y="416"/>
        <a:ext cx="2842495" cy="852748"/>
      </dsp:txXfrm>
    </dsp:sp>
    <dsp:sp modelId="{D49AD3F7-B2B6-4709-A43B-C22DEB981B39}">
      <dsp:nvSpPr>
        <dsp:cNvPr id="0" name=""/>
        <dsp:cNvSpPr/>
      </dsp:nvSpPr>
      <dsp:spPr>
        <a:xfrm>
          <a:off x="2964329" y="853165"/>
          <a:ext cx="2842495" cy="1461713"/>
        </a:xfrm>
        <a:prstGeom prst="rect">
          <a:avLst/>
        </a:prstGeom>
        <a:solidFill>
          <a:schemeClr val="accent2">
            <a:tint val="40000"/>
            <a:alpha val="90000"/>
            <a:hueOff val="1399204"/>
            <a:satOff val="21201"/>
            <a:lumOff val="1912"/>
            <a:alphaOff val="0"/>
          </a:schemeClr>
        </a:solidFill>
        <a:ln w="12700" cap="flat" cmpd="sng" algn="ctr">
          <a:solidFill>
            <a:schemeClr val="accent2">
              <a:tint val="40000"/>
              <a:alpha val="90000"/>
              <a:hueOff val="1399204"/>
              <a:satOff val="21201"/>
              <a:lumOff val="19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711200">
            <a:lnSpc>
              <a:spcPct val="100000"/>
            </a:lnSpc>
            <a:spcBef>
              <a:spcPct val="0"/>
            </a:spcBef>
            <a:spcAft>
              <a:spcPct val="35000"/>
            </a:spcAft>
            <a:buNone/>
          </a:pPr>
          <a:r>
            <a:rPr lang="en-US" sz="1600" kern="1200" dirty="0">
              <a:latin typeface="Calibri" charset="0"/>
              <a:ea typeface="Calibri" charset="0"/>
              <a:cs typeface="Calibri" charset="0"/>
            </a:rPr>
            <a:t>Order parts for the system and design the schematic.</a:t>
          </a:r>
        </a:p>
        <a:p>
          <a:pPr marL="0" lvl="0" indent="0" algn="l" defTabSz="711200">
            <a:lnSpc>
              <a:spcPct val="100000"/>
            </a:lnSpc>
            <a:spcBef>
              <a:spcPct val="0"/>
            </a:spcBef>
            <a:spcAft>
              <a:spcPct val="35000"/>
            </a:spcAft>
            <a:buNone/>
          </a:pPr>
          <a:r>
            <a:rPr lang="en-US" sz="1600" kern="1200" dirty="0">
              <a:latin typeface="Calibri" charset="0"/>
              <a:ea typeface="Calibri" charset="0"/>
              <a:cs typeface="Calibri" charset="0"/>
            </a:rPr>
            <a:t>PDR presentation.</a:t>
          </a:r>
        </a:p>
      </dsp:txBody>
      <dsp:txXfrm>
        <a:off x="2964329" y="853165"/>
        <a:ext cx="2842495" cy="1461713"/>
      </dsp:txXfrm>
    </dsp:sp>
    <dsp:sp modelId="{4AE355A7-3A54-47B1-8CB5-F35120F77B1B}">
      <dsp:nvSpPr>
        <dsp:cNvPr id="0" name=""/>
        <dsp:cNvSpPr/>
      </dsp:nvSpPr>
      <dsp:spPr>
        <a:xfrm>
          <a:off x="5914614" y="416"/>
          <a:ext cx="2842495" cy="852748"/>
        </a:xfrm>
        <a:prstGeom prst="rect">
          <a:avLst/>
        </a:prstGeom>
        <a:solidFill>
          <a:schemeClr val="accent2">
            <a:hueOff val="1876031"/>
            <a:satOff val="34180"/>
            <a:lumOff val="7452"/>
            <a:alphaOff val="0"/>
          </a:schemeClr>
        </a:solidFill>
        <a:ln w="12700" cap="flat" cmpd="sng" algn="ctr">
          <a:solidFill>
            <a:schemeClr val="accent2">
              <a:hueOff val="1876031"/>
              <a:satOff val="34180"/>
              <a:lumOff val="74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620" tIns="224620" rIns="224620" bIns="22462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WEEK 3 &amp; 4</a:t>
          </a:r>
        </a:p>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(30 Oct-12 Nov)</a:t>
          </a:r>
        </a:p>
      </dsp:txBody>
      <dsp:txXfrm>
        <a:off x="5914614" y="416"/>
        <a:ext cx="2842495" cy="852748"/>
      </dsp:txXfrm>
    </dsp:sp>
    <dsp:sp modelId="{C0A30CE6-D937-498A-8D1C-AB49CDB4AE52}">
      <dsp:nvSpPr>
        <dsp:cNvPr id="0" name=""/>
        <dsp:cNvSpPr/>
      </dsp:nvSpPr>
      <dsp:spPr>
        <a:xfrm>
          <a:off x="5914614" y="853165"/>
          <a:ext cx="2842495" cy="1461713"/>
        </a:xfrm>
        <a:prstGeom prst="rect">
          <a:avLst/>
        </a:prstGeom>
        <a:solidFill>
          <a:schemeClr val="accent2">
            <a:tint val="40000"/>
            <a:alpha val="90000"/>
            <a:hueOff val="2798407"/>
            <a:satOff val="42402"/>
            <a:lumOff val="3824"/>
            <a:alphaOff val="0"/>
          </a:schemeClr>
        </a:solidFill>
        <a:ln w="12700" cap="flat" cmpd="sng" algn="ctr">
          <a:solidFill>
            <a:schemeClr val="accent2">
              <a:tint val="40000"/>
              <a:alpha val="90000"/>
              <a:hueOff val="2798407"/>
              <a:satOff val="42402"/>
              <a:lumOff val="38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711200">
            <a:lnSpc>
              <a:spcPct val="100000"/>
            </a:lnSpc>
            <a:spcBef>
              <a:spcPct val="0"/>
            </a:spcBef>
            <a:spcAft>
              <a:spcPct val="35000"/>
            </a:spcAft>
            <a:buNone/>
          </a:pPr>
          <a:r>
            <a:rPr lang="en-US" sz="1600" kern="1200" dirty="0">
              <a:latin typeface="Calibri" charset="0"/>
              <a:ea typeface="Calibri" charset="0"/>
              <a:cs typeface="Calibri" charset="0"/>
            </a:rPr>
            <a:t>Design</a:t>
          </a:r>
          <a:r>
            <a:rPr lang="en-US" sz="1600" kern="1200" baseline="0" dirty="0">
              <a:latin typeface="Calibri" charset="0"/>
              <a:ea typeface="Calibri" charset="0"/>
              <a:cs typeface="Calibri" charset="0"/>
            </a:rPr>
            <a:t> and implement Power supply for 5V and 3.3V.</a:t>
          </a:r>
        </a:p>
        <a:p>
          <a:pPr marL="0" lvl="0" indent="0" algn="l" defTabSz="711200">
            <a:lnSpc>
              <a:spcPct val="100000"/>
            </a:lnSpc>
            <a:spcBef>
              <a:spcPct val="0"/>
            </a:spcBef>
            <a:spcAft>
              <a:spcPct val="35000"/>
            </a:spcAft>
            <a:buNone/>
          </a:pPr>
          <a:r>
            <a:rPr lang="en-US" sz="1600" kern="1200" baseline="0" dirty="0">
              <a:latin typeface="Calibri" charset="0"/>
              <a:ea typeface="Calibri" charset="0"/>
              <a:cs typeface="Calibri" charset="0"/>
            </a:rPr>
            <a:t>Test the sensor modules and peripherals individually.</a:t>
          </a:r>
          <a:endParaRPr lang="en-US" sz="1600" kern="1200" dirty="0">
            <a:latin typeface="Calibri" charset="0"/>
            <a:ea typeface="Calibri" charset="0"/>
            <a:cs typeface="Calibri" charset="0"/>
          </a:endParaRPr>
        </a:p>
      </dsp:txBody>
      <dsp:txXfrm>
        <a:off x="5914614" y="853165"/>
        <a:ext cx="2842495" cy="14617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484571-9C36-4EBC-94E8-740ECF59A9E8}">
      <dsp:nvSpPr>
        <dsp:cNvPr id="0" name=""/>
        <dsp:cNvSpPr/>
      </dsp:nvSpPr>
      <dsp:spPr>
        <a:xfrm>
          <a:off x="13620" y="240522"/>
          <a:ext cx="2637291" cy="791187"/>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405" tIns="208405" rIns="208405" bIns="208405"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WEEK 5</a:t>
          </a:r>
        </a:p>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(13-19 Nov)</a:t>
          </a:r>
        </a:p>
      </dsp:txBody>
      <dsp:txXfrm>
        <a:off x="13620" y="240522"/>
        <a:ext cx="2637291" cy="791187"/>
      </dsp:txXfrm>
    </dsp:sp>
    <dsp:sp modelId="{8382FB71-379A-4A42-BEC2-AAF439B565D5}">
      <dsp:nvSpPr>
        <dsp:cNvPr id="0" name=""/>
        <dsp:cNvSpPr/>
      </dsp:nvSpPr>
      <dsp:spPr>
        <a:xfrm>
          <a:off x="13620" y="1031709"/>
          <a:ext cx="2637291" cy="144994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711200">
            <a:lnSpc>
              <a:spcPct val="100000"/>
            </a:lnSpc>
            <a:spcBef>
              <a:spcPct val="0"/>
            </a:spcBef>
            <a:spcAft>
              <a:spcPct val="35000"/>
            </a:spcAft>
            <a:buNone/>
          </a:pPr>
          <a:r>
            <a:rPr lang="en-US" sz="1600" kern="1200" dirty="0">
              <a:latin typeface="Calibri" charset="0"/>
              <a:ea typeface="Calibri" charset="0"/>
              <a:cs typeface="Calibri" charset="0"/>
            </a:rPr>
            <a:t>Interface RFID sensor circuit using SPI protocol with the Microcontroller.</a:t>
          </a:r>
        </a:p>
      </dsp:txBody>
      <dsp:txXfrm>
        <a:off x="13620" y="1031709"/>
        <a:ext cx="2637291" cy="1449947"/>
      </dsp:txXfrm>
    </dsp:sp>
    <dsp:sp modelId="{6B33ABE5-CEF1-4B39-82C3-F1FC644C0A8F}">
      <dsp:nvSpPr>
        <dsp:cNvPr id="0" name=""/>
        <dsp:cNvSpPr/>
      </dsp:nvSpPr>
      <dsp:spPr>
        <a:xfrm>
          <a:off x="2758701" y="240522"/>
          <a:ext cx="2637291" cy="791187"/>
        </a:xfrm>
        <a:prstGeom prst="rect">
          <a:avLst/>
        </a:prstGeom>
        <a:solidFill>
          <a:schemeClr val="accent2">
            <a:hueOff val="625344"/>
            <a:satOff val="11393"/>
            <a:lumOff val="2484"/>
            <a:alphaOff val="0"/>
          </a:schemeClr>
        </a:solidFill>
        <a:ln w="12700" cap="flat" cmpd="sng" algn="ctr">
          <a:solidFill>
            <a:schemeClr val="accent2">
              <a:hueOff val="625344"/>
              <a:satOff val="11393"/>
              <a:lumOff val="248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405" tIns="208405" rIns="208405" bIns="208405"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WEEK 6</a:t>
          </a:r>
        </a:p>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(20-26 Nov)</a:t>
          </a:r>
          <a:endParaRPr lang="en-US" sz="2100" b="1" kern="1200" dirty="0">
            <a:latin typeface="+mj-lt"/>
            <a:ea typeface="Calibri" charset="0"/>
            <a:cs typeface="Calibri" charset="0"/>
          </a:endParaRPr>
        </a:p>
      </dsp:txBody>
      <dsp:txXfrm>
        <a:off x="2758701" y="240522"/>
        <a:ext cx="2637291" cy="791187"/>
      </dsp:txXfrm>
    </dsp:sp>
    <dsp:sp modelId="{D49AD3F7-B2B6-4709-A43B-C22DEB981B39}">
      <dsp:nvSpPr>
        <dsp:cNvPr id="0" name=""/>
        <dsp:cNvSpPr/>
      </dsp:nvSpPr>
      <dsp:spPr>
        <a:xfrm>
          <a:off x="2758701" y="1031709"/>
          <a:ext cx="2637291" cy="1449947"/>
        </a:xfrm>
        <a:prstGeom prst="rect">
          <a:avLst/>
        </a:prstGeom>
        <a:solidFill>
          <a:schemeClr val="accent2">
            <a:tint val="40000"/>
            <a:alpha val="90000"/>
            <a:hueOff val="932802"/>
            <a:satOff val="14134"/>
            <a:lumOff val="1275"/>
            <a:alphaOff val="0"/>
          </a:schemeClr>
        </a:solidFill>
        <a:ln w="12700" cap="flat" cmpd="sng" algn="ctr">
          <a:solidFill>
            <a:schemeClr val="accent2">
              <a:tint val="40000"/>
              <a:alpha val="90000"/>
              <a:hueOff val="932802"/>
              <a:satOff val="14134"/>
              <a:lumOff val="127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711200">
            <a:lnSpc>
              <a:spcPct val="100000"/>
            </a:lnSpc>
            <a:spcBef>
              <a:spcPct val="0"/>
            </a:spcBef>
            <a:spcAft>
              <a:spcPct val="35000"/>
            </a:spcAft>
            <a:buNone/>
          </a:pPr>
          <a:r>
            <a:rPr lang="en-US" sz="1600" kern="1200" dirty="0">
              <a:solidFill>
                <a:prstClr val="black">
                  <a:hueOff val="0"/>
                  <a:satOff val="0"/>
                  <a:lumOff val="0"/>
                  <a:alphaOff val="0"/>
                </a:prstClr>
              </a:solidFill>
              <a:latin typeface="Calibri" charset="0"/>
              <a:ea typeface="Calibri" charset="0"/>
              <a:cs typeface="Calibri" charset="0"/>
            </a:rPr>
            <a:t>Interface keypad and buzzer with Microcontroller and RFID sensor module.</a:t>
          </a:r>
        </a:p>
      </dsp:txBody>
      <dsp:txXfrm>
        <a:off x="2758701" y="1031709"/>
        <a:ext cx="2637291" cy="1449947"/>
      </dsp:txXfrm>
    </dsp:sp>
    <dsp:sp modelId="{4AE355A7-3A54-47B1-8CB5-F35120F77B1B}">
      <dsp:nvSpPr>
        <dsp:cNvPr id="0" name=""/>
        <dsp:cNvSpPr/>
      </dsp:nvSpPr>
      <dsp:spPr>
        <a:xfrm>
          <a:off x="5503782" y="240522"/>
          <a:ext cx="2637291" cy="791187"/>
        </a:xfrm>
        <a:prstGeom prst="rect">
          <a:avLst/>
        </a:prstGeom>
        <a:solidFill>
          <a:schemeClr val="accent2">
            <a:hueOff val="1250687"/>
            <a:satOff val="22787"/>
            <a:lumOff val="4968"/>
            <a:alphaOff val="0"/>
          </a:schemeClr>
        </a:solidFill>
        <a:ln w="12700" cap="flat" cmpd="sng" algn="ctr">
          <a:solidFill>
            <a:schemeClr val="accent2">
              <a:hueOff val="1250687"/>
              <a:satOff val="22787"/>
              <a:lumOff val="496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405" tIns="208405" rIns="208405" bIns="208405"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WEEK 7</a:t>
          </a:r>
        </a:p>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(27 Nov-3 Dec)</a:t>
          </a:r>
        </a:p>
      </dsp:txBody>
      <dsp:txXfrm>
        <a:off x="5503782" y="240522"/>
        <a:ext cx="2637291" cy="791187"/>
      </dsp:txXfrm>
    </dsp:sp>
    <dsp:sp modelId="{C0A30CE6-D937-498A-8D1C-AB49CDB4AE52}">
      <dsp:nvSpPr>
        <dsp:cNvPr id="0" name=""/>
        <dsp:cNvSpPr/>
      </dsp:nvSpPr>
      <dsp:spPr>
        <a:xfrm>
          <a:off x="5503782" y="1031709"/>
          <a:ext cx="2637291" cy="1449947"/>
        </a:xfrm>
        <a:prstGeom prst="rect">
          <a:avLst/>
        </a:prstGeom>
        <a:solidFill>
          <a:schemeClr val="accent2">
            <a:tint val="40000"/>
            <a:alpha val="90000"/>
            <a:hueOff val="1865605"/>
            <a:satOff val="28268"/>
            <a:lumOff val="2549"/>
            <a:alphaOff val="0"/>
          </a:schemeClr>
        </a:solidFill>
        <a:ln w="12700" cap="flat" cmpd="sng" algn="ctr">
          <a:solidFill>
            <a:schemeClr val="accent2">
              <a:tint val="40000"/>
              <a:alpha val="90000"/>
              <a:hueOff val="1865605"/>
              <a:satOff val="28268"/>
              <a:lumOff val="25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711200">
            <a:lnSpc>
              <a:spcPct val="100000"/>
            </a:lnSpc>
            <a:spcBef>
              <a:spcPct val="0"/>
            </a:spcBef>
            <a:spcAft>
              <a:spcPct val="35000"/>
            </a:spcAft>
            <a:buNone/>
          </a:pPr>
          <a:r>
            <a:rPr lang="en-US" sz="1600" kern="1200" dirty="0">
              <a:latin typeface="Calibri" charset="0"/>
              <a:ea typeface="Calibri" charset="0"/>
              <a:cs typeface="Calibri" charset="0"/>
            </a:rPr>
            <a:t>Interface buzzer and test the functioning of the entire system.</a:t>
          </a:r>
        </a:p>
        <a:p>
          <a:pPr marL="0" lvl="0" indent="0" algn="l" defTabSz="711200">
            <a:lnSpc>
              <a:spcPct val="100000"/>
            </a:lnSpc>
            <a:spcBef>
              <a:spcPct val="0"/>
            </a:spcBef>
            <a:spcAft>
              <a:spcPct val="35000"/>
            </a:spcAft>
            <a:buNone/>
          </a:pPr>
          <a:r>
            <a:rPr lang="en-US" sz="1600" kern="1200" dirty="0">
              <a:latin typeface="Calibri" charset="0"/>
              <a:ea typeface="Calibri" charset="0"/>
              <a:cs typeface="Calibri" charset="0"/>
            </a:rPr>
            <a:t>Finalize the demo.</a:t>
          </a:r>
        </a:p>
      </dsp:txBody>
      <dsp:txXfrm>
        <a:off x="5503782" y="1031709"/>
        <a:ext cx="2637291" cy="1449947"/>
      </dsp:txXfrm>
    </dsp:sp>
    <dsp:sp modelId="{1D3D5FCC-5789-4468-99A6-5D6A676B6013}">
      <dsp:nvSpPr>
        <dsp:cNvPr id="0" name=""/>
        <dsp:cNvSpPr/>
      </dsp:nvSpPr>
      <dsp:spPr>
        <a:xfrm>
          <a:off x="8248863" y="240522"/>
          <a:ext cx="2637291" cy="791187"/>
        </a:xfrm>
        <a:prstGeom prst="rect">
          <a:avLst/>
        </a:prstGeom>
        <a:solidFill>
          <a:schemeClr val="accent2">
            <a:hueOff val="1876031"/>
            <a:satOff val="34180"/>
            <a:lumOff val="7452"/>
            <a:alphaOff val="0"/>
          </a:schemeClr>
        </a:solidFill>
        <a:ln w="12700" cap="flat" cmpd="sng" algn="ctr">
          <a:solidFill>
            <a:schemeClr val="accent2">
              <a:hueOff val="1876031"/>
              <a:satOff val="34180"/>
              <a:lumOff val="74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405" tIns="208405" rIns="208405" bIns="20840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mj-lt"/>
              <a:ea typeface="Calibri" charset="0"/>
              <a:cs typeface="Calibri" charset="0"/>
            </a:rPr>
            <a:t>WEEK 8</a:t>
          </a:r>
        </a:p>
        <a:p>
          <a:pPr marL="0" lvl="0" indent="0" algn="ctr" defTabSz="800100">
            <a:lnSpc>
              <a:spcPct val="90000"/>
            </a:lnSpc>
            <a:spcBef>
              <a:spcPct val="0"/>
            </a:spcBef>
            <a:spcAft>
              <a:spcPct val="35000"/>
            </a:spcAft>
            <a:buNone/>
          </a:pPr>
          <a:r>
            <a:rPr lang="en-US" sz="1800" b="1" kern="1200" dirty="0">
              <a:latin typeface="+mj-lt"/>
              <a:ea typeface="Calibri" charset="0"/>
              <a:cs typeface="Calibri" charset="0"/>
            </a:rPr>
            <a:t>(4-10 Dec)</a:t>
          </a:r>
        </a:p>
      </dsp:txBody>
      <dsp:txXfrm>
        <a:off x="8248863" y="240522"/>
        <a:ext cx="2637291" cy="791187"/>
      </dsp:txXfrm>
    </dsp:sp>
    <dsp:sp modelId="{44C7D37A-568B-4A53-88BE-8330DEF7D4A3}">
      <dsp:nvSpPr>
        <dsp:cNvPr id="0" name=""/>
        <dsp:cNvSpPr/>
      </dsp:nvSpPr>
      <dsp:spPr>
        <a:xfrm>
          <a:off x="8248863" y="1031709"/>
          <a:ext cx="2637291" cy="1449947"/>
        </a:xfrm>
        <a:prstGeom prst="rect">
          <a:avLst/>
        </a:prstGeom>
        <a:solidFill>
          <a:schemeClr val="accent2">
            <a:tint val="40000"/>
            <a:alpha val="90000"/>
            <a:hueOff val="2798407"/>
            <a:satOff val="42402"/>
            <a:lumOff val="3824"/>
            <a:alphaOff val="0"/>
          </a:schemeClr>
        </a:solidFill>
        <a:ln w="12700" cap="flat" cmpd="sng" algn="ctr">
          <a:solidFill>
            <a:schemeClr val="accent2">
              <a:tint val="40000"/>
              <a:alpha val="90000"/>
              <a:hueOff val="2798407"/>
              <a:satOff val="42402"/>
              <a:lumOff val="38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711200">
            <a:lnSpc>
              <a:spcPct val="100000"/>
            </a:lnSpc>
            <a:spcBef>
              <a:spcPct val="0"/>
            </a:spcBef>
            <a:spcAft>
              <a:spcPct val="35000"/>
            </a:spcAft>
            <a:buNone/>
          </a:pPr>
          <a:r>
            <a:rPr lang="en-US" sz="1600" kern="1200" dirty="0">
              <a:latin typeface="Calibri" charset="0"/>
              <a:ea typeface="Calibri" charset="0"/>
              <a:cs typeface="Calibri" charset="0"/>
            </a:rPr>
            <a:t>Prepare</a:t>
          </a:r>
          <a:r>
            <a:rPr lang="en-US" sz="1600" kern="1200" baseline="0" dirty="0">
              <a:latin typeface="Calibri" charset="0"/>
              <a:ea typeface="Calibri" charset="0"/>
              <a:cs typeface="Calibri" charset="0"/>
            </a:rPr>
            <a:t> final project demo, report.</a:t>
          </a:r>
        </a:p>
        <a:p>
          <a:pPr marL="0" lvl="0" indent="0" algn="l" defTabSz="711200">
            <a:lnSpc>
              <a:spcPct val="100000"/>
            </a:lnSpc>
            <a:spcBef>
              <a:spcPct val="0"/>
            </a:spcBef>
            <a:spcAft>
              <a:spcPct val="35000"/>
            </a:spcAft>
            <a:buNone/>
          </a:pPr>
          <a:r>
            <a:rPr lang="en-US" sz="1600" kern="1200" baseline="0" dirty="0">
              <a:latin typeface="Calibri" charset="0"/>
              <a:ea typeface="Calibri" charset="0"/>
              <a:cs typeface="Calibri" charset="0"/>
            </a:rPr>
            <a:t>Extend the project with additional elements.</a:t>
          </a:r>
          <a:endParaRPr lang="en-US" sz="1600" kern="1200" dirty="0">
            <a:latin typeface="Calibri" charset="0"/>
            <a:ea typeface="Calibri" charset="0"/>
            <a:cs typeface="Calibri" charset="0"/>
          </a:endParaRPr>
        </a:p>
      </dsp:txBody>
      <dsp:txXfrm>
        <a:off x="8248863" y="1031709"/>
        <a:ext cx="2637291" cy="1449947"/>
      </dsp:txXfrm>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10/22/2023</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10/22/2023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r>
              <a:rPr lang="en-US"/>
              <a:t>Click to edit Master subtitle style</a:t>
            </a:r>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Avenir Next LT Pro"/>
                <a:ea typeface="+mn-ea"/>
                <a:cs typeface="+mn-cs"/>
              </a:rPr>
              <a:t>Security Access Control System by - Sriya Garde &amp; Krishna Suhagiya </a:t>
            </a:r>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10/22/23 </a:t>
            </a:r>
            <a:endParaRPr lang="en-US" dirty="0">
              <a:solidFill>
                <a:prstClr val="black"/>
              </a:solidFill>
            </a:endParaRP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Avenir Next LT Pro"/>
                <a:ea typeface="+mn-ea"/>
                <a:cs typeface="+mn-cs"/>
              </a:rPr>
              <a:t>Security Access Control System by - Sriya Garde &amp; Krishna Suhagiya </a:t>
            </a:r>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10/22/23 </a:t>
            </a:r>
            <a:endParaRPr lang="en-US" dirty="0">
              <a:solidFill>
                <a:prstClr val="black"/>
              </a:solidFill>
            </a:endParaRP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a:t>Security Access Control System by - Sriya Garde &amp; Krishna Suhagiya </a:t>
            </a:r>
            <a:endParaRPr lang="en-US" dirty="0"/>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10/22/23 </a:t>
            </a:r>
            <a:endParaRPr lang="en-US" dirty="0">
              <a:solidFill>
                <a:prstClr val="black"/>
              </a:solidFill>
            </a:endParaRP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a:effectLst>
                  <a:outerShdw blurRad="38100" dist="38100" dir="2700000" algn="tl">
                    <a:srgbClr val="000000">
                      <a:alpha val="43137"/>
                    </a:srgbClr>
                  </a:outerShdw>
                </a:effectLst>
              </a:rPr>
              <a:t>Security Access Control System by - Sriya Garde &amp; Krishna Suhagiya </a:t>
            </a:r>
            <a:endParaRPr lang="en-US" dirty="0">
              <a:effectLst>
                <a:outerShdw blurRad="38100" dist="38100" dir="2700000" algn="tl">
                  <a:srgbClr val="000000">
                    <a:alpha val="43137"/>
                  </a:srgbClr>
                </a:outerShdw>
              </a:effectLst>
            </a:endParaRP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pPr lvl="0"/>
            <a:r>
              <a:rPr lang="en-US"/>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10/22/23 </a:t>
            </a:r>
            <a:endParaRPr lang="en-US" dirty="0">
              <a:solidFill>
                <a:prstClr val="black"/>
              </a:solidFill>
            </a:endParaRP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r>
              <a:rPr lang="en-US" sz="6000"/>
              <a:t>Click to edit Master title style</a:t>
            </a:r>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a:effectLst>
                  <a:outerShdw blurRad="38100" dist="38100" dir="2700000" algn="tl">
                    <a:srgbClr val="000000">
                      <a:alpha val="43137"/>
                    </a:srgbClr>
                  </a:outerShdw>
                </a:effectLst>
              </a:rPr>
              <a:t>Security Access Control System by - Sriya Garde &amp; Krishna Suhagiya </a:t>
            </a:r>
            <a:endParaRPr lang="en-US" dirty="0">
              <a:effectLst>
                <a:outerShdw blurRad="38100" dist="38100" dir="2700000" algn="tl">
                  <a:srgbClr val="000000">
                    <a:alpha val="43137"/>
                  </a:srgbClr>
                </a:outerShdw>
              </a:effectLst>
            </a:endParaRP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a:effectLst>
                  <a:outerShdw blurRad="38100" dist="38100" dir="2700000" algn="tl">
                    <a:srgbClr val="000000">
                      <a:alpha val="43137"/>
                    </a:srgbClr>
                  </a:outerShdw>
                </a:effectLst>
              </a:rPr>
              <a:t>10/22/23 </a:t>
            </a:r>
            <a:endParaRPr lang="en-US" dirty="0">
              <a:effectLst>
                <a:outerShdw blurRad="38100" dist="38100" dir="2700000" algn="tl">
                  <a:srgbClr val="000000">
                    <a:alpha val="43137"/>
                  </a:srgbClr>
                </a:outerShdw>
              </a:effectLst>
            </a:endParaRP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2722F022-211C-4882-844C-086FEA6806AA}"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a:t>Security Access Control System by - Sriya Garde &amp; Krishna Suhagiya </a:t>
            </a:r>
            <a:endParaRPr lang="en-US" dirty="0"/>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10/22/23 </a:t>
            </a:r>
            <a:endParaRPr lang="en-US" dirty="0">
              <a:solidFill>
                <a:prstClr val="black"/>
              </a:solidFill>
            </a:endParaRP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a:t>Security Access Control System by - Sriya Garde &amp; Krishna Suhagiya </a:t>
            </a:r>
            <a:endParaRPr lang="en-US" dirty="0"/>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10/22/23 </a:t>
            </a:r>
            <a:endParaRPr lang="en-US" dirty="0">
              <a:solidFill>
                <a:prstClr val="black"/>
              </a:solidFill>
            </a:endParaRP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subtitle style</a:t>
            </a: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a:effectLst>
                  <a:outerShdw blurRad="38100" dist="38100" dir="2700000" algn="tl">
                    <a:srgbClr val="000000">
                      <a:alpha val="43137"/>
                    </a:srgbClr>
                  </a:outerShdw>
                </a:effectLst>
              </a:rPr>
              <a:t>Security Access Control System by - Sriya Garde &amp; Krishna Suhagiya </a:t>
            </a:r>
            <a:endParaRPr lang="en-US" dirty="0">
              <a:effectLst>
                <a:outerShdw blurRad="38100" dist="38100" dir="2700000" algn="tl">
                  <a:srgbClr val="000000">
                    <a:alpha val="43137"/>
                  </a:srgbClr>
                </a:outerShdw>
              </a:effectLst>
            </a:endParaRP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a:effectLst>
                  <a:outerShdw blurRad="38100" dist="38100" dir="2700000" algn="tl">
                    <a:srgbClr val="000000">
                      <a:alpha val="43137"/>
                    </a:srgbClr>
                  </a:outerShdw>
                </a:effectLst>
              </a:rPr>
              <a:t>10/22/23 </a:t>
            </a:r>
            <a:endParaRPr lang="en-US" dirty="0">
              <a:effectLst>
                <a:outerShdw blurRad="38100" dist="38100" dir="2700000" algn="tl">
                  <a:srgbClr val="000000">
                    <a:alpha val="43137"/>
                  </a:srgbClr>
                </a:outerShdw>
              </a:effectLst>
            </a:endParaRP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a:solidFill>
                  <a:prstClr val="black"/>
                </a:solidFill>
              </a:rPr>
              <a:t>Security Access Control System by - Sriya Garde &amp; Krishna Suhagiya </a:t>
            </a:r>
            <a:endParaRPr lang="en-US" dirty="0">
              <a:solidFill>
                <a:prstClr val="black"/>
              </a:solidFill>
            </a:endParaRP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10/22/23 </a:t>
            </a:r>
            <a:endParaRPr lang="en-US" dirty="0">
              <a:solidFill>
                <a:prstClr val="black"/>
              </a:solidFill>
            </a:endParaRP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a:solidFill>
                  <a:prstClr val="black"/>
                </a:solidFill>
              </a:rPr>
              <a:t>Security Access Control System by - Sriya Garde &amp; Krishna Suhagiya </a:t>
            </a:r>
            <a:endParaRPr lang="en-US" dirty="0">
              <a:solidFill>
                <a:prstClr val="black"/>
              </a:solidFill>
            </a:endParaRP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10/22/23 </a:t>
            </a:r>
            <a:endParaRPr lang="en-US" dirty="0">
              <a:solidFill>
                <a:prstClr val="black"/>
              </a:solidFill>
            </a:endParaRP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10000"/>
            <a:lumOff val="90000"/>
            <a:alpha val="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a:t>10/22/23 </a:t>
            </a:r>
            <a:endParaRPr lang="en-US" dirty="0"/>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sz="1050"/>
              <a:t>Security Access Control System by - Sriya Garde &amp; Krishna Suhagiya </a:t>
            </a:r>
            <a:endParaRPr lang="en-US" sz="1050" dirty="0"/>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061EB05-39C3-75D5-2325-175B0685D57A}"/>
              </a:ext>
            </a:extLst>
          </p:cNvPr>
          <p:cNvSpPr>
            <a:spLocks noGrp="1"/>
          </p:cNvSpPr>
          <p:nvPr>
            <p:ph type="ctrTitle"/>
          </p:nvPr>
        </p:nvSpPr>
        <p:spPr>
          <a:xfrm>
            <a:off x="509508" y="575752"/>
            <a:ext cx="7137919" cy="2130125"/>
          </a:xfrm>
        </p:spPr>
        <p:txBody>
          <a:bodyPr>
            <a:normAutofit/>
          </a:bodyPr>
          <a:lstStyle/>
          <a:p>
            <a:r>
              <a:rPr lang="en-US" sz="6600" dirty="0">
                <a:cs typeface="Times New Roman" panose="02020603050405020304" pitchFamily="18" charset="0"/>
              </a:rPr>
              <a:t>Security Access Control System</a:t>
            </a:r>
          </a:p>
        </p:txBody>
      </p:sp>
      <p:sp>
        <p:nvSpPr>
          <p:cNvPr id="14" name="TextBox 13">
            <a:extLst>
              <a:ext uri="{FF2B5EF4-FFF2-40B4-BE49-F238E27FC236}">
                <a16:creationId xmlns:a16="http://schemas.microsoft.com/office/drawing/2014/main" id="{29F76427-21EF-CE78-32A4-BFF6610E5309}"/>
              </a:ext>
            </a:extLst>
          </p:cNvPr>
          <p:cNvSpPr txBox="1"/>
          <p:nvPr/>
        </p:nvSpPr>
        <p:spPr>
          <a:xfrm>
            <a:off x="509508" y="4240964"/>
            <a:ext cx="6106884" cy="1569660"/>
          </a:xfrm>
          <a:prstGeom prst="rect">
            <a:avLst/>
          </a:prstGeom>
          <a:noFill/>
        </p:spPr>
        <p:txBody>
          <a:bodyPr wrap="square">
            <a:spAutoFit/>
          </a:bodyPr>
          <a:lstStyle/>
          <a:p>
            <a:r>
              <a:rPr lang="en-US" sz="2400" b="0" i="0" dirty="0">
                <a:solidFill>
                  <a:schemeClr val="accent6">
                    <a:lumMod val="20000"/>
                    <a:lumOff val="80000"/>
                  </a:schemeClr>
                </a:solidFill>
                <a:effectLst/>
                <a:latin typeface="+mj-lt"/>
              </a:rPr>
              <a:t>Team Members:</a:t>
            </a:r>
          </a:p>
          <a:p>
            <a:endParaRPr lang="en-US" sz="2400" b="0" i="0" dirty="0">
              <a:solidFill>
                <a:schemeClr val="accent6">
                  <a:lumMod val="20000"/>
                  <a:lumOff val="80000"/>
                </a:schemeClr>
              </a:solidFill>
              <a:effectLst/>
              <a:latin typeface="+mj-lt"/>
            </a:endParaRPr>
          </a:p>
          <a:p>
            <a:r>
              <a:rPr lang="en-US" sz="2400" dirty="0">
                <a:solidFill>
                  <a:schemeClr val="accent6">
                    <a:lumMod val="20000"/>
                    <a:lumOff val="80000"/>
                  </a:schemeClr>
                </a:solidFill>
                <a:latin typeface="+mj-lt"/>
              </a:rPr>
              <a:t>Sriya Garde</a:t>
            </a:r>
          </a:p>
          <a:p>
            <a:r>
              <a:rPr lang="en-US" sz="2400" dirty="0">
                <a:solidFill>
                  <a:schemeClr val="accent6">
                    <a:lumMod val="20000"/>
                    <a:lumOff val="80000"/>
                  </a:schemeClr>
                </a:solidFill>
                <a:latin typeface="+mj-lt"/>
              </a:rPr>
              <a:t>Krishna Suhagiya</a:t>
            </a:r>
          </a:p>
        </p:txBody>
      </p:sp>
      <p:pic>
        <p:nvPicPr>
          <p:cNvPr id="1028" name="Picture 4" descr="Trends &amp; Technology Dictate 'Smart' Future for Access Control | 2019-11-29  | Security Magazine">
            <a:extLst>
              <a:ext uri="{FF2B5EF4-FFF2-40B4-BE49-F238E27FC236}">
                <a16:creationId xmlns:a16="http://schemas.microsoft.com/office/drawing/2014/main" id="{4743FD52-952C-3E06-10BB-F62EA3DD3B25}"/>
              </a:ext>
            </a:extLst>
          </p:cNvPr>
          <p:cNvPicPr>
            <a:picLocks noGrp="1" noChangeAspect="1" noChangeArrowheads="1"/>
          </p:cNvPicPr>
          <p:nvPr>
            <p:ph type="pic" sz="quarter" idx="13"/>
          </p:nvPr>
        </p:nvPicPr>
        <p:blipFill rotWithShape="1">
          <a:blip r:embed="rId2">
            <a:extLst>
              <a:ext uri="{28A0092B-C50C-407E-A947-70E740481C1C}">
                <a14:useLocalDpi xmlns:a14="http://schemas.microsoft.com/office/drawing/2010/main" val="0"/>
              </a:ext>
            </a:extLst>
          </a:blip>
          <a:srcRect l="31807" r="33176"/>
          <a:stretch/>
        </p:blipFill>
        <p:spPr bwMode="auto">
          <a:xfrm>
            <a:off x="8113533" y="0"/>
            <a:ext cx="4078467" cy="6858000"/>
          </a:xfrm>
          <a:prstGeom prst="rect">
            <a:avLst/>
          </a:prstGeom>
          <a:noFill/>
          <a:extLst>
            <a:ext uri="{909E8E84-426E-40DD-AFC4-6F175D3DCCD1}">
              <a14:hiddenFill xmlns:a14="http://schemas.microsoft.com/office/drawing/2010/main">
                <a:solidFill>
                  <a:srgbClr val="FFFFFF"/>
                </a:solidFill>
              </a14:hiddenFill>
            </a:ext>
          </a:extLst>
        </p:spPr>
      </p:pic>
      <p:sp>
        <p:nvSpPr>
          <p:cNvPr id="18" name="Slide Number Placeholder 4">
            <a:extLst>
              <a:ext uri="{FF2B5EF4-FFF2-40B4-BE49-F238E27FC236}">
                <a16:creationId xmlns:a16="http://schemas.microsoft.com/office/drawing/2014/main" id="{6C6825EE-04A8-3B0B-8246-6EB6E293BFD1}"/>
              </a:ext>
            </a:extLst>
          </p:cNvPr>
          <p:cNvSpPr txBox="1">
            <a:spLocks/>
          </p:cNvSpPr>
          <p:nvPr/>
        </p:nvSpPr>
        <p:spPr>
          <a:xfrm>
            <a:off x="11365992" y="6356350"/>
            <a:ext cx="63093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dirty="0">
                <a:solidFill>
                  <a:schemeClr val="bg1"/>
                </a:solidFill>
              </a:rPr>
              <a:t>         </a:t>
            </a:r>
            <a:fld id="{244D815C-8BF3-4ECF-A945-A2A7C2983AF9}" type="slidenum">
              <a:rPr lang="en-US" sz="1050" smtClean="0">
                <a:solidFill>
                  <a:schemeClr val="bg1"/>
                </a:solidFill>
              </a:rPr>
              <a:pPr/>
              <a:t>1</a:t>
            </a:fld>
            <a:endParaRPr lang="en-US" sz="1050" dirty="0">
              <a:solidFill>
                <a:schemeClr val="bg1"/>
              </a:solidFill>
            </a:endParaRPr>
          </a:p>
        </p:txBody>
      </p:sp>
      <p:sp>
        <p:nvSpPr>
          <p:cNvPr id="22" name="TextBox 21">
            <a:extLst>
              <a:ext uri="{FF2B5EF4-FFF2-40B4-BE49-F238E27FC236}">
                <a16:creationId xmlns:a16="http://schemas.microsoft.com/office/drawing/2014/main" id="{C4CE2B23-A35E-B8A0-2968-6AFFD40AAEB2}"/>
              </a:ext>
            </a:extLst>
          </p:cNvPr>
          <p:cNvSpPr txBox="1"/>
          <p:nvPr/>
        </p:nvSpPr>
        <p:spPr>
          <a:xfrm>
            <a:off x="10535832" y="6356350"/>
            <a:ext cx="1145628" cy="253916"/>
          </a:xfrm>
          <a:prstGeom prst="rect">
            <a:avLst/>
          </a:prstGeom>
          <a:noFill/>
        </p:spPr>
        <p:txBody>
          <a:bodyPr wrap="square">
            <a:spAutoFit/>
          </a:bodyPr>
          <a:lstStyle/>
          <a:p>
            <a:r>
              <a:rPr lang="en-US" sz="1050" noProof="0" dirty="0">
                <a:solidFill>
                  <a:schemeClr val="bg1"/>
                </a:solidFill>
              </a:rPr>
              <a:t>10/22/23</a:t>
            </a:r>
            <a:endParaRPr lang="en-US" sz="1050" dirty="0">
              <a:solidFill>
                <a:schemeClr val="bg1"/>
              </a:solidFill>
            </a:endParaRPr>
          </a:p>
        </p:txBody>
      </p:sp>
    </p:spTree>
    <p:extLst>
      <p:ext uri="{BB962C8B-B14F-4D97-AF65-F5344CB8AC3E}">
        <p14:creationId xmlns:p14="http://schemas.microsoft.com/office/powerpoint/2010/main" val="2720718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a:lstStyle/>
          <a:p>
            <a:r>
              <a:rPr lang="en-US" sz="5400" dirty="0"/>
              <a:t>Introduction</a:t>
            </a:r>
            <a:endParaRPr lang="en-US" dirty="0"/>
          </a:p>
        </p:txBody>
      </p:sp>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a:lstStyle/>
          <a:p>
            <a:r>
              <a:rPr lang="en-US" dirty="0">
                <a:solidFill>
                  <a:schemeClr val="tx1"/>
                </a:solidFill>
              </a:rPr>
              <a:t>Security Access Control System by - Sriya Garde &amp; Krishna Suhagiya </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649045" y="2899186"/>
            <a:ext cx="10780955" cy="3284359"/>
          </a:xfrm>
        </p:spPr>
        <p:txBody>
          <a:bodyPr>
            <a:normAutofit/>
          </a:bodyPr>
          <a:lstStyle/>
          <a:p>
            <a:pPr marL="342900" indent="-342900">
              <a:buFont typeface="Arial" panose="020B0604020202020204" pitchFamily="34" charset="0"/>
              <a:buChar char="•"/>
            </a:pPr>
            <a:r>
              <a:rPr lang="en-US" sz="2000" dirty="0"/>
              <a:t>A Security Access Control System will be developed using AT89C51RC2 controller and RFID module</a:t>
            </a:r>
          </a:p>
          <a:p>
            <a:pPr marL="342900" indent="-342900">
              <a:buFont typeface="Arial" panose="020B0604020202020204" pitchFamily="34" charset="0"/>
              <a:buChar char="•"/>
            </a:pPr>
            <a:r>
              <a:rPr lang="en-US" sz="2000" dirty="0"/>
              <a:t>The access control will use RFID tags and Keypad as inputs, RFID reader to authenticate credentials and buzzer, LCD for outputs</a:t>
            </a:r>
          </a:p>
          <a:p>
            <a:pPr marL="342900" indent="-342900">
              <a:buFont typeface="Arial" panose="020B0604020202020204" pitchFamily="34" charset="0"/>
              <a:buChar char="•"/>
            </a:pPr>
            <a:r>
              <a:rPr lang="en-US" sz="2000" dirty="0"/>
              <a:t>Access control systems provide institutions with the ability to enforce credentials for entry, such as badges or key cards, ensuring that only authorized individuals are granted access to specific areas within the facility, thereby improving overall security</a:t>
            </a:r>
          </a:p>
        </p:txBody>
      </p:sp>
      <p:sp>
        <p:nvSpPr>
          <p:cNvPr id="4" name="Date Placeholder 3">
            <a:extLst>
              <a:ext uri="{FF2B5EF4-FFF2-40B4-BE49-F238E27FC236}">
                <a16:creationId xmlns:a16="http://schemas.microsoft.com/office/drawing/2014/main" id="{F6D5CF6D-DC44-4734-988C-0AAA60D5F7E2}"/>
              </a:ext>
            </a:extLst>
          </p:cNvPr>
          <p:cNvSpPr>
            <a:spLocks noGrp="1"/>
          </p:cNvSpPr>
          <p:nvPr>
            <p:ph type="dt" sz="half" idx="10"/>
          </p:nvPr>
        </p:nvSpPr>
        <p:spPr>
          <a:xfrm>
            <a:off x="7013448" y="6355080"/>
            <a:ext cx="4352544" cy="365125"/>
          </a:xfrm>
        </p:spPr>
        <p:txBody>
          <a:bodyPr/>
          <a:lstStyle/>
          <a:p>
            <a:pPr lvl="0"/>
            <a:r>
              <a:rPr lang="en-US" noProof="0" dirty="0"/>
              <a:t>10/22/23 </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2</a:t>
            </a:fld>
            <a:endParaRPr lang="en-US" noProof="0" dirty="0"/>
          </a:p>
        </p:txBody>
      </p:sp>
    </p:spTree>
    <p:extLst>
      <p:ext uri="{BB962C8B-B14F-4D97-AF65-F5344CB8AC3E}">
        <p14:creationId xmlns:p14="http://schemas.microsoft.com/office/powerpoint/2010/main" val="1074753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CBCA8D9B-86A6-46D0-8939-576472F48528}"/>
              </a:ext>
            </a:extLst>
          </p:cNvPr>
          <p:cNvSpPr>
            <a:spLocks noGrp="1"/>
          </p:cNvSpPr>
          <p:nvPr>
            <p:ph type="title"/>
          </p:nvPr>
        </p:nvSpPr>
        <p:spPr>
          <a:xfrm>
            <a:off x="603590" y="215803"/>
            <a:ext cx="9421177" cy="769493"/>
          </a:xfrm>
        </p:spPr>
        <p:txBody>
          <a:bodyPr>
            <a:normAutofit fontScale="90000"/>
          </a:bodyPr>
          <a:lstStyle/>
          <a:p>
            <a:r>
              <a:rPr lang="en-US" dirty="0"/>
              <a:t>Block Diagram</a:t>
            </a:r>
          </a:p>
        </p:txBody>
      </p:sp>
      <p:graphicFrame>
        <p:nvGraphicFramePr>
          <p:cNvPr id="12" name="Content Placeholder 2">
            <a:extLst>
              <a:ext uri="{FF2B5EF4-FFF2-40B4-BE49-F238E27FC236}">
                <a16:creationId xmlns:a16="http://schemas.microsoft.com/office/drawing/2014/main" id="{B92EBB33-86ED-44CD-B655-52737F569C50}"/>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4215258580"/>
              </p:ext>
            </p:extLst>
          </p:nvPr>
        </p:nvGraphicFramePr>
        <p:xfrm>
          <a:off x="931863" y="1695450"/>
          <a:ext cx="10328275" cy="4314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1BA44D22-2C67-436D-AB47-1C91A69B29EE}"/>
              </a:ext>
            </a:extLst>
          </p:cNvPr>
          <p:cNvSpPr>
            <a:spLocks noGrp="1"/>
          </p:cNvSpPr>
          <p:nvPr>
            <p:ph type="ftr" sz="quarter" idx="11"/>
          </p:nvPr>
        </p:nvSpPr>
        <p:spPr>
          <a:xfrm>
            <a:off x="201168" y="6356350"/>
            <a:ext cx="4837176" cy="365125"/>
          </a:xfrm>
        </p:spPr>
        <p:txBody>
          <a:bodyPr/>
          <a:lstStyle/>
          <a:p>
            <a:r>
              <a:rPr lang="en-US" dirty="0"/>
              <a:t>Security Access Control System by - Sriya Garde &amp; Krishna Suhagiya </a:t>
            </a:r>
          </a:p>
        </p:txBody>
      </p:sp>
      <p:sp>
        <p:nvSpPr>
          <p:cNvPr id="3" name="Date Placeholder 2">
            <a:extLst>
              <a:ext uri="{FF2B5EF4-FFF2-40B4-BE49-F238E27FC236}">
                <a16:creationId xmlns:a16="http://schemas.microsoft.com/office/drawing/2014/main" id="{1167B644-3955-44BD-8140-FD5AD6294F09}"/>
              </a:ext>
            </a:extLst>
          </p:cNvPr>
          <p:cNvSpPr>
            <a:spLocks noGrp="1"/>
          </p:cNvSpPr>
          <p:nvPr>
            <p:ph type="dt" sz="half" idx="10"/>
          </p:nvPr>
        </p:nvSpPr>
        <p:spPr>
          <a:xfrm>
            <a:off x="7013448" y="6355080"/>
            <a:ext cx="4352544" cy="365125"/>
          </a:xfrm>
        </p:spPr>
        <p:txBody>
          <a:bodyPr/>
          <a:lstStyle/>
          <a:p>
            <a:pPr lvl="0"/>
            <a:r>
              <a:rPr lang="en-US" noProof="0"/>
              <a:t>10/22/23 </a:t>
            </a:r>
            <a:endParaRPr lang="en-US" noProof="0" dirty="0"/>
          </a:p>
        </p:txBody>
      </p:sp>
      <p:sp>
        <p:nvSpPr>
          <p:cNvPr id="5" name="Slide Number Placeholder 4">
            <a:extLst>
              <a:ext uri="{FF2B5EF4-FFF2-40B4-BE49-F238E27FC236}">
                <a16:creationId xmlns:a16="http://schemas.microsoft.com/office/drawing/2014/main" id="{E673DB5F-1A43-441F-953F-DA8BBE7299D4}"/>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3</a:t>
            </a:fld>
            <a:endParaRPr lang="en-US" noProof="0" dirty="0"/>
          </a:p>
        </p:txBody>
      </p:sp>
      <p:pic>
        <p:nvPicPr>
          <p:cNvPr id="6" name="Picture 5">
            <a:extLst>
              <a:ext uri="{FF2B5EF4-FFF2-40B4-BE49-F238E27FC236}">
                <a16:creationId xmlns:a16="http://schemas.microsoft.com/office/drawing/2014/main" id="{CC61586F-5995-3CE9-DC30-4444A8F9BEE0}"/>
              </a:ext>
            </a:extLst>
          </p:cNvPr>
          <p:cNvPicPr>
            <a:picLocks noChangeAspect="1"/>
          </p:cNvPicPr>
          <p:nvPr/>
        </p:nvPicPr>
        <p:blipFill rotWithShape="1">
          <a:blip r:embed="rId7"/>
          <a:srcRect l="1135" t="1694" b="1754"/>
          <a:stretch/>
        </p:blipFill>
        <p:spPr>
          <a:xfrm>
            <a:off x="1986454" y="1249498"/>
            <a:ext cx="7746830" cy="5217199"/>
          </a:xfrm>
          <a:prstGeom prst="rect">
            <a:avLst/>
          </a:prstGeom>
        </p:spPr>
      </p:pic>
    </p:spTree>
    <p:extLst>
      <p:ext uri="{BB962C8B-B14F-4D97-AF65-F5344CB8AC3E}">
        <p14:creationId xmlns:p14="http://schemas.microsoft.com/office/powerpoint/2010/main" val="2605548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201168" y="190500"/>
            <a:ext cx="11795760" cy="773776"/>
          </a:xfrm>
        </p:spPr>
        <p:txBody>
          <a:bodyPr>
            <a:noAutofit/>
          </a:bodyPr>
          <a:lstStyle/>
          <a:p>
            <a:pPr algn="l"/>
            <a:r>
              <a:rPr lang="en-US" sz="3600" dirty="0"/>
              <a:t>New Hardware and Software elements of the project</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a:lstStyle/>
          <a:p>
            <a:r>
              <a:rPr lang="en-US" dirty="0"/>
              <a:t>Hardware Elements</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977462" y="2374900"/>
            <a:ext cx="4988495" cy="3710590"/>
          </a:xfrm>
        </p:spPr>
        <p:txBody>
          <a:bodyPr>
            <a:normAutofit fontScale="92500" lnSpcReduction="20000"/>
          </a:bodyPr>
          <a:lstStyle/>
          <a:p>
            <a:r>
              <a:rPr lang="en-US" dirty="0"/>
              <a:t>Interfacing the RFID reader module -MFRC522 and the RFID card-reader functionality</a:t>
            </a:r>
          </a:p>
          <a:p>
            <a:r>
              <a:rPr lang="en-US" dirty="0"/>
              <a:t>Designing 3.3V power supply for the RFID Module</a:t>
            </a:r>
          </a:p>
          <a:p>
            <a:r>
              <a:rPr lang="en-US" dirty="0"/>
              <a:t>Interfacing 4x3 Matrix Keypad</a:t>
            </a:r>
          </a:p>
          <a:p>
            <a:r>
              <a:rPr lang="en-US" dirty="0"/>
              <a:t>Interfacing Buzzer for Audio Outputs</a:t>
            </a:r>
          </a:p>
          <a:p>
            <a:r>
              <a:rPr lang="en-US" dirty="0"/>
              <a:t>Extension Elements -                        </a:t>
            </a:r>
            <a:r>
              <a:rPr lang="en-US" sz="2100" dirty="0"/>
              <a:t>Interfacing Voice recorder module APR33A3 and speaker to make the system inclusive</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a:lstStyle/>
          <a:p>
            <a:r>
              <a:rPr lang="en-US" dirty="0"/>
              <a:t>Software Elements</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a:normAutofit/>
          </a:bodyPr>
          <a:lstStyle/>
          <a:p>
            <a:r>
              <a:rPr lang="en-US" sz="1900" dirty="0"/>
              <a:t>RFID Module – SPI module initialization and communication.</a:t>
            </a:r>
          </a:p>
          <a:p>
            <a:r>
              <a:rPr lang="en-US" sz="1900" dirty="0"/>
              <a:t>Database for storing RFID valid and invalid values for access control.</a:t>
            </a:r>
          </a:p>
          <a:p>
            <a:r>
              <a:rPr lang="en-US" sz="1900" dirty="0"/>
              <a:t>Matrix Keypad Initialization and functioning module.</a:t>
            </a:r>
          </a:p>
          <a:p>
            <a:r>
              <a:rPr lang="en-US" sz="1900" dirty="0"/>
              <a:t>Extension Elements –                           Voice Recorder APR33A3 initialization and functioning module.</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a:lstStyle/>
          <a:p>
            <a:pPr lvl="0"/>
            <a:r>
              <a:rPr lang="en-US" noProof="0"/>
              <a:t>Security Access Control System by - Sriya Garde &amp; Krishna Suhagiya </a:t>
            </a:r>
            <a:endParaRPr lang="en-US" noProof="0" dirty="0"/>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a:lstStyle/>
          <a:p>
            <a:pPr lvl="0"/>
            <a:r>
              <a:rPr lang="en-US" noProof="0"/>
              <a:t>10/22/23 </a:t>
            </a:r>
            <a:endParaRPr lang="en-US" noProof="0" dirty="0"/>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4</a:t>
            </a:fld>
            <a:endParaRPr lang="en-US" noProof="0" dirty="0"/>
          </a:p>
        </p:txBody>
      </p:sp>
    </p:spTree>
    <p:extLst>
      <p:ext uri="{BB962C8B-B14F-4D97-AF65-F5344CB8AC3E}">
        <p14:creationId xmlns:p14="http://schemas.microsoft.com/office/powerpoint/2010/main" val="2805428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330F6403-11BB-440A-81D1-11DAFA7ABF5D}"/>
              </a:ext>
            </a:extLst>
          </p:cNvPr>
          <p:cNvSpPr>
            <a:spLocks noGrp="1"/>
          </p:cNvSpPr>
          <p:nvPr>
            <p:ph type="title"/>
          </p:nvPr>
        </p:nvSpPr>
        <p:spPr>
          <a:xfrm>
            <a:off x="1000759" y="194783"/>
            <a:ext cx="10022841" cy="760892"/>
          </a:xfrm>
        </p:spPr>
        <p:txBody>
          <a:bodyPr>
            <a:normAutofit fontScale="90000"/>
          </a:bodyPr>
          <a:lstStyle/>
          <a:p>
            <a:r>
              <a:rPr lang="en-US" dirty="0"/>
              <a:t>Timeline</a:t>
            </a:r>
          </a:p>
        </p:txBody>
      </p:sp>
      <p:graphicFrame>
        <p:nvGraphicFramePr>
          <p:cNvPr id="20" name="Content Placeholder 3">
            <a:extLst>
              <a:ext uri="{FF2B5EF4-FFF2-40B4-BE49-F238E27FC236}">
                <a16:creationId xmlns:a16="http://schemas.microsoft.com/office/drawing/2014/main" id="{76386ECC-44D1-4D37-AF78-36503EACC84D}"/>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2522805331"/>
              </p:ext>
            </p:extLst>
          </p:nvPr>
        </p:nvGraphicFramePr>
        <p:xfrm>
          <a:off x="1626601" y="1373835"/>
          <a:ext cx="8771155" cy="23152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1C63F48C-BFC1-4227-8BB0-C06C473D6F55}"/>
              </a:ext>
            </a:extLst>
          </p:cNvPr>
          <p:cNvSpPr>
            <a:spLocks noGrp="1"/>
          </p:cNvSpPr>
          <p:nvPr>
            <p:ph type="ftr" sz="quarter" idx="11"/>
          </p:nvPr>
        </p:nvSpPr>
        <p:spPr>
          <a:xfrm>
            <a:off x="201168" y="6356350"/>
            <a:ext cx="4837176" cy="365125"/>
          </a:xfrm>
        </p:spPr>
        <p:txBody>
          <a:bodyPr/>
          <a:lstStyle/>
          <a:p>
            <a:r>
              <a:rPr lang="en-US"/>
              <a:t>Security Access Control System by - Sriya Garde &amp; Krishna Suhagiya </a:t>
            </a:r>
            <a:endParaRPr lang="en-US" dirty="0"/>
          </a:p>
        </p:txBody>
      </p:sp>
      <p:sp>
        <p:nvSpPr>
          <p:cNvPr id="3" name="Date Placeholder 2">
            <a:extLst>
              <a:ext uri="{FF2B5EF4-FFF2-40B4-BE49-F238E27FC236}">
                <a16:creationId xmlns:a16="http://schemas.microsoft.com/office/drawing/2014/main" id="{1E532E67-6C01-41FF-AA5B-AEEE3DFA51CB}"/>
              </a:ext>
            </a:extLst>
          </p:cNvPr>
          <p:cNvSpPr>
            <a:spLocks noGrp="1"/>
          </p:cNvSpPr>
          <p:nvPr>
            <p:ph type="dt" sz="half" idx="10"/>
          </p:nvPr>
        </p:nvSpPr>
        <p:spPr>
          <a:xfrm>
            <a:off x="7013448" y="6355080"/>
            <a:ext cx="4352544" cy="365125"/>
          </a:xfrm>
        </p:spPr>
        <p:txBody>
          <a:bodyPr/>
          <a:lstStyle/>
          <a:p>
            <a:pPr lvl="0"/>
            <a:r>
              <a:rPr lang="en-US" noProof="0"/>
              <a:t>10/22/23 </a:t>
            </a:r>
            <a:endParaRPr lang="en-US" noProof="0" dirty="0"/>
          </a:p>
        </p:txBody>
      </p:sp>
      <p:sp>
        <p:nvSpPr>
          <p:cNvPr id="5" name="Slide Number Placeholder 4">
            <a:extLst>
              <a:ext uri="{FF2B5EF4-FFF2-40B4-BE49-F238E27FC236}">
                <a16:creationId xmlns:a16="http://schemas.microsoft.com/office/drawing/2014/main" id="{AA33C4C9-9778-4A59-9001-6EC6F52349CA}"/>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5</a:t>
            </a:fld>
            <a:endParaRPr lang="en-US" noProof="0" dirty="0"/>
          </a:p>
        </p:txBody>
      </p:sp>
      <p:graphicFrame>
        <p:nvGraphicFramePr>
          <p:cNvPr id="8" name="Content Placeholder 3">
            <a:extLst>
              <a:ext uri="{FF2B5EF4-FFF2-40B4-BE49-F238E27FC236}">
                <a16:creationId xmlns:a16="http://schemas.microsoft.com/office/drawing/2014/main" id="{3BB675D8-F98A-6EB5-A558-C13DD4E5A8B7}"/>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3759145235"/>
              </p:ext>
            </p:extLst>
          </p:nvPr>
        </p:nvGraphicFramePr>
        <p:xfrm>
          <a:off x="646112" y="3609448"/>
          <a:ext cx="10899775" cy="27221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64829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a:extLst>
              <a:ext uri="{FF2B5EF4-FFF2-40B4-BE49-F238E27FC236}">
                <a16:creationId xmlns:a16="http://schemas.microsoft.com/office/drawing/2014/main" id="{0622F47C-D986-4C50-BD14-2C1E537C27FB}"/>
              </a:ext>
            </a:extLst>
          </p:cNvPr>
          <p:cNvSpPr>
            <a:spLocks noGrp="1"/>
          </p:cNvSpPr>
          <p:nvPr>
            <p:ph type="title"/>
          </p:nvPr>
        </p:nvSpPr>
        <p:spPr>
          <a:xfrm>
            <a:off x="924910" y="183988"/>
            <a:ext cx="10361062" cy="803380"/>
          </a:xfrm>
        </p:spPr>
        <p:txBody>
          <a:bodyPr>
            <a:normAutofit fontScale="90000"/>
          </a:bodyPr>
          <a:lstStyle/>
          <a:p>
            <a:pPr algn="l"/>
            <a:r>
              <a:rPr lang="en-US" dirty="0"/>
              <a:t>Project Deliverables &amp; Fall-Back Plan</a:t>
            </a:r>
          </a:p>
        </p:txBody>
      </p:sp>
      <p:sp>
        <p:nvSpPr>
          <p:cNvPr id="12" name="Text Placeholder 11">
            <a:extLst>
              <a:ext uri="{FF2B5EF4-FFF2-40B4-BE49-F238E27FC236}">
                <a16:creationId xmlns:a16="http://schemas.microsoft.com/office/drawing/2014/main" id="{D05AC8F8-F459-42EB-AA23-F556AEDD721A}"/>
              </a:ext>
            </a:extLst>
          </p:cNvPr>
          <p:cNvSpPr>
            <a:spLocks noGrp="1"/>
          </p:cNvSpPr>
          <p:nvPr>
            <p:ph type="body" sz="quarter" idx="14"/>
          </p:nvPr>
        </p:nvSpPr>
        <p:spPr>
          <a:xfrm>
            <a:off x="851300" y="1764193"/>
            <a:ext cx="3327366" cy="597604"/>
          </a:xfrm>
        </p:spPr>
        <p:txBody>
          <a:bodyPr/>
          <a:lstStyle/>
          <a:p>
            <a:r>
              <a:rPr lang="en-US" dirty="0"/>
              <a:t>Deliverables</a:t>
            </a:r>
          </a:p>
        </p:txBody>
      </p:sp>
      <p:sp>
        <p:nvSpPr>
          <p:cNvPr id="11" name="Content Placeholder 10">
            <a:extLst>
              <a:ext uri="{FF2B5EF4-FFF2-40B4-BE49-F238E27FC236}">
                <a16:creationId xmlns:a16="http://schemas.microsoft.com/office/drawing/2014/main" id="{DFFE8322-74A2-43C3-B71A-8DD6B2DC0DF8}"/>
              </a:ext>
            </a:extLst>
          </p:cNvPr>
          <p:cNvSpPr>
            <a:spLocks noGrp="1"/>
          </p:cNvSpPr>
          <p:nvPr>
            <p:ph type="body" sz="quarter" idx="19"/>
          </p:nvPr>
        </p:nvSpPr>
        <p:spPr>
          <a:xfrm>
            <a:off x="851193" y="2374899"/>
            <a:ext cx="3327366" cy="3485573"/>
          </a:xfrm>
        </p:spPr>
        <p:txBody>
          <a:bodyPr>
            <a:normAutofit lnSpcReduction="10000"/>
          </a:bodyPr>
          <a:lstStyle/>
          <a:p>
            <a:pPr lvl="0"/>
            <a:r>
              <a:rPr lang="en-US" dirty="0"/>
              <a:t>User will be able to get entry to secure places with an access card.</a:t>
            </a:r>
          </a:p>
          <a:p>
            <a:pPr lvl="0"/>
            <a:r>
              <a:rPr lang="en-US" dirty="0"/>
              <a:t>Alternatively, user can also enter a security code to gain entry.</a:t>
            </a:r>
          </a:p>
          <a:p>
            <a:pPr lvl="0"/>
            <a:r>
              <a:rPr lang="en-US" dirty="0"/>
              <a:t>There will be an audio-visual output to indicate successful or failed access.</a:t>
            </a:r>
          </a:p>
          <a:p>
            <a:pPr marL="0" lvl="0" indent="0">
              <a:buNone/>
            </a:pPr>
            <a:endParaRPr lang="en-US" dirty="0"/>
          </a:p>
        </p:txBody>
      </p:sp>
      <p:sp>
        <p:nvSpPr>
          <p:cNvPr id="16" name="Text Placeholder 15">
            <a:extLst>
              <a:ext uri="{FF2B5EF4-FFF2-40B4-BE49-F238E27FC236}">
                <a16:creationId xmlns:a16="http://schemas.microsoft.com/office/drawing/2014/main" id="{88417E53-E35C-4BA6-B238-61D2C004A237}"/>
              </a:ext>
            </a:extLst>
          </p:cNvPr>
          <p:cNvSpPr>
            <a:spLocks noGrp="1"/>
          </p:cNvSpPr>
          <p:nvPr>
            <p:ph type="body" sz="quarter" idx="18"/>
          </p:nvPr>
        </p:nvSpPr>
        <p:spPr>
          <a:xfrm>
            <a:off x="4432317" y="1764193"/>
            <a:ext cx="3327366" cy="597604"/>
          </a:xfrm>
        </p:spPr>
        <p:txBody>
          <a:bodyPr/>
          <a:lstStyle/>
          <a:p>
            <a:r>
              <a:rPr lang="en-US" dirty="0"/>
              <a:t>Extension</a:t>
            </a:r>
          </a:p>
        </p:txBody>
      </p:sp>
      <p:sp>
        <p:nvSpPr>
          <p:cNvPr id="13" name="Content Placeholder 12">
            <a:extLst>
              <a:ext uri="{FF2B5EF4-FFF2-40B4-BE49-F238E27FC236}">
                <a16:creationId xmlns:a16="http://schemas.microsoft.com/office/drawing/2014/main" id="{32AA922F-7FCE-49A0-92E0-60263B0E006A}"/>
              </a:ext>
            </a:extLst>
          </p:cNvPr>
          <p:cNvSpPr>
            <a:spLocks noGrp="1"/>
          </p:cNvSpPr>
          <p:nvPr>
            <p:ph type="body" sz="quarter" idx="20"/>
          </p:nvPr>
        </p:nvSpPr>
        <p:spPr>
          <a:xfrm>
            <a:off x="4432317" y="2374899"/>
            <a:ext cx="3327366" cy="3485573"/>
          </a:xfrm>
        </p:spPr>
        <p:txBody>
          <a:bodyPr>
            <a:normAutofit/>
          </a:bodyPr>
          <a:lstStyle/>
          <a:p>
            <a:r>
              <a:rPr lang="en-US" sz="1900" dirty="0"/>
              <a:t>If we can complete all our deliverables before time, we want to make the system inclusive by adding a voice recorder and speaker module as a way of conveying an audio output with pre-recorded messages along with the visual output of LCD.</a:t>
            </a:r>
          </a:p>
        </p:txBody>
      </p:sp>
      <p:sp>
        <p:nvSpPr>
          <p:cNvPr id="14" name="Text Placeholder 13">
            <a:extLst>
              <a:ext uri="{FF2B5EF4-FFF2-40B4-BE49-F238E27FC236}">
                <a16:creationId xmlns:a16="http://schemas.microsoft.com/office/drawing/2014/main" id="{94D68F73-4FB1-4145-BF89-FE36142E5100}"/>
              </a:ext>
            </a:extLst>
          </p:cNvPr>
          <p:cNvSpPr>
            <a:spLocks noGrp="1"/>
          </p:cNvSpPr>
          <p:nvPr>
            <p:ph type="body" sz="quarter" idx="16"/>
          </p:nvPr>
        </p:nvSpPr>
        <p:spPr>
          <a:xfrm>
            <a:off x="8025393" y="1764193"/>
            <a:ext cx="3327366" cy="597604"/>
          </a:xfrm>
        </p:spPr>
        <p:txBody>
          <a:bodyPr/>
          <a:lstStyle/>
          <a:p>
            <a:r>
              <a:rPr lang="en-US" dirty="0"/>
              <a:t>Fallback</a:t>
            </a:r>
          </a:p>
        </p:txBody>
      </p:sp>
      <p:sp>
        <p:nvSpPr>
          <p:cNvPr id="15" name="Content Placeholder 14">
            <a:extLst>
              <a:ext uri="{FF2B5EF4-FFF2-40B4-BE49-F238E27FC236}">
                <a16:creationId xmlns:a16="http://schemas.microsoft.com/office/drawing/2014/main" id="{967F3EB6-BBF7-400D-831B-2949763446D0}"/>
              </a:ext>
            </a:extLst>
          </p:cNvPr>
          <p:cNvSpPr>
            <a:spLocks noGrp="1"/>
          </p:cNvSpPr>
          <p:nvPr>
            <p:ph type="body" sz="quarter" idx="21"/>
          </p:nvPr>
        </p:nvSpPr>
        <p:spPr>
          <a:xfrm>
            <a:off x="8025393" y="2374900"/>
            <a:ext cx="3020979" cy="3143032"/>
          </a:xfrm>
        </p:spPr>
        <p:txBody>
          <a:bodyPr>
            <a:normAutofit fontScale="92500" lnSpcReduction="10000"/>
          </a:bodyPr>
          <a:lstStyle/>
          <a:p>
            <a:r>
              <a:rPr lang="en-US" dirty="0"/>
              <a:t>If we are unable to interface the RFID module with 8051 using SPI Communication, we will use the Raspberry Pi board for the project.</a:t>
            </a:r>
          </a:p>
          <a:p>
            <a:r>
              <a:rPr lang="en-US" dirty="0"/>
              <a:t>If we are unable to interface RFID sensor, we will use a proximity sensor and LCD for I/O.</a:t>
            </a:r>
          </a:p>
        </p:txBody>
      </p:sp>
      <p:sp>
        <p:nvSpPr>
          <p:cNvPr id="2" name="Footer Placeholder 1">
            <a:extLst>
              <a:ext uri="{FF2B5EF4-FFF2-40B4-BE49-F238E27FC236}">
                <a16:creationId xmlns:a16="http://schemas.microsoft.com/office/drawing/2014/main" id="{2C20C49D-5E38-4E7C-A240-4B2D015F3AC7}"/>
              </a:ext>
            </a:extLst>
          </p:cNvPr>
          <p:cNvSpPr>
            <a:spLocks noGrp="1"/>
          </p:cNvSpPr>
          <p:nvPr>
            <p:ph type="ftr" sz="quarter" idx="11"/>
          </p:nvPr>
        </p:nvSpPr>
        <p:spPr>
          <a:xfrm>
            <a:off x="201168" y="6356350"/>
            <a:ext cx="4837176" cy="365125"/>
          </a:xfrm>
        </p:spPr>
        <p:txBody>
          <a:bodyPr/>
          <a:lstStyle/>
          <a:p>
            <a:pPr lvl="0"/>
            <a:r>
              <a:rPr lang="en-US" noProof="0"/>
              <a:t>Security Access Control System by - Sriya Garde &amp; Krishna Suhagiya </a:t>
            </a:r>
            <a:endParaRPr lang="en-US" noProof="0" dirty="0"/>
          </a:p>
        </p:txBody>
      </p:sp>
      <p:sp>
        <p:nvSpPr>
          <p:cNvPr id="3" name="Date Placeholder 2">
            <a:extLst>
              <a:ext uri="{FF2B5EF4-FFF2-40B4-BE49-F238E27FC236}">
                <a16:creationId xmlns:a16="http://schemas.microsoft.com/office/drawing/2014/main" id="{9CE6D34A-9686-45B2-97D0-AD20167B2D54}"/>
              </a:ext>
            </a:extLst>
          </p:cNvPr>
          <p:cNvSpPr>
            <a:spLocks noGrp="1"/>
          </p:cNvSpPr>
          <p:nvPr>
            <p:ph type="dt" sz="half" idx="10"/>
          </p:nvPr>
        </p:nvSpPr>
        <p:spPr>
          <a:xfrm>
            <a:off x="7013448" y="6355080"/>
            <a:ext cx="4352544" cy="365125"/>
          </a:xfrm>
        </p:spPr>
        <p:txBody>
          <a:bodyPr/>
          <a:lstStyle/>
          <a:p>
            <a:pPr lvl="0"/>
            <a:r>
              <a:rPr lang="en-US" noProof="0"/>
              <a:t>10/22/23 </a:t>
            </a:r>
            <a:endParaRPr lang="en-US" noProof="0" dirty="0"/>
          </a:p>
        </p:txBody>
      </p:sp>
      <p:sp>
        <p:nvSpPr>
          <p:cNvPr id="4" name="Slide Number Placeholder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6</a:t>
            </a:fld>
            <a:endParaRPr lang="en-US" noProof="0" dirty="0"/>
          </a:p>
        </p:txBody>
      </p:sp>
    </p:spTree>
    <p:extLst>
      <p:ext uri="{BB962C8B-B14F-4D97-AF65-F5344CB8AC3E}">
        <p14:creationId xmlns:p14="http://schemas.microsoft.com/office/powerpoint/2010/main" val="338249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061EB05-39C3-75D5-2325-175B0685D57A}"/>
              </a:ext>
            </a:extLst>
          </p:cNvPr>
          <p:cNvSpPr>
            <a:spLocks noGrp="1"/>
          </p:cNvSpPr>
          <p:nvPr>
            <p:ph type="ctrTitle"/>
          </p:nvPr>
        </p:nvSpPr>
        <p:spPr>
          <a:xfrm>
            <a:off x="509508" y="1047376"/>
            <a:ext cx="7137919" cy="2130125"/>
          </a:xfrm>
        </p:spPr>
        <p:txBody>
          <a:bodyPr>
            <a:normAutofit/>
          </a:bodyPr>
          <a:lstStyle/>
          <a:p>
            <a:r>
              <a:rPr lang="en-US" sz="6600" dirty="0">
                <a:latin typeface="Times New Roman" panose="02020603050405020304" pitchFamily="18" charset="0"/>
                <a:cs typeface="Times New Roman" panose="02020603050405020304" pitchFamily="18" charset="0"/>
              </a:rPr>
              <a:t>THANK YOU!</a:t>
            </a:r>
          </a:p>
        </p:txBody>
      </p:sp>
      <p:sp>
        <p:nvSpPr>
          <p:cNvPr id="14" name="TextBox 13">
            <a:extLst>
              <a:ext uri="{FF2B5EF4-FFF2-40B4-BE49-F238E27FC236}">
                <a16:creationId xmlns:a16="http://schemas.microsoft.com/office/drawing/2014/main" id="{29F76427-21EF-CE78-32A4-BFF6610E5309}"/>
              </a:ext>
            </a:extLst>
          </p:cNvPr>
          <p:cNvSpPr txBox="1"/>
          <p:nvPr/>
        </p:nvSpPr>
        <p:spPr>
          <a:xfrm>
            <a:off x="509508" y="4240964"/>
            <a:ext cx="6106884" cy="1569660"/>
          </a:xfrm>
          <a:prstGeom prst="rect">
            <a:avLst/>
          </a:prstGeom>
          <a:noFill/>
        </p:spPr>
        <p:txBody>
          <a:bodyPr wrap="square">
            <a:spAutoFit/>
          </a:bodyPr>
          <a:lstStyle/>
          <a:p>
            <a:r>
              <a:rPr lang="en-US" sz="2400" b="0" i="0" dirty="0">
                <a:solidFill>
                  <a:schemeClr val="accent6">
                    <a:lumMod val="20000"/>
                    <a:lumOff val="80000"/>
                  </a:schemeClr>
                </a:solidFill>
                <a:effectLst/>
                <a:latin typeface="+mj-lt"/>
              </a:rPr>
              <a:t>Team Members:</a:t>
            </a:r>
          </a:p>
          <a:p>
            <a:endParaRPr lang="en-US" sz="2400" b="0" i="0" dirty="0">
              <a:solidFill>
                <a:schemeClr val="accent6">
                  <a:lumMod val="20000"/>
                  <a:lumOff val="80000"/>
                </a:schemeClr>
              </a:solidFill>
              <a:effectLst/>
              <a:latin typeface="+mj-lt"/>
            </a:endParaRPr>
          </a:p>
          <a:p>
            <a:r>
              <a:rPr lang="en-US" sz="2400" dirty="0">
                <a:solidFill>
                  <a:schemeClr val="accent6">
                    <a:lumMod val="20000"/>
                    <a:lumOff val="80000"/>
                  </a:schemeClr>
                </a:solidFill>
                <a:latin typeface="+mj-lt"/>
              </a:rPr>
              <a:t>Sriya Garde</a:t>
            </a:r>
          </a:p>
          <a:p>
            <a:r>
              <a:rPr lang="en-US" sz="2400" dirty="0">
                <a:solidFill>
                  <a:schemeClr val="accent6">
                    <a:lumMod val="20000"/>
                    <a:lumOff val="80000"/>
                  </a:schemeClr>
                </a:solidFill>
                <a:latin typeface="+mj-lt"/>
              </a:rPr>
              <a:t>Krishna Suhagiya</a:t>
            </a:r>
          </a:p>
        </p:txBody>
      </p:sp>
      <p:pic>
        <p:nvPicPr>
          <p:cNvPr id="1028" name="Picture 4" descr="Trends &amp; Technology Dictate 'Smart' Future for Access Control | 2019-11-29  | Security Magazine">
            <a:extLst>
              <a:ext uri="{FF2B5EF4-FFF2-40B4-BE49-F238E27FC236}">
                <a16:creationId xmlns:a16="http://schemas.microsoft.com/office/drawing/2014/main" id="{4743FD52-952C-3E06-10BB-F62EA3DD3B25}"/>
              </a:ext>
            </a:extLst>
          </p:cNvPr>
          <p:cNvPicPr>
            <a:picLocks noGrp="1" noChangeAspect="1" noChangeArrowheads="1"/>
          </p:cNvPicPr>
          <p:nvPr>
            <p:ph type="pic" sz="quarter" idx="13"/>
          </p:nvPr>
        </p:nvPicPr>
        <p:blipFill rotWithShape="1">
          <a:blip r:embed="rId2">
            <a:extLst>
              <a:ext uri="{28A0092B-C50C-407E-A947-70E740481C1C}">
                <a14:useLocalDpi xmlns:a14="http://schemas.microsoft.com/office/drawing/2010/main" val="0"/>
              </a:ext>
            </a:extLst>
          </a:blip>
          <a:srcRect l="31807" r="33176"/>
          <a:stretch/>
        </p:blipFill>
        <p:spPr bwMode="auto">
          <a:xfrm>
            <a:off x="8113533" y="0"/>
            <a:ext cx="4078467" cy="6858000"/>
          </a:xfrm>
          <a:prstGeom prst="rect">
            <a:avLst/>
          </a:prstGeom>
          <a:noFill/>
          <a:extLst>
            <a:ext uri="{909E8E84-426E-40DD-AFC4-6F175D3DCCD1}">
              <a14:hiddenFill xmlns:a14="http://schemas.microsoft.com/office/drawing/2010/main">
                <a:solidFill>
                  <a:srgbClr val="FFFFFF"/>
                </a:solidFill>
              </a14:hiddenFill>
            </a:ext>
          </a:extLst>
        </p:spPr>
      </p:pic>
      <p:sp>
        <p:nvSpPr>
          <p:cNvPr id="18" name="Slide Number Placeholder 4">
            <a:extLst>
              <a:ext uri="{FF2B5EF4-FFF2-40B4-BE49-F238E27FC236}">
                <a16:creationId xmlns:a16="http://schemas.microsoft.com/office/drawing/2014/main" id="{6C6825EE-04A8-3B0B-8246-6EB6E293BFD1}"/>
              </a:ext>
            </a:extLst>
          </p:cNvPr>
          <p:cNvSpPr txBox="1">
            <a:spLocks/>
          </p:cNvSpPr>
          <p:nvPr/>
        </p:nvSpPr>
        <p:spPr>
          <a:xfrm>
            <a:off x="11365992" y="6356350"/>
            <a:ext cx="63093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dirty="0">
                <a:solidFill>
                  <a:schemeClr val="bg1"/>
                </a:solidFill>
              </a:rPr>
              <a:t>         </a:t>
            </a:r>
            <a:fld id="{244D815C-8BF3-4ECF-A945-A2A7C2983AF9}" type="slidenum">
              <a:rPr lang="en-US" sz="1050" smtClean="0">
                <a:solidFill>
                  <a:schemeClr val="bg1"/>
                </a:solidFill>
              </a:rPr>
              <a:pPr/>
              <a:t>7</a:t>
            </a:fld>
            <a:endParaRPr lang="en-US" sz="1050" dirty="0">
              <a:solidFill>
                <a:schemeClr val="bg1"/>
              </a:solidFill>
            </a:endParaRPr>
          </a:p>
        </p:txBody>
      </p:sp>
      <p:sp>
        <p:nvSpPr>
          <p:cNvPr id="4" name="TextBox 3">
            <a:extLst>
              <a:ext uri="{FF2B5EF4-FFF2-40B4-BE49-F238E27FC236}">
                <a16:creationId xmlns:a16="http://schemas.microsoft.com/office/drawing/2014/main" id="{BBCE6385-1A66-A293-CCE9-07048CDCC8F8}"/>
              </a:ext>
            </a:extLst>
          </p:cNvPr>
          <p:cNvSpPr txBox="1"/>
          <p:nvPr/>
        </p:nvSpPr>
        <p:spPr>
          <a:xfrm>
            <a:off x="10331442" y="6356350"/>
            <a:ext cx="1250731" cy="253916"/>
          </a:xfrm>
          <a:prstGeom prst="rect">
            <a:avLst/>
          </a:prstGeom>
          <a:noFill/>
        </p:spPr>
        <p:txBody>
          <a:bodyPr wrap="square">
            <a:spAutoFit/>
          </a:bodyPr>
          <a:lstStyle/>
          <a:p>
            <a:r>
              <a:rPr lang="en-US" sz="1050" noProof="0" dirty="0">
                <a:solidFill>
                  <a:schemeClr val="bg1"/>
                </a:solidFill>
              </a:rPr>
              <a:t>10/22/23</a:t>
            </a:r>
            <a:endParaRPr lang="en-US" sz="1050" dirty="0">
              <a:solidFill>
                <a:schemeClr val="bg1"/>
              </a:solidFill>
            </a:endParaRPr>
          </a:p>
        </p:txBody>
      </p:sp>
    </p:spTree>
    <p:extLst>
      <p:ext uri="{BB962C8B-B14F-4D97-AF65-F5344CB8AC3E}">
        <p14:creationId xmlns:p14="http://schemas.microsoft.com/office/powerpoint/2010/main" val="524540884"/>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5CCB28C-7D26-4A36-9CFC-D739C28F3D18}">
  <ds:schemaRefs>
    <ds:schemaRef ds:uri="http://schemas.microsoft.com/sharepoint/v3/contenttype/forms"/>
  </ds:schemaRefs>
</ds:datastoreItem>
</file>

<file path=customXml/itemProps3.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{235382B9-6BBF-48D5-ADA9-F07CC90E8CCF}tf89117832_win32</Template>
  <TotalTime>453</TotalTime>
  <Words>554</Words>
  <Application>Microsoft Office PowerPoint</Application>
  <PresentationFormat>Widescreen</PresentationFormat>
  <Paragraphs>83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Avenir Next LT Pro</vt:lpstr>
      <vt:lpstr>Calibri</vt:lpstr>
      <vt:lpstr>Times New Roman</vt:lpstr>
      <vt:lpstr>ColorBlockVTI</vt:lpstr>
      <vt:lpstr>Security Access Control System</vt:lpstr>
      <vt:lpstr>Introduction</vt:lpstr>
      <vt:lpstr>Block Diagram</vt:lpstr>
      <vt:lpstr>New Hardware and Software elements of the project</vt:lpstr>
      <vt:lpstr>Timeline</vt:lpstr>
      <vt:lpstr>Project Deliverables &amp; Fall-Back Plan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Access Control System</dc:title>
  <dc:creator>Sriya Garde</dc:creator>
  <cp:lastModifiedBy>Sriya Garde</cp:lastModifiedBy>
  <cp:revision>2</cp:revision>
  <dcterms:created xsi:type="dcterms:W3CDTF">2023-10-22T21:22:32Z</dcterms:created>
  <dcterms:modified xsi:type="dcterms:W3CDTF">2023-10-23T04:57:40Z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