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3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85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2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5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2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6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6DD518-A4DC-4B2F-A032-889DFACF2D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AC8A-8694-41CB-94BA-36E0CD40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8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0EC3-9643-4595-9B08-D2295D88E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V vs POSIX Semaphores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B996E-69D7-44D3-BC2C-23B8CDD09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Sindhuri Vemuri </a:t>
            </a:r>
          </a:p>
          <a:p>
            <a:r>
              <a:rPr lang="en-US" dirty="0"/>
              <a:t>G01024066</a:t>
            </a:r>
          </a:p>
        </p:txBody>
      </p:sp>
    </p:spTree>
    <p:extLst>
      <p:ext uri="{BB962C8B-B14F-4D97-AF65-F5344CB8AC3E}">
        <p14:creationId xmlns:p14="http://schemas.microsoft.com/office/powerpoint/2010/main" val="363120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617B-6C0E-42D7-A56D-CA82BEAC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semctl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6E96-8466-4B5D-91AA-4ED70C3C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/ modify semaphore values </a:t>
            </a:r>
          </a:p>
          <a:p>
            <a:r>
              <a:rPr lang="en-US" dirty="0"/>
              <a:t>modify access permissions</a:t>
            </a:r>
          </a:p>
          <a:p>
            <a:r>
              <a:rPr lang="en-US" dirty="0"/>
              <a:t>remove a semaphore set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semctl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semnum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, union </a:t>
            </a:r>
            <a:r>
              <a:rPr lang="en-US" dirty="0" err="1"/>
              <a:t>semun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return value depends on </a:t>
            </a:r>
            <a:r>
              <a:rPr lang="en-US" dirty="0" err="1"/>
              <a:t>cmd</a:t>
            </a:r>
            <a:endParaRPr lang="en-US" dirty="0"/>
          </a:p>
          <a:p>
            <a:r>
              <a:rPr lang="en-US" dirty="0" err="1"/>
              <a:t>semid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handle for </a:t>
            </a:r>
            <a:r>
              <a:rPr lang="en-US" dirty="0" err="1"/>
              <a:t>semphore</a:t>
            </a:r>
            <a:r>
              <a:rPr lang="en-US" dirty="0"/>
              <a:t> set (return value from </a:t>
            </a:r>
            <a:r>
              <a:rPr lang="en-US" dirty="0" err="1"/>
              <a:t>semget</a:t>
            </a:r>
            <a:r>
              <a:rPr lang="en-US" dirty="0"/>
              <a:t> ( ))</a:t>
            </a:r>
          </a:p>
          <a:p>
            <a:r>
              <a:rPr lang="en-US" dirty="0" err="1"/>
              <a:t>semnum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number of semaphore within the set  </a:t>
            </a:r>
          </a:p>
        </p:txBody>
      </p:sp>
    </p:spTree>
    <p:extLst>
      <p:ext uri="{BB962C8B-B14F-4D97-AF65-F5344CB8AC3E}">
        <p14:creationId xmlns:p14="http://schemas.microsoft.com/office/powerpoint/2010/main" val="214118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C67B-E3C1-49BA-838A-DE7F461C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semctl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B924-D2E9-4A95-9A3F-C34A2F47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cmd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command to execute </a:t>
            </a:r>
          </a:p>
          <a:p>
            <a:pPr lvl="2"/>
            <a:r>
              <a:rPr lang="en-US" sz="2800" dirty="0"/>
              <a:t>GETVAL return semaphore value </a:t>
            </a:r>
          </a:p>
          <a:p>
            <a:pPr lvl="2"/>
            <a:r>
              <a:rPr lang="en-US" sz="2800" dirty="0"/>
              <a:t>SETVAL set semaphore value </a:t>
            </a:r>
          </a:p>
          <a:p>
            <a:pPr lvl="2"/>
            <a:r>
              <a:rPr lang="en-US" sz="2800" dirty="0"/>
              <a:t>GETALL return all semaphore values </a:t>
            </a:r>
          </a:p>
          <a:p>
            <a:pPr lvl="2"/>
            <a:r>
              <a:rPr lang="en-US" sz="2800" dirty="0"/>
              <a:t>SETALL set all semaphore values </a:t>
            </a:r>
          </a:p>
          <a:p>
            <a:pPr lvl="2"/>
            <a:r>
              <a:rPr lang="en-US" sz="2800" dirty="0"/>
              <a:t>IPC_SET set permissions </a:t>
            </a:r>
          </a:p>
          <a:p>
            <a:pPr lvl="2"/>
            <a:r>
              <a:rPr lang="en-US" sz="2800" dirty="0"/>
              <a:t>IPC_RMID remove semaphore set</a:t>
            </a:r>
          </a:p>
        </p:txBody>
      </p:sp>
    </p:spTree>
    <p:extLst>
      <p:ext uri="{BB962C8B-B14F-4D97-AF65-F5344CB8AC3E}">
        <p14:creationId xmlns:p14="http://schemas.microsoft.com/office/powerpoint/2010/main" val="346165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231F-BDAD-4784-A406-9BB6AD7A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semctl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1D1F-998B-4991-910A-547D43A96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semun</a:t>
            </a:r>
            <a:r>
              <a:rPr lang="en-US" dirty="0"/>
              <a:t> </a:t>
            </a:r>
          </a:p>
          <a:p>
            <a:pPr lvl="1"/>
            <a:r>
              <a:rPr lang="en-US" sz="1400" dirty="0"/>
              <a:t>depending on </a:t>
            </a:r>
            <a:r>
              <a:rPr lang="en-US" sz="1400" dirty="0" err="1"/>
              <a:t>cmd</a:t>
            </a:r>
            <a:endParaRPr lang="en-US" sz="1400" dirty="0"/>
          </a:p>
          <a:p>
            <a:pPr marL="914400" lvl="2" indent="0">
              <a:buNone/>
            </a:pPr>
            <a:r>
              <a:rPr lang="en-US" sz="1400" dirty="0"/>
              <a:t>union </a:t>
            </a:r>
            <a:r>
              <a:rPr lang="en-US" sz="1400" dirty="0" err="1"/>
              <a:t>semun</a:t>
            </a:r>
            <a:endParaRPr lang="en-US" sz="1400" dirty="0"/>
          </a:p>
          <a:p>
            <a:pPr marL="914400" lvl="2" indent="0">
              <a:buNone/>
            </a:pPr>
            <a:r>
              <a:rPr lang="en-US" sz="1400" dirty="0"/>
              <a:t> {</a:t>
            </a:r>
          </a:p>
          <a:p>
            <a:pPr marL="914400" lvl="2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val</a:t>
            </a:r>
            <a:r>
              <a:rPr lang="en-US" sz="1400" dirty="0"/>
              <a:t>;                            /* e.g., for SETVAL */</a:t>
            </a:r>
          </a:p>
          <a:p>
            <a:pPr marL="914400" lvl="2" indent="0">
              <a:buNone/>
            </a:pPr>
            <a:r>
              <a:rPr lang="en-US" sz="1400" dirty="0"/>
              <a:t>struct </a:t>
            </a:r>
            <a:r>
              <a:rPr lang="en-US" sz="1400" dirty="0" err="1"/>
              <a:t>semid_ds</a:t>
            </a:r>
            <a:r>
              <a:rPr lang="en-US" sz="1400" dirty="0"/>
              <a:t> *</a:t>
            </a:r>
            <a:r>
              <a:rPr lang="en-US" sz="1400" dirty="0" err="1"/>
              <a:t>buf</a:t>
            </a:r>
            <a:r>
              <a:rPr lang="en-US" sz="1400" dirty="0"/>
              <a:t>;  /* e.g., for IPC_SET */</a:t>
            </a:r>
          </a:p>
          <a:p>
            <a:pPr marL="914400" lvl="2" indent="0">
              <a:buNone/>
            </a:pPr>
            <a:r>
              <a:rPr lang="en-US" sz="1400" dirty="0" err="1"/>
              <a:t>ushort</a:t>
            </a:r>
            <a:r>
              <a:rPr lang="en-US" sz="1400" dirty="0"/>
              <a:t> *array;               /* e.g., for SETALL */</a:t>
            </a:r>
          </a:p>
          <a:p>
            <a:pPr marL="914400" lvl="2" indent="0">
              <a:buNone/>
            </a:pPr>
            <a:r>
              <a:rPr lang="en-US" sz="1400" dirty="0"/>
              <a:t> }; </a:t>
            </a:r>
            <a:endParaRPr lang="en-US" b="1" dirty="0"/>
          </a:p>
          <a:p>
            <a:r>
              <a:rPr lang="en-US" dirty="0"/>
              <a:t>the data structures for semaphores must be explicitly removed using the IPC_RMID </a:t>
            </a:r>
            <a:r>
              <a:rPr lang="en-US" dirty="0" err="1"/>
              <a:t>cmd</a:t>
            </a:r>
            <a:endParaRPr lang="en-US" dirty="0"/>
          </a:p>
          <a:p>
            <a:r>
              <a:rPr lang="en-US" dirty="0"/>
              <a:t>A semaphore set is available until you remove it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5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0C24-560E-49DC-A81B-F6262F89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semop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5E9E-A932-4ABF-9114-364CA522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all operations are performed in one step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semop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semid</a:t>
            </a:r>
            <a:r>
              <a:rPr lang="en-US" dirty="0"/>
              <a:t>, struct </a:t>
            </a:r>
            <a:r>
              <a:rPr lang="en-US" dirty="0" err="1"/>
              <a:t>sembuf</a:t>
            </a:r>
            <a:r>
              <a:rPr lang="en-US" dirty="0"/>
              <a:t> *sops,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nsops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struct </a:t>
            </a:r>
            <a:r>
              <a:rPr lang="en-US" dirty="0" err="1"/>
              <a:t>sembuf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sem_num</a:t>
            </a:r>
            <a:r>
              <a:rPr lang="en-US" dirty="0"/>
              <a:t>; /* number of semaphore in set */</a:t>
            </a:r>
          </a:p>
          <a:p>
            <a:pPr marL="457200" lvl="1" indent="0">
              <a:buNone/>
            </a:pPr>
            <a:r>
              <a:rPr lang="en-US" dirty="0"/>
              <a:t> short </a:t>
            </a:r>
            <a:r>
              <a:rPr lang="en-US" dirty="0" err="1"/>
              <a:t>sem_op</a:t>
            </a:r>
            <a:r>
              <a:rPr lang="en-US" dirty="0"/>
              <a:t>; /* operation */</a:t>
            </a:r>
          </a:p>
          <a:p>
            <a:pPr marL="457200" lvl="1" indent="0">
              <a:buNone/>
            </a:pPr>
            <a:r>
              <a:rPr lang="en-US" dirty="0"/>
              <a:t> short </a:t>
            </a:r>
            <a:r>
              <a:rPr lang="en-US" dirty="0" err="1"/>
              <a:t>sem_flg</a:t>
            </a:r>
            <a:r>
              <a:rPr lang="en-US" dirty="0"/>
              <a:t>; /* flags */</a:t>
            </a:r>
          </a:p>
          <a:p>
            <a:pPr marL="457200" lvl="1" indent="0">
              <a:buNone/>
            </a:pPr>
            <a:r>
              <a:rPr lang="en-US" dirty="0"/>
              <a:t> }  </a:t>
            </a:r>
          </a:p>
          <a:p>
            <a:r>
              <a:rPr lang="en-US" dirty="0"/>
              <a:t>allowed values for </a:t>
            </a:r>
            <a:r>
              <a:rPr lang="en-US" dirty="0" err="1"/>
              <a:t>sem_flg</a:t>
            </a:r>
            <a:endParaRPr lang="en-US" dirty="0"/>
          </a:p>
          <a:p>
            <a:r>
              <a:rPr lang="en-US" dirty="0"/>
              <a:t>IPC_NOWAIT - can be used for every single operation </a:t>
            </a:r>
          </a:p>
          <a:p>
            <a:r>
              <a:rPr lang="en-US" dirty="0"/>
              <a:t>SEM_UNDO  - undo all operations if the process terminates </a:t>
            </a:r>
          </a:p>
        </p:txBody>
      </p:sp>
    </p:spTree>
    <p:extLst>
      <p:ext uri="{BB962C8B-B14F-4D97-AF65-F5344CB8AC3E}">
        <p14:creationId xmlns:p14="http://schemas.microsoft.com/office/powerpoint/2010/main" val="13949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A2B8-1560-4BC6-938C-A0CE5404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semaphores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BE7F-F17D-4C44-A7E0-655DC979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semaphores</a:t>
            </a:r>
          </a:p>
          <a:p>
            <a:pPr lvl="1"/>
            <a:r>
              <a:rPr lang="en-US" dirty="0"/>
              <a:t>based on files in the file system</a:t>
            </a:r>
          </a:p>
          <a:p>
            <a:pPr lvl="1"/>
            <a:r>
              <a:rPr lang="en-US" dirty="0"/>
              <a:t>Kernel persistent </a:t>
            </a:r>
          </a:p>
          <a:p>
            <a:pPr lvl="1"/>
            <a:r>
              <a:rPr lang="en-US" dirty="0"/>
              <a:t>Semaphore that can be operated on by two processes that don’t share an address space </a:t>
            </a:r>
          </a:p>
          <a:p>
            <a:r>
              <a:rPr lang="en-US" dirty="0"/>
              <a:t>unnamed semaphores </a:t>
            </a:r>
          </a:p>
          <a:p>
            <a:pPr lvl="1"/>
            <a:r>
              <a:rPr lang="en-US" dirty="0"/>
              <a:t>completely implemented in main memory </a:t>
            </a:r>
          </a:p>
          <a:p>
            <a:pPr lvl="1"/>
            <a:r>
              <a:rPr lang="en-US" dirty="0"/>
              <a:t>correspond to Dijkstra's semaphores</a:t>
            </a:r>
          </a:p>
          <a:p>
            <a:pPr lvl="1"/>
            <a:r>
              <a:rPr lang="en-US" dirty="0"/>
              <a:t>Placed in a region of main memory that is shared between processes/threads </a:t>
            </a:r>
          </a:p>
        </p:txBody>
      </p:sp>
    </p:spTree>
    <p:extLst>
      <p:ext uri="{BB962C8B-B14F-4D97-AF65-F5344CB8AC3E}">
        <p14:creationId xmlns:p14="http://schemas.microsoft.com/office/powerpoint/2010/main" val="179545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E61F-D339-440A-9DED-48E09AC7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Semaphore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3122-8ED1-4819-B384-32C2B363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sem_open</a:t>
            </a:r>
            <a:r>
              <a:rPr lang="en-US" dirty="0"/>
              <a:t>(char* name, </a:t>
            </a:r>
            <a:r>
              <a:rPr lang="en-US" dirty="0" err="1"/>
              <a:t>int</a:t>
            </a:r>
            <a:r>
              <a:rPr lang="en-US" dirty="0"/>
              <a:t> flags, </a:t>
            </a:r>
            <a:r>
              <a:rPr lang="en-US" dirty="0" err="1"/>
              <a:t>mode_t</a:t>
            </a:r>
            <a:r>
              <a:rPr lang="en-US" dirty="0"/>
              <a:t> mode, unsigned 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Used to open a named semaphore</a:t>
            </a:r>
          </a:p>
          <a:p>
            <a:pPr lvl="1"/>
            <a:r>
              <a:rPr lang="en-US" dirty="0"/>
              <a:t>Will create the semaphore if it does not already exist</a:t>
            </a:r>
          </a:p>
          <a:p>
            <a:pPr lvl="1"/>
            <a:r>
              <a:rPr lang="en-US" dirty="0"/>
              <a:t>mode: specifies access permissions (should be read/write)</a:t>
            </a:r>
          </a:p>
          <a:p>
            <a:pPr lvl="1"/>
            <a:r>
              <a:rPr lang="en-US" dirty="0"/>
              <a:t>value: the initial value of the semaphore </a:t>
            </a:r>
          </a:p>
          <a:p>
            <a:r>
              <a:rPr lang="en-US" dirty="0" err="1"/>
              <a:t>sem_close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Closes semaphore for the process that calls it</a:t>
            </a:r>
          </a:p>
          <a:p>
            <a:pPr lvl="1"/>
            <a:r>
              <a:rPr lang="en-US" dirty="0"/>
              <a:t>Semaphore still exists in the kernel </a:t>
            </a:r>
          </a:p>
        </p:txBody>
      </p:sp>
    </p:spTree>
    <p:extLst>
      <p:ext uri="{BB962C8B-B14F-4D97-AF65-F5344CB8AC3E}">
        <p14:creationId xmlns:p14="http://schemas.microsoft.com/office/powerpoint/2010/main" val="399165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6BB3-9717-4829-AC3A-A47C533E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Semaphore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E1B5-DE22-4C49-A9C9-2388741B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sem_unlink</a:t>
            </a:r>
            <a:r>
              <a:rPr lang="en-US" dirty="0"/>
              <a:t>(char* name)</a:t>
            </a:r>
          </a:p>
          <a:p>
            <a:pPr lvl="1"/>
            <a:r>
              <a:rPr lang="en-US" dirty="0"/>
              <a:t>Name is removed immediately</a:t>
            </a:r>
          </a:p>
          <a:p>
            <a:pPr lvl="1"/>
            <a:r>
              <a:rPr lang="en-US" dirty="0"/>
              <a:t>Semaphore exists until all processes that have it open call </a:t>
            </a:r>
            <a:r>
              <a:rPr lang="en-US" dirty="0" err="1"/>
              <a:t>sem_close</a:t>
            </a:r>
            <a:endParaRPr lang="en-US" dirty="0"/>
          </a:p>
          <a:p>
            <a:pPr lvl="1"/>
            <a:r>
              <a:rPr lang="en-US" dirty="0"/>
              <a:t>Named semaphores persist in the kernel until </a:t>
            </a:r>
            <a:r>
              <a:rPr lang="en-US" dirty="0" err="1"/>
              <a:t>sem_unlink</a:t>
            </a:r>
            <a:r>
              <a:rPr lang="en-US" dirty="0"/>
              <a:t> is called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7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26E9-00B4-43D6-BFBD-00F6FB4D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Unnamed Semaphores system calls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9C19-1154-44CC-A173-5596B2C0A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sem_init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shared, unsigned 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Initializes an unnamed semaphore</a:t>
            </a:r>
          </a:p>
          <a:p>
            <a:pPr lvl="1"/>
            <a:r>
              <a:rPr lang="en-US" dirty="0"/>
              <a:t>shared: </a:t>
            </a:r>
          </a:p>
          <a:p>
            <a:pPr lvl="2"/>
            <a:r>
              <a:rPr lang="en-US" dirty="0"/>
              <a:t>Zero for sharing among threads, non-zero for process sharing</a:t>
            </a:r>
          </a:p>
          <a:p>
            <a:pPr lvl="2"/>
            <a:r>
              <a:rPr lang="en-US" dirty="0"/>
              <a:t>If shared between processes, must allocate some memory using </a:t>
            </a:r>
            <a:r>
              <a:rPr lang="en-US" dirty="0" err="1"/>
              <a:t>shm_open</a:t>
            </a:r>
            <a:r>
              <a:rPr lang="en-US" dirty="0"/>
              <a:t> (shared memory open)</a:t>
            </a:r>
          </a:p>
          <a:p>
            <a:pPr lvl="1"/>
            <a:r>
              <a:rPr lang="en-US" dirty="0"/>
              <a:t>value: initial value of the semaphore </a:t>
            </a:r>
          </a:p>
          <a:p>
            <a:r>
              <a:rPr lang="en-US" dirty="0" err="1"/>
              <a:t>sem_destroy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Destroys the semaphore pointed to by </a:t>
            </a:r>
            <a:r>
              <a:rPr lang="en-US" dirty="0" err="1"/>
              <a:t>sem</a:t>
            </a:r>
            <a:endParaRPr lang="en-US" dirty="0"/>
          </a:p>
          <a:p>
            <a:pPr lvl="1"/>
            <a:r>
              <a:rPr lang="en-US" dirty="0"/>
              <a:t>Not persistent in the kernel</a:t>
            </a:r>
          </a:p>
          <a:p>
            <a:pPr lvl="1"/>
            <a:r>
              <a:rPr lang="en-US" dirty="0"/>
              <a:t>If other threads/processes waiting, behavior is undefined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2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27F7-8A40-4072-A0B6-B15F0E1E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D47D-113B-48BD-A94A-FFBDA951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sem_post(sem_t *sem) </a:t>
            </a:r>
          </a:p>
          <a:p>
            <a:r>
              <a:rPr lang="pt-BR" dirty="0"/>
              <a:t>int sem_wait(sem_t *sem) </a:t>
            </a:r>
          </a:p>
          <a:p>
            <a:r>
              <a:rPr lang="pt-BR" dirty="0"/>
              <a:t>int sem_trywait(sem_t *sem)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sem_timedwait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, struct </a:t>
            </a:r>
            <a:r>
              <a:rPr lang="en-US" dirty="0" err="1"/>
              <a:t>timespec</a:t>
            </a:r>
            <a:r>
              <a:rPr lang="en-US" dirty="0"/>
              <a:t> *timeout) </a:t>
            </a:r>
          </a:p>
          <a:p>
            <a:r>
              <a:rPr lang="pt-BR" dirty="0"/>
              <a:t>int sem_getvalue(sem_t *sem, int *val)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1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602D-7BD1-4CFC-A8EA-E74513D1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737BDF-259F-4EF9-832A-2DABA3FF4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103" y="1675227"/>
            <a:ext cx="744779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2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A985-16B6-441A-BCC5-6A321372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Process 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EE27-4743-48AF-9C5A-F9F0ED3F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exchange of information between cooperating processes</a:t>
            </a:r>
          </a:p>
          <a:p>
            <a:r>
              <a:rPr lang="en-US" dirty="0"/>
              <a:t>synchronization of cooperating processes </a:t>
            </a:r>
          </a:p>
          <a:p>
            <a:r>
              <a:rPr lang="en-US" dirty="0"/>
              <a:t>communication mechanisms </a:t>
            </a:r>
          </a:p>
          <a:p>
            <a:pPr lvl="1"/>
            <a:r>
              <a:rPr lang="en-US" dirty="0"/>
              <a:t>Shared memory </a:t>
            </a:r>
          </a:p>
          <a:p>
            <a:pPr lvl="1"/>
            <a:r>
              <a:rPr lang="en-US" dirty="0"/>
              <a:t>Pipes(named/unnamed)</a:t>
            </a:r>
          </a:p>
          <a:p>
            <a:pPr lvl="1"/>
            <a:r>
              <a:rPr lang="en-US" dirty="0"/>
              <a:t>Sockets</a:t>
            </a:r>
          </a:p>
          <a:p>
            <a:r>
              <a:rPr lang="en-US" dirty="0"/>
              <a:t>synchronization mechanisms </a:t>
            </a:r>
          </a:p>
          <a:p>
            <a:pPr lvl="1"/>
            <a:r>
              <a:rPr lang="en-US" dirty="0"/>
              <a:t>file locks (read-lock, write-lock)</a:t>
            </a:r>
          </a:p>
          <a:p>
            <a:pPr lvl="1"/>
            <a:r>
              <a:rPr lang="en-US" dirty="0"/>
              <a:t>semaphores </a:t>
            </a:r>
          </a:p>
        </p:txBody>
      </p:sp>
    </p:spTree>
    <p:extLst>
      <p:ext uri="{BB962C8B-B14F-4D97-AF65-F5344CB8AC3E}">
        <p14:creationId xmlns:p14="http://schemas.microsoft.com/office/powerpoint/2010/main" val="1461344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EE30-5EEC-41C6-B35A-DF231891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System V and POSIX semaphores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1574F-0688-4990-BEEF-D2A99667D6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System 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Heavy weight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set of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Arbitrary value for increment/decrement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Low scalability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System-wide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More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1800E0-04DC-4CC4-82E3-24F4986160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POSIX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Light weight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Single semaphore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Increment/decrement by the value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High scalability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Process-wide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Less memory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7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CA381D-14CB-4170-951F-00665946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59CF7-210C-4BDD-B938-A7E4EC80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W. Richard Stevens and Stephen A. Rago, “Advanced Programming in the UNIX environment”, Second edition</a:t>
            </a:r>
          </a:p>
          <a:p>
            <a:r>
              <a:rPr lang="en-US" dirty="0"/>
              <a:t>https://www.softprayog.in/programming/semaphore-basics</a:t>
            </a:r>
          </a:p>
          <a:p>
            <a:r>
              <a:rPr lang="en-US" dirty="0"/>
              <a:t>https://docs.oracle.com/cd/E19455-01/806-4750/6jdqdfltg/index.html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7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D3BA1F-4BED-4155-8139-B52AA1E7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30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5461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419A-5718-44CB-8C10-09558AC5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7C44-5375-446A-B217-C80AA299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an object consisting of </a:t>
            </a:r>
          </a:p>
          <a:p>
            <a:pPr lvl="1"/>
            <a:r>
              <a:rPr lang="en-US" dirty="0"/>
              <a:t>a counter </a:t>
            </a:r>
          </a:p>
          <a:p>
            <a:pPr lvl="1"/>
            <a:r>
              <a:rPr lang="en-US" dirty="0"/>
              <a:t>a waiting list of processes </a:t>
            </a:r>
          </a:p>
          <a:p>
            <a:pPr lvl="1"/>
            <a:r>
              <a:rPr lang="en-US" dirty="0"/>
              <a:t>two methods </a:t>
            </a:r>
          </a:p>
          <a:p>
            <a:pPr lvl="2"/>
            <a:r>
              <a:rPr lang="en-US" dirty="0"/>
              <a:t>Signal </a:t>
            </a:r>
          </a:p>
          <a:p>
            <a:pPr lvl="2"/>
            <a:r>
              <a:rPr lang="en-US" dirty="0"/>
              <a:t>Wait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It takes the value of a non negative integer. </a:t>
            </a:r>
          </a:p>
        </p:txBody>
      </p:sp>
    </p:spTree>
    <p:extLst>
      <p:ext uri="{BB962C8B-B14F-4D97-AF65-F5344CB8AC3E}">
        <p14:creationId xmlns:p14="http://schemas.microsoft.com/office/powerpoint/2010/main" val="95403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9457-1777-4E11-8C27-3803A5FC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Method </a:t>
            </a:r>
            <a:r>
              <a:rPr lang="en-US" i="1" dirty="0"/>
              <a:t>wait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415F-C135-474F-9AFE-85AE26C7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wait on a semaphore “s” would have the following functionality.</a:t>
            </a:r>
          </a:p>
          <a:p>
            <a:pPr marL="0" indent="0">
              <a:buNone/>
            </a:pPr>
            <a:endParaRPr lang="en-US" dirty="0"/>
          </a:p>
          <a:p>
            <a:pPr marL="465800" lvl="1" indent="0">
              <a:buNone/>
            </a:pPr>
            <a:r>
              <a:rPr lang="en-US" sz="4400" i="1" dirty="0"/>
              <a:t>function wait(Semaphore </a:t>
            </a:r>
            <a:r>
              <a:rPr lang="en-US" sz="4400" i="1" dirty="0" err="1"/>
              <a:t>S,Int</a:t>
            </a:r>
            <a:r>
              <a:rPr lang="en-US" sz="4400" i="1" dirty="0"/>
              <a:t> I){</a:t>
            </a:r>
          </a:p>
          <a:p>
            <a:pPr marL="465800" lvl="1" indent="0">
              <a:buNone/>
            </a:pPr>
            <a:r>
              <a:rPr lang="en-US" sz="4400" i="1" dirty="0"/>
              <a:t>while(S&lt;=0);</a:t>
            </a:r>
          </a:p>
          <a:p>
            <a:pPr marL="465800" lvl="1" indent="0">
              <a:buNone/>
            </a:pPr>
            <a:r>
              <a:rPr lang="en-US" sz="4400" i="1" dirty="0"/>
              <a:t>S=S-I;</a:t>
            </a:r>
          </a:p>
          <a:p>
            <a:pPr marL="465800" lvl="1" indent="0">
              <a:buNone/>
            </a:pPr>
            <a:r>
              <a:rPr lang="en-US" sz="4400" i="1" dirty="0"/>
              <a:t>}</a:t>
            </a:r>
          </a:p>
          <a:p>
            <a:pPr marL="857250" lvl="2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98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070A-9830-484C-A0CD-AB53EF01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Method </a:t>
            </a:r>
            <a:r>
              <a:rPr lang="en-US" i="1" dirty="0"/>
              <a:t>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4C2C-5184-42CE-9BA8-D42B6463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signal on a semaphore “s” would have the following functionality.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65750" indent="0">
              <a:buNone/>
            </a:pPr>
            <a:r>
              <a:rPr lang="en-US" sz="4000" i="1" dirty="0"/>
              <a:t>function signal(Semaphore </a:t>
            </a:r>
            <a:r>
              <a:rPr lang="en-US" sz="4000" i="1" dirty="0" err="1"/>
              <a:t>S,Int</a:t>
            </a:r>
            <a:r>
              <a:rPr lang="en-US" sz="4000" i="1" dirty="0"/>
              <a:t> I){</a:t>
            </a:r>
          </a:p>
          <a:p>
            <a:pPr marL="65750" indent="0">
              <a:buNone/>
            </a:pPr>
            <a:r>
              <a:rPr lang="en-US" sz="4000" i="1" dirty="0"/>
              <a:t>S=S+I;</a:t>
            </a:r>
          </a:p>
          <a:p>
            <a:pPr marL="65750" indent="0">
              <a:buNone/>
            </a:pPr>
            <a:r>
              <a:rPr lang="en-US" sz="4000" i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5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928B-01FB-486A-845F-3757DDEB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semaphores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7C93-6C0B-41F0-931F-FB781755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Semaphores </a:t>
            </a:r>
          </a:p>
          <a:p>
            <a:pPr lvl="1"/>
            <a:r>
              <a:rPr lang="en-US" sz="2000" dirty="0"/>
              <a:t>have a value of either 0 or 1</a:t>
            </a:r>
          </a:p>
          <a:p>
            <a:pPr lvl="2"/>
            <a:r>
              <a:rPr lang="en-US" sz="2000" dirty="0"/>
              <a:t> 0, the semaphore is considered </a:t>
            </a:r>
            <a:r>
              <a:rPr lang="en-US" sz="2000" i="1" dirty="0"/>
              <a:t>unavailable </a:t>
            </a:r>
            <a:r>
              <a:rPr lang="en-US" sz="2000" dirty="0"/>
              <a:t>(or </a:t>
            </a:r>
            <a:r>
              <a:rPr lang="en-US" sz="2000" i="1" dirty="0"/>
              <a:t>empty)</a:t>
            </a:r>
          </a:p>
          <a:p>
            <a:pPr lvl="2"/>
            <a:r>
              <a:rPr lang="en-US" sz="2000" dirty="0"/>
              <a:t>1, the binary semaphore is considered </a:t>
            </a:r>
            <a:r>
              <a:rPr lang="en-US" sz="2000" i="1" dirty="0"/>
              <a:t>available </a:t>
            </a:r>
            <a:r>
              <a:rPr lang="en-US" sz="2000" dirty="0"/>
              <a:t>(or </a:t>
            </a:r>
            <a:r>
              <a:rPr lang="en-US" sz="2000" i="1" dirty="0"/>
              <a:t>full 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it can be initialized to either available or unavailable</a:t>
            </a:r>
          </a:p>
          <a:p>
            <a:r>
              <a:rPr lang="en-US" dirty="0"/>
              <a:t>Counting Semaphores </a:t>
            </a:r>
          </a:p>
          <a:p>
            <a:pPr lvl="1"/>
            <a:r>
              <a:rPr lang="en-US" sz="2000" dirty="0"/>
              <a:t>Arbitrary resource count</a:t>
            </a:r>
          </a:p>
          <a:p>
            <a:r>
              <a:rPr lang="en-US" dirty="0"/>
              <a:t>Semaphores are said to binary or counting depending on the number of critical resources available</a:t>
            </a:r>
          </a:p>
        </p:txBody>
      </p:sp>
    </p:spTree>
    <p:extLst>
      <p:ext uri="{BB962C8B-B14F-4D97-AF65-F5344CB8AC3E}">
        <p14:creationId xmlns:p14="http://schemas.microsoft.com/office/powerpoint/2010/main" val="210791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68A9-BFBE-4BAA-A44B-97A8B87F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 Semaphores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5739-DF8E-4976-9A83-0D7EBA5C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completely implemented in main memory</a:t>
            </a:r>
          </a:p>
          <a:p>
            <a:r>
              <a:rPr lang="en-US" dirty="0"/>
              <a:t>requires a key value to fetch the proper identifier of the desired IPC resource </a:t>
            </a:r>
          </a:p>
          <a:p>
            <a:r>
              <a:rPr lang="en-US" dirty="0"/>
              <a:t> A semaphore set consists of a control structure and an array of individual semaphores.</a:t>
            </a:r>
          </a:p>
          <a:p>
            <a:r>
              <a:rPr lang="en-US" dirty="0"/>
              <a:t> A set can contain up to 25 semaphores.</a:t>
            </a:r>
          </a:p>
          <a:p>
            <a:r>
              <a:rPr lang="en-US" dirty="0"/>
              <a:t>the semaphore value can be incremented / decremented with arbitrary values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4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F842-3176-4B78-ADC9-4FD69C3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3EB3-B8EF-4BED-95D7-5DEEA90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/ initialize a semaphore set with semaphores </a:t>
            </a:r>
          </a:p>
          <a:p>
            <a:pPr marL="457200" lvl="1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semget</a:t>
            </a:r>
            <a:r>
              <a:rPr lang="en-US" sz="2800" dirty="0"/>
              <a:t>, </a:t>
            </a:r>
            <a:r>
              <a:rPr lang="en-US" sz="2800" dirty="0" err="1"/>
              <a:t>semctl</a:t>
            </a:r>
            <a:r>
              <a:rPr lang="en-US" sz="2800" dirty="0"/>
              <a:t>)</a:t>
            </a:r>
          </a:p>
          <a:p>
            <a:r>
              <a:rPr lang="en-US" sz="2800" dirty="0"/>
              <a:t>use the semaphore(s) </a:t>
            </a:r>
          </a:p>
          <a:p>
            <a:pPr marL="457200" lvl="1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semop</a:t>
            </a:r>
            <a:r>
              <a:rPr lang="en-US" sz="2800" dirty="0"/>
              <a:t>, </a:t>
            </a:r>
            <a:r>
              <a:rPr lang="en-US" sz="2800" dirty="0" err="1"/>
              <a:t>semctl</a:t>
            </a:r>
            <a:r>
              <a:rPr lang="en-US" sz="2800" dirty="0"/>
              <a:t>)</a:t>
            </a:r>
          </a:p>
          <a:p>
            <a:r>
              <a:rPr lang="en-US" sz="2800" dirty="0"/>
              <a:t>remove the semaphore set</a:t>
            </a:r>
          </a:p>
          <a:p>
            <a:pPr marL="457200" lvl="1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semctl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853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AFB3-C1D9-40FE-9543-70A3C7EE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semget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F72B-0E14-4FEC-BF09-A112B573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an identifier for a semaphore set with </a:t>
            </a:r>
            <a:r>
              <a:rPr lang="en-US" dirty="0" err="1"/>
              <a:t>semget</a:t>
            </a:r>
            <a:r>
              <a:rPr lang="en-US" dirty="0"/>
              <a:t> ( )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semget</a:t>
            </a:r>
            <a:r>
              <a:rPr lang="en-US" dirty="0"/>
              <a:t> (</a:t>
            </a:r>
            <a:r>
              <a:rPr lang="en-US" dirty="0" err="1"/>
              <a:t>key_t</a:t>
            </a:r>
            <a:r>
              <a:rPr lang="en-US" dirty="0"/>
              <a:t> key,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nsems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semflg</a:t>
            </a:r>
            <a:r>
              <a:rPr lang="en-US" dirty="0"/>
              <a:t>) </a:t>
            </a:r>
          </a:p>
          <a:p>
            <a:r>
              <a:rPr lang="en-US" dirty="0"/>
              <a:t>returns the </a:t>
            </a:r>
            <a:r>
              <a:rPr lang="en-US" dirty="0" err="1"/>
              <a:t>semid</a:t>
            </a:r>
            <a:r>
              <a:rPr lang="en-US" dirty="0"/>
              <a:t> associated with the key</a:t>
            </a:r>
          </a:p>
          <a:p>
            <a:r>
              <a:rPr lang="en-US" dirty="0"/>
              <a:t>key </a:t>
            </a:r>
          </a:p>
          <a:p>
            <a:pPr lvl="1"/>
            <a:r>
              <a:rPr lang="en-US" dirty="0"/>
              <a:t>user defined arbitrary unique positive numerical key or IPC_PRIVATE </a:t>
            </a:r>
          </a:p>
          <a:p>
            <a:r>
              <a:rPr lang="en-US" dirty="0" err="1"/>
              <a:t>nsems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number of semaphores in set </a:t>
            </a:r>
          </a:p>
          <a:p>
            <a:r>
              <a:rPr lang="en-US" dirty="0" err="1"/>
              <a:t>semflg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access permissions and flags </a:t>
            </a:r>
          </a:p>
          <a:p>
            <a:pPr lvl="1"/>
            <a:r>
              <a:rPr lang="en-US" dirty="0"/>
              <a:t>IPC_CREAT and IPC_EXCL</a:t>
            </a:r>
          </a:p>
        </p:txBody>
      </p:sp>
    </p:spTree>
    <p:extLst>
      <p:ext uri="{BB962C8B-B14F-4D97-AF65-F5344CB8AC3E}">
        <p14:creationId xmlns:p14="http://schemas.microsoft.com/office/powerpoint/2010/main" val="3486995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995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</vt:lpstr>
      <vt:lpstr>System V vs POSIX Semaphores </vt:lpstr>
      <vt:lpstr>Inter Process Communication </vt:lpstr>
      <vt:lpstr>Semaphores </vt:lpstr>
      <vt:lpstr>Semaphore Method wait </vt:lpstr>
      <vt:lpstr>Semaphore Method signal</vt:lpstr>
      <vt:lpstr>Types of semaphores </vt:lpstr>
      <vt:lpstr>System V Semaphores </vt:lpstr>
      <vt:lpstr>Basic Operations </vt:lpstr>
      <vt:lpstr>semget()</vt:lpstr>
      <vt:lpstr>semctl()</vt:lpstr>
      <vt:lpstr>semctl()</vt:lpstr>
      <vt:lpstr>semctl()</vt:lpstr>
      <vt:lpstr>semop()</vt:lpstr>
      <vt:lpstr>POSIX semaphores </vt:lpstr>
      <vt:lpstr>Named Semaphore system calls</vt:lpstr>
      <vt:lpstr>Named Semaphore system call</vt:lpstr>
      <vt:lpstr>Unnamed Semaphores system calls </vt:lpstr>
      <vt:lpstr>Semaphore Operations</vt:lpstr>
      <vt:lpstr>Overview</vt:lpstr>
      <vt:lpstr>Comparison between System V and POSIX semaphores 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V vs POSIX Semaphores </dc:title>
  <dc:creator>Krishnasin Vemuri</dc:creator>
  <cp:lastModifiedBy>Krishnasin Vemuri</cp:lastModifiedBy>
  <cp:revision>10</cp:revision>
  <dcterms:created xsi:type="dcterms:W3CDTF">2017-12-05T16:31:29Z</dcterms:created>
  <dcterms:modified xsi:type="dcterms:W3CDTF">2017-12-05T21:30:10Z</dcterms:modified>
</cp:coreProperties>
</file>