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2" r:id="rId3"/>
    <p:sldId id="257" r:id="rId4"/>
    <p:sldId id="273" r:id="rId5"/>
    <p:sldId id="258" r:id="rId6"/>
    <p:sldId id="259" r:id="rId7"/>
    <p:sldId id="275" r:id="rId8"/>
    <p:sldId id="263" r:id="rId9"/>
    <p:sldId id="262" r:id="rId10"/>
    <p:sldId id="274" r:id="rId11"/>
    <p:sldId id="264" r:id="rId12"/>
    <p:sldId id="267" r:id="rId13"/>
    <p:sldId id="268" r:id="rId14"/>
    <p:sldId id="271" r:id="rId15"/>
    <p:sldId id="269" r:id="rId16"/>
    <p:sldId id="270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BD26F-D171-4D98-B58F-BC275425627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4AD7B1-A6DF-4468-8F08-39194C64C1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 data from a Portuguese banking institution's Bank Marketing Dataset (BMD) to examine and predict the success of bank telemarketing.</a:t>
          </a:r>
          <a:endParaRPr lang="en-US"/>
        </a:p>
      </dgm:t>
    </dgm:pt>
    <dgm:pt modelId="{619EA5AD-48BA-455E-8008-93C5E075F377}" type="parTrans" cxnId="{C17EC755-8CA2-4721-83F2-D6DF583E1B08}">
      <dgm:prSet/>
      <dgm:spPr/>
      <dgm:t>
        <a:bodyPr/>
        <a:lstStyle/>
        <a:p>
          <a:endParaRPr lang="en-US"/>
        </a:p>
      </dgm:t>
    </dgm:pt>
    <dgm:pt modelId="{6A6054A2-E338-4777-A5D3-909AAA8DBA44}" type="sibTrans" cxnId="{C17EC755-8CA2-4721-83F2-D6DF583E1B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09F4A3-E6A1-4189-B3CD-E585CE5D50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There are 18 characteristics and 41,188 observations in the dataset.</a:t>
          </a:r>
          <a:endParaRPr lang="en-US"/>
        </a:p>
      </dgm:t>
    </dgm:pt>
    <dgm:pt modelId="{30A3F96D-0A9C-40BF-86BD-AC45A35752E4}" type="parTrans" cxnId="{D3964A0A-7A16-42A5-8260-8ECCB524B5ED}">
      <dgm:prSet/>
      <dgm:spPr/>
      <dgm:t>
        <a:bodyPr/>
        <a:lstStyle/>
        <a:p>
          <a:endParaRPr lang="en-US"/>
        </a:p>
      </dgm:t>
    </dgm:pt>
    <dgm:pt modelId="{8C2F2165-CA21-44C1-8145-E9EB873E9B39}" type="sibTrans" cxnId="{D3964A0A-7A16-42A5-8260-8ECCB524B5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4178E5-9150-40FF-9849-707EE98F3B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We aim to identify the key factors that clients consider while deciding whether to sign up for a term deposit using a number of machine learning techniques and methods. </a:t>
          </a:r>
          <a:endParaRPr lang="en-US"/>
        </a:p>
      </dgm:t>
    </dgm:pt>
    <dgm:pt modelId="{8453605A-8BE2-4406-855A-9EFC781138EF}" type="parTrans" cxnId="{2DE588CF-85C4-4E51-9427-271CA70EFAC9}">
      <dgm:prSet/>
      <dgm:spPr/>
      <dgm:t>
        <a:bodyPr/>
        <a:lstStyle/>
        <a:p>
          <a:endParaRPr lang="en-US"/>
        </a:p>
      </dgm:t>
    </dgm:pt>
    <dgm:pt modelId="{0ECCD56A-68BB-44D9-9A39-6DFAAF84943B}" type="sibTrans" cxnId="{2DE588CF-85C4-4E51-9427-271CA70EFA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DD19DF-1281-41EE-97BB-A6FD954F98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Bank Marketing Dataset (BMD), the study analyzes and forecasts the success of bank telemarketing.</a:t>
          </a:r>
          <a:endParaRPr lang="en-US"/>
        </a:p>
      </dgm:t>
    </dgm:pt>
    <dgm:pt modelId="{5C9A89EC-29B9-480E-85DE-9B71BEBD831F}" type="parTrans" cxnId="{25F5E029-EAB9-40CB-B777-E8F1945F06F0}">
      <dgm:prSet/>
      <dgm:spPr/>
      <dgm:t>
        <a:bodyPr/>
        <a:lstStyle/>
        <a:p>
          <a:endParaRPr lang="en-US"/>
        </a:p>
      </dgm:t>
    </dgm:pt>
    <dgm:pt modelId="{121BD9AC-1A7B-4E0B-8119-1C80138F7361}" type="sibTrans" cxnId="{25F5E029-EAB9-40CB-B777-E8F1945F06F0}">
      <dgm:prSet/>
      <dgm:spPr/>
      <dgm:t>
        <a:bodyPr/>
        <a:lstStyle/>
        <a:p>
          <a:endParaRPr lang="en-US"/>
        </a:p>
      </dgm:t>
    </dgm:pt>
    <dgm:pt modelId="{E9D0567A-0FF9-496B-9994-E24DFD79C84D}" type="pres">
      <dgm:prSet presAssocID="{FB0BD26F-D171-4D98-B58F-BC275425627C}" presName="root" presStyleCnt="0">
        <dgm:presLayoutVars>
          <dgm:dir/>
          <dgm:resizeHandles val="exact"/>
        </dgm:presLayoutVars>
      </dgm:prSet>
      <dgm:spPr/>
    </dgm:pt>
    <dgm:pt modelId="{7430E1B6-89CE-4AEC-91C2-BCDAA8B711BA}" type="pres">
      <dgm:prSet presAssocID="{FB0BD26F-D171-4D98-B58F-BC275425627C}" presName="container" presStyleCnt="0">
        <dgm:presLayoutVars>
          <dgm:dir/>
          <dgm:resizeHandles val="exact"/>
        </dgm:presLayoutVars>
      </dgm:prSet>
      <dgm:spPr/>
    </dgm:pt>
    <dgm:pt modelId="{2968671E-6B35-4127-92A3-267AF31C2691}" type="pres">
      <dgm:prSet presAssocID="{014AD7B1-A6DF-4468-8F08-39194C64C100}" presName="compNode" presStyleCnt="0"/>
      <dgm:spPr/>
    </dgm:pt>
    <dgm:pt modelId="{402983D9-04AD-4B0A-B29C-48C5B037F8D1}" type="pres">
      <dgm:prSet presAssocID="{014AD7B1-A6DF-4468-8F08-39194C64C100}" presName="iconBgRect" presStyleLbl="bgShp" presStyleIdx="0" presStyleCnt="4"/>
      <dgm:spPr/>
    </dgm:pt>
    <dgm:pt modelId="{893269CC-269D-4E5B-BF8E-503029523CEE}" type="pres">
      <dgm:prSet presAssocID="{014AD7B1-A6DF-4468-8F08-39194C64C1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DD6BCA9-A823-4453-8966-DFB8774B5038}" type="pres">
      <dgm:prSet presAssocID="{014AD7B1-A6DF-4468-8F08-39194C64C100}" presName="spaceRect" presStyleCnt="0"/>
      <dgm:spPr/>
    </dgm:pt>
    <dgm:pt modelId="{429882A4-1382-4EA8-96B5-0584FDDE2798}" type="pres">
      <dgm:prSet presAssocID="{014AD7B1-A6DF-4468-8F08-39194C64C100}" presName="textRect" presStyleLbl="revTx" presStyleIdx="0" presStyleCnt="4">
        <dgm:presLayoutVars>
          <dgm:chMax val="1"/>
          <dgm:chPref val="1"/>
        </dgm:presLayoutVars>
      </dgm:prSet>
      <dgm:spPr/>
    </dgm:pt>
    <dgm:pt modelId="{7F7E68DD-B3D1-49E0-BD4A-2704D62B39ED}" type="pres">
      <dgm:prSet presAssocID="{6A6054A2-E338-4777-A5D3-909AAA8DBA44}" presName="sibTrans" presStyleLbl="sibTrans2D1" presStyleIdx="0" presStyleCnt="0"/>
      <dgm:spPr/>
    </dgm:pt>
    <dgm:pt modelId="{AB45CB65-B31E-4137-89F0-CB78321AE698}" type="pres">
      <dgm:prSet presAssocID="{A409F4A3-E6A1-4189-B3CD-E585CE5D50E0}" presName="compNode" presStyleCnt="0"/>
      <dgm:spPr/>
    </dgm:pt>
    <dgm:pt modelId="{50134C99-EA48-4BC1-87D4-0EBB1DDA9012}" type="pres">
      <dgm:prSet presAssocID="{A409F4A3-E6A1-4189-B3CD-E585CE5D50E0}" presName="iconBgRect" presStyleLbl="bgShp" presStyleIdx="1" presStyleCnt="4"/>
      <dgm:spPr/>
    </dgm:pt>
    <dgm:pt modelId="{FB31FE7C-DB55-4A7A-BC00-31D7821E47A0}" type="pres">
      <dgm:prSet presAssocID="{A409F4A3-E6A1-4189-B3CD-E585CE5D50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C8A203-0988-47FB-A616-65731E2B4149}" type="pres">
      <dgm:prSet presAssocID="{A409F4A3-E6A1-4189-B3CD-E585CE5D50E0}" presName="spaceRect" presStyleCnt="0"/>
      <dgm:spPr/>
    </dgm:pt>
    <dgm:pt modelId="{66715410-AFF2-4522-AC54-B621A8BA41DF}" type="pres">
      <dgm:prSet presAssocID="{A409F4A3-E6A1-4189-B3CD-E585CE5D50E0}" presName="textRect" presStyleLbl="revTx" presStyleIdx="1" presStyleCnt="4">
        <dgm:presLayoutVars>
          <dgm:chMax val="1"/>
          <dgm:chPref val="1"/>
        </dgm:presLayoutVars>
      </dgm:prSet>
      <dgm:spPr/>
    </dgm:pt>
    <dgm:pt modelId="{F3BD3BA6-5D1D-4F97-B0D4-FB67215A069F}" type="pres">
      <dgm:prSet presAssocID="{8C2F2165-CA21-44C1-8145-E9EB873E9B39}" presName="sibTrans" presStyleLbl="sibTrans2D1" presStyleIdx="0" presStyleCnt="0"/>
      <dgm:spPr/>
    </dgm:pt>
    <dgm:pt modelId="{FDB77A08-CA8F-440A-8F7C-34A455ABCD36}" type="pres">
      <dgm:prSet presAssocID="{964178E5-9150-40FF-9849-707EE98F3B06}" presName="compNode" presStyleCnt="0"/>
      <dgm:spPr/>
    </dgm:pt>
    <dgm:pt modelId="{CD23D764-9A70-4735-99E2-6D818D43F3F5}" type="pres">
      <dgm:prSet presAssocID="{964178E5-9150-40FF-9849-707EE98F3B06}" presName="iconBgRect" presStyleLbl="bgShp" presStyleIdx="2" presStyleCnt="4"/>
      <dgm:spPr/>
    </dgm:pt>
    <dgm:pt modelId="{8D4D6AB6-4839-426F-B5C8-A347C7D726EE}" type="pres">
      <dgm:prSet presAssocID="{964178E5-9150-40FF-9849-707EE98F3B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276DA45-1EF3-4ADE-91AB-1216DADB98A7}" type="pres">
      <dgm:prSet presAssocID="{964178E5-9150-40FF-9849-707EE98F3B06}" presName="spaceRect" presStyleCnt="0"/>
      <dgm:spPr/>
    </dgm:pt>
    <dgm:pt modelId="{E092E4C7-3E7A-4F4E-9DAD-EE5D057522C1}" type="pres">
      <dgm:prSet presAssocID="{964178E5-9150-40FF-9849-707EE98F3B06}" presName="textRect" presStyleLbl="revTx" presStyleIdx="2" presStyleCnt="4">
        <dgm:presLayoutVars>
          <dgm:chMax val="1"/>
          <dgm:chPref val="1"/>
        </dgm:presLayoutVars>
      </dgm:prSet>
      <dgm:spPr/>
    </dgm:pt>
    <dgm:pt modelId="{A379BDFE-7DA9-435F-B980-0F3BD31B0EEA}" type="pres">
      <dgm:prSet presAssocID="{0ECCD56A-68BB-44D9-9A39-6DFAAF84943B}" presName="sibTrans" presStyleLbl="sibTrans2D1" presStyleIdx="0" presStyleCnt="0"/>
      <dgm:spPr/>
    </dgm:pt>
    <dgm:pt modelId="{1E7D1799-0060-48B9-855D-B00429EBC315}" type="pres">
      <dgm:prSet presAssocID="{46DD19DF-1281-41EE-97BB-A6FD954F9855}" presName="compNode" presStyleCnt="0"/>
      <dgm:spPr/>
    </dgm:pt>
    <dgm:pt modelId="{16313E3E-17E1-41FF-AA0D-A563D9CC3194}" type="pres">
      <dgm:prSet presAssocID="{46DD19DF-1281-41EE-97BB-A6FD954F9855}" presName="iconBgRect" presStyleLbl="bgShp" presStyleIdx="3" presStyleCnt="4"/>
      <dgm:spPr/>
    </dgm:pt>
    <dgm:pt modelId="{F97DB185-B5F3-49CD-B54B-9DDCB6F21845}" type="pres">
      <dgm:prSet presAssocID="{46DD19DF-1281-41EE-97BB-A6FD954F98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75933B1-8510-4A2B-B00C-F3F88596E6A0}" type="pres">
      <dgm:prSet presAssocID="{46DD19DF-1281-41EE-97BB-A6FD954F9855}" presName="spaceRect" presStyleCnt="0"/>
      <dgm:spPr/>
    </dgm:pt>
    <dgm:pt modelId="{2AFC0DF3-5649-4463-A451-8C910928E0F4}" type="pres">
      <dgm:prSet presAssocID="{46DD19DF-1281-41EE-97BB-A6FD954F985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964A0A-7A16-42A5-8260-8ECCB524B5ED}" srcId="{FB0BD26F-D171-4D98-B58F-BC275425627C}" destId="{A409F4A3-E6A1-4189-B3CD-E585CE5D50E0}" srcOrd="1" destOrd="0" parTransId="{30A3F96D-0A9C-40BF-86BD-AC45A35752E4}" sibTransId="{8C2F2165-CA21-44C1-8145-E9EB873E9B39}"/>
    <dgm:cxn modelId="{12C4B628-DE85-4C56-BD8F-4DCC301993F2}" type="presOf" srcId="{A409F4A3-E6A1-4189-B3CD-E585CE5D50E0}" destId="{66715410-AFF2-4522-AC54-B621A8BA41DF}" srcOrd="0" destOrd="0" presId="urn:microsoft.com/office/officeart/2018/2/layout/IconCircleList"/>
    <dgm:cxn modelId="{094F6D29-5EC1-450E-B16B-58C1FDD9972F}" type="presOf" srcId="{964178E5-9150-40FF-9849-707EE98F3B06}" destId="{E092E4C7-3E7A-4F4E-9DAD-EE5D057522C1}" srcOrd="0" destOrd="0" presId="urn:microsoft.com/office/officeart/2018/2/layout/IconCircleList"/>
    <dgm:cxn modelId="{25F5E029-EAB9-40CB-B777-E8F1945F06F0}" srcId="{FB0BD26F-D171-4D98-B58F-BC275425627C}" destId="{46DD19DF-1281-41EE-97BB-A6FD954F9855}" srcOrd="3" destOrd="0" parTransId="{5C9A89EC-29B9-480E-85DE-9B71BEBD831F}" sibTransId="{121BD9AC-1A7B-4E0B-8119-1C80138F7361}"/>
    <dgm:cxn modelId="{853AAC2D-2C07-4D92-83EA-9AD7491098F5}" type="presOf" srcId="{014AD7B1-A6DF-4468-8F08-39194C64C100}" destId="{429882A4-1382-4EA8-96B5-0584FDDE2798}" srcOrd="0" destOrd="0" presId="urn:microsoft.com/office/officeart/2018/2/layout/IconCircleList"/>
    <dgm:cxn modelId="{7D439141-6C92-48AB-AF6F-4C35F1961289}" type="presOf" srcId="{6A6054A2-E338-4777-A5D3-909AAA8DBA44}" destId="{7F7E68DD-B3D1-49E0-BD4A-2704D62B39ED}" srcOrd="0" destOrd="0" presId="urn:microsoft.com/office/officeart/2018/2/layout/IconCircleList"/>
    <dgm:cxn modelId="{C17EC755-8CA2-4721-83F2-D6DF583E1B08}" srcId="{FB0BD26F-D171-4D98-B58F-BC275425627C}" destId="{014AD7B1-A6DF-4468-8F08-39194C64C100}" srcOrd="0" destOrd="0" parTransId="{619EA5AD-48BA-455E-8008-93C5E075F377}" sibTransId="{6A6054A2-E338-4777-A5D3-909AAA8DBA44}"/>
    <dgm:cxn modelId="{8BA3AC8B-3836-41FD-B9D4-5805632AA956}" type="presOf" srcId="{46DD19DF-1281-41EE-97BB-A6FD954F9855}" destId="{2AFC0DF3-5649-4463-A451-8C910928E0F4}" srcOrd="0" destOrd="0" presId="urn:microsoft.com/office/officeart/2018/2/layout/IconCircleList"/>
    <dgm:cxn modelId="{0FE0B492-F81C-4086-88F9-063A1D0AD8EC}" type="presOf" srcId="{8C2F2165-CA21-44C1-8145-E9EB873E9B39}" destId="{F3BD3BA6-5D1D-4F97-B0D4-FB67215A069F}" srcOrd="0" destOrd="0" presId="urn:microsoft.com/office/officeart/2018/2/layout/IconCircleList"/>
    <dgm:cxn modelId="{A36EAEC5-D402-4952-BF67-946B453358E8}" type="presOf" srcId="{FB0BD26F-D171-4D98-B58F-BC275425627C}" destId="{E9D0567A-0FF9-496B-9994-E24DFD79C84D}" srcOrd="0" destOrd="0" presId="urn:microsoft.com/office/officeart/2018/2/layout/IconCircleList"/>
    <dgm:cxn modelId="{2DE588CF-85C4-4E51-9427-271CA70EFAC9}" srcId="{FB0BD26F-D171-4D98-B58F-BC275425627C}" destId="{964178E5-9150-40FF-9849-707EE98F3B06}" srcOrd="2" destOrd="0" parTransId="{8453605A-8BE2-4406-855A-9EFC781138EF}" sibTransId="{0ECCD56A-68BB-44D9-9A39-6DFAAF84943B}"/>
    <dgm:cxn modelId="{E66A25D7-EB18-41B3-A5BC-86D193CE8F3E}" type="presOf" srcId="{0ECCD56A-68BB-44D9-9A39-6DFAAF84943B}" destId="{A379BDFE-7DA9-435F-B980-0F3BD31B0EEA}" srcOrd="0" destOrd="0" presId="urn:microsoft.com/office/officeart/2018/2/layout/IconCircleList"/>
    <dgm:cxn modelId="{90D13A16-EEC3-4703-BD8C-661612FDC36E}" type="presParOf" srcId="{E9D0567A-0FF9-496B-9994-E24DFD79C84D}" destId="{7430E1B6-89CE-4AEC-91C2-BCDAA8B711BA}" srcOrd="0" destOrd="0" presId="urn:microsoft.com/office/officeart/2018/2/layout/IconCircleList"/>
    <dgm:cxn modelId="{29636E01-00DB-4DBD-97B1-854F448B0E05}" type="presParOf" srcId="{7430E1B6-89CE-4AEC-91C2-BCDAA8B711BA}" destId="{2968671E-6B35-4127-92A3-267AF31C2691}" srcOrd="0" destOrd="0" presId="urn:microsoft.com/office/officeart/2018/2/layout/IconCircleList"/>
    <dgm:cxn modelId="{023C888B-B590-438D-811F-FE3E6EA6F6BF}" type="presParOf" srcId="{2968671E-6B35-4127-92A3-267AF31C2691}" destId="{402983D9-04AD-4B0A-B29C-48C5B037F8D1}" srcOrd="0" destOrd="0" presId="urn:microsoft.com/office/officeart/2018/2/layout/IconCircleList"/>
    <dgm:cxn modelId="{20E60F72-F4FD-4ED2-B50B-3FCCB3AAEBC0}" type="presParOf" srcId="{2968671E-6B35-4127-92A3-267AF31C2691}" destId="{893269CC-269D-4E5B-BF8E-503029523CEE}" srcOrd="1" destOrd="0" presId="urn:microsoft.com/office/officeart/2018/2/layout/IconCircleList"/>
    <dgm:cxn modelId="{D0AD6EE1-6CBE-4BF1-8CD7-FFDB2B2AB54F}" type="presParOf" srcId="{2968671E-6B35-4127-92A3-267AF31C2691}" destId="{8DD6BCA9-A823-4453-8966-DFB8774B5038}" srcOrd="2" destOrd="0" presId="urn:microsoft.com/office/officeart/2018/2/layout/IconCircleList"/>
    <dgm:cxn modelId="{6675A6AA-D455-47E8-8428-D0BB0191C2D6}" type="presParOf" srcId="{2968671E-6B35-4127-92A3-267AF31C2691}" destId="{429882A4-1382-4EA8-96B5-0584FDDE2798}" srcOrd="3" destOrd="0" presId="urn:microsoft.com/office/officeart/2018/2/layout/IconCircleList"/>
    <dgm:cxn modelId="{AD830049-FA14-4286-929C-F9562A09DF3A}" type="presParOf" srcId="{7430E1B6-89CE-4AEC-91C2-BCDAA8B711BA}" destId="{7F7E68DD-B3D1-49E0-BD4A-2704D62B39ED}" srcOrd="1" destOrd="0" presId="urn:microsoft.com/office/officeart/2018/2/layout/IconCircleList"/>
    <dgm:cxn modelId="{7168CFC7-FF88-43E3-A224-4F4C0D6545E3}" type="presParOf" srcId="{7430E1B6-89CE-4AEC-91C2-BCDAA8B711BA}" destId="{AB45CB65-B31E-4137-89F0-CB78321AE698}" srcOrd="2" destOrd="0" presId="urn:microsoft.com/office/officeart/2018/2/layout/IconCircleList"/>
    <dgm:cxn modelId="{2BEBCF32-CDA9-4AD4-9C0C-B2209DAAEF80}" type="presParOf" srcId="{AB45CB65-B31E-4137-89F0-CB78321AE698}" destId="{50134C99-EA48-4BC1-87D4-0EBB1DDA9012}" srcOrd="0" destOrd="0" presId="urn:microsoft.com/office/officeart/2018/2/layout/IconCircleList"/>
    <dgm:cxn modelId="{62AD12B7-8A69-400E-ADBA-45ACC47E5700}" type="presParOf" srcId="{AB45CB65-B31E-4137-89F0-CB78321AE698}" destId="{FB31FE7C-DB55-4A7A-BC00-31D7821E47A0}" srcOrd="1" destOrd="0" presId="urn:microsoft.com/office/officeart/2018/2/layout/IconCircleList"/>
    <dgm:cxn modelId="{A37F52F6-6F3F-4419-AA45-A9E27851C858}" type="presParOf" srcId="{AB45CB65-B31E-4137-89F0-CB78321AE698}" destId="{AAC8A203-0988-47FB-A616-65731E2B4149}" srcOrd="2" destOrd="0" presId="urn:microsoft.com/office/officeart/2018/2/layout/IconCircleList"/>
    <dgm:cxn modelId="{5930DAE6-4E47-4569-A701-A4158C09DE01}" type="presParOf" srcId="{AB45CB65-B31E-4137-89F0-CB78321AE698}" destId="{66715410-AFF2-4522-AC54-B621A8BA41DF}" srcOrd="3" destOrd="0" presId="urn:microsoft.com/office/officeart/2018/2/layout/IconCircleList"/>
    <dgm:cxn modelId="{DE027377-E945-4229-9EEE-19F077A78521}" type="presParOf" srcId="{7430E1B6-89CE-4AEC-91C2-BCDAA8B711BA}" destId="{F3BD3BA6-5D1D-4F97-B0D4-FB67215A069F}" srcOrd="3" destOrd="0" presId="urn:microsoft.com/office/officeart/2018/2/layout/IconCircleList"/>
    <dgm:cxn modelId="{876C8768-87CE-4439-BA75-A05E5F720529}" type="presParOf" srcId="{7430E1B6-89CE-4AEC-91C2-BCDAA8B711BA}" destId="{FDB77A08-CA8F-440A-8F7C-34A455ABCD36}" srcOrd="4" destOrd="0" presId="urn:microsoft.com/office/officeart/2018/2/layout/IconCircleList"/>
    <dgm:cxn modelId="{0EFFB990-BB9F-471F-80BE-7D2113FAE56C}" type="presParOf" srcId="{FDB77A08-CA8F-440A-8F7C-34A455ABCD36}" destId="{CD23D764-9A70-4735-99E2-6D818D43F3F5}" srcOrd="0" destOrd="0" presId="urn:microsoft.com/office/officeart/2018/2/layout/IconCircleList"/>
    <dgm:cxn modelId="{A964C1E7-D46E-4DBA-A8A8-ED7F255CAB53}" type="presParOf" srcId="{FDB77A08-CA8F-440A-8F7C-34A455ABCD36}" destId="{8D4D6AB6-4839-426F-B5C8-A347C7D726EE}" srcOrd="1" destOrd="0" presId="urn:microsoft.com/office/officeart/2018/2/layout/IconCircleList"/>
    <dgm:cxn modelId="{CABCB852-998F-4270-8916-FA067B1587CB}" type="presParOf" srcId="{FDB77A08-CA8F-440A-8F7C-34A455ABCD36}" destId="{A276DA45-1EF3-4ADE-91AB-1216DADB98A7}" srcOrd="2" destOrd="0" presId="urn:microsoft.com/office/officeart/2018/2/layout/IconCircleList"/>
    <dgm:cxn modelId="{275A9825-6090-4F1E-BA92-BAA187A085A2}" type="presParOf" srcId="{FDB77A08-CA8F-440A-8F7C-34A455ABCD36}" destId="{E092E4C7-3E7A-4F4E-9DAD-EE5D057522C1}" srcOrd="3" destOrd="0" presId="urn:microsoft.com/office/officeart/2018/2/layout/IconCircleList"/>
    <dgm:cxn modelId="{8F63A658-08C4-4BD4-8067-8BCA3DA59F0B}" type="presParOf" srcId="{7430E1B6-89CE-4AEC-91C2-BCDAA8B711BA}" destId="{A379BDFE-7DA9-435F-B980-0F3BD31B0EEA}" srcOrd="5" destOrd="0" presId="urn:microsoft.com/office/officeart/2018/2/layout/IconCircleList"/>
    <dgm:cxn modelId="{A7B71226-EC8A-4DB4-86CD-606D04415D94}" type="presParOf" srcId="{7430E1B6-89CE-4AEC-91C2-BCDAA8B711BA}" destId="{1E7D1799-0060-48B9-855D-B00429EBC315}" srcOrd="6" destOrd="0" presId="urn:microsoft.com/office/officeart/2018/2/layout/IconCircleList"/>
    <dgm:cxn modelId="{D8960D2A-FC72-4979-8C87-AE6FA8524A4C}" type="presParOf" srcId="{1E7D1799-0060-48B9-855D-B00429EBC315}" destId="{16313E3E-17E1-41FF-AA0D-A563D9CC3194}" srcOrd="0" destOrd="0" presId="urn:microsoft.com/office/officeart/2018/2/layout/IconCircleList"/>
    <dgm:cxn modelId="{50420955-2C11-4407-A6CE-AA19E82FD05F}" type="presParOf" srcId="{1E7D1799-0060-48B9-855D-B00429EBC315}" destId="{F97DB185-B5F3-49CD-B54B-9DDCB6F21845}" srcOrd="1" destOrd="0" presId="urn:microsoft.com/office/officeart/2018/2/layout/IconCircleList"/>
    <dgm:cxn modelId="{BF1D9242-B617-437A-9987-3FF3A0C750DF}" type="presParOf" srcId="{1E7D1799-0060-48B9-855D-B00429EBC315}" destId="{E75933B1-8510-4A2B-B00C-F3F88596E6A0}" srcOrd="2" destOrd="0" presId="urn:microsoft.com/office/officeart/2018/2/layout/IconCircleList"/>
    <dgm:cxn modelId="{2E72296A-FDB7-4B29-B6A0-4F9CD478D72B}" type="presParOf" srcId="{1E7D1799-0060-48B9-855D-B00429EBC315}" destId="{2AFC0DF3-5649-4463-A451-8C910928E0F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713363-067C-4906-A186-C6E42EB55CC3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379A1DF-B28C-4690-B72E-0212BA07BF88}">
      <dgm:prSet/>
      <dgm:spPr/>
      <dgm:t>
        <a:bodyPr/>
        <a:lstStyle/>
        <a:p>
          <a:r>
            <a:rPr lang="en-IN"/>
            <a:t>Bank client data – age, job, marital, education, default, housing and loan</a:t>
          </a:r>
          <a:endParaRPr lang="en-US"/>
        </a:p>
      </dgm:t>
    </dgm:pt>
    <dgm:pt modelId="{704A1867-5DF8-4599-A48D-CC166DF54AAE}" type="parTrans" cxnId="{9E8573BF-5DD9-4FE7-87B0-20A66C9B1197}">
      <dgm:prSet/>
      <dgm:spPr/>
      <dgm:t>
        <a:bodyPr/>
        <a:lstStyle/>
        <a:p>
          <a:endParaRPr lang="en-US"/>
        </a:p>
      </dgm:t>
    </dgm:pt>
    <dgm:pt modelId="{D5C762D7-D4BF-4531-84D2-D3FB306FAFEB}" type="sibTrans" cxnId="{9E8573BF-5DD9-4FE7-87B0-20A66C9B119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C8AB69A-7FD9-4AB9-897F-FD6F9F1D6535}">
      <dgm:prSet/>
      <dgm:spPr/>
      <dgm:t>
        <a:bodyPr/>
        <a:lstStyle/>
        <a:p>
          <a:r>
            <a:rPr lang="en-IN"/>
            <a:t>Campaign information – contact, month, day_of_week and duration</a:t>
          </a:r>
          <a:endParaRPr lang="en-US"/>
        </a:p>
      </dgm:t>
    </dgm:pt>
    <dgm:pt modelId="{D90C2503-9F07-47C4-A7E2-AB872384C5AB}" type="parTrans" cxnId="{EDF9277D-69C1-4439-8D62-BCF904596818}">
      <dgm:prSet/>
      <dgm:spPr/>
      <dgm:t>
        <a:bodyPr/>
        <a:lstStyle/>
        <a:p>
          <a:endParaRPr lang="en-US"/>
        </a:p>
      </dgm:t>
    </dgm:pt>
    <dgm:pt modelId="{F2AD9FF0-069A-499C-B245-CFC18E5D7BFB}" type="sibTrans" cxnId="{EDF9277D-69C1-4439-8D62-BCF90459681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634291B-28B4-4C06-A97C-95F4381B808A}">
      <dgm:prSet/>
      <dgm:spPr/>
      <dgm:t>
        <a:bodyPr/>
        <a:lstStyle/>
        <a:p>
          <a:r>
            <a:rPr lang="en-IN"/>
            <a:t>Other attributes – campaign, pdays, previous and outcome</a:t>
          </a:r>
          <a:endParaRPr lang="en-US"/>
        </a:p>
      </dgm:t>
    </dgm:pt>
    <dgm:pt modelId="{54835949-FD15-4A15-A4E2-606126D513AA}" type="parTrans" cxnId="{B39024FA-5DBA-47A7-B3C9-70E8C465DF10}">
      <dgm:prSet/>
      <dgm:spPr/>
      <dgm:t>
        <a:bodyPr/>
        <a:lstStyle/>
        <a:p>
          <a:endParaRPr lang="en-US"/>
        </a:p>
      </dgm:t>
    </dgm:pt>
    <dgm:pt modelId="{8521F5C1-A1CD-46AF-AC65-254BCB751430}" type="sibTrans" cxnId="{B39024FA-5DBA-47A7-B3C9-70E8C465DF1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4093ED9-CC66-40CC-91BF-027BA7DA20C3}">
      <dgm:prSet/>
      <dgm:spPr/>
      <dgm:t>
        <a:bodyPr/>
        <a:lstStyle/>
        <a:p>
          <a:r>
            <a:rPr lang="en-US"/>
            <a:t>Social &amp;Economic attributes – emp.var.rate, cons.price.idx, cons.conf.idx, euribor 3m 				and </a:t>
          </a:r>
          <a:r>
            <a:rPr lang="en-IN"/>
            <a:t>nr.employed</a:t>
          </a:r>
          <a:endParaRPr lang="en-US"/>
        </a:p>
      </dgm:t>
    </dgm:pt>
    <dgm:pt modelId="{CFB19706-8B14-49E3-B484-FD46ABB00E7B}" type="parTrans" cxnId="{0F9D78A1-E1FA-4B6E-BEEA-9D6CF6689349}">
      <dgm:prSet/>
      <dgm:spPr/>
      <dgm:t>
        <a:bodyPr/>
        <a:lstStyle/>
        <a:p>
          <a:endParaRPr lang="en-US"/>
        </a:p>
      </dgm:t>
    </dgm:pt>
    <dgm:pt modelId="{DEA3BEA6-DC2B-4D4C-8A6C-AF4440DA8301}" type="sibTrans" cxnId="{0F9D78A1-E1FA-4B6E-BEEA-9D6CF668934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BC72EB1-3181-4DD0-943C-A3A461CE30A1}" type="pres">
      <dgm:prSet presAssocID="{58713363-067C-4906-A186-C6E42EB55CC3}" presName="Name0" presStyleCnt="0">
        <dgm:presLayoutVars>
          <dgm:animLvl val="lvl"/>
          <dgm:resizeHandles val="exact"/>
        </dgm:presLayoutVars>
      </dgm:prSet>
      <dgm:spPr/>
    </dgm:pt>
    <dgm:pt modelId="{D4110D3D-C8C0-4B49-AD78-A051B2594BBA}" type="pres">
      <dgm:prSet presAssocID="{9379A1DF-B28C-4690-B72E-0212BA07BF88}" presName="compositeNode" presStyleCnt="0">
        <dgm:presLayoutVars>
          <dgm:bulletEnabled val="1"/>
        </dgm:presLayoutVars>
      </dgm:prSet>
      <dgm:spPr/>
    </dgm:pt>
    <dgm:pt modelId="{A371660A-71D7-4CF4-B6B7-9EFAC526B35A}" type="pres">
      <dgm:prSet presAssocID="{9379A1DF-B28C-4690-B72E-0212BA07BF88}" presName="bgRect" presStyleLbl="bgAccFollowNode1" presStyleIdx="0" presStyleCnt="4"/>
      <dgm:spPr/>
    </dgm:pt>
    <dgm:pt modelId="{B8251ADE-EF5B-4FA3-A732-2C9F1E29CDE0}" type="pres">
      <dgm:prSet presAssocID="{D5C762D7-D4BF-4531-84D2-D3FB306FAFE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B980597C-85AB-4B2D-B4D0-2A309E1C0974}" type="pres">
      <dgm:prSet presAssocID="{9379A1DF-B28C-4690-B72E-0212BA07BF88}" presName="bottomLine" presStyleLbl="alignNode1" presStyleIdx="1" presStyleCnt="8">
        <dgm:presLayoutVars/>
      </dgm:prSet>
      <dgm:spPr/>
    </dgm:pt>
    <dgm:pt modelId="{6F124B48-DED4-4851-B403-6AC49BC129D4}" type="pres">
      <dgm:prSet presAssocID="{9379A1DF-B28C-4690-B72E-0212BA07BF88}" presName="nodeText" presStyleLbl="bgAccFollowNode1" presStyleIdx="0" presStyleCnt="4">
        <dgm:presLayoutVars>
          <dgm:bulletEnabled val="1"/>
        </dgm:presLayoutVars>
      </dgm:prSet>
      <dgm:spPr/>
    </dgm:pt>
    <dgm:pt modelId="{481B194E-4FCC-438B-BC82-99F999642069}" type="pres">
      <dgm:prSet presAssocID="{D5C762D7-D4BF-4531-84D2-D3FB306FAFEB}" presName="sibTrans" presStyleCnt="0"/>
      <dgm:spPr/>
    </dgm:pt>
    <dgm:pt modelId="{A6F4EA48-3932-40EE-B89C-7C3FE161D8CF}" type="pres">
      <dgm:prSet presAssocID="{4C8AB69A-7FD9-4AB9-897F-FD6F9F1D6535}" presName="compositeNode" presStyleCnt="0">
        <dgm:presLayoutVars>
          <dgm:bulletEnabled val="1"/>
        </dgm:presLayoutVars>
      </dgm:prSet>
      <dgm:spPr/>
    </dgm:pt>
    <dgm:pt modelId="{30B4486C-C2CD-4ABC-A66D-8F7DD271FFCF}" type="pres">
      <dgm:prSet presAssocID="{4C8AB69A-7FD9-4AB9-897F-FD6F9F1D6535}" presName="bgRect" presStyleLbl="bgAccFollowNode1" presStyleIdx="1" presStyleCnt="4"/>
      <dgm:spPr/>
    </dgm:pt>
    <dgm:pt modelId="{4D578F52-6631-4301-8863-5E8470068577}" type="pres">
      <dgm:prSet presAssocID="{F2AD9FF0-069A-499C-B245-CFC18E5D7BF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0124E00-1D68-4DAC-BF99-2FA346688291}" type="pres">
      <dgm:prSet presAssocID="{4C8AB69A-7FD9-4AB9-897F-FD6F9F1D6535}" presName="bottomLine" presStyleLbl="alignNode1" presStyleIdx="3" presStyleCnt="8">
        <dgm:presLayoutVars/>
      </dgm:prSet>
      <dgm:spPr/>
    </dgm:pt>
    <dgm:pt modelId="{719CD15F-2717-47CF-9C74-D04256021DA4}" type="pres">
      <dgm:prSet presAssocID="{4C8AB69A-7FD9-4AB9-897F-FD6F9F1D6535}" presName="nodeText" presStyleLbl="bgAccFollowNode1" presStyleIdx="1" presStyleCnt="4">
        <dgm:presLayoutVars>
          <dgm:bulletEnabled val="1"/>
        </dgm:presLayoutVars>
      </dgm:prSet>
      <dgm:spPr/>
    </dgm:pt>
    <dgm:pt modelId="{A1257025-F967-4F26-9ABB-2B804892A979}" type="pres">
      <dgm:prSet presAssocID="{F2AD9FF0-069A-499C-B245-CFC18E5D7BFB}" presName="sibTrans" presStyleCnt="0"/>
      <dgm:spPr/>
    </dgm:pt>
    <dgm:pt modelId="{95494CEE-06FF-47D1-8A4C-EC0E59CEBC11}" type="pres">
      <dgm:prSet presAssocID="{D634291B-28B4-4C06-A97C-95F4381B808A}" presName="compositeNode" presStyleCnt="0">
        <dgm:presLayoutVars>
          <dgm:bulletEnabled val="1"/>
        </dgm:presLayoutVars>
      </dgm:prSet>
      <dgm:spPr/>
    </dgm:pt>
    <dgm:pt modelId="{4C3FB568-5F56-4FF5-8E93-A8227F39C5E3}" type="pres">
      <dgm:prSet presAssocID="{D634291B-28B4-4C06-A97C-95F4381B808A}" presName="bgRect" presStyleLbl="bgAccFollowNode1" presStyleIdx="2" presStyleCnt="4"/>
      <dgm:spPr/>
    </dgm:pt>
    <dgm:pt modelId="{5B11452E-54ED-48BB-956D-06B1645CF029}" type="pres">
      <dgm:prSet presAssocID="{8521F5C1-A1CD-46AF-AC65-254BCB75143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D102BFA-3988-4278-A117-3286B8DED7FA}" type="pres">
      <dgm:prSet presAssocID="{D634291B-28B4-4C06-A97C-95F4381B808A}" presName="bottomLine" presStyleLbl="alignNode1" presStyleIdx="5" presStyleCnt="8">
        <dgm:presLayoutVars/>
      </dgm:prSet>
      <dgm:spPr/>
    </dgm:pt>
    <dgm:pt modelId="{5C34AEA0-8AD9-43BD-BD06-D6497FFFD1BD}" type="pres">
      <dgm:prSet presAssocID="{D634291B-28B4-4C06-A97C-95F4381B808A}" presName="nodeText" presStyleLbl="bgAccFollowNode1" presStyleIdx="2" presStyleCnt="4">
        <dgm:presLayoutVars>
          <dgm:bulletEnabled val="1"/>
        </dgm:presLayoutVars>
      </dgm:prSet>
      <dgm:spPr/>
    </dgm:pt>
    <dgm:pt modelId="{9956ECCB-10FE-42F5-A6D8-AEFE1EC64BA5}" type="pres">
      <dgm:prSet presAssocID="{8521F5C1-A1CD-46AF-AC65-254BCB751430}" presName="sibTrans" presStyleCnt="0"/>
      <dgm:spPr/>
    </dgm:pt>
    <dgm:pt modelId="{29D3B49C-2510-497A-9FB2-E1BA80FDE07D}" type="pres">
      <dgm:prSet presAssocID="{34093ED9-CC66-40CC-91BF-027BA7DA20C3}" presName="compositeNode" presStyleCnt="0">
        <dgm:presLayoutVars>
          <dgm:bulletEnabled val="1"/>
        </dgm:presLayoutVars>
      </dgm:prSet>
      <dgm:spPr/>
    </dgm:pt>
    <dgm:pt modelId="{7263095F-DF20-4879-9016-66B3C4365E7E}" type="pres">
      <dgm:prSet presAssocID="{34093ED9-CC66-40CC-91BF-027BA7DA20C3}" presName="bgRect" presStyleLbl="bgAccFollowNode1" presStyleIdx="3" presStyleCnt="4"/>
      <dgm:spPr/>
    </dgm:pt>
    <dgm:pt modelId="{88A6473B-FF77-4467-A94D-1C171E428F48}" type="pres">
      <dgm:prSet presAssocID="{DEA3BEA6-DC2B-4D4C-8A6C-AF4440DA830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07E3EE83-1F6C-4C0F-B0B7-06B866B1ED3F}" type="pres">
      <dgm:prSet presAssocID="{34093ED9-CC66-40CC-91BF-027BA7DA20C3}" presName="bottomLine" presStyleLbl="alignNode1" presStyleIdx="7" presStyleCnt="8">
        <dgm:presLayoutVars/>
      </dgm:prSet>
      <dgm:spPr/>
    </dgm:pt>
    <dgm:pt modelId="{F549F78F-47E4-4D03-AEB5-5B46E9A87467}" type="pres">
      <dgm:prSet presAssocID="{34093ED9-CC66-40CC-91BF-027BA7DA20C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858CF01-C257-4BD9-8D6F-4C9378C3126B}" type="presOf" srcId="{F2AD9FF0-069A-499C-B245-CFC18E5D7BFB}" destId="{4D578F52-6631-4301-8863-5E8470068577}" srcOrd="0" destOrd="0" presId="urn:microsoft.com/office/officeart/2016/7/layout/BasicLinearProcessNumbered"/>
    <dgm:cxn modelId="{BFE26002-8AF0-4967-AA9D-E88F5F587CDD}" type="presOf" srcId="{4C8AB69A-7FD9-4AB9-897F-FD6F9F1D6535}" destId="{719CD15F-2717-47CF-9C74-D04256021DA4}" srcOrd="1" destOrd="0" presId="urn:microsoft.com/office/officeart/2016/7/layout/BasicLinearProcessNumbered"/>
    <dgm:cxn modelId="{340FCE1C-8DF3-4D70-A63D-C57DAAC04389}" type="presOf" srcId="{9379A1DF-B28C-4690-B72E-0212BA07BF88}" destId="{A371660A-71D7-4CF4-B6B7-9EFAC526B35A}" srcOrd="0" destOrd="0" presId="urn:microsoft.com/office/officeart/2016/7/layout/BasicLinearProcessNumbered"/>
    <dgm:cxn modelId="{4C49301D-CCBD-454C-91B6-95AADE9E3920}" type="presOf" srcId="{D634291B-28B4-4C06-A97C-95F4381B808A}" destId="{5C34AEA0-8AD9-43BD-BD06-D6497FFFD1BD}" srcOrd="1" destOrd="0" presId="urn:microsoft.com/office/officeart/2016/7/layout/BasicLinearProcessNumbered"/>
    <dgm:cxn modelId="{F7318D20-9B6E-475C-B7A8-0A5EF6BD8342}" type="presOf" srcId="{9379A1DF-B28C-4690-B72E-0212BA07BF88}" destId="{6F124B48-DED4-4851-B403-6AC49BC129D4}" srcOrd="1" destOrd="0" presId="urn:microsoft.com/office/officeart/2016/7/layout/BasicLinearProcessNumbered"/>
    <dgm:cxn modelId="{BEB4F52C-CD52-4481-8942-1CFE81099D44}" type="presOf" srcId="{8521F5C1-A1CD-46AF-AC65-254BCB751430}" destId="{5B11452E-54ED-48BB-956D-06B1645CF029}" srcOrd="0" destOrd="0" presId="urn:microsoft.com/office/officeart/2016/7/layout/BasicLinearProcessNumbered"/>
    <dgm:cxn modelId="{C4439A5F-E8DF-4228-ACCB-BD37FAB4BE7B}" type="presOf" srcId="{4C8AB69A-7FD9-4AB9-897F-FD6F9F1D6535}" destId="{30B4486C-C2CD-4ABC-A66D-8F7DD271FFCF}" srcOrd="0" destOrd="0" presId="urn:microsoft.com/office/officeart/2016/7/layout/BasicLinearProcessNumbered"/>
    <dgm:cxn modelId="{EDF9277D-69C1-4439-8D62-BCF904596818}" srcId="{58713363-067C-4906-A186-C6E42EB55CC3}" destId="{4C8AB69A-7FD9-4AB9-897F-FD6F9F1D6535}" srcOrd="1" destOrd="0" parTransId="{D90C2503-9F07-47C4-A7E2-AB872384C5AB}" sibTransId="{F2AD9FF0-069A-499C-B245-CFC18E5D7BFB}"/>
    <dgm:cxn modelId="{306CA18B-7E13-43A0-8C74-EF528A6057D3}" type="presOf" srcId="{D634291B-28B4-4C06-A97C-95F4381B808A}" destId="{4C3FB568-5F56-4FF5-8E93-A8227F39C5E3}" srcOrd="0" destOrd="0" presId="urn:microsoft.com/office/officeart/2016/7/layout/BasicLinearProcessNumbered"/>
    <dgm:cxn modelId="{3CE5BB94-1A3B-4718-8C46-55F64B40E81C}" type="presOf" srcId="{58713363-067C-4906-A186-C6E42EB55CC3}" destId="{EBC72EB1-3181-4DD0-943C-A3A461CE30A1}" srcOrd="0" destOrd="0" presId="urn:microsoft.com/office/officeart/2016/7/layout/BasicLinearProcessNumbered"/>
    <dgm:cxn modelId="{0F9D78A1-E1FA-4B6E-BEEA-9D6CF6689349}" srcId="{58713363-067C-4906-A186-C6E42EB55CC3}" destId="{34093ED9-CC66-40CC-91BF-027BA7DA20C3}" srcOrd="3" destOrd="0" parTransId="{CFB19706-8B14-49E3-B484-FD46ABB00E7B}" sibTransId="{DEA3BEA6-DC2B-4D4C-8A6C-AF4440DA8301}"/>
    <dgm:cxn modelId="{7159A6AC-9A18-45E1-858A-C6269C7C6C75}" type="presOf" srcId="{34093ED9-CC66-40CC-91BF-027BA7DA20C3}" destId="{7263095F-DF20-4879-9016-66B3C4365E7E}" srcOrd="0" destOrd="0" presId="urn:microsoft.com/office/officeart/2016/7/layout/BasicLinearProcessNumbered"/>
    <dgm:cxn modelId="{58C8CFB6-BFB5-45C4-8B31-B7E63C253CE5}" type="presOf" srcId="{D5C762D7-D4BF-4531-84D2-D3FB306FAFEB}" destId="{B8251ADE-EF5B-4FA3-A732-2C9F1E29CDE0}" srcOrd="0" destOrd="0" presId="urn:microsoft.com/office/officeart/2016/7/layout/BasicLinearProcessNumbered"/>
    <dgm:cxn modelId="{9E8573BF-5DD9-4FE7-87B0-20A66C9B1197}" srcId="{58713363-067C-4906-A186-C6E42EB55CC3}" destId="{9379A1DF-B28C-4690-B72E-0212BA07BF88}" srcOrd="0" destOrd="0" parTransId="{704A1867-5DF8-4599-A48D-CC166DF54AAE}" sibTransId="{D5C762D7-D4BF-4531-84D2-D3FB306FAFEB}"/>
    <dgm:cxn modelId="{C273A5CC-5D89-42DB-8979-8860FDC9692C}" type="presOf" srcId="{34093ED9-CC66-40CC-91BF-027BA7DA20C3}" destId="{F549F78F-47E4-4D03-AEB5-5B46E9A87467}" srcOrd="1" destOrd="0" presId="urn:microsoft.com/office/officeart/2016/7/layout/BasicLinearProcessNumbered"/>
    <dgm:cxn modelId="{C283A1D4-056E-43B9-9456-7753E89A7CD4}" type="presOf" srcId="{DEA3BEA6-DC2B-4D4C-8A6C-AF4440DA8301}" destId="{88A6473B-FF77-4467-A94D-1C171E428F48}" srcOrd="0" destOrd="0" presId="urn:microsoft.com/office/officeart/2016/7/layout/BasicLinearProcessNumbered"/>
    <dgm:cxn modelId="{B39024FA-5DBA-47A7-B3C9-70E8C465DF10}" srcId="{58713363-067C-4906-A186-C6E42EB55CC3}" destId="{D634291B-28B4-4C06-A97C-95F4381B808A}" srcOrd="2" destOrd="0" parTransId="{54835949-FD15-4A15-A4E2-606126D513AA}" sibTransId="{8521F5C1-A1CD-46AF-AC65-254BCB751430}"/>
    <dgm:cxn modelId="{7D288E90-F12C-4F12-92C9-D9EC80825159}" type="presParOf" srcId="{EBC72EB1-3181-4DD0-943C-A3A461CE30A1}" destId="{D4110D3D-C8C0-4B49-AD78-A051B2594BBA}" srcOrd="0" destOrd="0" presId="urn:microsoft.com/office/officeart/2016/7/layout/BasicLinearProcessNumbered"/>
    <dgm:cxn modelId="{E0D924A1-B71D-4E5F-B820-D5A5651ECC79}" type="presParOf" srcId="{D4110D3D-C8C0-4B49-AD78-A051B2594BBA}" destId="{A371660A-71D7-4CF4-B6B7-9EFAC526B35A}" srcOrd="0" destOrd="0" presId="urn:microsoft.com/office/officeart/2016/7/layout/BasicLinearProcessNumbered"/>
    <dgm:cxn modelId="{C9858E0B-0690-451D-BDDC-42F836D25548}" type="presParOf" srcId="{D4110D3D-C8C0-4B49-AD78-A051B2594BBA}" destId="{B8251ADE-EF5B-4FA3-A732-2C9F1E29CDE0}" srcOrd="1" destOrd="0" presId="urn:microsoft.com/office/officeart/2016/7/layout/BasicLinearProcessNumbered"/>
    <dgm:cxn modelId="{905E73CC-8E49-4997-AC30-4027206A17CD}" type="presParOf" srcId="{D4110D3D-C8C0-4B49-AD78-A051B2594BBA}" destId="{B980597C-85AB-4B2D-B4D0-2A309E1C0974}" srcOrd="2" destOrd="0" presId="urn:microsoft.com/office/officeart/2016/7/layout/BasicLinearProcessNumbered"/>
    <dgm:cxn modelId="{62B04EAB-B6DD-4003-82D6-B083499EBE78}" type="presParOf" srcId="{D4110D3D-C8C0-4B49-AD78-A051B2594BBA}" destId="{6F124B48-DED4-4851-B403-6AC49BC129D4}" srcOrd="3" destOrd="0" presId="urn:microsoft.com/office/officeart/2016/7/layout/BasicLinearProcessNumbered"/>
    <dgm:cxn modelId="{0C3F4306-EF02-47A2-BD08-67A2FB81BA8A}" type="presParOf" srcId="{EBC72EB1-3181-4DD0-943C-A3A461CE30A1}" destId="{481B194E-4FCC-438B-BC82-99F999642069}" srcOrd="1" destOrd="0" presId="urn:microsoft.com/office/officeart/2016/7/layout/BasicLinearProcessNumbered"/>
    <dgm:cxn modelId="{55622BA4-6F01-4CCB-B3CE-C0EBD3F32415}" type="presParOf" srcId="{EBC72EB1-3181-4DD0-943C-A3A461CE30A1}" destId="{A6F4EA48-3932-40EE-B89C-7C3FE161D8CF}" srcOrd="2" destOrd="0" presId="urn:microsoft.com/office/officeart/2016/7/layout/BasicLinearProcessNumbered"/>
    <dgm:cxn modelId="{D58C9092-A408-4AF7-B745-6DA96BA46D60}" type="presParOf" srcId="{A6F4EA48-3932-40EE-B89C-7C3FE161D8CF}" destId="{30B4486C-C2CD-4ABC-A66D-8F7DD271FFCF}" srcOrd="0" destOrd="0" presId="urn:microsoft.com/office/officeart/2016/7/layout/BasicLinearProcessNumbered"/>
    <dgm:cxn modelId="{AA491F0F-AC9E-44F3-9A4D-FAF746AC9B9C}" type="presParOf" srcId="{A6F4EA48-3932-40EE-B89C-7C3FE161D8CF}" destId="{4D578F52-6631-4301-8863-5E8470068577}" srcOrd="1" destOrd="0" presId="urn:microsoft.com/office/officeart/2016/7/layout/BasicLinearProcessNumbered"/>
    <dgm:cxn modelId="{8C2B6DFF-E095-43B5-8D26-9F05E478634D}" type="presParOf" srcId="{A6F4EA48-3932-40EE-B89C-7C3FE161D8CF}" destId="{00124E00-1D68-4DAC-BF99-2FA346688291}" srcOrd="2" destOrd="0" presId="urn:microsoft.com/office/officeart/2016/7/layout/BasicLinearProcessNumbered"/>
    <dgm:cxn modelId="{1CB7E995-D6A3-419A-B558-3DCCD0DA49BF}" type="presParOf" srcId="{A6F4EA48-3932-40EE-B89C-7C3FE161D8CF}" destId="{719CD15F-2717-47CF-9C74-D04256021DA4}" srcOrd="3" destOrd="0" presId="urn:microsoft.com/office/officeart/2016/7/layout/BasicLinearProcessNumbered"/>
    <dgm:cxn modelId="{F98F51DD-64F2-409C-98B9-FE24254B2501}" type="presParOf" srcId="{EBC72EB1-3181-4DD0-943C-A3A461CE30A1}" destId="{A1257025-F967-4F26-9ABB-2B804892A979}" srcOrd="3" destOrd="0" presId="urn:microsoft.com/office/officeart/2016/7/layout/BasicLinearProcessNumbered"/>
    <dgm:cxn modelId="{C2B02BFC-6F47-4F4E-AF00-0E4C91C29BC7}" type="presParOf" srcId="{EBC72EB1-3181-4DD0-943C-A3A461CE30A1}" destId="{95494CEE-06FF-47D1-8A4C-EC0E59CEBC11}" srcOrd="4" destOrd="0" presId="urn:microsoft.com/office/officeart/2016/7/layout/BasicLinearProcessNumbered"/>
    <dgm:cxn modelId="{3CEEC452-2D8B-4A57-A628-3CF408A115E8}" type="presParOf" srcId="{95494CEE-06FF-47D1-8A4C-EC0E59CEBC11}" destId="{4C3FB568-5F56-4FF5-8E93-A8227F39C5E3}" srcOrd="0" destOrd="0" presId="urn:microsoft.com/office/officeart/2016/7/layout/BasicLinearProcessNumbered"/>
    <dgm:cxn modelId="{4768A395-C2C7-4882-A82C-1F8C1C084BD2}" type="presParOf" srcId="{95494CEE-06FF-47D1-8A4C-EC0E59CEBC11}" destId="{5B11452E-54ED-48BB-956D-06B1645CF029}" srcOrd="1" destOrd="0" presId="urn:microsoft.com/office/officeart/2016/7/layout/BasicLinearProcessNumbered"/>
    <dgm:cxn modelId="{1B9E6076-8303-4395-901B-200D3A1B4B62}" type="presParOf" srcId="{95494CEE-06FF-47D1-8A4C-EC0E59CEBC11}" destId="{AD102BFA-3988-4278-A117-3286B8DED7FA}" srcOrd="2" destOrd="0" presId="urn:microsoft.com/office/officeart/2016/7/layout/BasicLinearProcessNumbered"/>
    <dgm:cxn modelId="{95AC9E05-09C7-4FF3-9F96-40FA154C7E18}" type="presParOf" srcId="{95494CEE-06FF-47D1-8A4C-EC0E59CEBC11}" destId="{5C34AEA0-8AD9-43BD-BD06-D6497FFFD1BD}" srcOrd="3" destOrd="0" presId="urn:microsoft.com/office/officeart/2016/7/layout/BasicLinearProcessNumbered"/>
    <dgm:cxn modelId="{04546EEF-4174-4250-A471-BFBEDFA19B91}" type="presParOf" srcId="{EBC72EB1-3181-4DD0-943C-A3A461CE30A1}" destId="{9956ECCB-10FE-42F5-A6D8-AEFE1EC64BA5}" srcOrd="5" destOrd="0" presId="urn:microsoft.com/office/officeart/2016/7/layout/BasicLinearProcessNumbered"/>
    <dgm:cxn modelId="{D11F3B7B-843E-49ED-A9D7-5C0D8571E822}" type="presParOf" srcId="{EBC72EB1-3181-4DD0-943C-A3A461CE30A1}" destId="{29D3B49C-2510-497A-9FB2-E1BA80FDE07D}" srcOrd="6" destOrd="0" presId="urn:microsoft.com/office/officeart/2016/7/layout/BasicLinearProcessNumbered"/>
    <dgm:cxn modelId="{39379E18-C198-4E81-94F8-B6DABA25D697}" type="presParOf" srcId="{29D3B49C-2510-497A-9FB2-E1BA80FDE07D}" destId="{7263095F-DF20-4879-9016-66B3C4365E7E}" srcOrd="0" destOrd="0" presId="urn:microsoft.com/office/officeart/2016/7/layout/BasicLinearProcessNumbered"/>
    <dgm:cxn modelId="{FED332B3-6CC3-4A79-AD0D-9255166EC88E}" type="presParOf" srcId="{29D3B49C-2510-497A-9FB2-E1BA80FDE07D}" destId="{88A6473B-FF77-4467-A94D-1C171E428F48}" srcOrd="1" destOrd="0" presId="urn:microsoft.com/office/officeart/2016/7/layout/BasicLinearProcessNumbered"/>
    <dgm:cxn modelId="{26AA407F-6114-4BCD-B3BA-231509CD600B}" type="presParOf" srcId="{29D3B49C-2510-497A-9FB2-E1BA80FDE07D}" destId="{07E3EE83-1F6C-4C0F-B0B7-06B866B1ED3F}" srcOrd="2" destOrd="0" presId="urn:microsoft.com/office/officeart/2016/7/layout/BasicLinearProcessNumbered"/>
    <dgm:cxn modelId="{9ACC6F68-234C-4214-9FC9-7A1AC7929F8A}" type="presParOf" srcId="{29D3B49C-2510-497A-9FB2-E1BA80FDE07D}" destId="{F549F78F-47E4-4D03-AEB5-5B46E9A8746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983D9-04AD-4B0A-B29C-48C5B037F8D1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269CC-269D-4E5B-BF8E-503029523CEE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882A4-1382-4EA8-96B5-0584FDDE2798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 data from a Portuguese banking institution's Bank Marketing Dataset (BMD) to examine and predict the success of bank telemarketing.</a:t>
          </a:r>
          <a:endParaRPr lang="en-US" sz="1700" kern="1200"/>
        </a:p>
      </dsp:txBody>
      <dsp:txXfrm>
        <a:off x="1834517" y="469890"/>
        <a:ext cx="3148942" cy="1335915"/>
      </dsp:txXfrm>
    </dsp:sp>
    <dsp:sp modelId="{50134C99-EA48-4BC1-87D4-0EBB1DDA9012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1FE7C-DB55-4A7A-BC00-31D7821E47A0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15410-AFF2-4522-AC54-B621A8BA41DF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There are 18 characteristics and 41,188 observations in the dataset.</a:t>
          </a:r>
          <a:endParaRPr lang="en-US" sz="1700" kern="1200"/>
        </a:p>
      </dsp:txBody>
      <dsp:txXfrm>
        <a:off x="7154322" y="469890"/>
        <a:ext cx="3148942" cy="1335915"/>
      </dsp:txXfrm>
    </dsp:sp>
    <dsp:sp modelId="{CD23D764-9A70-4735-99E2-6D818D43F3F5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D6AB6-4839-426F-B5C8-A347C7D726EE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2E4C7-3E7A-4F4E-9DAD-EE5D057522C1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We aim to identify the key factors that clients consider while deciding whether to sign up for a term deposit using a number of machine learning techniques and methods. </a:t>
          </a:r>
          <a:endParaRPr lang="en-US" sz="1700" kern="1200"/>
        </a:p>
      </dsp:txBody>
      <dsp:txXfrm>
        <a:off x="1834517" y="2545532"/>
        <a:ext cx="3148942" cy="1335915"/>
      </dsp:txXfrm>
    </dsp:sp>
    <dsp:sp modelId="{16313E3E-17E1-41FF-AA0D-A563D9CC3194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DB185-B5F3-49CD-B54B-9DDCB6F21845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C0DF3-5649-4463-A451-8C910928E0F4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Bank Marketing Dataset (BMD), the study analyzes and forecasts the success of bank telemarketing.</a:t>
          </a:r>
          <a:endParaRPr lang="en-US" sz="1700" kern="1200"/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1660A-71D7-4CF4-B6B7-9EFAC526B35A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Bank client data – age, job, marital, education, default, housing and loan</a:t>
          </a:r>
          <a:endParaRPr lang="en-US" sz="1500" kern="1200"/>
        </a:p>
      </dsp:txBody>
      <dsp:txXfrm>
        <a:off x="3080" y="1765067"/>
        <a:ext cx="2444055" cy="2053006"/>
      </dsp:txXfrm>
    </dsp:sp>
    <dsp:sp modelId="{B8251ADE-EF5B-4FA3-A732-2C9F1E29CDE0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B980597C-85AB-4B2D-B4D0-2A309E1C0974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B4486C-C2CD-4ABC-A66D-8F7DD271FFCF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Campaign information – contact, month, day_of_week and duration</a:t>
          </a:r>
          <a:endParaRPr lang="en-US" sz="1500" kern="1200"/>
        </a:p>
      </dsp:txBody>
      <dsp:txXfrm>
        <a:off x="2691541" y="1765067"/>
        <a:ext cx="2444055" cy="2053006"/>
      </dsp:txXfrm>
    </dsp:sp>
    <dsp:sp modelId="{4D578F52-6631-4301-8863-5E8470068577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00124E00-1D68-4DAC-BF99-2FA346688291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3FB568-5F56-4FF5-8E93-A8227F39C5E3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Other attributes – campaign, pdays, previous and outcome</a:t>
          </a:r>
          <a:endParaRPr lang="en-US" sz="1500" kern="1200"/>
        </a:p>
      </dsp:txBody>
      <dsp:txXfrm>
        <a:off x="5380002" y="1765067"/>
        <a:ext cx="2444055" cy="2053006"/>
      </dsp:txXfrm>
    </dsp:sp>
    <dsp:sp modelId="{5B11452E-54ED-48BB-956D-06B1645CF029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AD102BFA-3988-4278-A117-3286B8DED7FA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63095F-DF20-4879-9016-66B3C4365E7E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Social &amp;Economic attributes – emp.var.rate, cons.price.idx, cons.conf.idx, euribor 3m 				and </a:t>
          </a:r>
          <a:r>
            <a:rPr lang="en-IN" sz="1500" kern="1200"/>
            <a:t>nr.employed</a:t>
          </a:r>
          <a:endParaRPr lang="en-US" sz="1500" kern="1200"/>
        </a:p>
      </dsp:txBody>
      <dsp:txXfrm>
        <a:off x="8068463" y="1765067"/>
        <a:ext cx="2444055" cy="2053006"/>
      </dsp:txXfrm>
    </dsp:sp>
    <dsp:sp modelId="{88A6473B-FF77-4467-A94D-1C171E428F48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07E3EE83-1F6C-4C0F-B0B7-06B866B1ED3F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E872-5468-1155-83ED-2D181EF83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EF802-C2ED-76BF-2F98-BE7C70348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F7A72-B408-DCC2-BBAB-8BDC6680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A0A9-0E65-62A6-789D-7F96E95C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3E50A-3DDC-BA71-3A49-E750931E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0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6616-65F4-7412-4D6E-11F77FF1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49428-892E-74A0-3F68-885EA54EF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92D99-2943-8532-15CD-09807BED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140F-2CA0-207C-4DA7-3425A1B1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9BF7E-D36B-C621-8443-C24AF7B1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592B-D600-7D93-4887-6F2B6DB97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BF8A1-C118-7859-0DC1-E21876362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049E4-A3F3-6DB0-C316-A79E7D0F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13CF-AF9A-9839-BC08-AC54BEF6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387DD-0FF2-CC14-AFB1-EE6E5D08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3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C1B5-B8DD-4717-93A4-B7D20D62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890C-4205-E769-1104-DDD66CF7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7BFF-6B2F-05C2-5D37-6144350B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8DF6-ECB1-7F76-84CE-978C640E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03CB2-5D29-8E20-F234-A14E65E4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E5E0-6CCF-D7C8-9D58-E8397964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94FBF-9C6E-3F72-01F2-51FDAD2D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9AFC9-68CE-1738-8C78-28EEE3FC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FC17B-33DD-3B3A-553D-73048F80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1BC8-3DF9-9BA0-7D72-EA03EB02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6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2D0D-323B-1AE4-0CD3-E6809971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BB15-360E-31CB-B107-D8ED3281C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2811E-E1B7-3928-4DA2-F44FF6694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3691F-A063-7406-BD01-4A0E2D1D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96C51-B94A-FB58-A03E-2452199D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0CD96-4962-BEFB-2159-6933ADEE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4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9526-F8C9-B8A1-7FA3-3E4781D9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E6011-D717-A951-EA28-CE74B8677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EDB86-E079-53E5-DA72-392EED9E1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22FC3-A0E4-884E-6F59-D05A012C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A4106-56AC-8E75-F52D-5DCBC0D13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1C4C0-AB7B-10E9-E2F0-0FC7861F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E2CAD-9F47-E273-75C0-6C234BE2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ECDCC-377B-4318-9ABC-B76B2715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9121-B9A7-0522-92B4-B85B55FF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6725F-2CCD-1958-57A1-8F390D5E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6E4A9-DF2A-A3B8-97EF-63F99DCC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99407-0783-6DE3-DE62-5C4CDC13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6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50E39-C464-1070-F2F3-2B8FEF19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2BBF4-AAFD-4102-6CDC-687226AC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D1DD9-36ED-1675-5984-33BF5965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3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7919-28F3-D493-968E-A84FE423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6F54-81C3-B802-03B0-DCEE66624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8E295-A8C0-1B53-7DC3-CC34700A3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AB33C-E6D3-E7FF-FAFF-1B9092B7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82EAC-0C18-A192-0DA1-439BBE46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BEA55-13CE-B851-3105-733ADFC2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3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7F5E-7318-29DC-CC57-3FE43498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B2FE1-A5F1-81CA-9451-A535E3BAD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C7179-7479-38A6-8031-8D7F6A04E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BBC02-2813-C42C-F601-175FD5CB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5715E-30B7-4832-45D6-60113952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99D62-3877-6CF3-8CD5-8A2EDB58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7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33503-7197-18CB-E897-586ED1A5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FE612-15C3-2E6C-F033-1BD28C2A0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0814B-3BDE-4B67-16A0-20BCA0394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2E09-231B-4C6E-00AF-D344195C3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36D2-CB16-04F9-8495-D4DBBE137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A colorful light bulb with business icons">
            <a:extLst>
              <a:ext uri="{FF2B5EF4-FFF2-40B4-BE49-F238E27FC236}">
                <a16:creationId xmlns:a16="http://schemas.microsoft.com/office/drawing/2014/main" id="{04AB8B98-70E7-7085-2580-8883E2ABF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563"/>
          <a:stretch/>
        </p:blipFill>
        <p:spPr>
          <a:xfrm>
            <a:off x="2743200" y="10"/>
            <a:ext cx="944880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FF57B-E93C-4C1E-6EF3-6A5D2D80F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42" y="5500048"/>
            <a:ext cx="5423088" cy="1208142"/>
          </a:xfrm>
        </p:spPr>
        <p:txBody>
          <a:bodyPr anchor="b">
            <a:noAutofit/>
          </a:bodyPr>
          <a:lstStyle/>
          <a:p>
            <a:pPr algn="l"/>
            <a:r>
              <a:rPr lang="en-US" sz="2000" b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Group 7</a:t>
            </a:r>
            <a:br>
              <a:rPr lang="en-US" sz="2000" b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b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Akhila Reddy</a:t>
            </a:r>
            <a:br>
              <a:rPr lang="en-US" sz="2000" b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b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Bharat Raju Palla</a:t>
            </a:r>
            <a:br>
              <a:rPr lang="en-US" sz="2000" b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b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Krishna Teja Samudrala</a:t>
            </a:r>
            <a:br>
              <a:rPr lang="en-US" sz="2000" b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b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Sai Revanth Reddy </a:t>
            </a:r>
            <a:endParaRPr lang="en-US" sz="20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64F8E-EB35-716E-A9C3-EC0C2279F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42" y="1416021"/>
            <a:ext cx="4023359" cy="1208141"/>
          </a:xfrm>
        </p:spPr>
        <p:txBody>
          <a:bodyPr>
            <a:noAutofit/>
          </a:bodyPr>
          <a:lstStyle/>
          <a:p>
            <a:pPr algn="l"/>
            <a:r>
              <a:rPr lang="en-US" sz="4400" b="1">
                <a:latin typeface="Amasis MT Pro Medium" panose="02040604050005020304" pitchFamily="18" charset="0"/>
              </a:rPr>
              <a:t>BANK MARKETING CAMPAIGN</a:t>
            </a:r>
            <a:endParaRPr lang="en-US" sz="4400" b="1" dirty="0">
              <a:latin typeface="Amasis MT Pro Medium" panose="020406040500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01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B2149-019A-8235-7901-32888CDF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IN">
                <a:latin typeface="Bangla Sangam MN" panose="02000000000000000000" pitchFamily="2" charset="0"/>
                <a:cs typeface="Bangla Sangam MN" panose="02000000000000000000" pitchFamily="2" charset="0"/>
              </a:rPr>
              <a:t>Feature Selection</a:t>
            </a:r>
            <a:r>
              <a:rPr lang="en-US">
                <a:latin typeface="Bangla Sangam MN" panose="02000000000000000000" pitchFamily="2" charset="0"/>
                <a:cs typeface="Bangla Sangam MN" panose="02000000000000000000" pitchFamily="2" charset="0"/>
              </a:rPr>
              <a:t>:</a:t>
            </a:r>
            <a:endParaRPr lang="en-IN">
              <a:latin typeface="Bangla Sangam MN" panose="02000000000000000000" pitchFamily="2" charset="0"/>
              <a:cs typeface="Bangla Sangam MN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FECA-2304-26DD-6F18-DF9A325B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Dropping columns</a:t>
            </a:r>
          </a:p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Duration, </a:t>
            </a:r>
            <a:r>
              <a:rPr lang="en-US" sz="1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emp.var.rate</a:t>
            </a: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cons.price.idx</a:t>
            </a: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euribor</a:t>
            </a: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3m and </a:t>
            </a:r>
            <a:r>
              <a:rPr lang="en-IN" sz="1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nr.employed</a:t>
            </a:r>
            <a:endParaRPr lang="en-IN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1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ChiSQ</a:t>
            </a:r>
            <a:r>
              <a:rPr lang="en-IN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Test</a:t>
            </a:r>
          </a:p>
          <a:p>
            <a:r>
              <a:rPr lang="en-IN" sz="1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ChiSQ</a:t>
            </a:r>
            <a:r>
              <a:rPr lang="en-IN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test on hash mapping dataset (categorical) vs target variable</a:t>
            </a:r>
          </a:p>
          <a:p>
            <a:pPr marL="0" indent="0">
              <a:buNone/>
            </a:pPr>
            <a:endParaRPr lang="en-IN" sz="2000" dirty="0">
              <a:cs typeface="Aldhabi" panose="020F0502020204030204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25136-DECE-0880-8348-B6F5E1DEB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693099"/>
            <a:ext cx="4737650" cy="34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3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Freeform: Shape 7176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043DB-5CF4-EE4F-3764-470D3CBA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TSNE:</a:t>
            </a:r>
          </a:p>
        </p:txBody>
      </p:sp>
      <p:sp>
        <p:nvSpPr>
          <p:cNvPr id="7179" name="Freeform: Shape 7178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81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41EBBAD-C446-F38C-0848-70DCCAB5A5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4899" y="923622"/>
            <a:ext cx="6129502" cy="498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92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810AF-C532-0686-E216-1B7B3D6D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Undersampling: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C462-9101-6175-208F-273BB56A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52538"/>
            <a:ext cx="5431240" cy="4193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undersampling is done to combat imbalance data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EC17C6A-0D97-1090-C963-F23284460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22" y="2088778"/>
            <a:ext cx="4473989" cy="436301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4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F8C2636E-EDCF-44BB-B828-A7BF0938B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325" y="625538"/>
            <a:ext cx="10407351" cy="1585757"/>
          </a:xfrm>
          <a:custGeom>
            <a:avLst/>
            <a:gdLst>
              <a:gd name="connsiteX0" fmla="*/ 0 w 10407351"/>
              <a:gd name="connsiteY0" fmla="*/ 0 h 1891626"/>
              <a:gd name="connsiteX1" fmla="*/ 10407351 w 10407351"/>
              <a:gd name="connsiteY1" fmla="*/ 0 h 1891626"/>
              <a:gd name="connsiteX2" fmla="*/ 10407351 w 10407351"/>
              <a:gd name="connsiteY2" fmla="*/ 1364684 h 1891626"/>
              <a:gd name="connsiteX3" fmla="*/ 10278187 w 10407351"/>
              <a:gd name="connsiteY3" fmla="*/ 1375369 h 1891626"/>
              <a:gd name="connsiteX4" fmla="*/ 10183452 w 10407351"/>
              <a:gd name="connsiteY4" fmla="*/ 1391690 h 1891626"/>
              <a:gd name="connsiteX5" fmla="*/ 9936834 w 10407351"/>
              <a:gd name="connsiteY5" fmla="*/ 1413567 h 1891626"/>
              <a:gd name="connsiteX6" fmla="*/ 9633679 w 10407351"/>
              <a:gd name="connsiteY6" fmla="*/ 1479227 h 1891626"/>
              <a:gd name="connsiteX7" fmla="*/ 9464371 w 10407351"/>
              <a:gd name="connsiteY7" fmla="*/ 1479341 h 1891626"/>
              <a:gd name="connsiteX8" fmla="*/ 9351136 w 10407351"/>
              <a:gd name="connsiteY8" fmla="*/ 1473048 h 1891626"/>
              <a:gd name="connsiteX9" fmla="*/ 9277477 w 10407351"/>
              <a:gd name="connsiteY9" fmla="*/ 1467445 h 1891626"/>
              <a:gd name="connsiteX10" fmla="*/ 9221081 w 10407351"/>
              <a:gd name="connsiteY10" fmla="*/ 1462245 h 1891626"/>
              <a:gd name="connsiteX11" fmla="*/ 9145968 w 10407351"/>
              <a:gd name="connsiteY11" fmla="*/ 1462282 h 1891626"/>
              <a:gd name="connsiteX12" fmla="*/ 9023280 w 10407351"/>
              <a:gd name="connsiteY12" fmla="*/ 1511217 h 1891626"/>
              <a:gd name="connsiteX13" fmla="*/ 8830925 w 10407351"/>
              <a:gd name="connsiteY13" fmla="*/ 1554093 h 1891626"/>
              <a:gd name="connsiteX14" fmla="*/ 8676048 w 10407351"/>
              <a:gd name="connsiteY14" fmla="*/ 1560374 h 1891626"/>
              <a:gd name="connsiteX15" fmla="*/ 8638989 w 10407351"/>
              <a:gd name="connsiteY15" fmla="*/ 1568839 h 1891626"/>
              <a:gd name="connsiteX16" fmla="*/ 8456861 w 10407351"/>
              <a:gd name="connsiteY16" fmla="*/ 1566972 h 1891626"/>
              <a:gd name="connsiteX17" fmla="*/ 8189198 w 10407351"/>
              <a:gd name="connsiteY17" fmla="*/ 1584307 h 1891626"/>
              <a:gd name="connsiteX18" fmla="*/ 7898401 w 10407351"/>
              <a:gd name="connsiteY18" fmla="*/ 1565768 h 1891626"/>
              <a:gd name="connsiteX19" fmla="*/ 7563813 w 10407351"/>
              <a:gd name="connsiteY19" fmla="*/ 1558454 h 1891626"/>
              <a:gd name="connsiteX20" fmla="*/ 7349063 w 10407351"/>
              <a:gd name="connsiteY20" fmla="*/ 1551966 h 1891626"/>
              <a:gd name="connsiteX21" fmla="*/ 7131024 w 10407351"/>
              <a:gd name="connsiteY21" fmla="*/ 1585911 h 1891626"/>
              <a:gd name="connsiteX22" fmla="*/ 6889291 w 10407351"/>
              <a:gd name="connsiteY22" fmla="*/ 1610925 h 1891626"/>
              <a:gd name="connsiteX23" fmla="*/ 6668938 w 10407351"/>
              <a:gd name="connsiteY23" fmla="*/ 1613148 h 1891626"/>
              <a:gd name="connsiteX24" fmla="*/ 6538541 w 10407351"/>
              <a:gd name="connsiteY24" fmla="*/ 1620507 h 1891626"/>
              <a:gd name="connsiteX25" fmla="*/ 6491279 w 10407351"/>
              <a:gd name="connsiteY25" fmla="*/ 1632773 h 1891626"/>
              <a:gd name="connsiteX26" fmla="*/ 6423751 w 10407351"/>
              <a:gd name="connsiteY26" fmla="*/ 1643536 h 1891626"/>
              <a:gd name="connsiteX27" fmla="*/ 6306336 w 10407351"/>
              <a:gd name="connsiteY27" fmla="*/ 1669857 h 1891626"/>
              <a:gd name="connsiteX28" fmla="*/ 6155679 w 10407351"/>
              <a:gd name="connsiteY28" fmla="*/ 1680409 h 1891626"/>
              <a:gd name="connsiteX29" fmla="*/ 6018716 w 10407351"/>
              <a:gd name="connsiteY29" fmla="*/ 1668513 h 1891626"/>
              <a:gd name="connsiteX30" fmla="*/ 5927081 w 10407351"/>
              <a:gd name="connsiteY30" fmla="*/ 1663779 h 1891626"/>
              <a:gd name="connsiteX31" fmla="*/ 5704857 w 10407351"/>
              <a:gd name="connsiteY31" fmla="*/ 1661355 h 1891626"/>
              <a:gd name="connsiteX32" fmla="*/ 5464353 w 10407351"/>
              <a:gd name="connsiteY32" fmla="*/ 1649361 h 1891626"/>
              <a:gd name="connsiteX33" fmla="*/ 5408840 w 10407351"/>
              <a:gd name="connsiteY33" fmla="*/ 1659913 h 1891626"/>
              <a:gd name="connsiteX34" fmla="*/ 5315720 w 10407351"/>
              <a:gd name="connsiteY34" fmla="*/ 1677105 h 1891626"/>
              <a:gd name="connsiteX35" fmla="*/ 5250566 w 10407351"/>
              <a:gd name="connsiteY35" fmla="*/ 1709327 h 1891626"/>
              <a:gd name="connsiteX36" fmla="*/ 5170942 w 10407351"/>
              <a:gd name="connsiteY36" fmla="*/ 1716026 h 1891626"/>
              <a:gd name="connsiteX37" fmla="*/ 5063388 w 10407351"/>
              <a:gd name="connsiteY37" fmla="*/ 1707824 h 1891626"/>
              <a:gd name="connsiteX38" fmla="*/ 4937644 w 10407351"/>
              <a:gd name="connsiteY38" fmla="*/ 1733778 h 1891626"/>
              <a:gd name="connsiteX39" fmla="*/ 4863636 w 10407351"/>
              <a:gd name="connsiteY39" fmla="*/ 1742276 h 1891626"/>
              <a:gd name="connsiteX40" fmla="*/ 4663097 w 10407351"/>
              <a:gd name="connsiteY40" fmla="*/ 1772517 h 1891626"/>
              <a:gd name="connsiteX41" fmla="*/ 4576142 w 10407351"/>
              <a:gd name="connsiteY41" fmla="*/ 1801338 h 1891626"/>
              <a:gd name="connsiteX42" fmla="*/ 4432728 w 10407351"/>
              <a:gd name="connsiteY42" fmla="*/ 1821550 h 1891626"/>
              <a:gd name="connsiteX43" fmla="*/ 4330325 w 10407351"/>
              <a:gd name="connsiteY43" fmla="*/ 1832397 h 1891626"/>
              <a:gd name="connsiteX44" fmla="*/ 4301301 w 10407351"/>
              <a:gd name="connsiteY44" fmla="*/ 1853709 h 1891626"/>
              <a:gd name="connsiteX45" fmla="*/ 4300886 w 10407351"/>
              <a:gd name="connsiteY45" fmla="*/ 1854105 h 1891626"/>
              <a:gd name="connsiteX46" fmla="*/ 4238651 w 10407351"/>
              <a:gd name="connsiteY46" fmla="*/ 1857049 h 1891626"/>
              <a:gd name="connsiteX47" fmla="*/ 4102292 w 10407351"/>
              <a:gd name="connsiteY47" fmla="*/ 1880193 h 1891626"/>
              <a:gd name="connsiteX48" fmla="*/ 4059333 w 10407351"/>
              <a:gd name="connsiteY48" fmla="*/ 1886249 h 1891626"/>
              <a:gd name="connsiteX49" fmla="*/ 4036441 w 10407351"/>
              <a:gd name="connsiteY49" fmla="*/ 1891626 h 1891626"/>
              <a:gd name="connsiteX50" fmla="*/ 4002125 w 10407351"/>
              <a:gd name="connsiteY50" fmla="*/ 1877697 h 1891626"/>
              <a:gd name="connsiteX51" fmla="*/ 3959209 w 10407351"/>
              <a:gd name="connsiteY51" fmla="*/ 1883738 h 1891626"/>
              <a:gd name="connsiteX52" fmla="*/ 3949215 w 10407351"/>
              <a:gd name="connsiteY52" fmla="*/ 1885692 h 1891626"/>
              <a:gd name="connsiteX53" fmla="*/ 3874146 w 10407351"/>
              <a:gd name="connsiteY53" fmla="*/ 1872130 h 1891626"/>
              <a:gd name="connsiteX54" fmla="*/ 3866827 w 10407351"/>
              <a:gd name="connsiteY54" fmla="*/ 1866688 h 1891626"/>
              <a:gd name="connsiteX55" fmla="*/ 3829184 w 10407351"/>
              <a:gd name="connsiteY55" fmla="*/ 1864322 h 1891626"/>
              <a:gd name="connsiteX56" fmla="*/ 3824903 w 10407351"/>
              <a:gd name="connsiteY56" fmla="*/ 1865766 h 1891626"/>
              <a:gd name="connsiteX57" fmla="*/ 3793706 w 10407351"/>
              <a:gd name="connsiteY57" fmla="*/ 1857436 h 1891626"/>
              <a:gd name="connsiteX58" fmla="*/ 3668616 w 10407351"/>
              <a:gd name="connsiteY58" fmla="*/ 1842745 h 1891626"/>
              <a:gd name="connsiteX59" fmla="*/ 3428086 w 10407351"/>
              <a:gd name="connsiteY59" fmla="*/ 1835034 h 1891626"/>
              <a:gd name="connsiteX60" fmla="*/ 3177594 w 10407351"/>
              <a:gd name="connsiteY60" fmla="*/ 1813026 h 1891626"/>
              <a:gd name="connsiteX61" fmla="*/ 2940077 w 10407351"/>
              <a:gd name="connsiteY61" fmla="*/ 1821546 h 1891626"/>
              <a:gd name="connsiteX62" fmla="*/ 2508536 w 10407351"/>
              <a:gd name="connsiteY62" fmla="*/ 1797990 h 1891626"/>
              <a:gd name="connsiteX63" fmla="*/ 2360486 w 10407351"/>
              <a:gd name="connsiteY63" fmla="*/ 1795882 h 1891626"/>
              <a:gd name="connsiteX64" fmla="*/ 2261294 w 10407351"/>
              <a:gd name="connsiteY64" fmla="*/ 1795084 h 1891626"/>
              <a:gd name="connsiteX65" fmla="*/ 2254419 w 10407351"/>
              <a:gd name="connsiteY65" fmla="*/ 1797320 h 1891626"/>
              <a:gd name="connsiteX66" fmla="*/ 2226713 w 10407351"/>
              <a:gd name="connsiteY66" fmla="*/ 1798641 h 1891626"/>
              <a:gd name="connsiteX67" fmla="*/ 2219128 w 10407351"/>
              <a:gd name="connsiteY67" fmla="*/ 1808552 h 1891626"/>
              <a:gd name="connsiteX68" fmla="*/ 2126538 w 10407351"/>
              <a:gd name="connsiteY68" fmla="*/ 1817143 h 1891626"/>
              <a:gd name="connsiteX69" fmla="*/ 1903694 w 10407351"/>
              <a:gd name="connsiteY69" fmla="*/ 1821035 h 1891626"/>
              <a:gd name="connsiteX70" fmla="*/ 1738778 w 10407351"/>
              <a:gd name="connsiteY70" fmla="*/ 1804426 h 1891626"/>
              <a:gd name="connsiteX71" fmla="*/ 1683603 w 10407351"/>
              <a:gd name="connsiteY71" fmla="*/ 1813609 h 1891626"/>
              <a:gd name="connsiteX72" fmla="*/ 1613964 w 10407351"/>
              <a:gd name="connsiteY72" fmla="*/ 1812650 h 1891626"/>
              <a:gd name="connsiteX73" fmla="*/ 1613403 w 10407351"/>
              <a:gd name="connsiteY73" fmla="*/ 1813209 h 1891626"/>
              <a:gd name="connsiteX74" fmla="*/ 1602061 w 10407351"/>
              <a:gd name="connsiteY74" fmla="*/ 1811331 h 1891626"/>
              <a:gd name="connsiteX75" fmla="*/ 1395632 w 10407351"/>
              <a:gd name="connsiteY75" fmla="*/ 1797257 h 1891626"/>
              <a:gd name="connsiteX76" fmla="*/ 1181443 w 10407351"/>
              <a:gd name="connsiteY76" fmla="*/ 1751614 h 1891626"/>
              <a:gd name="connsiteX77" fmla="*/ 974248 w 10407351"/>
              <a:gd name="connsiteY77" fmla="*/ 1721123 h 1891626"/>
              <a:gd name="connsiteX78" fmla="*/ 867706 w 10407351"/>
              <a:gd name="connsiteY78" fmla="*/ 1694653 h 1891626"/>
              <a:gd name="connsiteX79" fmla="*/ 841666 w 10407351"/>
              <a:gd name="connsiteY79" fmla="*/ 1683413 h 1891626"/>
              <a:gd name="connsiteX80" fmla="*/ 837797 w 10407351"/>
              <a:gd name="connsiteY80" fmla="*/ 1684443 h 1891626"/>
              <a:gd name="connsiteX81" fmla="*/ 805502 w 10407351"/>
              <a:gd name="connsiteY81" fmla="*/ 1678518 h 1891626"/>
              <a:gd name="connsiteX82" fmla="*/ 799788 w 10407351"/>
              <a:gd name="connsiteY82" fmla="*/ 1672416 h 1891626"/>
              <a:gd name="connsiteX83" fmla="*/ 736389 w 10407351"/>
              <a:gd name="connsiteY83" fmla="*/ 1651814 h 1891626"/>
              <a:gd name="connsiteX84" fmla="*/ 727522 w 10407351"/>
              <a:gd name="connsiteY84" fmla="*/ 1652807 h 1891626"/>
              <a:gd name="connsiteX85" fmla="*/ 689713 w 10407351"/>
              <a:gd name="connsiteY85" fmla="*/ 1654738 h 1891626"/>
              <a:gd name="connsiteX86" fmla="*/ 661608 w 10407351"/>
              <a:gd name="connsiteY86" fmla="*/ 1637638 h 1891626"/>
              <a:gd name="connsiteX87" fmla="*/ 641195 w 10407351"/>
              <a:gd name="connsiteY87" fmla="*/ 1640809 h 1891626"/>
              <a:gd name="connsiteX88" fmla="*/ 603348 w 10407351"/>
              <a:gd name="connsiteY88" fmla="*/ 1642751 h 1891626"/>
              <a:gd name="connsiteX89" fmla="*/ 482767 w 10407351"/>
              <a:gd name="connsiteY89" fmla="*/ 1652811 h 1891626"/>
              <a:gd name="connsiteX90" fmla="*/ 428597 w 10407351"/>
              <a:gd name="connsiteY90" fmla="*/ 1649830 h 1891626"/>
              <a:gd name="connsiteX91" fmla="*/ 428193 w 10407351"/>
              <a:gd name="connsiteY91" fmla="*/ 1650184 h 1891626"/>
              <a:gd name="connsiteX92" fmla="*/ 400669 w 10407351"/>
              <a:gd name="connsiteY92" fmla="*/ 1668609 h 1891626"/>
              <a:gd name="connsiteX93" fmla="*/ 310856 w 10407351"/>
              <a:gd name="connsiteY93" fmla="*/ 1669671 h 1891626"/>
              <a:gd name="connsiteX94" fmla="*/ 184505 w 10407351"/>
              <a:gd name="connsiteY94" fmla="*/ 1676148 h 1891626"/>
              <a:gd name="connsiteX95" fmla="*/ 106017 w 10407351"/>
              <a:gd name="connsiteY95" fmla="*/ 1696538 h 1891626"/>
              <a:gd name="connsiteX96" fmla="*/ 15107 w 10407351"/>
              <a:gd name="connsiteY96" fmla="*/ 1705860 h 1891626"/>
              <a:gd name="connsiteX97" fmla="*/ 0 w 10407351"/>
              <a:gd name="connsiteY97" fmla="*/ 1707056 h 189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0407351" h="1891626">
                <a:moveTo>
                  <a:pt x="0" y="0"/>
                </a:moveTo>
                <a:lnTo>
                  <a:pt x="10407351" y="0"/>
                </a:lnTo>
                <a:lnTo>
                  <a:pt x="10407351" y="1364684"/>
                </a:lnTo>
                <a:lnTo>
                  <a:pt x="10278187" y="1375369"/>
                </a:lnTo>
                <a:cubicBezTo>
                  <a:pt x="10230814" y="1379006"/>
                  <a:pt x="10192985" y="1383268"/>
                  <a:pt x="10183452" y="1391690"/>
                </a:cubicBezTo>
                <a:cubicBezTo>
                  <a:pt x="10056050" y="1406552"/>
                  <a:pt x="10047372" y="1392862"/>
                  <a:pt x="9936834" y="1413567"/>
                </a:cubicBezTo>
                <a:cubicBezTo>
                  <a:pt x="9842543" y="1449236"/>
                  <a:pt x="9758704" y="1437289"/>
                  <a:pt x="9633679" y="1479227"/>
                </a:cubicBezTo>
                <a:cubicBezTo>
                  <a:pt x="9572087" y="1477856"/>
                  <a:pt x="9524044" y="1488294"/>
                  <a:pt x="9464371" y="1479341"/>
                </a:cubicBezTo>
                <a:cubicBezTo>
                  <a:pt x="9437979" y="1471131"/>
                  <a:pt x="9382095" y="1495583"/>
                  <a:pt x="9351136" y="1473048"/>
                </a:cubicBezTo>
                <a:cubicBezTo>
                  <a:pt x="9348834" y="1489421"/>
                  <a:pt x="9290403" y="1475047"/>
                  <a:pt x="9277477" y="1467445"/>
                </a:cubicBezTo>
                <a:cubicBezTo>
                  <a:pt x="9262484" y="1474590"/>
                  <a:pt x="9237294" y="1461551"/>
                  <a:pt x="9221081" y="1462245"/>
                </a:cubicBezTo>
                <a:cubicBezTo>
                  <a:pt x="9189009" y="1426438"/>
                  <a:pt x="9185445" y="1482627"/>
                  <a:pt x="9145968" y="1462282"/>
                </a:cubicBezTo>
                <a:cubicBezTo>
                  <a:pt x="9128623" y="1474438"/>
                  <a:pt x="9069817" y="1500224"/>
                  <a:pt x="9023280" y="1511217"/>
                </a:cubicBezTo>
                <a:cubicBezTo>
                  <a:pt x="8931735" y="1535229"/>
                  <a:pt x="8925405" y="1563795"/>
                  <a:pt x="8830925" y="1554093"/>
                </a:cubicBezTo>
                <a:cubicBezTo>
                  <a:pt x="8817633" y="1577274"/>
                  <a:pt x="8655791" y="1518891"/>
                  <a:pt x="8676048" y="1560374"/>
                </a:cubicBezTo>
                <a:cubicBezTo>
                  <a:pt x="8644516" y="1558347"/>
                  <a:pt x="8621413" y="1541838"/>
                  <a:pt x="8638989" y="1568839"/>
                </a:cubicBezTo>
                <a:lnTo>
                  <a:pt x="8456861" y="1566972"/>
                </a:lnTo>
                <a:cubicBezTo>
                  <a:pt x="8355907" y="1574502"/>
                  <a:pt x="8292865" y="1594374"/>
                  <a:pt x="8189198" y="1584307"/>
                </a:cubicBezTo>
                <a:cubicBezTo>
                  <a:pt x="8087659" y="1583101"/>
                  <a:pt x="8036427" y="1565402"/>
                  <a:pt x="7898401" y="1565768"/>
                </a:cubicBezTo>
                <a:cubicBezTo>
                  <a:pt x="7801198" y="1563426"/>
                  <a:pt x="7662139" y="1549692"/>
                  <a:pt x="7563813" y="1558454"/>
                </a:cubicBezTo>
                <a:cubicBezTo>
                  <a:pt x="7446107" y="1537502"/>
                  <a:pt x="7475233" y="1563414"/>
                  <a:pt x="7349063" y="1551966"/>
                </a:cubicBezTo>
                <a:cubicBezTo>
                  <a:pt x="7293901" y="1597253"/>
                  <a:pt x="7197687" y="1574689"/>
                  <a:pt x="7131024" y="1585911"/>
                </a:cubicBezTo>
                <a:cubicBezTo>
                  <a:pt x="7054397" y="1595738"/>
                  <a:pt x="6966306" y="1606385"/>
                  <a:pt x="6889291" y="1610925"/>
                </a:cubicBezTo>
                <a:cubicBezTo>
                  <a:pt x="6828293" y="1590519"/>
                  <a:pt x="6744624" y="1640610"/>
                  <a:pt x="6668938" y="1613148"/>
                </a:cubicBezTo>
                <a:cubicBezTo>
                  <a:pt x="6641091" y="1606533"/>
                  <a:pt x="6554865" y="1607368"/>
                  <a:pt x="6538541" y="1620507"/>
                </a:cubicBezTo>
                <a:cubicBezTo>
                  <a:pt x="6520561" y="1623357"/>
                  <a:pt x="6499589" y="1618703"/>
                  <a:pt x="6491279" y="1632773"/>
                </a:cubicBezTo>
                <a:cubicBezTo>
                  <a:pt x="6477549" y="1649705"/>
                  <a:pt x="6414822" y="1623561"/>
                  <a:pt x="6423751" y="1643536"/>
                </a:cubicBezTo>
                <a:cubicBezTo>
                  <a:pt x="6379212" y="1625620"/>
                  <a:pt x="6343784" y="1661091"/>
                  <a:pt x="6306336" y="1669857"/>
                </a:cubicBezTo>
                <a:cubicBezTo>
                  <a:pt x="6271255" y="1652084"/>
                  <a:pt x="6237427" y="1675939"/>
                  <a:pt x="6155679" y="1680409"/>
                </a:cubicBezTo>
                <a:cubicBezTo>
                  <a:pt x="6117102" y="1659854"/>
                  <a:pt x="6090477" y="1695769"/>
                  <a:pt x="6018716" y="1668513"/>
                </a:cubicBezTo>
                <a:cubicBezTo>
                  <a:pt x="5980616" y="1668349"/>
                  <a:pt x="5992558" y="1668233"/>
                  <a:pt x="5927081" y="1663779"/>
                </a:cubicBezTo>
                <a:cubicBezTo>
                  <a:pt x="5827173" y="1658997"/>
                  <a:pt x="5796898" y="1666984"/>
                  <a:pt x="5704857" y="1661355"/>
                </a:cubicBezTo>
                <a:cubicBezTo>
                  <a:pt x="5601589" y="1659346"/>
                  <a:pt x="5599375" y="1682928"/>
                  <a:pt x="5464353" y="1649361"/>
                </a:cubicBezTo>
                <a:cubicBezTo>
                  <a:pt x="5453726" y="1665362"/>
                  <a:pt x="5437668" y="1666580"/>
                  <a:pt x="5408840" y="1659913"/>
                </a:cubicBezTo>
                <a:cubicBezTo>
                  <a:pt x="5358895" y="1660103"/>
                  <a:pt x="5370707" y="1699223"/>
                  <a:pt x="5315720" y="1677105"/>
                </a:cubicBezTo>
                <a:cubicBezTo>
                  <a:pt x="5329008" y="1697915"/>
                  <a:pt x="5223140" y="1688103"/>
                  <a:pt x="5250566" y="1709327"/>
                </a:cubicBezTo>
                <a:cubicBezTo>
                  <a:pt x="5222116" y="1729504"/>
                  <a:pt x="5199669" y="1698367"/>
                  <a:pt x="5170942" y="1716026"/>
                </a:cubicBezTo>
                <a:cubicBezTo>
                  <a:pt x="5139745" y="1715775"/>
                  <a:pt x="5102270" y="1704865"/>
                  <a:pt x="5063388" y="1707824"/>
                </a:cubicBezTo>
                <a:cubicBezTo>
                  <a:pt x="5010058" y="1697604"/>
                  <a:pt x="5004778" y="1720109"/>
                  <a:pt x="4937644" y="1733778"/>
                </a:cubicBezTo>
                <a:cubicBezTo>
                  <a:pt x="4905985" y="1722536"/>
                  <a:pt x="4883924" y="1729474"/>
                  <a:pt x="4863636" y="1742276"/>
                </a:cubicBezTo>
                <a:cubicBezTo>
                  <a:pt x="4795354" y="1741736"/>
                  <a:pt x="4737536" y="1762242"/>
                  <a:pt x="4663097" y="1772517"/>
                </a:cubicBezTo>
                <a:cubicBezTo>
                  <a:pt x="4581331" y="1791410"/>
                  <a:pt x="4626382" y="1787132"/>
                  <a:pt x="4576142" y="1801338"/>
                </a:cubicBezTo>
                <a:lnTo>
                  <a:pt x="4432728" y="1821550"/>
                </a:lnTo>
                <a:lnTo>
                  <a:pt x="4330325" y="1832397"/>
                </a:lnTo>
                <a:lnTo>
                  <a:pt x="4301301" y="1853709"/>
                </a:lnTo>
                <a:lnTo>
                  <a:pt x="4300886" y="1854105"/>
                </a:lnTo>
                <a:lnTo>
                  <a:pt x="4238651" y="1857049"/>
                </a:lnTo>
                <a:cubicBezTo>
                  <a:pt x="4205553" y="1861397"/>
                  <a:pt x="4139860" y="1874675"/>
                  <a:pt x="4102292" y="1880193"/>
                </a:cubicBezTo>
                <a:cubicBezTo>
                  <a:pt x="4068199" y="1876181"/>
                  <a:pt x="4047224" y="1858325"/>
                  <a:pt x="4059333" y="1886249"/>
                </a:cubicBezTo>
                <a:cubicBezTo>
                  <a:pt x="4048134" y="1885724"/>
                  <a:pt x="4041292" y="1887993"/>
                  <a:pt x="4036441" y="1891626"/>
                </a:cubicBezTo>
                <a:lnTo>
                  <a:pt x="4002125" y="1877697"/>
                </a:lnTo>
                <a:lnTo>
                  <a:pt x="3959209" y="1883738"/>
                </a:lnTo>
                <a:lnTo>
                  <a:pt x="3949215" y="1885692"/>
                </a:lnTo>
                <a:lnTo>
                  <a:pt x="3874146" y="1872130"/>
                </a:lnTo>
                <a:lnTo>
                  <a:pt x="3866827" y="1866688"/>
                </a:lnTo>
                <a:cubicBezTo>
                  <a:pt x="3858976" y="1863338"/>
                  <a:pt x="3847802" y="1861787"/>
                  <a:pt x="3829184" y="1864322"/>
                </a:cubicBezTo>
                <a:lnTo>
                  <a:pt x="3824903" y="1865766"/>
                </a:lnTo>
                <a:lnTo>
                  <a:pt x="3793706" y="1857436"/>
                </a:lnTo>
                <a:cubicBezTo>
                  <a:pt x="3783639" y="1853644"/>
                  <a:pt x="3675915" y="1848872"/>
                  <a:pt x="3668616" y="1842745"/>
                </a:cubicBezTo>
                <a:cubicBezTo>
                  <a:pt x="3550655" y="1857913"/>
                  <a:pt x="3542534" y="1830996"/>
                  <a:pt x="3428086" y="1835034"/>
                </a:cubicBezTo>
                <a:cubicBezTo>
                  <a:pt x="3328965" y="1794018"/>
                  <a:pt x="3266446" y="1819001"/>
                  <a:pt x="3177594" y="1813026"/>
                </a:cubicBezTo>
                <a:cubicBezTo>
                  <a:pt x="3092965" y="1808822"/>
                  <a:pt x="3053780" y="1822095"/>
                  <a:pt x="2940077" y="1821546"/>
                </a:cubicBezTo>
                <a:cubicBezTo>
                  <a:pt x="2819604" y="1812601"/>
                  <a:pt x="2644050" y="1817354"/>
                  <a:pt x="2508536" y="1797990"/>
                </a:cubicBezTo>
                <a:cubicBezTo>
                  <a:pt x="2402062" y="1791757"/>
                  <a:pt x="2401694" y="1796365"/>
                  <a:pt x="2360486" y="1795882"/>
                </a:cubicBezTo>
                <a:cubicBezTo>
                  <a:pt x="2346784" y="1798538"/>
                  <a:pt x="2274412" y="1790769"/>
                  <a:pt x="2261294" y="1795084"/>
                </a:cubicBezTo>
                <a:lnTo>
                  <a:pt x="2254419" y="1797320"/>
                </a:lnTo>
                <a:lnTo>
                  <a:pt x="2226713" y="1798641"/>
                </a:lnTo>
                <a:lnTo>
                  <a:pt x="2219128" y="1808552"/>
                </a:lnTo>
                <a:lnTo>
                  <a:pt x="2126538" y="1817143"/>
                </a:lnTo>
                <a:cubicBezTo>
                  <a:pt x="2064983" y="1793016"/>
                  <a:pt x="2012426" y="1821800"/>
                  <a:pt x="1903694" y="1821035"/>
                </a:cubicBezTo>
                <a:cubicBezTo>
                  <a:pt x="1874879" y="1812700"/>
                  <a:pt x="1760206" y="1792415"/>
                  <a:pt x="1738778" y="1804426"/>
                </a:cubicBezTo>
                <a:cubicBezTo>
                  <a:pt x="1718271" y="1806115"/>
                  <a:pt x="1696479" y="1800166"/>
                  <a:pt x="1683603" y="1813609"/>
                </a:cubicBezTo>
                <a:cubicBezTo>
                  <a:pt x="1668912" y="1825566"/>
                  <a:pt x="1630407" y="1811717"/>
                  <a:pt x="1613964" y="1812650"/>
                </a:cubicBezTo>
                <a:lnTo>
                  <a:pt x="1613403" y="1813209"/>
                </a:lnTo>
                <a:lnTo>
                  <a:pt x="1602061" y="1811331"/>
                </a:lnTo>
                <a:cubicBezTo>
                  <a:pt x="1503765" y="1799996"/>
                  <a:pt x="1468364" y="1809467"/>
                  <a:pt x="1395632" y="1797257"/>
                </a:cubicBezTo>
                <a:cubicBezTo>
                  <a:pt x="1319449" y="1782888"/>
                  <a:pt x="1262534" y="1801782"/>
                  <a:pt x="1181443" y="1751614"/>
                </a:cubicBezTo>
                <a:cubicBezTo>
                  <a:pt x="1081982" y="1744765"/>
                  <a:pt x="1078010" y="1717244"/>
                  <a:pt x="974248" y="1721123"/>
                </a:cubicBezTo>
                <a:cubicBezTo>
                  <a:pt x="968629" y="1714342"/>
                  <a:pt x="875985" y="1699376"/>
                  <a:pt x="867706" y="1694653"/>
                </a:cubicBezTo>
                <a:lnTo>
                  <a:pt x="841666" y="1683413"/>
                </a:lnTo>
                <a:lnTo>
                  <a:pt x="837797" y="1684443"/>
                </a:lnTo>
                <a:cubicBezTo>
                  <a:pt x="821405" y="1685195"/>
                  <a:pt x="811914" y="1682594"/>
                  <a:pt x="805502" y="1678518"/>
                </a:cubicBezTo>
                <a:lnTo>
                  <a:pt x="799788" y="1672416"/>
                </a:lnTo>
                <a:lnTo>
                  <a:pt x="736389" y="1651814"/>
                </a:lnTo>
                <a:lnTo>
                  <a:pt x="727522" y="1652807"/>
                </a:lnTo>
                <a:lnTo>
                  <a:pt x="689713" y="1654738"/>
                </a:lnTo>
                <a:lnTo>
                  <a:pt x="661608" y="1637638"/>
                </a:lnTo>
                <a:cubicBezTo>
                  <a:pt x="657000" y="1640788"/>
                  <a:pt x="650823" y="1642394"/>
                  <a:pt x="641195" y="1640809"/>
                </a:cubicBezTo>
                <a:cubicBezTo>
                  <a:pt x="648504" y="1669709"/>
                  <a:pt x="632384" y="1649973"/>
                  <a:pt x="603348" y="1642751"/>
                </a:cubicBezTo>
                <a:cubicBezTo>
                  <a:pt x="570224" y="1644670"/>
                  <a:pt x="511891" y="1651631"/>
                  <a:pt x="482767" y="1652811"/>
                </a:cubicBezTo>
                <a:lnTo>
                  <a:pt x="428597" y="1649830"/>
                </a:lnTo>
                <a:lnTo>
                  <a:pt x="428193" y="1650184"/>
                </a:lnTo>
                <a:lnTo>
                  <a:pt x="400669" y="1668609"/>
                </a:lnTo>
                <a:lnTo>
                  <a:pt x="310856" y="1669671"/>
                </a:lnTo>
                <a:lnTo>
                  <a:pt x="184505" y="1676148"/>
                </a:lnTo>
                <a:cubicBezTo>
                  <a:pt x="139434" y="1685497"/>
                  <a:pt x="178890" y="1685521"/>
                  <a:pt x="106017" y="1696538"/>
                </a:cubicBezTo>
                <a:cubicBezTo>
                  <a:pt x="73238" y="1698110"/>
                  <a:pt x="43763" y="1702620"/>
                  <a:pt x="15107" y="1705860"/>
                </a:cubicBezTo>
                <a:lnTo>
                  <a:pt x="0" y="1707056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29CF3-9B63-83DE-F2D7-CD1BCF34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421" y="884519"/>
            <a:ext cx="10005159" cy="1022106"/>
          </a:xfrm>
        </p:spPr>
        <p:txBody>
          <a:bodyPr>
            <a:normAutofit/>
          </a:bodyPr>
          <a:lstStyle/>
          <a:p>
            <a:pPr algn="ctr"/>
            <a:r>
              <a:rPr lang="en-US"/>
              <a:t>Logistic Regression: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5C83D7E7-7BB3-47ED-909C-BE9CDFFF4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419766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E3A0E-6AAF-690F-EF94-08FF50FF7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036" y="2836833"/>
            <a:ext cx="3630470" cy="2683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F473B8-B6BE-5DAE-E65D-D6E41C2EE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703" y="2737224"/>
            <a:ext cx="3309250" cy="2499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84E7EC-44E8-DAA8-234D-2CBDA7369E88}"/>
              </a:ext>
            </a:extLst>
          </p:cNvPr>
          <p:cNvSpPr txBox="1"/>
          <p:nvPr/>
        </p:nvSpPr>
        <p:spPr>
          <a:xfrm>
            <a:off x="6588167" y="5644897"/>
            <a:ext cx="288706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0936">
              <a:spcAft>
                <a:spcPts val="600"/>
              </a:spcAft>
            </a:pPr>
            <a:r>
              <a:rPr lang="en-US" sz="124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Undersampling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35C19-F2F0-6023-87DA-4CF547FADA11}"/>
              </a:ext>
            </a:extLst>
          </p:cNvPr>
          <p:cNvSpPr txBox="1"/>
          <p:nvPr/>
        </p:nvSpPr>
        <p:spPr>
          <a:xfrm>
            <a:off x="2563378" y="5772398"/>
            <a:ext cx="249576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0936">
              <a:spcAft>
                <a:spcPts val="600"/>
              </a:spcAft>
            </a:pPr>
            <a:r>
              <a:rPr lang="en-US" sz="124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PCA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5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C49E-E032-4041-D327-5CF343EA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18" y="584152"/>
            <a:ext cx="5771363" cy="1257299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QDA: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E535F73-B955-85FB-0331-EE9FD753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5771364" cy="2978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EFE7FEA-B6D0-44EF-892A-C8D990704DAC}" type="datetime1">
              <a:rPr lang="en-US" smtClean="0"/>
              <a:pPr>
                <a:spcAft>
                  <a:spcPts val="600"/>
                </a:spcAft>
              </a:pPr>
              <a:t>6/28/2023</a:t>
            </a:fld>
            <a:endParaRPr 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87466A-2FD1-2D8C-FA30-C4B95D73B39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2057400"/>
            <a:ext cx="5634038" cy="38735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A20B9-E11D-195E-8B07-55DE3802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2165249"/>
            <a:ext cx="3632200" cy="3657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B4784A-80AF-E4C7-6C7B-9BEE485797BF}"/>
              </a:ext>
            </a:extLst>
          </p:cNvPr>
          <p:cNvSpPr txBox="1"/>
          <p:nvPr/>
        </p:nvSpPr>
        <p:spPr>
          <a:xfrm>
            <a:off x="7729537" y="6236092"/>
            <a:ext cx="325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Using ChiSq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7A711-974C-1319-7BB1-18EA3D77F4C6}"/>
              </a:ext>
            </a:extLst>
          </p:cNvPr>
          <p:cNvSpPr txBox="1"/>
          <p:nvPr/>
        </p:nvSpPr>
        <p:spPr>
          <a:xfrm>
            <a:off x="1066798" y="6543675"/>
            <a:ext cx="526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Using One Hot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9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0A266-8570-FA2F-5036-30CD7613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SVM: 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755A6A-7F97-5A91-05E7-3A58B2F45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/>
              <a:t>After Hashmap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F7EF9B-07F2-7FB4-AC43-E05D0DF6E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285" y="841248"/>
            <a:ext cx="5117805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8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3" name="Rectangle 1127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76CF2-C8B3-669C-3FA5-E04D68B7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Neural Networks:</a:t>
            </a:r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93BA88A-0879-2F05-93EA-94D93E90FF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7868"/>
            <a:ext cx="4610024" cy="335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C2945DD9-BBF6-F2CC-03F0-0DA7F1EE2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69" y="1877868"/>
            <a:ext cx="5317787" cy="334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10BA04-368B-BAA2-0C6B-5968A05C521C}"/>
              </a:ext>
            </a:extLst>
          </p:cNvPr>
          <p:cNvSpPr txBox="1"/>
          <p:nvPr/>
        </p:nvSpPr>
        <p:spPr>
          <a:xfrm>
            <a:off x="6992870" y="5593623"/>
            <a:ext cx="3730103" cy="37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 map with Data Generator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925D2-9FE0-FCB2-9BA2-FBEAA303E87C}"/>
              </a:ext>
            </a:extLst>
          </p:cNvPr>
          <p:cNvSpPr txBox="1"/>
          <p:nvPr/>
        </p:nvSpPr>
        <p:spPr>
          <a:xfrm>
            <a:off x="1211211" y="5636664"/>
            <a:ext cx="3973993" cy="37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Hot Encoder without Data 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7D1A-8D0F-BE16-7D0D-82F82511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Bangla Sangam MN" panose="02000000000000000000" pitchFamily="2" charset="0"/>
                <a:cs typeface="Bangla Sangam MN" panose="02000000000000000000" pitchFamily="2" charset="0"/>
              </a:rPr>
              <a:t> </a:t>
            </a:r>
            <a:r>
              <a:rPr lang="en-US" i="0" dirty="0">
                <a:solidFill>
                  <a:schemeClr val="accent1">
                    <a:lumMod val="75000"/>
                  </a:schemeClr>
                </a:solidFill>
                <a:effectLst/>
                <a:latin typeface="Bangla Sangam MN" panose="02000000000000000000" pitchFamily="2" charset="0"/>
                <a:cs typeface="Bangla Sangam MN" panose="02000000000000000000" pitchFamily="2" charset="0"/>
              </a:rPr>
              <a:t>Model Performance and Evaluation:</a:t>
            </a:r>
            <a:br>
              <a:rPr lang="en-US" i="0" dirty="0">
                <a:solidFill>
                  <a:schemeClr val="accent1">
                    <a:lumMod val="75000"/>
                  </a:schemeClr>
                </a:solidFill>
                <a:effectLst/>
                <a:latin typeface="Bangla Sangam MN" panose="02000000000000000000" pitchFamily="2" charset="0"/>
                <a:cs typeface="Bangla Sangam MN" panose="02000000000000000000" pitchFamily="2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Bangla Sangam MN" panose="02000000000000000000" pitchFamily="2" charset="0"/>
              <a:cs typeface="Bangla Sangam MN" panose="02000000000000000000" pitchFamily="2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D7269C6-F0C4-C646-DC2C-EEBF7B31C6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143125"/>
            <a:ext cx="5586412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7925102-0955-A9BF-074C-FA365C18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167140"/>
            <a:ext cx="53721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564C205-C81A-8CA5-D769-7EE851F7A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4158270"/>
            <a:ext cx="6223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14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7344B-15F1-0A17-0780-8B89C71E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Bangla Sangam MN" panose="02000000000000000000" pitchFamily="2" charset="0"/>
                <a:cs typeface="Bangla Sangam MN" panose="02000000000000000000" pitchFamily="2" charset="0"/>
              </a:rPr>
              <a:t>Conclusion: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5E053-3944-D5C3-D287-E00D476BC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r>
              <a:rPr lang="en-US" sz="2000" dirty="0"/>
              <a:t>Neural Networks and Logistic are good fit for our dataset</a:t>
            </a:r>
          </a:p>
          <a:p>
            <a:r>
              <a:rPr lang="en-US" sz="2000" dirty="0"/>
              <a:t>SVM performs consistently.</a:t>
            </a:r>
          </a:p>
        </p:txBody>
      </p:sp>
    </p:spTree>
    <p:extLst>
      <p:ext uri="{BB962C8B-B14F-4D97-AF65-F5344CB8AC3E}">
        <p14:creationId xmlns:p14="http://schemas.microsoft.com/office/powerpoint/2010/main" val="120094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B2149-019A-8235-7901-32888CDF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Contents:</a:t>
            </a:r>
            <a:endParaRPr lang="en-IN">
              <a:solidFill>
                <a:schemeClr val="tx1">
                  <a:lumMod val="85000"/>
                  <a:lumOff val="15000"/>
                </a:schemeClr>
              </a:solidFill>
              <a:latin typeface="Bangla Sangam MN" panose="02000000000000000000" pitchFamily="2" charset="0"/>
              <a:cs typeface="Bangla Sangam MN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FECA-2304-26DD-6F18-DF9A325B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Overview of Data Set</a:t>
            </a:r>
          </a:p>
          <a:p>
            <a:r>
              <a:rPr lang="en-IN" sz="170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Data Analytics</a:t>
            </a:r>
          </a:p>
          <a:p>
            <a:r>
              <a:rPr lang="en-IN" sz="170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</a:p>
          <a:p>
            <a:r>
              <a:rPr lang="en-IN" sz="1700">
                <a:solidFill>
                  <a:schemeClr val="tx1">
                    <a:lumMod val="85000"/>
                    <a:lumOff val="15000"/>
                  </a:schemeClr>
                </a:solidFill>
              </a:rPr>
              <a:t>TSNE</a:t>
            </a:r>
          </a:p>
          <a:p>
            <a:r>
              <a:rPr lang="en-IN" sz="1700">
                <a:solidFill>
                  <a:schemeClr val="tx1">
                    <a:lumMod val="85000"/>
                    <a:lumOff val="15000"/>
                  </a:schemeClr>
                </a:solidFill>
              </a:rPr>
              <a:t>Random UnderSampling </a:t>
            </a:r>
          </a:p>
          <a:p>
            <a:r>
              <a:rPr lang="en-IN" sz="1700">
                <a:solidFill>
                  <a:schemeClr val="tx1">
                    <a:lumMod val="85000"/>
                    <a:lumOff val="15000"/>
                  </a:schemeClr>
                </a:solidFill>
              </a:rPr>
              <a:t>Feature Selection</a:t>
            </a:r>
          </a:p>
          <a:p>
            <a:r>
              <a:rPr lang="en-IN" sz="1700">
                <a:solidFill>
                  <a:schemeClr val="tx1">
                    <a:lumMod val="85000"/>
                    <a:lumOff val="15000"/>
                  </a:schemeClr>
                </a:solidFill>
              </a:rPr>
              <a:t>Model Evaluation</a:t>
            </a:r>
          </a:p>
          <a:p>
            <a:r>
              <a:rPr lang="en-IN" sz="1700">
                <a:solidFill>
                  <a:schemeClr val="tx1">
                    <a:lumMod val="85000"/>
                    <a:lumOff val="15000"/>
                  </a:schemeClr>
                </a:solidFill>
              </a:rPr>
              <a:t>Bias Variance Trade off</a:t>
            </a:r>
          </a:p>
          <a:p>
            <a:r>
              <a:rPr lang="en-IN" sz="170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IN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sz="1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2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04D4B0-7825-39A3-BBAC-50DC02D375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02B5ED-8106-5A33-996B-37F679D3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Introduction to Dataset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0451AEA-38C8-5314-37C5-E703241E9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3857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599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7E34BD-B0CB-236E-4EAA-2B54335F2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7354" b="83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CB2149-019A-8235-7901-32888CDF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Bangla Sangam MN" panose="02000000000000000000" pitchFamily="2" charset="0"/>
                <a:cs typeface="Bangla Sangam MN" panose="02000000000000000000" pitchFamily="2" charset="0"/>
              </a:rPr>
              <a:t>Overview of Data Set:</a:t>
            </a:r>
            <a:endParaRPr lang="en-IN">
              <a:latin typeface="Bangla Sangam MN" panose="02000000000000000000" pitchFamily="2" charset="0"/>
              <a:cs typeface="Bangla Sangam MN" panose="02000000000000000000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F74F434-55A4-C4F8-C209-E47DA2859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7339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5265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5EC8-10A7-D8A6-6630-19B0AC15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Categorical Columns: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ngla Sangam MN" panose="02000000000000000000" pitchFamily="2" charset="0"/>
              <a:cs typeface="Bangla Sangam MN" panose="02000000000000000000" pitchFamily="2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115521B-AF3F-9C27-1957-3C9AF5511F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5" y="1786270"/>
            <a:ext cx="5316279" cy="24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3FD0238-8203-06F0-45A6-9AA3F9F83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995515" y="-48399"/>
            <a:ext cx="428129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350F1A95-54D1-1C9D-E980-A85EE8FF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70" y="1712406"/>
            <a:ext cx="6063725" cy="24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06B49C0-A5DD-D2FD-5C2F-6D22B8ECD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244" y="3927475"/>
            <a:ext cx="5218223" cy="271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11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0D92E2D-EAA9-4B31-600F-F94FA83816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157288"/>
            <a:ext cx="6248400" cy="4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86DA6581-CEDC-D377-A4FA-BCE97E5F8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31475"/>
            <a:ext cx="5657850" cy="34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6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182B-1D76-F1AE-40E7-C22C1448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1" y="985839"/>
            <a:ext cx="4057650" cy="30819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Distri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 Variables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75F970E-06A2-0610-8C69-6C6DEA97D0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175" y="1404867"/>
            <a:ext cx="2550476" cy="469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8BBB46F-39C3-F610-303C-468102259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3" y="1357530"/>
            <a:ext cx="2898773" cy="478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C4F58C5-74EC-A11B-880C-B4656B8EA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1" y="1404867"/>
            <a:ext cx="2423897" cy="42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18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Flowchart: Document 615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24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A586E-812F-2DA6-A1A0-18A02AD5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Between Columns: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2693A5-B811-E1F1-91FA-3517F926A9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1418099"/>
            <a:ext cx="7347537" cy="402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6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B2149-019A-8235-7901-32888CDF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Encoding:</a:t>
            </a:r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FECA-2304-26DD-6F18-DF9A325B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Aldhabi" panose="020F0502020204030204" pitchFamily="2" charset="-78"/>
              </a:rPr>
              <a:t>Categorical column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Aldhabi" panose="020F0502020204030204" pitchFamily="2" charset="-78"/>
              </a:rPr>
              <a:t>One hot encoding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Aldhabi" panose="020F0502020204030204" pitchFamily="2" charset="-78"/>
              </a:rPr>
              <a:t>Create N-1 columns for each column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Aldhabi" panose="020F0502020204030204" pitchFamily="2" charset="-78"/>
              </a:rPr>
              <a:t>Hash mapping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>
                <a:solidFill>
                  <a:schemeClr val="tx1">
                    <a:lumMod val="85000"/>
                    <a:lumOff val="15000"/>
                  </a:schemeClr>
                </a:solidFill>
                <a:cs typeface="Aldhabi" panose="020F0502020204030204" pitchFamily="2" charset="-78"/>
              </a:rPr>
              <a:t>Create CEIL(log(N,1.9)) columns for each column</a:t>
            </a:r>
          </a:p>
          <a:p>
            <a:pPr marL="320040" lvl="1" indent="0">
              <a:buNone/>
            </a:pPr>
            <a:endParaRPr lang="en-IN" sz="2000">
              <a:solidFill>
                <a:schemeClr val="tx1">
                  <a:lumMod val="85000"/>
                  <a:lumOff val="15000"/>
                </a:schemeClr>
              </a:solidFill>
              <a:cs typeface="Aldhabi" panose="020F0502020204030204" pitchFamily="2" charset="-78"/>
            </a:endParaRPr>
          </a:p>
          <a:p>
            <a:pPr marL="0" indent="0">
              <a:buNone/>
            </a:pPr>
            <a:r>
              <a:rPr lang="en-IN" sz="2000">
                <a:solidFill>
                  <a:schemeClr val="tx1">
                    <a:lumMod val="85000"/>
                    <a:lumOff val="15000"/>
                  </a:schemeClr>
                </a:solidFill>
                <a:cs typeface="Aldhabi" panose="020F0502020204030204" pitchFamily="2" charset="-78"/>
              </a:rPr>
              <a:t>Numerical column</a:t>
            </a:r>
          </a:p>
          <a:p>
            <a:r>
              <a:rPr lang="en-IN" sz="2000">
                <a:solidFill>
                  <a:schemeClr val="tx1">
                    <a:lumMod val="85000"/>
                    <a:lumOff val="15000"/>
                  </a:schemeClr>
                </a:solidFill>
                <a:cs typeface="Aldhabi" panose="020F0502020204030204" pitchFamily="2" charset="-78"/>
              </a:rPr>
              <a:t>PCA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1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363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Amasis MT Pro Medium</vt:lpstr>
      <vt:lpstr>Arial</vt:lpstr>
      <vt:lpstr>Bangla Sangam MN</vt:lpstr>
      <vt:lpstr>Calibri</vt:lpstr>
      <vt:lpstr>Calibri Light</vt:lpstr>
      <vt:lpstr>Times New Roman</vt:lpstr>
      <vt:lpstr>Wingdings</vt:lpstr>
      <vt:lpstr>Office Theme</vt:lpstr>
      <vt:lpstr>Group 7 Akhila Reddy Bharat Raju Palla Krishna Teja Samudrala Sai Revanth Reddy </vt:lpstr>
      <vt:lpstr>Contents:</vt:lpstr>
      <vt:lpstr>Introduction to Dataset</vt:lpstr>
      <vt:lpstr>Overview of Data Set:</vt:lpstr>
      <vt:lpstr>Categorical Columns:</vt:lpstr>
      <vt:lpstr>PowerPoint Presentation</vt:lpstr>
      <vt:lpstr>Distri Variables</vt:lpstr>
      <vt:lpstr>Correlation Between Columns:</vt:lpstr>
      <vt:lpstr>Encoding:</vt:lpstr>
      <vt:lpstr>Feature Selection:</vt:lpstr>
      <vt:lpstr>TSNE:</vt:lpstr>
      <vt:lpstr>Random Undersampling:</vt:lpstr>
      <vt:lpstr>Logistic Regression:</vt:lpstr>
      <vt:lpstr>QDA:</vt:lpstr>
      <vt:lpstr>SVM:   </vt:lpstr>
      <vt:lpstr>Neural Networks:</vt:lpstr>
      <vt:lpstr> Model Performance and Evaluation: 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Teja Samudrala</dc:creator>
  <cp:lastModifiedBy>bharath raju</cp:lastModifiedBy>
  <cp:revision>6</cp:revision>
  <dcterms:created xsi:type="dcterms:W3CDTF">2023-06-28T18:26:38Z</dcterms:created>
  <dcterms:modified xsi:type="dcterms:W3CDTF">2023-06-28T20:47:46Z</dcterms:modified>
</cp:coreProperties>
</file>