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57" r:id="rId4"/>
    <p:sldId id="259" r:id="rId5"/>
    <p:sldId id="260" r:id="rId6"/>
    <p:sldId id="263" r:id="rId7"/>
    <p:sldId id="262" r:id="rId8"/>
    <p:sldId id="264" r:id="rId9"/>
    <p:sldId id="274" r:id="rId10"/>
    <p:sldId id="276" r:id="rId11"/>
    <p:sldId id="277" r:id="rId12"/>
    <p:sldId id="267" r:id="rId13"/>
    <p:sldId id="268" r:id="rId14"/>
    <p:sldId id="269" r:id="rId15"/>
    <p:sldId id="271" r:id="rId16"/>
    <p:sldId id="270"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l Dhone" userId="f27d091800e7723f" providerId="LiveId" clId="{E77BC9EF-9AB8-48AA-81FA-8ABC622A6EF2}"/>
    <pc:docChg chg="undo custSel modSld">
      <pc:chgData name="Snehal Dhone" userId="f27d091800e7723f" providerId="LiveId" clId="{E77BC9EF-9AB8-48AA-81FA-8ABC622A6EF2}" dt="2023-04-21T21:32:24.795" v="9" actId="207"/>
      <pc:docMkLst>
        <pc:docMk/>
      </pc:docMkLst>
      <pc:sldChg chg="modSp mod">
        <pc:chgData name="Snehal Dhone" userId="f27d091800e7723f" providerId="LiveId" clId="{E77BC9EF-9AB8-48AA-81FA-8ABC622A6EF2}" dt="2023-04-21T21:32:24.795" v="9" actId="207"/>
        <pc:sldMkLst>
          <pc:docMk/>
          <pc:sldMk cId="2839209078" sldId="268"/>
        </pc:sldMkLst>
        <pc:graphicFrameChg chg="modGraphic">
          <ac:chgData name="Snehal Dhone" userId="f27d091800e7723f" providerId="LiveId" clId="{E77BC9EF-9AB8-48AA-81FA-8ABC622A6EF2}" dt="2023-04-21T21:32:24.795" v="9" actId="207"/>
          <ac:graphicFrameMkLst>
            <pc:docMk/>
            <pc:sldMk cId="2839209078" sldId="268"/>
            <ac:graphicFrameMk id="7" creationId="{11F27D2F-D76C-5A0C-BA33-0DF3707FDEDE}"/>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neha\Downloads\Annual%20Visitation%20by%20Park%20Type%20or%20Region%20(1979%20-%20Last%20Calendar%20Year)%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Model Performance Comparison</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Accuracy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Sheet1!$B$1:$F$1</c:f>
              <c:strCache>
                <c:ptCount val="5"/>
                <c:pt idx="0">
                  <c:v>Logistic Regression</c:v>
                </c:pt>
                <c:pt idx="1">
                  <c:v>Decision Tree</c:v>
                </c:pt>
                <c:pt idx="2">
                  <c:v>Random Forest</c:v>
                </c:pt>
                <c:pt idx="3">
                  <c:v>Naïve Bayes</c:v>
                </c:pt>
                <c:pt idx="4">
                  <c:v>XG Boost</c:v>
                </c:pt>
              </c:strCache>
            </c:strRef>
          </c:cat>
          <c:val>
            <c:numRef>
              <c:f>Sheet1!$B$2:$F$2</c:f>
              <c:numCache>
                <c:formatCode>General</c:formatCode>
                <c:ptCount val="5"/>
                <c:pt idx="0">
                  <c:v>0.86899999999999999</c:v>
                </c:pt>
                <c:pt idx="1">
                  <c:v>0.86899999999999999</c:v>
                </c:pt>
                <c:pt idx="2">
                  <c:v>0.90100000000000002</c:v>
                </c:pt>
                <c:pt idx="3">
                  <c:v>0.746</c:v>
                </c:pt>
                <c:pt idx="4">
                  <c:v>0.88700000000000001</c:v>
                </c:pt>
              </c:numCache>
            </c:numRef>
          </c:val>
          <c:extLst>
            <c:ext xmlns:c16="http://schemas.microsoft.com/office/drawing/2014/chart" uri="{C3380CC4-5D6E-409C-BE32-E72D297353CC}">
              <c16:uniqueId val="{00000000-7C93-4F52-9DD5-FBF48D4ACE01}"/>
            </c:ext>
          </c:extLst>
        </c:ser>
        <c:ser>
          <c:idx val="1"/>
          <c:order val="1"/>
          <c:tx>
            <c:strRef>
              <c:f>Sheet1!$A$3</c:f>
              <c:strCache>
                <c:ptCount val="1"/>
                <c:pt idx="0">
                  <c:v>F1 Score</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Sheet1!$B$1:$F$1</c:f>
              <c:strCache>
                <c:ptCount val="5"/>
                <c:pt idx="0">
                  <c:v>Logistic Regression</c:v>
                </c:pt>
                <c:pt idx="1">
                  <c:v>Decision Tree</c:v>
                </c:pt>
                <c:pt idx="2">
                  <c:v>Random Forest</c:v>
                </c:pt>
                <c:pt idx="3">
                  <c:v>Naïve Bayes</c:v>
                </c:pt>
                <c:pt idx="4">
                  <c:v>XG Boost</c:v>
                </c:pt>
              </c:strCache>
            </c:strRef>
          </c:cat>
          <c:val>
            <c:numRef>
              <c:f>Sheet1!$B$3:$F$3</c:f>
              <c:numCache>
                <c:formatCode>General</c:formatCode>
                <c:ptCount val="5"/>
                <c:pt idx="0">
                  <c:v>0.61899999999999999</c:v>
                </c:pt>
                <c:pt idx="1">
                  <c:v>0.56000000000000005</c:v>
                </c:pt>
                <c:pt idx="2">
                  <c:v>0.66700000000000004</c:v>
                </c:pt>
                <c:pt idx="3">
                  <c:v>0.45500000000000002</c:v>
                </c:pt>
                <c:pt idx="4">
                  <c:v>0.60699999999999998</c:v>
                </c:pt>
              </c:numCache>
            </c:numRef>
          </c:val>
          <c:extLst>
            <c:ext xmlns:c16="http://schemas.microsoft.com/office/drawing/2014/chart" uri="{C3380CC4-5D6E-409C-BE32-E72D297353CC}">
              <c16:uniqueId val="{00000001-7C93-4F52-9DD5-FBF48D4ACE01}"/>
            </c:ext>
          </c:extLst>
        </c:ser>
        <c:ser>
          <c:idx val="2"/>
          <c:order val="2"/>
          <c:tx>
            <c:strRef>
              <c:f>Sheet1!$A$4</c:f>
              <c:strCache>
                <c:ptCount val="1"/>
                <c:pt idx="0">
                  <c:v>MCC</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Sheet1!$B$1:$F$1</c:f>
              <c:strCache>
                <c:ptCount val="5"/>
                <c:pt idx="0">
                  <c:v>Logistic Regression</c:v>
                </c:pt>
                <c:pt idx="1">
                  <c:v>Decision Tree</c:v>
                </c:pt>
                <c:pt idx="2">
                  <c:v>Random Forest</c:v>
                </c:pt>
                <c:pt idx="3">
                  <c:v>Naïve Bayes</c:v>
                </c:pt>
                <c:pt idx="4">
                  <c:v>XG Boost</c:v>
                </c:pt>
              </c:strCache>
            </c:strRef>
          </c:cat>
          <c:val>
            <c:numRef>
              <c:f>Sheet1!$B$4:$F$4</c:f>
              <c:numCache>
                <c:formatCode>General</c:formatCode>
                <c:ptCount val="5"/>
                <c:pt idx="0">
                  <c:v>0.54800000000000004</c:v>
                </c:pt>
                <c:pt idx="1">
                  <c:v>0.48299999999999998</c:v>
                </c:pt>
                <c:pt idx="2">
                  <c:v>0.60799999999999998</c:v>
                </c:pt>
                <c:pt idx="3">
                  <c:v>0.35</c:v>
                </c:pt>
                <c:pt idx="4">
                  <c:v>0.54400000000000004</c:v>
                </c:pt>
              </c:numCache>
            </c:numRef>
          </c:val>
          <c:extLst>
            <c:ext xmlns:c16="http://schemas.microsoft.com/office/drawing/2014/chart" uri="{C3380CC4-5D6E-409C-BE32-E72D297353CC}">
              <c16:uniqueId val="{00000002-7C93-4F52-9DD5-FBF48D4ACE01}"/>
            </c:ext>
          </c:extLst>
        </c:ser>
        <c:ser>
          <c:idx val="3"/>
          <c:order val="3"/>
          <c:tx>
            <c:strRef>
              <c:f>Sheet1!$A$5</c:f>
              <c:strCache>
                <c:ptCount val="1"/>
                <c:pt idx="0">
                  <c:v>Sensitivity</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Sheet1!$B$1:$F$1</c:f>
              <c:strCache>
                <c:ptCount val="5"/>
                <c:pt idx="0">
                  <c:v>Logistic Regression</c:v>
                </c:pt>
                <c:pt idx="1">
                  <c:v>Decision Tree</c:v>
                </c:pt>
                <c:pt idx="2">
                  <c:v>Random Forest</c:v>
                </c:pt>
                <c:pt idx="3">
                  <c:v>Naïve Bayes</c:v>
                </c:pt>
                <c:pt idx="4">
                  <c:v>XG Boost</c:v>
                </c:pt>
              </c:strCache>
            </c:strRef>
          </c:cat>
          <c:val>
            <c:numRef>
              <c:f>Sheet1!$B$5:$F$5</c:f>
              <c:numCache>
                <c:formatCode>General</c:formatCode>
                <c:ptCount val="5"/>
                <c:pt idx="0">
                  <c:v>0.72199999999999998</c:v>
                </c:pt>
                <c:pt idx="1">
                  <c:v>0.57299999999999995</c:v>
                </c:pt>
                <c:pt idx="2">
                  <c:v>0.69</c:v>
                </c:pt>
                <c:pt idx="3">
                  <c:v>0.70799999999999996</c:v>
                </c:pt>
                <c:pt idx="4">
                  <c:v>0.71799999999999997</c:v>
                </c:pt>
              </c:numCache>
            </c:numRef>
          </c:val>
          <c:extLst>
            <c:ext xmlns:c16="http://schemas.microsoft.com/office/drawing/2014/chart" uri="{C3380CC4-5D6E-409C-BE32-E72D297353CC}">
              <c16:uniqueId val="{00000003-7C93-4F52-9DD5-FBF48D4ACE01}"/>
            </c:ext>
          </c:extLst>
        </c:ser>
        <c:ser>
          <c:idx val="4"/>
          <c:order val="4"/>
          <c:tx>
            <c:strRef>
              <c:f>Sheet1!$A$6</c:f>
              <c:strCache>
                <c:ptCount val="1"/>
                <c:pt idx="0">
                  <c:v>Specificity</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Sheet1!$B$1:$F$1</c:f>
              <c:strCache>
                <c:ptCount val="5"/>
                <c:pt idx="0">
                  <c:v>Logistic Regression</c:v>
                </c:pt>
                <c:pt idx="1">
                  <c:v>Decision Tree</c:v>
                </c:pt>
                <c:pt idx="2">
                  <c:v>Random Forest</c:v>
                </c:pt>
                <c:pt idx="3">
                  <c:v>Naïve Bayes</c:v>
                </c:pt>
                <c:pt idx="4">
                  <c:v>XG Boost</c:v>
                </c:pt>
              </c:strCache>
            </c:strRef>
          </c:cat>
          <c:val>
            <c:numRef>
              <c:f>Sheet1!$B$6:$F$6</c:f>
              <c:numCache>
                <c:formatCode>General</c:formatCode>
                <c:ptCount val="5"/>
                <c:pt idx="0">
                  <c:v>0.89100000000000001</c:v>
                </c:pt>
                <c:pt idx="1">
                  <c:v>0.92300000000000004</c:v>
                </c:pt>
                <c:pt idx="2">
                  <c:v>0.92700000000000005</c:v>
                </c:pt>
                <c:pt idx="3">
                  <c:v>0.753</c:v>
                </c:pt>
                <c:pt idx="4">
                  <c:v>0.91700000000000004</c:v>
                </c:pt>
              </c:numCache>
            </c:numRef>
          </c:val>
          <c:extLst>
            <c:ext xmlns:c16="http://schemas.microsoft.com/office/drawing/2014/chart" uri="{C3380CC4-5D6E-409C-BE32-E72D297353CC}">
              <c16:uniqueId val="{00000004-7C93-4F52-9DD5-FBF48D4ACE01}"/>
            </c:ext>
          </c:extLst>
        </c:ser>
        <c:ser>
          <c:idx val="5"/>
          <c:order val="5"/>
          <c:tx>
            <c:strRef>
              <c:f>Sheet1!$A$7</c:f>
              <c:strCache>
                <c:ptCount val="1"/>
                <c:pt idx="0">
                  <c:v>ROC AUC Score</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Sheet1!$B$1:$F$1</c:f>
              <c:strCache>
                <c:ptCount val="5"/>
                <c:pt idx="0">
                  <c:v>Logistic Regression</c:v>
                </c:pt>
                <c:pt idx="1">
                  <c:v>Decision Tree</c:v>
                </c:pt>
                <c:pt idx="2">
                  <c:v>Random Forest</c:v>
                </c:pt>
                <c:pt idx="3">
                  <c:v>Naïve Bayes</c:v>
                </c:pt>
                <c:pt idx="4">
                  <c:v>XG Boost</c:v>
                </c:pt>
              </c:strCache>
            </c:strRef>
          </c:cat>
          <c:val>
            <c:numRef>
              <c:f>Sheet1!$B$7:$F$7</c:f>
              <c:numCache>
                <c:formatCode>General</c:formatCode>
                <c:ptCount val="5"/>
                <c:pt idx="0">
                  <c:v>0.90200000000000002</c:v>
                </c:pt>
                <c:pt idx="1">
                  <c:v>0.74299999999999999</c:v>
                </c:pt>
                <c:pt idx="2">
                  <c:v>0.92300000000000004</c:v>
                </c:pt>
                <c:pt idx="3">
                  <c:v>0.82099999999999995</c:v>
                </c:pt>
                <c:pt idx="4">
                  <c:v>0.92100000000000004</c:v>
                </c:pt>
              </c:numCache>
            </c:numRef>
          </c:val>
          <c:extLst>
            <c:ext xmlns:c16="http://schemas.microsoft.com/office/drawing/2014/chart" uri="{C3380CC4-5D6E-409C-BE32-E72D297353CC}">
              <c16:uniqueId val="{00000005-7C93-4F52-9DD5-FBF48D4ACE01}"/>
            </c:ext>
          </c:extLst>
        </c:ser>
        <c:dLbls>
          <c:dLblPos val="outEnd"/>
          <c:showLegendKey val="0"/>
          <c:showVal val="1"/>
          <c:showCatName val="0"/>
          <c:showSerName val="0"/>
          <c:showPercent val="0"/>
          <c:showBubbleSize val="0"/>
        </c:dLbls>
        <c:gapWidth val="444"/>
        <c:overlap val="-90"/>
        <c:axId val="728673120"/>
        <c:axId val="565482944"/>
      </c:barChart>
      <c:catAx>
        <c:axId val="728673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65482944"/>
        <c:crosses val="autoZero"/>
        <c:auto val="1"/>
        <c:lblAlgn val="ctr"/>
        <c:lblOffset val="100"/>
        <c:noMultiLvlLbl val="0"/>
      </c:catAx>
      <c:valAx>
        <c:axId val="565482944"/>
        <c:scaling>
          <c:orientation val="minMax"/>
        </c:scaling>
        <c:delete val="1"/>
        <c:axPos val="l"/>
        <c:numFmt formatCode="General" sourceLinked="1"/>
        <c:majorTickMark val="none"/>
        <c:minorTickMark val="none"/>
        <c:tickLblPos val="nextTo"/>
        <c:crossAx val="7286731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3D Hologram from iPad">
            <a:extLst>
              <a:ext uri="{FF2B5EF4-FFF2-40B4-BE49-F238E27FC236}">
                <a16:creationId xmlns:a16="http://schemas.microsoft.com/office/drawing/2014/main" id="{AD9BC72F-9545-A12B-71F2-F8FD83418DAC}"/>
              </a:ext>
            </a:extLst>
          </p:cNvPr>
          <p:cNvPicPr>
            <a:picLocks noChangeAspect="1"/>
          </p:cNvPicPr>
          <p:nvPr/>
        </p:nvPicPr>
        <p:blipFill rotWithShape="1">
          <a:blip r:embed="rId2">
            <a:alphaModFix amt="40000"/>
          </a:blip>
          <a:srcRect t="7625" b="8106"/>
          <a:stretch/>
        </p:blipFill>
        <p:spPr>
          <a:xfrm>
            <a:off x="20" y="-543454"/>
            <a:ext cx="12191980" cy="6857990"/>
          </a:xfrm>
          <a:prstGeom prst="rect">
            <a:avLst/>
          </a:prstGeom>
        </p:spPr>
      </p:pic>
      <p:sp>
        <p:nvSpPr>
          <p:cNvPr id="2" name="Title 1">
            <a:extLst>
              <a:ext uri="{FF2B5EF4-FFF2-40B4-BE49-F238E27FC236}">
                <a16:creationId xmlns:a16="http://schemas.microsoft.com/office/drawing/2014/main" id="{421A60C3-8340-6FC9-1A23-DE9669B2A243}"/>
              </a:ext>
            </a:extLst>
          </p:cNvPr>
          <p:cNvSpPr>
            <a:spLocks noGrp="1"/>
          </p:cNvSpPr>
          <p:nvPr>
            <p:ph type="ctrTitle"/>
          </p:nvPr>
        </p:nvSpPr>
        <p:spPr>
          <a:xfrm>
            <a:off x="965201" y="1020431"/>
            <a:ext cx="8894791" cy="1938429"/>
          </a:xfrm>
        </p:spPr>
        <p:txBody>
          <a:bodyPr>
            <a:noAutofit/>
          </a:bodyPr>
          <a:lstStyle/>
          <a:p>
            <a:r>
              <a:rPr lang="en-US" sz="5000" b="1" dirty="0">
                <a:solidFill>
                  <a:schemeClr val="tx1"/>
                </a:solidFill>
                <a:effectLst/>
                <a:latin typeface="Aharoni" panose="02010803020104030203" pitchFamily="2" charset="-79"/>
                <a:ea typeface="CMU Serif" panose="02000603000000000000" pitchFamily="2" charset="0"/>
                <a:cs typeface="Aharoni" panose="02010803020104030203" pitchFamily="2" charset="-79"/>
              </a:rPr>
              <a:t>Customer’s e-Purchasing Intention Analytics</a:t>
            </a:r>
            <a:endParaRPr lang="en-IN" sz="5000" b="1" dirty="0">
              <a:solidFill>
                <a:schemeClr val="tx1"/>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1F00AFBB-AC63-9470-6322-3BEA2E9525E9}"/>
              </a:ext>
            </a:extLst>
          </p:cNvPr>
          <p:cNvSpPr>
            <a:spLocks noGrp="1"/>
          </p:cNvSpPr>
          <p:nvPr>
            <p:ph type="subTitle" idx="1"/>
          </p:nvPr>
        </p:nvSpPr>
        <p:spPr>
          <a:xfrm>
            <a:off x="1103223" y="3603980"/>
            <a:ext cx="10225530" cy="590321"/>
          </a:xfrm>
        </p:spPr>
        <p:txBody>
          <a:bodyPr>
            <a:noAutofit/>
          </a:bodyPr>
          <a:lstStyle/>
          <a:p>
            <a:pPr>
              <a:lnSpc>
                <a:spcPct val="90000"/>
              </a:lnSpc>
            </a:pPr>
            <a:r>
              <a:rPr lang="en-IN" sz="1800" b="1" dirty="0">
                <a:solidFill>
                  <a:schemeClr val="tx1"/>
                </a:solidFill>
              </a:rPr>
              <a:t>Group 59</a:t>
            </a:r>
          </a:p>
          <a:p>
            <a:pPr>
              <a:lnSpc>
                <a:spcPct val="90000"/>
              </a:lnSpc>
            </a:pPr>
            <a:r>
              <a:rPr lang="en-IN" sz="1800" b="1" dirty="0">
                <a:solidFill>
                  <a:schemeClr val="tx1"/>
                </a:solidFill>
              </a:rPr>
              <a:t>Krishna teja Samudrala</a:t>
            </a:r>
          </a:p>
          <a:p>
            <a:pPr>
              <a:lnSpc>
                <a:spcPct val="90000"/>
              </a:lnSpc>
            </a:pPr>
            <a:r>
              <a:rPr lang="en-IN" sz="1800" b="1" dirty="0">
                <a:solidFill>
                  <a:schemeClr val="tx1"/>
                </a:solidFill>
              </a:rPr>
              <a:t>Snehal </a:t>
            </a:r>
            <a:r>
              <a:rPr lang="en-IN" sz="1800" b="1" dirty="0" err="1">
                <a:solidFill>
                  <a:schemeClr val="tx1"/>
                </a:solidFill>
              </a:rPr>
              <a:t>gopal</a:t>
            </a:r>
            <a:r>
              <a:rPr lang="en-IN" sz="1800" b="1" dirty="0">
                <a:solidFill>
                  <a:schemeClr val="tx1"/>
                </a:solidFill>
              </a:rPr>
              <a:t> </a:t>
            </a:r>
            <a:r>
              <a:rPr lang="en-IN" sz="1800" b="1" dirty="0" err="1">
                <a:solidFill>
                  <a:schemeClr val="tx1"/>
                </a:solidFill>
              </a:rPr>
              <a:t>dhone</a:t>
            </a:r>
            <a:endParaRPr lang="en-IN" sz="1800" b="1" dirty="0">
              <a:solidFill>
                <a:schemeClr val="tx1"/>
              </a:solidFill>
            </a:endParaRPr>
          </a:p>
          <a:p>
            <a:pPr marL="285750" indent="-285750">
              <a:lnSpc>
                <a:spcPct val="90000"/>
              </a:lnSpc>
              <a:buFontTx/>
              <a:buChar char="-"/>
            </a:pPr>
            <a:endParaRPr lang="en-IN" sz="1800" b="1" dirty="0">
              <a:solidFill>
                <a:schemeClr val="tx1"/>
              </a:solidFill>
            </a:endParaRPr>
          </a:p>
          <a:p>
            <a:pPr>
              <a:lnSpc>
                <a:spcPct val="90000"/>
              </a:lnSpc>
            </a:pPr>
            <a:r>
              <a:rPr lang="en-IN" sz="1800" b="1" dirty="0">
                <a:solidFill>
                  <a:schemeClr val="tx1"/>
                </a:solidFill>
              </a:rPr>
              <a:t>Presentation date: 04/14/2023</a:t>
            </a:r>
          </a:p>
        </p:txBody>
      </p:sp>
    </p:spTree>
    <p:extLst>
      <p:ext uri="{BB962C8B-B14F-4D97-AF65-F5344CB8AC3E}">
        <p14:creationId xmlns:p14="http://schemas.microsoft.com/office/powerpoint/2010/main" val="2925249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DAE7-0345-367F-E190-AD274E050F88}"/>
              </a:ext>
            </a:extLst>
          </p:cNvPr>
          <p:cNvSpPr>
            <a:spLocks noGrp="1"/>
          </p:cNvSpPr>
          <p:nvPr>
            <p:ph type="title"/>
          </p:nvPr>
        </p:nvSpPr>
        <p:spPr>
          <a:xfrm>
            <a:off x="581192" y="702156"/>
            <a:ext cx="11029616" cy="1013800"/>
          </a:xfrm>
        </p:spPr>
        <p:txBody>
          <a:bodyPr>
            <a:normAutofit/>
          </a:bodyPr>
          <a:lstStyle/>
          <a:p>
            <a:r>
              <a:rPr lang="en-IN" b="1" dirty="0"/>
              <a:t>SPLITTING INTO TRAINING AND VALIDATION</a:t>
            </a:r>
          </a:p>
        </p:txBody>
      </p:sp>
      <p:sp>
        <p:nvSpPr>
          <p:cNvPr id="24" name="Rectangle 23">
            <a:extLst>
              <a:ext uri="{FF2B5EF4-FFF2-40B4-BE49-F238E27FC236}">
                <a16:creationId xmlns:a16="http://schemas.microsoft.com/office/drawing/2014/main" id="{054F317B-4EA9-4C94-9EF8-020431E39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lowchart">
            <a:extLst>
              <a:ext uri="{FF2B5EF4-FFF2-40B4-BE49-F238E27FC236}">
                <a16:creationId xmlns:a16="http://schemas.microsoft.com/office/drawing/2014/main" id="{C71FDCCC-B8F1-5660-B19B-E639CCC1E3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225" y="2533078"/>
            <a:ext cx="3305175" cy="3305175"/>
          </a:xfrm>
          <a:prstGeom prst="rect">
            <a:avLst/>
          </a:prstGeom>
        </p:spPr>
      </p:pic>
      <p:sp>
        <p:nvSpPr>
          <p:cNvPr id="19" name="Content Placeholder 2">
            <a:extLst>
              <a:ext uri="{FF2B5EF4-FFF2-40B4-BE49-F238E27FC236}">
                <a16:creationId xmlns:a16="http://schemas.microsoft.com/office/drawing/2014/main" id="{54D1EE8C-47E1-1CE0-D192-646F49FB77D1}"/>
              </a:ext>
            </a:extLst>
          </p:cNvPr>
          <p:cNvSpPr>
            <a:spLocks noGrp="1"/>
          </p:cNvSpPr>
          <p:nvPr>
            <p:ph idx="1"/>
          </p:nvPr>
        </p:nvSpPr>
        <p:spPr>
          <a:xfrm>
            <a:off x="4505325" y="2180496"/>
            <a:ext cx="7105481" cy="4045683"/>
          </a:xfrm>
        </p:spPr>
        <p:txBody>
          <a:bodyPr>
            <a:normAutofit/>
          </a:bodyPr>
          <a:lstStyle/>
          <a:p>
            <a:pPr algn="just">
              <a:buFont typeface="Wingdings" panose="05000000000000000000" pitchFamily="2" charset="2"/>
              <a:buChar char="§"/>
            </a:pP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Divided the dataset into training, validation, and testing sets.</a:t>
            </a:r>
          </a:p>
          <a:p>
            <a:pPr algn="just">
              <a:buFont typeface="Wingdings" panose="05000000000000000000" pitchFamily="2" charset="2"/>
              <a:buChar char="§"/>
            </a:pP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Used '</a:t>
            </a:r>
            <a:r>
              <a:rPr lang="en-US" b="0" i="0" dirty="0" err="1">
                <a:effectLst/>
                <a:latin typeface="Calibri Light" panose="020F0302020204030204" pitchFamily="34" charset="0"/>
                <a:ea typeface="Calibri Light" panose="020F0302020204030204" pitchFamily="34" charset="0"/>
                <a:cs typeface="Calibri Light" panose="020F0302020204030204" pitchFamily="34" charset="0"/>
              </a:rPr>
              <a:t>train_test_split</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function from scikit-learn to split data which takes four parameters: X, y, </a:t>
            </a:r>
            <a:r>
              <a:rPr lang="en-US" b="0" i="0" dirty="0" err="1">
                <a:effectLst/>
                <a:latin typeface="Calibri Light" panose="020F0302020204030204" pitchFamily="34" charset="0"/>
                <a:ea typeface="Calibri Light" panose="020F0302020204030204" pitchFamily="34" charset="0"/>
                <a:cs typeface="Calibri Light" panose="020F0302020204030204" pitchFamily="34" charset="0"/>
              </a:rPr>
              <a:t>test_size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and </a:t>
            </a:r>
            <a:r>
              <a:rPr lang="en-US" b="0" i="0" dirty="0" err="1">
                <a:effectLst/>
                <a:latin typeface="Calibri Light" panose="020F0302020204030204" pitchFamily="34" charset="0"/>
                <a:ea typeface="Calibri Light" panose="020F0302020204030204" pitchFamily="34" charset="0"/>
                <a:cs typeface="Calibri Light" panose="020F0302020204030204" pitchFamily="34" charset="0"/>
              </a:rPr>
              <a:t>random_state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a:t>
            </a:r>
          </a:p>
          <a:p>
            <a:pPr algn="just">
              <a:buFont typeface="Wingdings" panose="05000000000000000000" pitchFamily="2" charset="2"/>
              <a:buChar char="§"/>
            </a:pP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X contains final dataset with encoded features and y contains target variable i.e. ‘Revenue’.</a:t>
            </a:r>
          </a:p>
          <a:p>
            <a:pPr algn="just">
              <a:buFont typeface="Wingdings" panose="05000000000000000000" pitchFamily="2" charset="2"/>
              <a:buChar char="§"/>
            </a:pPr>
            <a:r>
              <a:rPr lang="en-IN" dirty="0">
                <a:latin typeface="Calibri Light" panose="020F0302020204030204" pitchFamily="34" charset="0"/>
                <a:ea typeface="Calibri Light" panose="020F0302020204030204" pitchFamily="34" charset="0"/>
                <a:cs typeface="Calibri Light" panose="020F0302020204030204" pitchFamily="34" charset="0"/>
              </a:rPr>
              <a:t>The final data was divided into 70% training set, 15% validation set, 15% test set.</a:t>
            </a:r>
          </a:p>
          <a:p>
            <a:pPr algn="just">
              <a:buFont typeface="Wingdings" panose="05000000000000000000" pitchFamily="2" charset="2"/>
              <a:buChar char="§"/>
            </a:pPr>
            <a:r>
              <a:rPr lang="en-IN" dirty="0">
                <a:latin typeface="Calibri Light" panose="020F0302020204030204" pitchFamily="34" charset="0"/>
                <a:ea typeface="Calibri Light" panose="020F0302020204030204" pitchFamily="34" charset="0"/>
                <a:cs typeface="Calibri Light" panose="020F0302020204030204" pitchFamily="34" charset="0"/>
              </a:rPr>
              <a:t>The training set was further scaled using ‘</a:t>
            </a:r>
            <a:r>
              <a:rPr lang="en-IN" dirty="0" err="1">
                <a:latin typeface="Calibri Light" panose="020F0302020204030204" pitchFamily="34" charset="0"/>
                <a:ea typeface="Calibri Light" panose="020F0302020204030204" pitchFamily="34" charset="0"/>
                <a:cs typeface="Calibri Light" panose="020F0302020204030204" pitchFamily="34" charset="0"/>
              </a:rPr>
              <a:t>StandardScaler</a:t>
            </a:r>
            <a:r>
              <a:rPr lang="en-IN" dirty="0">
                <a:latin typeface="Calibri Light" panose="020F0302020204030204" pitchFamily="34" charset="0"/>
                <a:ea typeface="Calibri Light" panose="020F0302020204030204" pitchFamily="34" charset="0"/>
                <a:cs typeface="Calibri Light" panose="020F0302020204030204" pitchFamily="34" charset="0"/>
              </a:rPr>
              <a:t>’ for better performance.</a:t>
            </a:r>
          </a:p>
        </p:txBody>
      </p:sp>
    </p:spTree>
    <p:extLst>
      <p:ext uri="{BB962C8B-B14F-4D97-AF65-F5344CB8AC3E}">
        <p14:creationId xmlns:p14="http://schemas.microsoft.com/office/powerpoint/2010/main" val="341959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8FD4-B29B-4455-7861-DAF29B580F53}"/>
              </a:ext>
            </a:extLst>
          </p:cNvPr>
          <p:cNvSpPr>
            <a:spLocks noGrp="1"/>
          </p:cNvSpPr>
          <p:nvPr>
            <p:ph type="title"/>
          </p:nvPr>
        </p:nvSpPr>
        <p:spPr>
          <a:xfrm>
            <a:off x="581192" y="702156"/>
            <a:ext cx="11029616" cy="1013800"/>
          </a:xfrm>
        </p:spPr>
        <p:txBody>
          <a:bodyPr>
            <a:normAutofit/>
          </a:bodyPr>
          <a:lstStyle/>
          <a:p>
            <a:r>
              <a:rPr lang="en-US" b="1" dirty="0"/>
              <a:t>Implementation of SMOTE</a:t>
            </a:r>
          </a:p>
        </p:txBody>
      </p:sp>
      <p:sp>
        <p:nvSpPr>
          <p:cNvPr id="10" name="Rectangle 9">
            <a:extLst>
              <a:ext uri="{FF2B5EF4-FFF2-40B4-BE49-F238E27FC236}">
                <a16:creationId xmlns:a16="http://schemas.microsoft.com/office/drawing/2014/main" id="{054F317B-4EA9-4C94-9EF8-020431E39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laying Cards">
            <a:extLst>
              <a:ext uri="{FF2B5EF4-FFF2-40B4-BE49-F238E27FC236}">
                <a16:creationId xmlns:a16="http://schemas.microsoft.com/office/drawing/2014/main" id="{32E4CCE0-568E-82CB-5AE3-3C85BACC75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225" y="2533078"/>
            <a:ext cx="3305175" cy="3305175"/>
          </a:xfrm>
          <a:prstGeom prst="rect">
            <a:avLst/>
          </a:prstGeom>
        </p:spPr>
      </p:pic>
      <p:sp>
        <p:nvSpPr>
          <p:cNvPr id="3" name="Content Placeholder 2">
            <a:extLst>
              <a:ext uri="{FF2B5EF4-FFF2-40B4-BE49-F238E27FC236}">
                <a16:creationId xmlns:a16="http://schemas.microsoft.com/office/drawing/2014/main" id="{5DD119DC-BE65-A3A8-B547-357F2FCE56F2}"/>
              </a:ext>
            </a:extLst>
          </p:cNvPr>
          <p:cNvSpPr>
            <a:spLocks noGrp="1"/>
          </p:cNvSpPr>
          <p:nvPr>
            <p:ph idx="1"/>
          </p:nvPr>
        </p:nvSpPr>
        <p:spPr>
          <a:xfrm>
            <a:off x="4505325" y="2180496"/>
            <a:ext cx="7105481" cy="4045683"/>
          </a:xfrm>
        </p:spPr>
        <p:txBody>
          <a:bodyPr>
            <a:normAutofit/>
          </a:bodyPr>
          <a:lstStyle/>
          <a:p>
            <a:pPr algn="just">
              <a:buFont typeface="Wingdings" panose="05000000000000000000" pitchFamily="2" charset="2"/>
              <a:buChar char="§"/>
            </a:pP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Imbalanced datasets are common in e-commerce due to low purchase rates and, so in our project.</a:t>
            </a:r>
          </a:p>
          <a:p>
            <a:pPr algn="just">
              <a:buFont typeface="Wingdings" panose="05000000000000000000" pitchFamily="2" charset="2"/>
              <a:buChar char="§"/>
            </a:pP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Biased models and inaccurate predictions can result from imbalanced data.</a:t>
            </a:r>
          </a:p>
          <a:p>
            <a:pPr algn="just">
              <a:buFont typeface="Wingdings" panose="05000000000000000000" pitchFamily="2" charset="2"/>
              <a:buChar char="§"/>
            </a:pP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SMOTE is used method for handling imbalanced dataset, and creates synthetic samples of minority class by interpolating between existing instances.</a:t>
            </a:r>
          </a:p>
          <a:p>
            <a:pPr algn="just">
              <a:buFont typeface="Wingdings" panose="05000000000000000000" pitchFamily="2" charset="2"/>
              <a:buChar char="§"/>
            </a:pP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Improved dataset balance leads to better machine learning model performance.</a:t>
            </a:r>
          </a:p>
          <a:p>
            <a:pPr algn="just">
              <a:buFont typeface="Wingdings" panose="05000000000000000000" pitchFamily="2" charset="2"/>
              <a:buChar char="§"/>
            </a:pP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Using SMOTE helps to reduce bias in predictions and improve overall accuracy.</a:t>
            </a:r>
          </a:p>
          <a:p>
            <a:pPr algn="just"/>
            <a:endParaRPr lang="en-US" dirty="0"/>
          </a:p>
        </p:txBody>
      </p:sp>
    </p:spTree>
    <p:extLst>
      <p:ext uri="{BB962C8B-B14F-4D97-AF65-F5344CB8AC3E}">
        <p14:creationId xmlns:p14="http://schemas.microsoft.com/office/powerpoint/2010/main" val="3203553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6798E696-4BBA-46BE-AD86-F7E300B89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0B0CA3-C333-4560-9975-E31D1B7B9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A9CD37-990E-2095-305D-3AC9A3141D3D}"/>
              </a:ext>
            </a:extLst>
          </p:cNvPr>
          <p:cNvSpPr>
            <a:spLocks noGrp="1"/>
          </p:cNvSpPr>
          <p:nvPr>
            <p:ph type="title"/>
          </p:nvPr>
        </p:nvSpPr>
        <p:spPr>
          <a:xfrm>
            <a:off x="8366761" y="947897"/>
            <a:ext cx="3054091" cy="5218670"/>
          </a:xfrm>
        </p:spPr>
        <p:txBody>
          <a:bodyPr vert="horz" lIns="91440" tIns="45720" rIns="91440" bIns="45720" rtlCol="0" anchor="ctr">
            <a:normAutofit/>
          </a:bodyPr>
          <a:lstStyle/>
          <a:p>
            <a:r>
              <a:rPr lang="en-US" b="1" dirty="0">
                <a:solidFill>
                  <a:srgbClr val="FFFEFF"/>
                </a:solidFill>
                <a:cs typeface="Calibri Light" panose="020F0302020204030204" pitchFamily="34" charset="0"/>
              </a:rPr>
              <a:t>6. Candidate Data Mining Models</a:t>
            </a:r>
          </a:p>
        </p:txBody>
      </p:sp>
      <p:sp>
        <p:nvSpPr>
          <p:cNvPr id="3" name="Content Placeholder 2">
            <a:extLst>
              <a:ext uri="{FF2B5EF4-FFF2-40B4-BE49-F238E27FC236}">
                <a16:creationId xmlns:a16="http://schemas.microsoft.com/office/drawing/2014/main" id="{1CEA1241-47E9-CE5E-D3E6-EA998F231A97}"/>
              </a:ext>
            </a:extLst>
          </p:cNvPr>
          <p:cNvSpPr>
            <a:spLocks noGrp="1"/>
          </p:cNvSpPr>
          <p:nvPr>
            <p:ph sz="half" idx="1"/>
          </p:nvPr>
        </p:nvSpPr>
        <p:spPr>
          <a:xfrm>
            <a:off x="446534" y="926653"/>
            <a:ext cx="4030575" cy="5866681"/>
          </a:xfrm>
        </p:spPr>
        <p:txBody>
          <a:bodyPr>
            <a:noAutofit/>
          </a:bodyPr>
          <a:lstStyle/>
          <a:p>
            <a:pPr marL="0" indent="0" algn="just" defTabSz="288036">
              <a:lnSpc>
                <a:spcPct val="90000"/>
              </a:lnSpc>
              <a:spcAft>
                <a:spcPts val="378"/>
              </a:spcAft>
              <a:buNone/>
            </a:pPr>
            <a:r>
              <a:rPr lang="en-US" sz="1600" b="1" kern="1200" dirty="0">
                <a:solidFill>
                  <a:schemeClr val="tx2"/>
                </a:solidFill>
                <a:latin typeface="Calibri Light" panose="020F0302020204030204" pitchFamily="34" charset="0"/>
                <a:cs typeface="Calibri Light" panose="020F0302020204030204" pitchFamily="34" charset="0"/>
              </a:rPr>
              <a:t>Logistic Regression</a:t>
            </a:r>
          </a:p>
          <a:p>
            <a:pPr marL="192780" indent="-192780" algn="just" defTabSz="288036">
              <a:lnSpc>
                <a:spcPct val="90000"/>
              </a:lnSpc>
              <a:spcAft>
                <a:spcPts val="378"/>
              </a:spcAft>
            </a:pPr>
            <a:r>
              <a:rPr lang="en-US" sz="1600" kern="1200" dirty="0">
                <a:solidFill>
                  <a:schemeClr val="tx2"/>
                </a:solidFill>
                <a:latin typeface="Calibri Light" panose="020F0302020204030204" pitchFamily="34" charset="0"/>
                <a:cs typeface="Calibri Light" panose="020F0302020204030204" pitchFamily="34" charset="0"/>
              </a:rPr>
              <a:t>Advantages: Simple and easy to implement, handles binary and multiclass classification, outputs probabilities, can be used as a baseline model</a:t>
            </a:r>
          </a:p>
          <a:p>
            <a:pPr marL="192780" indent="-192780" algn="just" defTabSz="288036">
              <a:lnSpc>
                <a:spcPct val="90000"/>
              </a:lnSpc>
              <a:spcAft>
                <a:spcPts val="378"/>
              </a:spcAft>
            </a:pPr>
            <a:r>
              <a:rPr lang="en-US" sz="1600" kern="1200" dirty="0">
                <a:solidFill>
                  <a:schemeClr val="tx2"/>
                </a:solidFill>
                <a:latin typeface="Calibri Light" panose="020F0302020204030204" pitchFamily="34" charset="0"/>
                <a:cs typeface="Calibri Light" panose="020F0302020204030204" pitchFamily="34" charset="0"/>
              </a:rPr>
              <a:t>Disadvantages: Assumes linear relationship, sensitive to outliers and multicollinearity</a:t>
            </a:r>
          </a:p>
          <a:p>
            <a:pPr marL="0" indent="0" algn="just" defTabSz="288036">
              <a:lnSpc>
                <a:spcPct val="90000"/>
              </a:lnSpc>
              <a:spcAft>
                <a:spcPts val="378"/>
              </a:spcAft>
              <a:buNone/>
            </a:pPr>
            <a:r>
              <a:rPr lang="en-US" sz="1600" b="1" kern="1200" dirty="0">
                <a:solidFill>
                  <a:schemeClr val="tx2"/>
                </a:solidFill>
                <a:latin typeface="Calibri Light" panose="020F0302020204030204" pitchFamily="34" charset="0"/>
                <a:cs typeface="Calibri Light" panose="020F0302020204030204" pitchFamily="34" charset="0"/>
              </a:rPr>
              <a:t>Decision Tree</a:t>
            </a:r>
          </a:p>
          <a:p>
            <a:pPr marL="192780" indent="-192780" algn="just" defTabSz="288036">
              <a:lnSpc>
                <a:spcPct val="90000"/>
              </a:lnSpc>
              <a:spcAft>
                <a:spcPts val="378"/>
              </a:spcAft>
            </a:pPr>
            <a:r>
              <a:rPr lang="en-US" sz="1600" kern="1200" dirty="0">
                <a:solidFill>
                  <a:schemeClr val="tx2"/>
                </a:solidFill>
                <a:latin typeface="Calibri Light" panose="020F0302020204030204" pitchFamily="34" charset="0"/>
                <a:cs typeface="Calibri Light" panose="020F0302020204030204" pitchFamily="34" charset="0"/>
              </a:rPr>
              <a:t>Advantages: Easy to understand and interpret, handles categorical and numerical data, identifies complex relationships</a:t>
            </a:r>
          </a:p>
          <a:p>
            <a:pPr marL="192780" indent="-192780" algn="just" defTabSz="288036">
              <a:lnSpc>
                <a:spcPct val="90000"/>
              </a:lnSpc>
              <a:spcAft>
                <a:spcPts val="378"/>
              </a:spcAft>
            </a:pPr>
            <a:r>
              <a:rPr lang="en-US" sz="1600" kern="1200" dirty="0">
                <a:solidFill>
                  <a:schemeClr val="tx2"/>
                </a:solidFill>
                <a:latin typeface="Calibri Light" panose="020F0302020204030204" pitchFamily="34" charset="0"/>
                <a:cs typeface="Calibri Light" panose="020F0302020204030204" pitchFamily="34" charset="0"/>
              </a:rPr>
              <a:t>Disadvantages: Prone to overfitting, sensitive to data changes, can create biased trees</a:t>
            </a:r>
          </a:p>
          <a:p>
            <a:pPr marL="0" indent="0" algn="just" defTabSz="288036">
              <a:lnSpc>
                <a:spcPct val="90000"/>
              </a:lnSpc>
              <a:spcAft>
                <a:spcPts val="378"/>
              </a:spcAft>
              <a:buNone/>
            </a:pPr>
            <a:r>
              <a:rPr lang="en-US" sz="1600" b="1" kern="1200" dirty="0">
                <a:solidFill>
                  <a:schemeClr val="tx2"/>
                </a:solidFill>
                <a:latin typeface="Calibri Light" panose="020F0302020204030204" pitchFamily="34" charset="0"/>
                <a:cs typeface="Calibri Light" panose="020F0302020204030204" pitchFamily="34" charset="0"/>
              </a:rPr>
              <a:t>Random Forest</a:t>
            </a:r>
          </a:p>
          <a:p>
            <a:pPr marL="192780" indent="-192780" algn="just" defTabSz="288036">
              <a:lnSpc>
                <a:spcPct val="90000"/>
              </a:lnSpc>
              <a:spcAft>
                <a:spcPts val="378"/>
              </a:spcAft>
            </a:pPr>
            <a:r>
              <a:rPr lang="en-US" sz="1600" kern="1200" dirty="0">
                <a:solidFill>
                  <a:schemeClr val="tx2"/>
                </a:solidFill>
                <a:latin typeface="Calibri Light" panose="020F0302020204030204" pitchFamily="34" charset="0"/>
                <a:cs typeface="Calibri Light" panose="020F0302020204030204" pitchFamily="34" charset="0"/>
              </a:rPr>
              <a:t>Advantages: Handles categorical and numerical data, identifies complex relationships, handles missing values and outliers, reduces overfitting</a:t>
            </a:r>
          </a:p>
          <a:p>
            <a:pPr marL="192780" indent="-192780" algn="just" defTabSz="288036">
              <a:lnSpc>
                <a:spcPct val="90000"/>
              </a:lnSpc>
              <a:spcAft>
                <a:spcPts val="378"/>
              </a:spcAft>
            </a:pPr>
            <a:r>
              <a:rPr lang="en-US" sz="1600" kern="1200" dirty="0">
                <a:solidFill>
                  <a:schemeClr val="tx2"/>
                </a:solidFill>
                <a:latin typeface="Calibri Light" panose="020F0302020204030204" pitchFamily="34" charset="0"/>
                <a:cs typeface="Calibri Light" panose="020F0302020204030204" pitchFamily="34" charset="0"/>
              </a:rPr>
              <a:t>Disadvantages: Computationally expensive, difficult to interpret, can create biased trees</a:t>
            </a:r>
          </a:p>
          <a:p>
            <a:pPr marL="192780" indent="-192780" algn="just" defTabSz="288036">
              <a:lnSpc>
                <a:spcPct val="90000"/>
              </a:lnSpc>
              <a:spcAft>
                <a:spcPts val="378"/>
              </a:spcAft>
            </a:pPr>
            <a:endParaRPr lang="en-US" sz="1600" kern="1200" dirty="0">
              <a:solidFill>
                <a:schemeClr val="tx2"/>
              </a:solidFill>
              <a:latin typeface="+mn-lt"/>
              <a:ea typeface="+mn-ea"/>
              <a:cs typeface="+mn-cs"/>
            </a:endParaRPr>
          </a:p>
          <a:p>
            <a:pPr marL="0" indent="0" algn="just">
              <a:lnSpc>
                <a:spcPct val="90000"/>
              </a:lnSpc>
              <a:buNone/>
            </a:pPr>
            <a:endParaRPr lang="en-US" sz="1600" dirty="0"/>
          </a:p>
        </p:txBody>
      </p:sp>
      <p:sp>
        <p:nvSpPr>
          <p:cNvPr id="4" name="Content Placeholder 3">
            <a:extLst>
              <a:ext uri="{FF2B5EF4-FFF2-40B4-BE49-F238E27FC236}">
                <a16:creationId xmlns:a16="http://schemas.microsoft.com/office/drawing/2014/main" id="{E6F80D49-774D-8A00-3D6F-CC8FDA741293}"/>
              </a:ext>
            </a:extLst>
          </p:cNvPr>
          <p:cNvSpPr>
            <a:spLocks noGrp="1"/>
          </p:cNvSpPr>
          <p:nvPr>
            <p:ph sz="half" idx="2"/>
          </p:nvPr>
        </p:nvSpPr>
        <p:spPr>
          <a:xfrm>
            <a:off x="4555826" y="1037967"/>
            <a:ext cx="3164588" cy="5352598"/>
          </a:xfrm>
        </p:spPr>
        <p:txBody>
          <a:bodyPr>
            <a:noAutofit/>
          </a:bodyPr>
          <a:lstStyle/>
          <a:p>
            <a:pPr marL="0" indent="0" algn="just" defTabSz="288036">
              <a:lnSpc>
                <a:spcPct val="90000"/>
              </a:lnSpc>
              <a:spcAft>
                <a:spcPts val="378"/>
              </a:spcAft>
              <a:buNone/>
            </a:pPr>
            <a:r>
              <a:rPr lang="en-US" sz="1600" b="1" kern="1200" dirty="0">
                <a:solidFill>
                  <a:schemeClr val="tx2"/>
                </a:solidFill>
                <a:latin typeface="Calibri Light" panose="020F0302020204030204" pitchFamily="34" charset="0"/>
                <a:cs typeface="Calibri Light" panose="020F0302020204030204" pitchFamily="34" charset="0"/>
              </a:rPr>
              <a:t>Naive Bayes</a:t>
            </a:r>
          </a:p>
          <a:p>
            <a:pPr marL="192780" indent="-192780" algn="just" defTabSz="288036">
              <a:lnSpc>
                <a:spcPct val="90000"/>
              </a:lnSpc>
              <a:spcAft>
                <a:spcPts val="378"/>
              </a:spcAft>
            </a:pPr>
            <a:r>
              <a:rPr lang="en-US" sz="1600" kern="1200" dirty="0">
                <a:solidFill>
                  <a:schemeClr val="tx2"/>
                </a:solidFill>
                <a:latin typeface="Calibri Light" panose="020F0302020204030204" pitchFamily="34" charset="0"/>
                <a:cs typeface="Calibri Light" panose="020F0302020204030204" pitchFamily="34" charset="0"/>
              </a:rPr>
              <a:t>Advantages: Simple and easy to understand, performs well with high-dimensional data, computationally efficient, handles categorical and continuous data</a:t>
            </a:r>
          </a:p>
          <a:p>
            <a:pPr marL="192780" indent="-192780" algn="just" defTabSz="288036">
              <a:lnSpc>
                <a:spcPct val="90000"/>
              </a:lnSpc>
              <a:spcAft>
                <a:spcPts val="378"/>
              </a:spcAft>
            </a:pPr>
            <a:r>
              <a:rPr lang="en-US" sz="1600" kern="1200" dirty="0">
                <a:solidFill>
                  <a:schemeClr val="tx2"/>
                </a:solidFill>
                <a:latin typeface="Calibri Light" panose="020F0302020204030204" pitchFamily="34" charset="0"/>
                <a:cs typeface="Calibri Light" panose="020F0302020204030204" pitchFamily="34" charset="0"/>
              </a:rPr>
              <a:t>Disadvantages: Assumes independence among features, may result in poor accuracy, biased towards categorical inputs</a:t>
            </a:r>
          </a:p>
          <a:p>
            <a:pPr marL="0" indent="0" algn="just" defTabSz="288036">
              <a:lnSpc>
                <a:spcPct val="90000"/>
              </a:lnSpc>
              <a:spcAft>
                <a:spcPts val="378"/>
              </a:spcAft>
              <a:buNone/>
            </a:pPr>
            <a:r>
              <a:rPr lang="en-US" sz="1600" b="1" kern="1200" dirty="0" err="1">
                <a:solidFill>
                  <a:schemeClr val="tx2"/>
                </a:solidFill>
                <a:latin typeface="Calibri Light" panose="020F0302020204030204" pitchFamily="34" charset="0"/>
                <a:cs typeface="Calibri Light" panose="020F0302020204030204" pitchFamily="34" charset="0"/>
              </a:rPr>
              <a:t>XGBoost</a:t>
            </a:r>
            <a:endParaRPr lang="en-US" sz="1600" b="1" kern="1200" dirty="0">
              <a:solidFill>
                <a:schemeClr val="tx2"/>
              </a:solidFill>
              <a:latin typeface="Calibri Light" panose="020F0302020204030204" pitchFamily="34" charset="0"/>
              <a:cs typeface="Calibri Light" panose="020F0302020204030204" pitchFamily="34" charset="0"/>
            </a:endParaRPr>
          </a:p>
          <a:p>
            <a:pPr marL="192780" indent="-192780" algn="just" defTabSz="288036">
              <a:lnSpc>
                <a:spcPct val="90000"/>
              </a:lnSpc>
              <a:spcAft>
                <a:spcPts val="378"/>
              </a:spcAft>
            </a:pPr>
            <a:r>
              <a:rPr lang="en-US" sz="1600" kern="1200" dirty="0">
                <a:solidFill>
                  <a:schemeClr val="tx2"/>
                </a:solidFill>
                <a:latin typeface="Calibri Light" panose="020F0302020204030204" pitchFamily="34" charset="0"/>
                <a:cs typeface="Calibri Light" panose="020F0302020204030204" pitchFamily="34" charset="0"/>
              </a:rPr>
              <a:t>Advantages: Highly accurate, handles missing data, optimized for speed, provides built-in regularization, provides feature importance score</a:t>
            </a:r>
          </a:p>
          <a:p>
            <a:pPr marL="192780" indent="-192780" algn="just" defTabSz="288036">
              <a:lnSpc>
                <a:spcPct val="90000"/>
              </a:lnSpc>
              <a:spcAft>
                <a:spcPts val="378"/>
              </a:spcAft>
            </a:pPr>
            <a:r>
              <a:rPr lang="en-US" sz="1600" kern="1200" dirty="0">
                <a:solidFill>
                  <a:schemeClr val="tx2"/>
                </a:solidFill>
                <a:latin typeface="Calibri Light" panose="020F0302020204030204" pitchFamily="34" charset="0"/>
                <a:cs typeface="Calibri Light" panose="020F0302020204030204" pitchFamily="34" charset="0"/>
              </a:rPr>
              <a:t>Disadvantages: Can overfit data, complex model, requires high computational resources</a:t>
            </a:r>
          </a:p>
          <a:p>
            <a:pPr algn="just">
              <a:lnSpc>
                <a:spcPct val="90000"/>
              </a:lnSpc>
            </a:pPr>
            <a:endParaRPr lang="en-US" sz="1600" dirty="0"/>
          </a:p>
        </p:txBody>
      </p:sp>
    </p:spTree>
    <p:extLst>
      <p:ext uri="{BB962C8B-B14F-4D97-AF65-F5344CB8AC3E}">
        <p14:creationId xmlns:p14="http://schemas.microsoft.com/office/powerpoint/2010/main" val="168236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D83C-D295-7844-AE7F-09A4FB84DC5D}"/>
              </a:ext>
            </a:extLst>
          </p:cNvPr>
          <p:cNvSpPr>
            <a:spLocks noGrp="1"/>
          </p:cNvSpPr>
          <p:nvPr>
            <p:ph type="title"/>
          </p:nvPr>
        </p:nvSpPr>
        <p:spPr>
          <a:xfrm>
            <a:off x="581192" y="702156"/>
            <a:ext cx="11029616" cy="1013800"/>
          </a:xfrm>
        </p:spPr>
        <p:txBody>
          <a:bodyPr>
            <a:normAutofit/>
          </a:bodyPr>
          <a:lstStyle/>
          <a:p>
            <a:r>
              <a:rPr lang="en-US" b="1" i="0" dirty="0">
                <a:effectLst/>
                <a:cs typeface="Calibri Light" panose="020F0302020204030204" pitchFamily="34" charset="0"/>
              </a:rPr>
              <a:t>7. Model Performance </a:t>
            </a:r>
            <a:r>
              <a:rPr lang="en-US" b="1" dirty="0">
                <a:cs typeface="Calibri Light" panose="020F0302020204030204" pitchFamily="34" charset="0"/>
              </a:rPr>
              <a:t>E</a:t>
            </a:r>
            <a:r>
              <a:rPr lang="en-US" b="1" i="0" dirty="0">
                <a:effectLst/>
                <a:cs typeface="Calibri Light" panose="020F0302020204030204" pitchFamily="34" charset="0"/>
              </a:rPr>
              <a:t>valuation</a:t>
            </a:r>
            <a:endParaRPr lang="en-US" b="1" dirty="0">
              <a:cs typeface="Calibri Light" panose="020F0302020204030204" pitchFamily="34" charset="0"/>
            </a:endParaRPr>
          </a:p>
        </p:txBody>
      </p:sp>
      <p:sp>
        <p:nvSpPr>
          <p:cNvPr id="25" name="Rectangle 20">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AA9A5BB-FA38-4863-4A78-07E9ABCD2BDC}"/>
              </a:ext>
            </a:extLst>
          </p:cNvPr>
          <p:cNvSpPr>
            <a:spLocks noGrp="1"/>
          </p:cNvSpPr>
          <p:nvPr>
            <p:ph idx="1"/>
          </p:nvPr>
        </p:nvSpPr>
        <p:spPr>
          <a:xfrm>
            <a:off x="6335805" y="2180496"/>
            <a:ext cx="5275001" cy="4045683"/>
          </a:xfrm>
        </p:spPr>
        <p:txBody>
          <a:bodyPr>
            <a:normAutofit/>
          </a:bodyPr>
          <a:lstStyle/>
          <a:p>
            <a:pPr marL="0" indent="0" algn="just">
              <a:lnSpc>
                <a:spcPct val="90000"/>
              </a:lnSpc>
              <a:buNone/>
            </a:pPr>
            <a:r>
              <a:rPr lang="en-US" b="1" dirty="0">
                <a:latin typeface="Calibri" panose="020F0502020204030204" pitchFamily="34" charset="0"/>
                <a:ea typeface="Calibri" panose="020F0502020204030204" pitchFamily="34" charset="0"/>
                <a:cs typeface="Calibri" panose="020F0502020204030204" pitchFamily="34" charset="0"/>
              </a:rPr>
              <a:t>Importance of considering multiple metrics </a:t>
            </a:r>
          </a:p>
          <a:p>
            <a:pPr marL="0" indent="0" algn="just">
              <a:lnSpc>
                <a:spcPct val="90000"/>
              </a:lnSpc>
              <a:buNone/>
            </a:pPr>
            <a:r>
              <a:rPr lang="en-US" dirty="0">
                <a:latin typeface="Calibri Light" panose="020F0302020204030204" pitchFamily="34" charset="0"/>
                <a:cs typeface="Calibri Light" panose="020F0302020204030204" pitchFamily="34" charset="0"/>
              </a:rPr>
              <a:t>In the evaluation of model performance, it is important to consider multiple metrics rather than relying solely on accuracy. Metrics such as F1 score, MCC, sensitivity, specificity, and ROC AUC score provide a more comprehensive and balanced assessment of the model's performance, especially in the context of imbalanced datasets.</a:t>
            </a:r>
          </a:p>
          <a:p>
            <a:pPr algn="just">
              <a:lnSpc>
                <a:spcPct val="90000"/>
              </a:lnSpc>
            </a:pPr>
            <a:endParaRPr lang="en-US" dirty="0">
              <a:latin typeface="Calibri Light" panose="020F0302020204030204" pitchFamily="34" charset="0"/>
              <a:cs typeface="Calibri Light" panose="020F0302020204030204" pitchFamily="34" charset="0"/>
            </a:endParaRPr>
          </a:p>
          <a:p>
            <a:pPr marL="0" indent="0" algn="just">
              <a:lnSpc>
                <a:spcPct val="90000"/>
              </a:lnSpc>
              <a:buNone/>
            </a:pPr>
            <a:r>
              <a:rPr lang="en-US" b="1" dirty="0">
                <a:latin typeface="Calibri" panose="020F0502020204030204" pitchFamily="34" charset="0"/>
                <a:ea typeface="Calibri" panose="020F0502020204030204" pitchFamily="34" charset="0"/>
                <a:cs typeface="Calibri" panose="020F0502020204030204" pitchFamily="34" charset="0"/>
              </a:rPr>
              <a:t>Selection of the best-performing model </a:t>
            </a:r>
          </a:p>
          <a:p>
            <a:pPr marL="0" indent="0" algn="just">
              <a:lnSpc>
                <a:spcPct val="90000"/>
              </a:lnSpc>
              <a:buNone/>
            </a:pPr>
            <a:r>
              <a:rPr lang="en-US" dirty="0">
                <a:latin typeface="Calibri Light" panose="020F0302020204030204" pitchFamily="34" charset="0"/>
                <a:cs typeface="Calibri Light" panose="020F0302020204030204" pitchFamily="34" charset="0"/>
              </a:rPr>
              <a:t>Based on the evaluation metrics, the Random Forest model was selected as the best-performing model for the classification problem</a:t>
            </a:r>
            <a:r>
              <a:rPr lang="en-US" dirty="0"/>
              <a:t>.</a:t>
            </a:r>
          </a:p>
          <a:p>
            <a:pPr algn="just">
              <a:lnSpc>
                <a:spcPct val="90000"/>
              </a:lnSpc>
            </a:pPr>
            <a:endParaRPr lang="en-US" dirty="0"/>
          </a:p>
        </p:txBody>
      </p:sp>
      <p:graphicFrame>
        <p:nvGraphicFramePr>
          <p:cNvPr id="7" name="Content Placeholder 3">
            <a:extLst>
              <a:ext uri="{FF2B5EF4-FFF2-40B4-BE49-F238E27FC236}">
                <a16:creationId xmlns:a16="http://schemas.microsoft.com/office/drawing/2014/main" id="{11F27D2F-D76C-5A0C-BA33-0DF3707FDEDE}"/>
              </a:ext>
            </a:extLst>
          </p:cNvPr>
          <p:cNvGraphicFramePr>
            <a:graphicFrameLocks/>
          </p:cNvGraphicFramePr>
          <p:nvPr>
            <p:extLst>
              <p:ext uri="{D42A27DB-BD31-4B8C-83A1-F6EECF244321}">
                <p14:modId xmlns:p14="http://schemas.microsoft.com/office/powerpoint/2010/main" val="690581320"/>
              </p:ext>
            </p:extLst>
          </p:nvPr>
        </p:nvGraphicFramePr>
        <p:xfrm>
          <a:off x="657225" y="2449902"/>
          <a:ext cx="4962528" cy="3441937"/>
        </p:xfrm>
        <a:graphic>
          <a:graphicData uri="http://schemas.openxmlformats.org/drawingml/2006/table">
            <a:tbl>
              <a:tblPr firstRow="1" firstCol="1" bandRow="1">
                <a:noFill/>
                <a:tableStyleId>{5C22544A-7EE6-4342-B048-85BDC9FD1C3A}</a:tableStyleId>
              </a:tblPr>
              <a:tblGrid>
                <a:gridCol w="811108">
                  <a:extLst>
                    <a:ext uri="{9D8B030D-6E8A-4147-A177-3AD203B41FA5}">
                      <a16:colId xmlns:a16="http://schemas.microsoft.com/office/drawing/2014/main" val="1459702667"/>
                    </a:ext>
                  </a:extLst>
                </a:gridCol>
                <a:gridCol w="1083169">
                  <a:extLst>
                    <a:ext uri="{9D8B030D-6E8A-4147-A177-3AD203B41FA5}">
                      <a16:colId xmlns:a16="http://schemas.microsoft.com/office/drawing/2014/main" val="1374680941"/>
                    </a:ext>
                  </a:extLst>
                </a:gridCol>
                <a:gridCol w="883019">
                  <a:extLst>
                    <a:ext uri="{9D8B030D-6E8A-4147-A177-3AD203B41FA5}">
                      <a16:colId xmlns:a16="http://schemas.microsoft.com/office/drawing/2014/main" val="3416010836"/>
                    </a:ext>
                  </a:extLst>
                </a:gridCol>
                <a:gridCol w="854254">
                  <a:extLst>
                    <a:ext uri="{9D8B030D-6E8A-4147-A177-3AD203B41FA5}">
                      <a16:colId xmlns:a16="http://schemas.microsoft.com/office/drawing/2014/main" val="2552410424"/>
                    </a:ext>
                  </a:extLst>
                </a:gridCol>
                <a:gridCol w="675676">
                  <a:extLst>
                    <a:ext uri="{9D8B030D-6E8A-4147-A177-3AD203B41FA5}">
                      <a16:colId xmlns:a16="http://schemas.microsoft.com/office/drawing/2014/main" val="3473172194"/>
                    </a:ext>
                  </a:extLst>
                </a:gridCol>
                <a:gridCol w="655302">
                  <a:extLst>
                    <a:ext uri="{9D8B030D-6E8A-4147-A177-3AD203B41FA5}">
                      <a16:colId xmlns:a16="http://schemas.microsoft.com/office/drawing/2014/main" val="1223864920"/>
                    </a:ext>
                  </a:extLst>
                </a:gridCol>
              </a:tblGrid>
              <a:tr h="758818">
                <a:tc>
                  <a:txBody>
                    <a:bodyPr/>
                    <a:lstStyle/>
                    <a:p>
                      <a:pPr marL="0" marR="0" algn="ctr">
                        <a:lnSpc>
                          <a:spcPct val="107000"/>
                        </a:lnSpc>
                        <a:spcBef>
                          <a:spcPts val="0"/>
                        </a:spcBef>
                        <a:spcAft>
                          <a:spcPts val="0"/>
                        </a:spcAft>
                      </a:pPr>
                      <a:r>
                        <a:rPr lang="en-US" sz="1300" b="1" cap="none" spc="0">
                          <a:solidFill>
                            <a:schemeClr val="tx1"/>
                          </a:solidFill>
                          <a:effectLst/>
                        </a:rPr>
                        <a:t>ML Model</a:t>
                      </a:r>
                      <a:endParaRPr lang="en-US" sz="13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lnL>
                    <a:lnR w="12700" cmpd="sng">
                      <a:noFill/>
                    </a:lnR>
                    <a:lnT w="9525" cap="flat" cmpd="sng" algn="ctr">
                      <a:noFill/>
                      <a:prstDash val="solid"/>
                    </a:lnT>
                    <a:lnB w="38100" cmpd="sng">
                      <a:noFill/>
                    </a:lnB>
                    <a:noFill/>
                  </a:tcPr>
                </a:tc>
                <a:tc>
                  <a:txBody>
                    <a:bodyPr/>
                    <a:lstStyle/>
                    <a:p>
                      <a:pPr marL="0" marR="0" algn="r">
                        <a:lnSpc>
                          <a:spcPct val="107000"/>
                        </a:lnSpc>
                        <a:spcBef>
                          <a:spcPts val="0"/>
                        </a:spcBef>
                        <a:spcAft>
                          <a:spcPts val="0"/>
                        </a:spcAft>
                      </a:pPr>
                      <a:r>
                        <a:rPr lang="en-US" sz="1300" b="1" cap="none" spc="0">
                          <a:solidFill>
                            <a:schemeClr val="tx1"/>
                          </a:solidFill>
                          <a:effectLst/>
                        </a:rPr>
                        <a:t>Logistic Regression</a:t>
                      </a:r>
                      <a:endParaRPr lang="en-US" sz="13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lnL>
                    <a:lnR w="12700" cmpd="sng">
                      <a:noFill/>
                    </a:lnR>
                    <a:lnT w="9525" cap="flat" cmpd="sng" algn="ctr">
                      <a:noFill/>
                      <a:prstDash val="solid"/>
                    </a:lnT>
                    <a:lnB w="38100" cmpd="sng">
                      <a:noFill/>
                    </a:lnB>
                    <a:noFill/>
                  </a:tcPr>
                </a:tc>
                <a:tc>
                  <a:txBody>
                    <a:bodyPr/>
                    <a:lstStyle/>
                    <a:p>
                      <a:pPr marL="0" marR="0" algn="r">
                        <a:lnSpc>
                          <a:spcPct val="107000"/>
                        </a:lnSpc>
                        <a:spcBef>
                          <a:spcPts val="0"/>
                        </a:spcBef>
                        <a:spcAft>
                          <a:spcPts val="0"/>
                        </a:spcAft>
                      </a:pPr>
                      <a:r>
                        <a:rPr lang="en-US" sz="1300" b="1" cap="none" spc="0">
                          <a:solidFill>
                            <a:schemeClr val="tx1"/>
                          </a:solidFill>
                          <a:effectLst/>
                        </a:rPr>
                        <a:t>Decision Tree</a:t>
                      </a:r>
                      <a:endParaRPr lang="en-US" sz="13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lnL>
                    <a:lnR w="12700" cmpd="sng">
                      <a:noFill/>
                    </a:lnR>
                    <a:lnT w="9525" cap="flat" cmpd="sng" algn="ctr">
                      <a:noFill/>
                      <a:prstDash val="solid"/>
                    </a:lnT>
                    <a:lnB w="38100" cmpd="sng">
                      <a:noFill/>
                    </a:lnB>
                    <a:noFill/>
                  </a:tcPr>
                </a:tc>
                <a:tc>
                  <a:txBody>
                    <a:bodyPr/>
                    <a:lstStyle/>
                    <a:p>
                      <a:pPr marL="0" marR="0" algn="r">
                        <a:lnSpc>
                          <a:spcPct val="107000"/>
                        </a:lnSpc>
                        <a:spcBef>
                          <a:spcPts val="0"/>
                        </a:spcBef>
                        <a:spcAft>
                          <a:spcPts val="0"/>
                        </a:spcAft>
                      </a:pPr>
                      <a:r>
                        <a:rPr lang="en-US" sz="1300" b="1" cap="none" spc="0" dirty="0">
                          <a:solidFill>
                            <a:srgbClr val="00B050"/>
                          </a:solidFill>
                          <a:effectLst/>
                        </a:rPr>
                        <a:t>Random Forest</a:t>
                      </a:r>
                      <a:endParaRPr lang="en-US" sz="1300" b="1" cap="none" spc="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lnL>
                    <a:lnR w="12700" cmpd="sng">
                      <a:noFill/>
                    </a:lnR>
                    <a:lnT w="9525" cap="flat" cmpd="sng" algn="ctr">
                      <a:noFill/>
                      <a:prstDash val="solid"/>
                    </a:lnT>
                    <a:lnB w="38100" cmpd="sng">
                      <a:noFill/>
                    </a:lnB>
                    <a:solidFill>
                      <a:schemeClr val="accent5">
                        <a:lumMod val="20000"/>
                        <a:lumOff val="80000"/>
                      </a:schemeClr>
                    </a:solidFill>
                  </a:tcPr>
                </a:tc>
                <a:tc>
                  <a:txBody>
                    <a:bodyPr/>
                    <a:lstStyle/>
                    <a:p>
                      <a:pPr marL="0" marR="0" algn="r">
                        <a:lnSpc>
                          <a:spcPct val="107000"/>
                        </a:lnSpc>
                        <a:spcBef>
                          <a:spcPts val="0"/>
                        </a:spcBef>
                        <a:spcAft>
                          <a:spcPts val="0"/>
                        </a:spcAft>
                      </a:pPr>
                      <a:r>
                        <a:rPr lang="en-US" sz="1300" b="1" cap="none" spc="0">
                          <a:solidFill>
                            <a:schemeClr val="tx1"/>
                          </a:solidFill>
                          <a:effectLst/>
                        </a:rPr>
                        <a:t>Naïve Bayes</a:t>
                      </a:r>
                      <a:endParaRPr lang="en-US" sz="13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lnL>
                    <a:lnR w="12700" cmpd="sng">
                      <a:noFill/>
                    </a:lnR>
                    <a:lnT w="9525" cap="flat" cmpd="sng" algn="ctr">
                      <a:noFill/>
                      <a:prstDash val="solid"/>
                    </a:lnT>
                    <a:lnB w="38100" cmpd="sng">
                      <a:noFill/>
                    </a:lnB>
                    <a:noFill/>
                  </a:tcPr>
                </a:tc>
                <a:tc>
                  <a:txBody>
                    <a:bodyPr/>
                    <a:lstStyle/>
                    <a:p>
                      <a:pPr marL="0" marR="0" algn="r">
                        <a:lnSpc>
                          <a:spcPct val="107000"/>
                        </a:lnSpc>
                        <a:spcBef>
                          <a:spcPts val="0"/>
                        </a:spcBef>
                        <a:spcAft>
                          <a:spcPts val="0"/>
                        </a:spcAft>
                      </a:pPr>
                      <a:r>
                        <a:rPr lang="en-US" sz="1300" b="1" cap="none" spc="0">
                          <a:solidFill>
                            <a:schemeClr val="tx1"/>
                          </a:solidFill>
                          <a:effectLst/>
                        </a:rPr>
                        <a:t>XG Boost</a:t>
                      </a:r>
                      <a:endParaRPr lang="en-US" sz="13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374032919"/>
                  </a:ext>
                </a:extLst>
              </a:tr>
              <a:tr h="410967">
                <a:tc>
                  <a:txBody>
                    <a:bodyPr/>
                    <a:lstStyle/>
                    <a:p>
                      <a:pPr marL="0" marR="0" algn="l">
                        <a:lnSpc>
                          <a:spcPct val="107000"/>
                        </a:lnSpc>
                        <a:spcBef>
                          <a:spcPts val="0"/>
                        </a:spcBef>
                        <a:spcAft>
                          <a:spcPts val="0"/>
                        </a:spcAft>
                      </a:pPr>
                      <a:r>
                        <a:rPr lang="en-US" sz="1000" b="1" cap="none" spc="0" dirty="0">
                          <a:solidFill>
                            <a:schemeClr val="tx1"/>
                          </a:solidFill>
                          <a:effectLst/>
                        </a:rPr>
                        <a:t>Accuracy</a:t>
                      </a:r>
                      <a:endParaRPr lang="en-US" sz="10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marL="0" marR="0" algn="r">
                        <a:lnSpc>
                          <a:spcPct val="107000"/>
                        </a:lnSpc>
                        <a:spcBef>
                          <a:spcPts val="0"/>
                        </a:spcBef>
                        <a:spcAft>
                          <a:spcPts val="0"/>
                        </a:spcAft>
                      </a:pPr>
                      <a:r>
                        <a:rPr lang="en-US" sz="1000" b="0" cap="none" spc="0" dirty="0">
                          <a:solidFill>
                            <a:schemeClr val="tx1"/>
                          </a:solidFill>
                          <a:effectLst/>
                        </a:rPr>
                        <a:t>0.869</a:t>
                      </a:r>
                      <a:endParaRPr lang="en-US" sz="1000" b="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38100" cmpd="sng">
                      <a:noFill/>
                    </a:lnT>
                    <a:lnB w="9525" cap="flat" cmpd="sng" algn="ctr">
                      <a:noFill/>
                      <a:prstDash val="solid"/>
                    </a:lnB>
                    <a:noFill/>
                  </a:tcPr>
                </a:tc>
                <a:tc>
                  <a:txBody>
                    <a:bodyPr/>
                    <a:lstStyle/>
                    <a:p>
                      <a:pPr marL="0" marR="0" algn="r">
                        <a:lnSpc>
                          <a:spcPct val="107000"/>
                        </a:lnSpc>
                        <a:spcBef>
                          <a:spcPts val="0"/>
                        </a:spcBef>
                        <a:spcAft>
                          <a:spcPts val="0"/>
                        </a:spcAft>
                      </a:pPr>
                      <a:r>
                        <a:rPr lang="en-US" sz="1000" b="0" cap="none" spc="0" dirty="0">
                          <a:solidFill>
                            <a:schemeClr val="tx1"/>
                          </a:solidFill>
                          <a:effectLst/>
                        </a:rPr>
                        <a:t>0.869</a:t>
                      </a:r>
                      <a:endParaRPr lang="en-US" sz="1000" b="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38100" cmpd="sng">
                      <a:noFill/>
                    </a:lnT>
                    <a:lnB w="9525" cap="flat" cmpd="sng" algn="ctr">
                      <a:noFill/>
                      <a:prstDash val="solid"/>
                    </a:lnB>
                    <a:noFill/>
                  </a:tcPr>
                </a:tc>
                <a:tc>
                  <a:txBody>
                    <a:bodyPr/>
                    <a:lstStyle/>
                    <a:p>
                      <a:pPr marL="0" marR="0" algn="r">
                        <a:lnSpc>
                          <a:spcPct val="107000"/>
                        </a:lnSpc>
                        <a:spcBef>
                          <a:spcPts val="0"/>
                        </a:spcBef>
                        <a:spcAft>
                          <a:spcPts val="0"/>
                        </a:spcAft>
                      </a:pPr>
                      <a:r>
                        <a:rPr lang="en-US" sz="1000" b="0" cap="none" spc="0" dirty="0">
                          <a:solidFill>
                            <a:srgbClr val="00B050"/>
                          </a:solidFill>
                          <a:effectLst/>
                        </a:rPr>
                        <a:t>0.901</a:t>
                      </a:r>
                      <a:endParaRPr lang="en-US" sz="1000" b="0" cap="none" spc="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38100" cmpd="sng">
                      <a:noFill/>
                    </a:lnT>
                    <a:lnB w="9525" cap="flat" cmpd="sng" algn="ctr">
                      <a:noFill/>
                      <a:prstDash val="solid"/>
                    </a:lnB>
                    <a:solidFill>
                      <a:schemeClr val="accent5">
                        <a:lumMod val="20000"/>
                        <a:lumOff val="80000"/>
                      </a:schemeClr>
                    </a:solidFill>
                  </a:tcPr>
                </a:tc>
                <a:tc>
                  <a:txBody>
                    <a:bodyPr/>
                    <a:lstStyle/>
                    <a:p>
                      <a:pPr marL="0" marR="0" algn="r">
                        <a:lnSpc>
                          <a:spcPct val="107000"/>
                        </a:lnSpc>
                        <a:spcBef>
                          <a:spcPts val="0"/>
                        </a:spcBef>
                        <a:spcAft>
                          <a:spcPts val="0"/>
                        </a:spcAft>
                      </a:pPr>
                      <a:r>
                        <a:rPr lang="en-US" sz="1000" b="0" cap="none" spc="0" dirty="0">
                          <a:solidFill>
                            <a:schemeClr val="tx1"/>
                          </a:solidFill>
                          <a:effectLst/>
                        </a:rPr>
                        <a:t>0.746</a:t>
                      </a:r>
                      <a:endParaRPr lang="en-US" sz="1000" b="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38100" cmpd="sng">
                      <a:noFill/>
                    </a:lnT>
                    <a:lnB w="9525" cap="flat" cmpd="sng" algn="ctr">
                      <a:noFill/>
                      <a:prstDash val="solid"/>
                    </a:lnB>
                    <a:noFill/>
                  </a:tcPr>
                </a:tc>
                <a:tc>
                  <a:txBody>
                    <a:bodyPr/>
                    <a:lstStyle/>
                    <a:p>
                      <a:pPr marL="0" marR="0" algn="r">
                        <a:lnSpc>
                          <a:spcPct val="107000"/>
                        </a:lnSpc>
                        <a:spcBef>
                          <a:spcPts val="0"/>
                        </a:spcBef>
                        <a:spcAft>
                          <a:spcPts val="0"/>
                        </a:spcAft>
                      </a:pPr>
                      <a:r>
                        <a:rPr lang="en-US" sz="1000" b="0" cap="none" spc="0" dirty="0">
                          <a:solidFill>
                            <a:schemeClr val="tx1"/>
                          </a:solidFill>
                          <a:effectLst/>
                        </a:rPr>
                        <a:t>0.887</a:t>
                      </a:r>
                      <a:endParaRPr lang="en-US" sz="1000" b="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4225646422"/>
                  </a:ext>
                </a:extLst>
              </a:tr>
              <a:tr h="410967">
                <a:tc>
                  <a:txBody>
                    <a:bodyPr/>
                    <a:lstStyle/>
                    <a:p>
                      <a:pPr marL="0" marR="0" algn="l">
                        <a:lnSpc>
                          <a:spcPct val="107000"/>
                        </a:lnSpc>
                        <a:spcBef>
                          <a:spcPts val="0"/>
                        </a:spcBef>
                        <a:spcAft>
                          <a:spcPts val="0"/>
                        </a:spcAft>
                      </a:pPr>
                      <a:r>
                        <a:rPr lang="en-US" sz="1000" b="1" cap="none" spc="0">
                          <a:solidFill>
                            <a:schemeClr val="tx1"/>
                          </a:solidFill>
                          <a:effectLst/>
                        </a:rPr>
                        <a:t>F1 Score</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07000"/>
                        </a:lnSpc>
                        <a:spcBef>
                          <a:spcPts val="0"/>
                        </a:spcBef>
                        <a:spcAft>
                          <a:spcPts val="0"/>
                        </a:spcAft>
                      </a:pPr>
                      <a:r>
                        <a:rPr lang="en-US" sz="1000" cap="none" spc="0" dirty="0">
                          <a:solidFill>
                            <a:schemeClr val="tx1"/>
                          </a:solidFill>
                          <a:effectLst/>
                        </a:rPr>
                        <a:t>0.619</a:t>
                      </a:r>
                      <a:endParaRPr lang="en-US" sz="10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07000"/>
                        </a:lnSpc>
                        <a:spcBef>
                          <a:spcPts val="0"/>
                        </a:spcBef>
                        <a:spcAft>
                          <a:spcPts val="0"/>
                        </a:spcAft>
                      </a:pPr>
                      <a:r>
                        <a:rPr lang="en-US" sz="1000" cap="none" spc="0" dirty="0">
                          <a:solidFill>
                            <a:schemeClr val="tx1"/>
                          </a:solidFill>
                          <a:effectLst/>
                        </a:rPr>
                        <a:t>0.56</a:t>
                      </a:r>
                      <a:endParaRPr lang="en-US" sz="10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07000"/>
                        </a:lnSpc>
                        <a:spcBef>
                          <a:spcPts val="0"/>
                        </a:spcBef>
                        <a:spcAft>
                          <a:spcPts val="0"/>
                        </a:spcAft>
                      </a:pPr>
                      <a:r>
                        <a:rPr lang="en-US" sz="1000" cap="none" spc="0" dirty="0">
                          <a:solidFill>
                            <a:srgbClr val="00B050"/>
                          </a:solidFill>
                          <a:effectLst/>
                        </a:rPr>
                        <a:t>0.667</a:t>
                      </a:r>
                      <a:endParaRPr lang="en-US" sz="1000" cap="none" spc="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accent5">
                        <a:lumMod val="20000"/>
                        <a:lumOff val="80000"/>
                      </a:schemeClr>
                    </a:solidFill>
                  </a:tcPr>
                </a:tc>
                <a:tc>
                  <a:txBody>
                    <a:bodyPr/>
                    <a:lstStyle/>
                    <a:p>
                      <a:pPr marL="0" marR="0" algn="r">
                        <a:lnSpc>
                          <a:spcPct val="107000"/>
                        </a:lnSpc>
                        <a:spcBef>
                          <a:spcPts val="0"/>
                        </a:spcBef>
                        <a:spcAft>
                          <a:spcPts val="0"/>
                        </a:spcAft>
                      </a:pPr>
                      <a:r>
                        <a:rPr lang="en-US" sz="1000" cap="none" spc="0">
                          <a:solidFill>
                            <a:schemeClr val="tx1"/>
                          </a:solidFill>
                          <a:effectLst/>
                        </a:rPr>
                        <a:t>0.455</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07000"/>
                        </a:lnSpc>
                        <a:spcBef>
                          <a:spcPts val="0"/>
                        </a:spcBef>
                        <a:spcAft>
                          <a:spcPts val="0"/>
                        </a:spcAft>
                      </a:pPr>
                      <a:r>
                        <a:rPr lang="en-US" sz="1000" cap="none" spc="0">
                          <a:solidFill>
                            <a:schemeClr val="tx1"/>
                          </a:solidFill>
                          <a:effectLst/>
                        </a:rPr>
                        <a:t>0.607</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27244709"/>
                  </a:ext>
                </a:extLst>
              </a:tr>
              <a:tr h="410967">
                <a:tc>
                  <a:txBody>
                    <a:bodyPr/>
                    <a:lstStyle/>
                    <a:p>
                      <a:pPr marL="0" marR="0" algn="l">
                        <a:lnSpc>
                          <a:spcPct val="107000"/>
                        </a:lnSpc>
                        <a:spcBef>
                          <a:spcPts val="0"/>
                        </a:spcBef>
                        <a:spcAft>
                          <a:spcPts val="0"/>
                        </a:spcAft>
                      </a:pPr>
                      <a:r>
                        <a:rPr lang="en-US" sz="1000" b="1" cap="none" spc="0">
                          <a:solidFill>
                            <a:schemeClr val="tx1"/>
                          </a:solidFill>
                          <a:effectLst/>
                        </a:rPr>
                        <a:t>MCC</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algn="r">
                        <a:lnSpc>
                          <a:spcPct val="107000"/>
                        </a:lnSpc>
                        <a:spcBef>
                          <a:spcPts val="0"/>
                        </a:spcBef>
                        <a:spcAft>
                          <a:spcPts val="0"/>
                        </a:spcAft>
                      </a:pPr>
                      <a:r>
                        <a:rPr lang="en-US" sz="1000" cap="none" spc="0">
                          <a:solidFill>
                            <a:schemeClr val="tx1"/>
                          </a:solidFill>
                          <a:effectLst/>
                        </a:rPr>
                        <a:t>0.548</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gn="r">
                        <a:lnSpc>
                          <a:spcPct val="107000"/>
                        </a:lnSpc>
                        <a:spcBef>
                          <a:spcPts val="0"/>
                        </a:spcBef>
                        <a:spcAft>
                          <a:spcPts val="0"/>
                        </a:spcAft>
                      </a:pPr>
                      <a:r>
                        <a:rPr lang="en-US" sz="1000" cap="none" spc="0">
                          <a:solidFill>
                            <a:schemeClr val="tx1"/>
                          </a:solidFill>
                          <a:effectLst/>
                        </a:rPr>
                        <a:t>0.483</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gn="r">
                        <a:lnSpc>
                          <a:spcPct val="107000"/>
                        </a:lnSpc>
                        <a:spcBef>
                          <a:spcPts val="0"/>
                        </a:spcBef>
                        <a:spcAft>
                          <a:spcPts val="0"/>
                        </a:spcAft>
                      </a:pPr>
                      <a:r>
                        <a:rPr lang="en-US" sz="1000" cap="none" spc="0" dirty="0">
                          <a:solidFill>
                            <a:srgbClr val="00B050"/>
                          </a:solidFill>
                          <a:effectLst/>
                        </a:rPr>
                        <a:t>0.608</a:t>
                      </a:r>
                      <a:endParaRPr lang="en-US" sz="1000" cap="none" spc="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12700" cmpd="sng">
                      <a:noFill/>
                      <a:prstDash val="solid"/>
                    </a:lnT>
                    <a:lnB w="9525" cap="flat" cmpd="sng" algn="ctr">
                      <a:noFill/>
                      <a:prstDash val="solid"/>
                    </a:lnB>
                    <a:solidFill>
                      <a:schemeClr val="accent5">
                        <a:lumMod val="20000"/>
                        <a:lumOff val="80000"/>
                      </a:schemeClr>
                    </a:solidFill>
                  </a:tcPr>
                </a:tc>
                <a:tc>
                  <a:txBody>
                    <a:bodyPr/>
                    <a:lstStyle/>
                    <a:p>
                      <a:pPr marL="0" marR="0" algn="r">
                        <a:lnSpc>
                          <a:spcPct val="107000"/>
                        </a:lnSpc>
                        <a:spcBef>
                          <a:spcPts val="0"/>
                        </a:spcBef>
                        <a:spcAft>
                          <a:spcPts val="0"/>
                        </a:spcAft>
                      </a:pPr>
                      <a:r>
                        <a:rPr lang="en-US" sz="1000" cap="none" spc="0">
                          <a:solidFill>
                            <a:schemeClr val="tx1"/>
                          </a:solidFill>
                          <a:effectLst/>
                        </a:rPr>
                        <a:t>0.35</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gn="r">
                        <a:lnSpc>
                          <a:spcPct val="107000"/>
                        </a:lnSpc>
                        <a:spcBef>
                          <a:spcPts val="0"/>
                        </a:spcBef>
                        <a:spcAft>
                          <a:spcPts val="0"/>
                        </a:spcAft>
                      </a:pPr>
                      <a:r>
                        <a:rPr lang="en-US" sz="1000" cap="none" spc="0">
                          <a:solidFill>
                            <a:schemeClr val="tx1"/>
                          </a:solidFill>
                          <a:effectLst/>
                        </a:rPr>
                        <a:t>0.544</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43140628"/>
                  </a:ext>
                </a:extLst>
              </a:tr>
              <a:tr h="410967">
                <a:tc>
                  <a:txBody>
                    <a:bodyPr/>
                    <a:lstStyle/>
                    <a:p>
                      <a:pPr marL="0" marR="0" algn="l">
                        <a:lnSpc>
                          <a:spcPct val="107000"/>
                        </a:lnSpc>
                        <a:spcBef>
                          <a:spcPts val="0"/>
                        </a:spcBef>
                        <a:spcAft>
                          <a:spcPts val="0"/>
                        </a:spcAft>
                      </a:pPr>
                      <a:r>
                        <a:rPr lang="en-US" sz="1000" b="1" cap="none" spc="0">
                          <a:solidFill>
                            <a:schemeClr val="tx1"/>
                          </a:solidFill>
                          <a:effectLst/>
                        </a:rPr>
                        <a:t>Sensitivity</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07000"/>
                        </a:lnSpc>
                        <a:spcBef>
                          <a:spcPts val="0"/>
                        </a:spcBef>
                        <a:spcAft>
                          <a:spcPts val="0"/>
                        </a:spcAft>
                      </a:pPr>
                      <a:r>
                        <a:rPr lang="en-US" sz="1000" cap="none" spc="0">
                          <a:solidFill>
                            <a:schemeClr val="tx1"/>
                          </a:solidFill>
                          <a:effectLst/>
                        </a:rPr>
                        <a:t>0.722</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07000"/>
                        </a:lnSpc>
                        <a:spcBef>
                          <a:spcPts val="0"/>
                        </a:spcBef>
                        <a:spcAft>
                          <a:spcPts val="0"/>
                        </a:spcAft>
                      </a:pPr>
                      <a:r>
                        <a:rPr lang="en-US" sz="1000" cap="none" spc="0">
                          <a:solidFill>
                            <a:schemeClr val="tx1"/>
                          </a:solidFill>
                          <a:effectLst/>
                        </a:rPr>
                        <a:t>0.573</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07000"/>
                        </a:lnSpc>
                        <a:spcBef>
                          <a:spcPts val="0"/>
                        </a:spcBef>
                        <a:spcAft>
                          <a:spcPts val="0"/>
                        </a:spcAft>
                      </a:pPr>
                      <a:r>
                        <a:rPr lang="en-US" sz="1000" cap="none" spc="0" dirty="0">
                          <a:solidFill>
                            <a:srgbClr val="00B050"/>
                          </a:solidFill>
                          <a:effectLst/>
                        </a:rPr>
                        <a:t>0.69</a:t>
                      </a:r>
                      <a:endParaRPr lang="en-US" sz="1000" cap="none" spc="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accent5">
                        <a:lumMod val="20000"/>
                        <a:lumOff val="80000"/>
                      </a:schemeClr>
                    </a:solidFill>
                  </a:tcPr>
                </a:tc>
                <a:tc>
                  <a:txBody>
                    <a:bodyPr/>
                    <a:lstStyle/>
                    <a:p>
                      <a:pPr marL="0" marR="0" algn="r">
                        <a:lnSpc>
                          <a:spcPct val="107000"/>
                        </a:lnSpc>
                        <a:spcBef>
                          <a:spcPts val="0"/>
                        </a:spcBef>
                        <a:spcAft>
                          <a:spcPts val="0"/>
                        </a:spcAft>
                      </a:pPr>
                      <a:r>
                        <a:rPr lang="en-US" sz="1000" cap="none" spc="0">
                          <a:solidFill>
                            <a:schemeClr val="tx1"/>
                          </a:solidFill>
                          <a:effectLst/>
                        </a:rPr>
                        <a:t>0.708</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07000"/>
                        </a:lnSpc>
                        <a:spcBef>
                          <a:spcPts val="0"/>
                        </a:spcBef>
                        <a:spcAft>
                          <a:spcPts val="0"/>
                        </a:spcAft>
                      </a:pPr>
                      <a:r>
                        <a:rPr lang="en-US" sz="1000" cap="none" spc="0">
                          <a:solidFill>
                            <a:schemeClr val="tx1"/>
                          </a:solidFill>
                          <a:effectLst/>
                        </a:rPr>
                        <a:t>0.718</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37135821"/>
                  </a:ext>
                </a:extLst>
              </a:tr>
              <a:tr h="410967">
                <a:tc>
                  <a:txBody>
                    <a:bodyPr/>
                    <a:lstStyle/>
                    <a:p>
                      <a:pPr marL="0" marR="0" algn="l">
                        <a:lnSpc>
                          <a:spcPct val="107000"/>
                        </a:lnSpc>
                        <a:spcBef>
                          <a:spcPts val="0"/>
                        </a:spcBef>
                        <a:spcAft>
                          <a:spcPts val="0"/>
                        </a:spcAft>
                      </a:pPr>
                      <a:r>
                        <a:rPr lang="en-US" sz="1000" b="1" cap="none" spc="0">
                          <a:solidFill>
                            <a:schemeClr val="tx1"/>
                          </a:solidFill>
                          <a:effectLst/>
                        </a:rPr>
                        <a:t>Specificity</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algn="r">
                        <a:lnSpc>
                          <a:spcPct val="107000"/>
                        </a:lnSpc>
                        <a:spcBef>
                          <a:spcPts val="0"/>
                        </a:spcBef>
                        <a:spcAft>
                          <a:spcPts val="0"/>
                        </a:spcAft>
                      </a:pPr>
                      <a:r>
                        <a:rPr lang="en-US" sz="1000" cap="none" spc="0">
                          <a:solidFill>
                            <a:schemeClr val="tx1"/>
                          </a:solidFill>
                          <a:effectLst/>
                        </a:rPr>
                        <a:t>0.891</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gn="r">
                        <a:lnSpc>
                          <a:spcPct val="107000"/>
                        </a:lnSpc>
                        <a:spcBef>
                          <a:spcPts val="0"/>
                        </a:spcBef>
                        <a:spcAft>
                          <a:spcPts val="0"/>
                        </a:spcAft>
                      </a:pPr>
                      <a:r>
                        <a:rPr lang="en-US" sz="1000" cap="none" spc="0">
                          <a:solidFill>
                            <a:schemeClr val="tx1"/>
                          </a:solidFill>
                          <a:effectLst/>
                        </a:rPr>
                        <a:t>0.923</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gn="r">
                        <a:lnSpc>
                          <a:spcPct val="107000"/>
                        </a:lnSpc>
                        <a:spcBef>
                          <a:spcPts val="0"/>
                        </a:spcBef>
                        <a:spcAft>
                          <a:spcPts val="0"/>
                        </a:spcAft>
                      </a:pPr>
                      <a:r>
                        <a:rPr lang="en-US" sz="1000" cap="none" spc="0" dirty="0">
                          <a:solidFill>
                            <a:srgbClr val="00B050"/>
                          </a:solidFill>
                          <a:effectLst/>
                        </a:rPr>
                        <a:t>0.927</a:t>
                      </a:r>
                      <a:endParaRPr lang="en-US" sz="1000" cap="none" spc="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12700" cmpd="sng">
                      <a:noFill/>
                      <a:prstDash val="solid"/>
                    </a:lnT>
                    <a:lnB w="9525" cap="flat" cmpd="sng" algn="ctr">
                      <a:noFill/>
                      <a:prstDash val="solid"/>
                    </a:lnB>
                    <a:solidFill>
                      <a:schemeClr val="accent5">
                        <a:lumMod val="20000"/>
                        <a:lumOff val="80000"/>
                      </a:schemeClr>
                    </a:solidFill>
                  </a:tcPr>
                </a:tc>
                <a:tc>
                  <a:txBody>
                    <a:bodyPr/>
                    <a:lstStyle/>
                    <a:p>
                      <a:pPr marL="0" marR="0" algn="r">
                        <a:lnSpc>
                          <a:spcPct val="107000"/>
                        </a:lnSpc>
                        <a:spcBef>
                          <a:spcPts val="0"/>
                        </a:spcBef>
                        <a:spcAft>
                          <a:spcPts val="0"/>
                        </a:spcAft>
                      </a:pPr>
                      <a:r>
                        <a:rPr lang="en-US" sz="1000" cap="none" spc="0">
                          <a:solidFill>
                            <a:schemeClr val="tx1"/>
                          </a:solidFill>
                          <a:effectLst/>
                        </a:rPr>
                        <a:t>0.753</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gn="r">
                        <a:lnSpc>
                          <a:spcPct val="107000"/>
                        </a:lnSpc>
                        <a:spcBef>
                          <a:spcPts val="0"/>
                        </a:spcBef>
                        <a:spcAft>
                          <a:spcPts val="0"/>
                        </a:spcAft>
                      </a:pPr>
                      <a:r>
                        <a:rPr lang="en-US" sz="1000" cap="none" spc="0">
                          <a:solidFill>
                            <a:schemeClr val="tx1"/>
                          </a:solidFill>
                          <a:effectLst/>
                        </a:rPr>
                        <a:t>0.917</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49565303"/>
                  </a:ext>
                </a:extLst>
              </a:tr>
              <a:tr h="628284">
                <a:tc>
                  <a:txBody>
                    <a:bodyPr/>
                    <a:lstStyle/>
                    <a:p>
                      <a:pPr marL="0" marR="0" algn="l">
                        <a:lnSpc>
                          <a:spcPct val="107000"/>
                        </a:lnSpc>
                        <a:spcBef>
                          <a:spcPts val="0"/>
                        </a:spcBef>
                        <a:spcAft>
                          <a:spcPts val="0"/>
                        </a:spcAft>
                      </a:pPr>
                      <a:r>
                        <a:rPr lang="en-US" sz="1000" b="1" cap="none" spc="0">
                          <a:solidFill>
                            <a:schemeClr val="tx1"/>
                          </a:solidFill>
                          <a:effectLst/>
                        </a:rPr>
                        <a:t>ROC AUC Score</a:t>
                      </a:r>
                      <a:endParaRPr lang="en-US"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07000"/>
                        </a:lnSpc>
                        <a:spcBef>
                          <a:spcPts val="0"/>
                        </a:spcBef>
                        <a:spcAft>
                          <a:spcPts val="0"/>
                        </a:spcAft>
                      </a:pPr>
                      <a:r>
                        <a:rPr lang="en-US" sz="1000" cap="none" spc="0">
                          <a:solidFill>
                            <a:schemeClr val="tx1"/>
                          </a:solidFill>
                          <a:effectLst/>
                        </a:rPr>
                        <a:t>0.902</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07000"/>
                        </a:lnSpc>
                        <a:spcBef>
                          <a:spcPts val="0"/>
                        </a:spcBef>
                        <a:spcAft>
                          <a:spcPts val="0"/>
                        </a:spcAft>
                      </a:pPr>
                      <a:r>
                        <a:rPr lang="en-US" sz="1000" cap="none" spc="0">
                          <a:solidFill>
                            <a:schemeClr val="tx1"/>
                          </a:solidFill>
                          <a:effectLst/>
                        </a:rPr>
                        <a:t>0.743</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07000"/>
                        </a:lnSpc>
                        <a:spcBef>
                          <a:spcPts val="0"/>
                        </a:spcBef>
                        <a:spcAft>
                          <a:spcPts val="0"/>
                        </a:spcAft>
                      </a:pPr>
                      <a:r>
                        <a:rPr lang="en-US" sz="1000" cap="none" spc="0" dirty="0">
                          <a:solidFill>
                            <a:srgbClr val="00B050"/>
                          </a:solidFill>
                          <a:effectLst/>
                        </a:rPr>
                        <a:t>0.923</a:t>
                      </a:r>
                      <a:endParaRPr lang="en-US" sz="1000" cap="none" spc="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accent5">
                        <a:lumMod val="20000"/>
                        <a:lumOff val="80000"/>
                      </a:schemeClr>
                    </a:solidFill>
                  </a:tcPr>
                </a:tc>
                <a:tc>
                  <a:txBody>
                    <a:bodyPr/>
                    <a:lstStyle/>
                    <a:p>
                      <a:pPr marL="0" marR="0" algn="r">
                        <a:lnSpc>
                          <a:spcPct val="107000"/>
                        </a:lnSpc>
                        <a:spcBef>
                          <a:spcPts val="0"/>
                        </a:spcBef>
                        <a:spcAft>
                          <a:spcPts val="0"/>
                        </a:spcAft>
                      </a:pPr>
                      <a:r>
                        <a:rPr lang="en-US" sz="1000" cap="none" spc="0">
                          <a:solidFill>
                            <a:schemeClr val="tx1"/>
                          </a:solidFill>
                          <a:effectLst/>
                        </a:rPr>
                        <a:t>0.821</a:t>
                      </a:r>
                      <a:endParaRPr lang="en-US"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07000"/>
                        </a:lnSpc>
                        <a:spcBef>
                          <a:spcPts val="0"/>
                        </a:spcBef>
                        <a:spcAft>
                          <a:spcPts val="0"/>
                        </a:spcAft>
                      </a:pPr>
                      <a:r>
                        <a:rPr lang="en-US" sz="1000" cap="none" spc="0" dirty="0">
                          <a:solidFill>
                            <a:schemeClr val="tx1"/>
                          </a:solidFill>
                          <a:effectLst/>
                        </a:rPr>
                        <a:t>0.921</a:t>
                      </a:r>
                      <a:endParaRPr lang="en-US" sz="10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663" marR="54282" marT="14475" marB="108564"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95759306"/>
                  </a:ext>
                </a:extLst>
              </a:tr>
            </a:tbl>
          </a:graphicData>
        </a:graphic>
      </p:graphicFrame>
    </p:spTree>
    <p:extLst>
      <p:ext uri="{BB962C8B-B14F-4D97-AF65-F5344CB8AC3E}">
        <p14:creationId xmlns:p14="http://schemas.microsoft.com/office/powerpoint/2010/main" val="2839209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A07614-D57A-D321-2ACB-C7CDC7EAE04B}"/>
              </a:ext>
            </a:extLst>
          </p:cNvPr>
          <p:cNvSpPr>
            <a:spLocks noGrp="1"/>
          </p:cNvSpPr>
          <p:nvPr>
            <p:ph type="title"/>
          </p:nvPr>
        </p:nvSpPr>
        <p:spPr>
          <a:xfrm>
            <a:off x="601255" y="952322"/>
            <a:ext cx="3548599" cy="1013800"/>
          </a:xfrm>
        </p:spPr>
        <p:txBody>
          <a:bodyPr>
            <a:noAutofit/>
          </a:bodyPr>
          <a:lstStyle/>
          <a:p>
            <a:r>
              <a:rPr lang="en-US" b="1" dirty="0">
                <a:cs typeface="Calibri Light" panose="020F0302020204030204" pitchFamily="34" charset="0"/>
              </a:rPr>
              <a:t>8. Model interpretation</a:t>
            </a:r>
          </a:p>
        </p:txBody>
      </p:sp>
      <p:sp>
        <p:nvSpPr>
          <p:cNvPr id="36" name="Rectangle 2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Content Placeholder 18">
            <a:extLst>
              <a:ext uri="{FF2B5EF4-FFF2-40B4-BE49-F238E27FC236}">
                <a16:creationId xmlns:a16="http://schemas.microsoft.com/office/drawing/2014/main" id="{DA276A61-A16C-8854-6D58-FEA5A76BF2EC}"/>
              </a:ext>
            </a:extLst>
          </p:cNvPr>
          <p:cNvSpPr>
            <a:spLocks noGrp="1"/>
          </p:cNvSpPr>
          <p:nvPr>
            <p:ph idx="1"/>
          </p:nvPr>
        </p:nvSpPr>
        <p:spPr>
          <a:xfrm>
            <a:off x="565309" y="1715956"/>
            <a:ext cx="3409782" cy="4036582"/>
          </a:xfrm>
        </p:spPr>
        <p:txBody>
          <a:bodyPr>
            <a:normAutofit/>
          </a:bodyPr>
          <a:lstStyle/>
          <a:p>
            <a:pPr marL="0" indent="0" algn="just">
              <a:buNone/>
            </a:pPr>
            <a:r>
              <a:rPr lang="en-US" dirty="0">
                <a:solidFill>
                  <a:schemeClr val="bg1"/>
                </a:solidFill>
                <a:latin typeface="Calibri Light" panose="020F0302020204030204" pitchFamily="34" charset="0"/>
                <a:cs typeface="Calibri Light" panose="020F0302020204030204" pitchFamily="34" charset="0"/>
              </a:rPr>
              <a:t>Confusion matrix is a powerful tool for evaluating the performance of a classification model. It provides a detailed breakdown of the model's predictions, helping us understand the accuracy, sensitivity, specificity, precision, recall, and other performance metrics of the model.</a:t>
            </a:r>
          </a:p>
        </p:txBody>
      </p:sp>
      <p:grpSp>
        <p:nvGrpSpPr>
          <p:cNvPr id="27" name="Group 26">
            <a:extLst>
              <a:ext uri="{FF2B5EF4-FFF2-40B4-BE49-F238E27FC236}">
                <a16:creationId xmlns:a16="http://schemas.microsoft.com/office/drawing/2014/main" id="{E63B61ED-01E1-04F8-2DFD-4339C1F37084}"/>
              </a:ext>
            </a:extLst>
          </p:cNvPr>
          <p:cNvGrpSpPr/>
          <p:nvPr/>
        </p:nvGrpSpPr>
        <p:grpSpPr>
          <a:xfrm>
            <a:off x="4482131" y="1277674"/>
            <a:ext cx="7267492" cy="4751129"/>
            <a:chOff x="4308733" y="868246"/>
            <a:chExt cx="7723087" cy="5227627"/>
          </a:xfrm>
        </p:grpSpPr>
        <p:pic>
          <p:nvPicPr>
            <p:cNvPr id="4" name="Content Placeholder 3" descr="Chart, treemap chart&#10;&#10;Description automatically generated">
              <a:extLst>
                <a:ext uri="{FF2B5EF4-FFF2-40B4-BE49-F238E27FC236}">
                  <a16:creationId xmlns:a16="http://schemas.microsoft.com/office/drawing/2014/main" id="{E815DCD4-33FD-7221-D07F-7C8E0F63821E}"/>
                </a:ext>
              </a:extLst>
            </p:cNvPr>
            <p:cNvPicPr>
              <a:picLocks noChangeAspect="1"/>
            </p:cNvPicPr>
            <p:nvPr/>
          </p:nvPicPr>
          <p:blipFill>
            <a:blip r:embed="rId2"/>
            <a:stretch>
              <a:fillRect/>
            </a:stretch>
          </p:blipFill>
          <p:spPr>
            <a:xfrm>
              <a:off x="4308733" y="868246"/>
              <a:ext cx="2533034" cy="2127748"/>
            </a:xfrm>
            <a:prstGeom prst="rect">
              <a:avLst/>
            </a:prstGeom>
          </p:spPr>
        </p:pic>
        <p:pic>
          <p:nvPicPr>
            <p:cNvPr id="6" name="Picture 5" descr="Chart, treemap chart&#10;&#10;Description automatically generated">
              <a:extLst>
                <a:ext uri="{FF2B5EF4-FFF2-40B4-BE49-F238E27FC236}">
                  <a16:creationId xmlns:a16="http://schemas.microsoft.com/office/drawing/2014/main" id="{B5EAEF16-249C-3F7D-B7C3-A07F7DEAB03D}"/>
                </a:ext>
              </a:extLst>
            </p:cNvPr>
            <p:cNvPicPr>
              <a:picLocks noChangeAspect="1"/>
            </p:cNvPicPr>
            <p:nvPr/>
          </p:nvPicPr>
          <p:blipFill>
            <a:blip r:embed="rId3"/>
            <a:stretch>
              <a:fillRect/>
            </a:stretch>
          </p:blipFill>
          <p:spPr>
            <a:xfrm>
              <a:off x="6930716" y="900294"/>
              <a:ext cx="2514839" cy="2095700"/>
            </a:xfrm>
            <a:prstGeom prst="rect">
              <a:avLst/>
            </a:prstGeom>
          </p:spPr>
        </p:pic>
        <p:pic>
          <p:nvPicPr>
            <p:cNvPr id="13" name="Picture 12" descr="Chart, treemap chart&#10;&#10;Description automatically generated">
              <a:extLst>
                <a:ext uri="{FF2B5EF4-FFF2-40B4-BE49-F238E27FC236}">
                  <a16:creationId xmlns:a16="http://schemas.microsoft.com/office/drawing/2014/main" id="{C8C07FB4-3FB4-C5E1-C141-3BD7B04FC9AA}"/>
                </a:ext>
              </a:extLst>
            </p:cNvPr>
            <p:cNvPicPr>
              <a:picLocks noChangeAspect="1"/>
            </p:cNvPicPr>
            <p:nvPr/>
          </p:nvPicPr>
          <p:blipFill>
            <a:blip r:embed="rId4"/>
            <a:stretch>
              <a:fillRect/>
            </a:stretch>
          </p:blipFill>
          <p:spPr>
            <a:xfrm>
              <a:off x="5292399" y="3636862"/>
              <a:ext cx="2533034" cy="2107769"/>
            </a:xfrm>
            <a:prstGeom prst="rect">
              <a:avLst/>
            </a:prstGeom>
          </p:spPr>
        </p:pic>
        <p:pic>
          <p:nvPicPr>
            <p:cNvPr id="14" name="Content Placeholder 7" descr="Chart, treemap chart&#10;&#10;Description automatically generated">
              <a:extLst>
                <a:ext uri="{FF2B5EF4-FFF2-40B4-BE49-F238E27FC236}">
                  <a16:creationId xmlns:a16="http://schemas.microsoft.com/office/drawing/2014/main" id="{651B4066-7577-25FC-9977-4E1D8AF9F600}"/>
                </a:ext>
              </a:extLst>
            </p:cNvPr>
            <p:cNvPicPr>
              <a:picLocks noChangeAspect="1"/>
            </p:cNvPicPr>
            <p:nvPr/>
          </p:nvPicPr>
          <p:blipFill>
            <a:blip r:embed="rId5"/>
            <a:stretch>
              <a:fillRect/>
            </a:stretch>
          </p:blipFill>
          <p:spPr>
            <a:xfrm>
              <a:off x="8188135" y="3628803"/>
              <a:ext cx="2533034" cy="2115828"/>
            </a:xfrm>
            <a:prstGeom prst="rect">
              <a:avLst/>
            </a:prstGeom>
          </p:spPr>
        </p:pic>
        <p:pic>
          <p:nvPicPr>
            <p:cNvPr id="15" name="Picture 14" descr="Chart, treemap chart&#10;&#10;Description automatically generated">
              <a:extLst>
                <a:ext uri="{FF2B5EF4-FFF2-40B4-BE49-F238E27FC236}">
                  <a16:creationId xmlns:a16="http://schemas.microsoft.com/office/drawing/2014/main" id="{C7E50CD3-D2EE-670A-7BFB-1100C7D51768}"/>
                </a:ext>
              </a:extLst>
            </p:cNvPr>
            <p:cNvPicPr>
              <a:picLocks noChangeAspect="1"/>
            </p:cNvPicPr>
            <p:nvPr/>
          </p:nvPicPr>
          <p:blipFill>
            <a:blip r:embed="rId6"/>
            <a:stretch>
              <a:fillRect/>
            </a:stretch>
          </p:blipFill>
          <p:spPr>
            <a:xfrm>
              <a:off x="9534504" y="900294"/>
              <a:ext cx="2497316" cy="2095700"/>
            </a:xfrm>
            <a:prstGeom prst="rect">
              <a:avLst/>
            </a:prstGeom>
          </p:spPr>
        </p:pic>
        <p:sp>
          <p:nvSpPr>
            <p:cNvPr id="20" name="TextBox 19">
              <a:extLst>
                <a:ext uri="{FF2B5EF4-FFF2-40B4-BE49-F238E27FC236}">
                  <a16:creationId xmlns:a16="http://schemas.microsoft.com/office/drawing/2014/main" id="{73EA7CAC-A3E0-816C-683A-00A5FB36C452}"/>
                </a:ext>
              </a:extLst>
            </p:cNvPr>
            <p:cNvSpPr txBox="1"/>
            <p:nvPr/>
          </p:nvSpPr>
          <p:spPr>
            <a:xfrm>
              <a:off x="4488173" y="3000386"/>
              <a:ext cx="1987263" cy="338644"/>
            </a:xfrm>
            <a:prstGeom prst="rect">
              <a:avLst/>
            </a:prstGeom>
            <a:noFill/>
          </p:spPr>
          <p:txBody>
            <a:bodyPr wrap="square" rtlCol="0">
              <a:spAutoFit/>
            </a:bodyPr>
            <a:lstStyle/>
            <a:p>
              <a:pPr algn="ctr"/>
              <a:r>
                <a:rPr lang="en-US" sz="1400" dirty="0">
                  <a:effectLst/>
                  <a:latin typeface="Calibri Light" panose="020F0302020204030204" pitchFamily="34" charset="0"/>
                  <a:ea typeface="Calibri Light" panose="020F0302020204030204" pitchFamily="34" charset="0"/>
                  <a:cs typeface="Calibri Light" panose="020F0302020204030204" pitchFamily="34" charset="0"/>
                </a:rPr>
                <a:t>Logistic Regression</a:t>
              </a:r>
              <a:endParaRPr lang="en-US" sz="14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 name="TextBox 20">
              <a:extLst>
                <a:ext uri="{FF2B5EF4-FFF2-40B4-BE49-F238E27FC236}">
                  <a16:creationId xmlns:a16="http://schemas.microsoft.com/office/drawing/2014/main" id="{8219B84F-C89B-D851-4AF6-64B8C81CA532}"/>
                </a:ext>
              </a:extLst>
            </p:cNvPr>
            <p:cNvSpPr txBox="1"/>
            <p:nvPr/>
          </p:nvSpPr>
          <p:spPr>
            <a:xfrm>
              <a:off x="8967978" y="5740469"/>
              <a:ext cx="1987263" cy="338644"/>
            </a:xfrm>
            <a:prstGeom prst="rect">
              <a:avLst/>
            </a:prstGeom>
            <a:noFill/>
          </p:spPr>
          <p:txBody>
            <a:bodyPr wrap="square" rtlCol="0">
              <a:spAutoFit/>
            </a:bodyPr>
            <a:lstStyle/>
            <a:p>
              <a:r>
                <a:rPr lang="en-US" sz="1400" dirty="0" err="1">
                  <a:effectLst/>
                  <a:latin typeface="Calibri Light" panose="020F0302020204030204" pitchFamily="34" charset="0"/>
                  <a:ea typeface="Calibri Light" panose="020F0302020204030204" pitchFamily="34" charset="0"/>
                  <a:cs typeface="Calibri Light" panose="020F0302020204030204" pitchFamily="34" charset="0"/>
                </a:rPr>
                <a:t>XGBoost</a:t>
              </a:r>
              <a:r>
                <a:rPr lang="en-US" sz="1400" dirty="0">
                  <a:effectLst/>
                  <a:latin typeface="Calibri Light" panose="020F0302020204030204" pitchFamily="34" charset="0"/>
                  <a:ea typeface="Calibri Light" panose="020F0302020204030204" pitchFamily="34" charset="0"/>
                  <a:cs typeface="Calibri Light" panose="020F0302020204030204" pitchFamily="34" charset="0"/>
                </a:rPr>
                <a:t> </a:t>
              </a:r>
              <a:endParaRPr lang="en-US" sz="14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 name="TextBox 21">
              <a:extLst>
                <a:ext uri="{FF2B5EF4-FFF2-40B4-BE49-F238E27FC236}">
                  <a16:creationId xmlns:a16="http://schemas.microsoft.com/office/drawing/2014/main" id="{EB8229E4-3236-09DA-960F-C2CF3B0CC9A8}"/>
                </a:ext>
              </a:extLst>
            </p:cNvPr>
            <p:cNvSpPr txBox="1"/>
            <p:nvPr/>
          </p:nvSpPr>
          <p:spPr>
            <a:xfrm>
              <a:off x="5415811" y="5757229"/>
              <a:ext cx="1987263" cy="338644"/>
            </a:xfrm>
            <a:prstGeom prst="rect">
              <a:avLst/>
            </a:prstGeom>
            <a:noFill/>
          </p:spPr>
          <p:txBody>
            <a:bodyPr wrap="square" rtlCol="0">
              <a:spAutoFit/>
            </a:bodyPr>
            <a:lstStyle/>
            <a:p>
              <a:pPr algn="ctr"/>
              <a:r>
                <a:rPr lang="en-US" sz="1400" dirty="0">
                  <a:effectLst/>
                  <a:latin typeface="Calibri Light" panose="020F0302020204030204" pitchFamily="34" charset="0"/>
                  <a:ea typeface="Calibri Light" panose="020F0302020204030204" pitchFamily="34" charset="0"/>
                  <a:cs typeface="Calibri Light" panose="020F0302020204030204" pitchFamily="34" charset="0"/>
                </a:rPr>
                <a:t>Random Forest </a:t>
              </a:r>
              <a:endParaRPr lang="en-US" sz="14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 name="TextBox 22">
              <a:extLst>
                <a:ext uri="{FF2B5EF4-FFF2-40B4-BE49-F238E27FC236}">
                  <a16:creationId xmlns:a16="http://schemas.microsoft.com/office/drawing/2014/main" id="{8F0D8EC6-767A-1A85-55B8-70600A3164F6}"/>
                </a:ext>
              </a:extLst>
            </p:cNvPr>
            <p:cNvSpPr txBox="1"/>
            <p:nvPr/>
          </p:nvSpPr>
          <p:spPr>
            <a:xfrm>
              <a:off x="9727537" y="2975072"/>
              <a:ext cx="1987263" cy="338644"/>
            </a:xfrm>
            <a:prstGeom prst="rect">
              <a:avLst/>
            </a:prstGeom>
            <a:noFill/>
          </p:spPr>
          <p:txBody>
            <a:bodyPr wrap="square" rtlCol="0">
              <a:spAutoFit/>
            </a:bodyPr>
            <a:lstStyle/>
            <a:p>
              <a:pPr algn="ctr"/>
              <a:r>
                <a:rPr lang="en-US" sz="1400" dirty="0">
                  <a:effectLst/>
                  <a:latin typeface="Calibri Light" panose="020F0302020204030204" pitchFamily="34" charset="0"/>
                  <a:ea typeface="Calibri Light" panose="020F0302020204030204" pitchFamily="34" charset="0"/>
                  <a:cs typeface="Calibri Light" panose="020F0302020204030204" pitchFamily="34" charset="0"/>
                </a:rPr>
                <a:t>Naïve Bayes </a:t>
              </a:r>
              <a:endParaRPr lang="en-US" sz="14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5" name="TextBox 24">
              <a:extLst>
                <a:ext uri="{FF2B5EF4-FFF2-40B4-BE49-F238E27FC236}">
                  <a16:creationId xmlns:a16="http://schemas.microsoft.com/office/drawing/2014/main" id="{228A417D-60E3-CB1B-D140-193A65718E57}"/>
                </a:ext>
              </a:extLst>
            </p:cNvPr>
            <p:cNvSpPr txBox="1"/>
            <p:nvPr/>
          </p:nvSpPr>
          <p:spPr>
            <a:xfrm>
              <a:off x="7177295" y="3000386"/>
              <a:ext cx="1987263" cy="338644"/>
            </a:xfrm>
            <a:prstGeom prst="rect">
              <a:avLst/>
            </a:prstGeom>
            <a:noFill/>
          </p:spPr>
          <p:txBody>
            <a:bodyPr wrap="square" rtlCol="0">
              <a:spAutoFit/>
            </a:bodyPr>
            <a:lstStyle/>
            <a:p>
              <a:pPr algn="ctr"/>
              <a:r>
                <a:rPr lang="en-US" sz="1400" dirty="0">
                  <a:effectLst/>
                  <a:latin typeface="Calibri Light" panose="020F0302020204030204" pitchFamily="34" charset="0"/>
                  <a:ea typeface="Calibri Light" panose="020F0302020204030204" pitchFamily="34" charset="0"/>
                  <a:cs typeface="Calibri Light" panose="020F0302020204030204" pitchFamily="34" charset="0"/>
                </a:rPr>
                <a:t>Decision Tree </a:t>
              </a:r>
              <a:endParaRPr lang="en-US" sz="1400" dirty="0">
                <a:latin typeface="Calibri Light" panose="020F0302020204030204" pitchFamily="34" charset="0"/>
                <a:ea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339723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43BC0B7-5555-ED14-5083-C92E7F376E99}"/>
              </a:ext>
            </a:extLst>
          </p:cNvPr>
          <p:cNvSpPr/>
          <p:nvPr/>
        </p:nvSpPr>
        <p:spPr>
          <a:xfrm>
            <a:off x="449571" y="4186861"/>
            <a:ext cx="3680468" cy="2210209"/>
          </a:xfrm>
          <a:prstGeom prst="rect">
            <a:avLst/>
          </a:prstGeom>
          <a:ln w="127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214134D9-5613-08C9-CCF1-5142D4690273}"/>
              </a:ext>
            </a:extLst>
          </p:cNvPr>
          <p:cNvSpPr>
            <a:spLocks noGrp="1"/>
          </p:cNvSpPr>
          <p:nvPr>
            <p:ph type="title"/>
          </p:nvPr>
        </p:nvSpPr>
        <p:spPr>
          <a:xfrm>
            <a:off x="581192" y="702156"/>
            <a:ext cx="11029616" cy="1013800"/>
          </a:xfrm>
        </p:spPr>
        <p:txBody>
          <a:bodyPr>
            <a:normAutofit/>
          </a:bodyPr>
          <a:lstStyle/>
          <a:p>
            <a:r>
              <a:rPr lang="en-US" b="1" dirty="0"/>
              <a:t>Interpretation of ROC AUC (</a:t>
            </a:r>
            <a:r>
              <a:rPr lang="en-US" sz="2800" b="1" dirty="0">
                <a:cs typeface="Calibri Light" panose="020F0302020204030204" pitchFamily="34" charset="0"/>
              </a:rPr>
              <a:t>Receiver Operating Characteristic Area Under the Curve)</a:t>
            </a:r>
            <a:r>
              <a:rPr lang="en-US" b="1" dirty="0"/>
              <a:t> score</a:t>
            </a:r>
            <a:endParaRPr lang="en-US" b="1" dirty="0">
              <a:solidFill>
                <a:srgbClr val="FFFFFF"/>
              </a:solidFill>
            </a:endParaRPr>
          </a:p>
        </p:txBody>
      </p:sp>
      <p:sp>
        <p:nvSpPr>
          <p:cNvPr id="40" name="Rectangle 39">
            <a:extLst>
              <a:ext uri="{FF2B5EF4-FFF2-40B4-BE49-F238E27FC236}">
                <a16:creationId xmlns:a16="http://schemas.microsoft.com/office/drawing/2014/main" id="{EA661841-7696-4888-AC4F-BDD6594AE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5D9EC9"/>
          </a:solidFill>
          <a:ln>
            <a:noFill/>
          </a:ln>
          <a:effectLst/>
        </p:spPr>
        <p:style>
          <a:lnRef idx="1">
            <a:schemeClr val="accent1"/>
          </a:lnRef>
          <a:fillRef idx="3">
            <a:schemeClr val="accent1"/>
          </a:fillRef>
          <a:effectRef idx="2">
            <a:schemeClr val="accent1"/>
          </a:effectRef>
          <a:fontRef idx="minor">
            <a:schemeClr val="lt1"/>
          </a:fontRef>
        </p:style>
      </p:sp>
      <p:sp>
        <p:nvSpPr>
          <p:cNvPr id="18" name="Content Placeholder 17">
            <a:extLst>
              <a:ext uri="{FF2B5EF4-FFF2-40B4-BE49-F238E27FC236}">
                <a16:creationId xmlns:a16="http://schemas.microsoft.com/office/drawing/2014/main" id="{3B459ED6-B666-CF85-8CAD-A025BF2A6959}"/>
              </a:ext>
            </a:extLst>
          </p:cNvPr>
          <p:cNvSpPr>
            <a:spLocks noGrp="1"/>
          </p:cNvSpPr>
          <p:nvPr>
            <p:ph idx="1"/>
          </p:nvPr>
        </p:nvSpPr>
        <p:spPr>
          <a:xfrm>
            <a:off x="449571" y="1892369"/>
            <a:ext cx="3586681" cy="2203959"/>
          </a:xfrm>
        </p:spPr>
        <p:txBody>
          <a:bodyPr>
            <a:noAutofit/>
          </a:bodyPr>
          <a:lstStyle/>
          <a:p>
            <a:pPr marL="0" indent="0" algn="just">
              <a:buClr>
                <a:srgbClr val="5D9EC9"/>
              </a:buClr>
              <a:buNone/>
            </a:pPr>
            <a:r>
              <a:rPr lang="en-US" sz="1600" dirty="0">
                <a:latin typeface="Calibri Light" panose="020F0302020204030204" pitchFamily="34" charset="0"/>
                <a:cs typeface="Calibri Light" panose="020F0302020204030204" pitchFamily="34" charset="0"/>
              </a:rPr>
              <a:t>ROC AUC score is a useful metric for evaluating the overall performance of the model in distinguishing between the minority and majority classes. A higher ROC AUC score indicates a better ability of the model to correctly classify instances into their respective classes.</a:t>
            </a:r>
          </a:p>
        </p:txBody>
      </p:sp>
      <p:sp>
        <p:nvSpPr>
          <p:cNvPr id="42" name="Rectangle 41">
            <a:extLst>
              <a:ext uri="{FF2B5EF4-FFF2-40B4-BE49-F238E27FC236}">
                <a16:creationId xmlns:a16="http://schemas.microsoft.com/office/drawing/2014/main" id="{407B8CEC-C4FB-4A5B-9442-657536863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433" y="1892371"/>
            <a:ext cx="3680469" cy="2203960"/>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008DC6BF-383D-7A16-D9DA-043150A4DF8A}"/>
              </a:ext>
            </a:extLst>
          </p:cNvPr>
          <p:cNvPicPr>
            <a:picLocks noChangeAspect="1"/>
          </p:cNvPicPr>
          <p:nvPr/>
        </p:nvPicPr>
        <p:blipFill>
          <a:blip r:embed="rId2"/>
          <a:stretch>
            <a:fillRect/>
          </a:stretch>
        </p:blipFill>
        <p:spPr>
          <a:xfrm>
            <a:off x="4758685" y="1962997"/>
            <a:ext cx="2623182" cy="1888691"/>
          </a:xfrm>
          <a:prstGeom prst="rect">
            <a:avLst/>
          </a:prstGeom>
        </p:spPr>
      </p:pic>
      <p:sp>
        <p:nvSpPr>
          <p:cNvPr id="44" name="Rectangle 43">
            <a:extLst>
              <a:ext uri="{FF2B5EF4-FFF2-40B4-BE49-F238E27FC236}">
                <a16:creationId xmlns:a16="http://schemas.microsoft.com/office/drawing/2014/main" id="{FCEF049C-5891-41FF-AF79-39B31655E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493" y="1892370"/>
            <a:ext cx="3699935" cy="2203961"/>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35FFB6-EEF7-4A70-A91F-0794C2A6A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598" y="4186861"/>
            <a:ext cx="3680469" cy="2210209"/>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6" descr="Chart, line chart&#10;&#10;Description automatically generated">
            <a:extLst>
              <a:ext uri="{FF2B5EF4-FFF2-40B4-BE49-F238E27FC236}">
                <a16:creationId xmlns:a16="http://schemas.microsoft.com/office/drawing/2014/main" id="{F0480439-D951-B05A-8577-F76A44A21914}"/>
              </a:ext>
            </a:extLst>
          </p:cNvPr>
          <p:cNvPicPr>
            <a:picLocks noChangeAspect="1"/>
          </p:cNvPicPr>
          <p:nvPr/>
        </p:nvPicPr>
        <p:blipFill>
          <a:blip r:embed="rId3"/>
          <a:stretch>
            <a:fillRect/>
          </a:stretch>
        </p:blipFill>
        <p:spPr>
          <a:xfrm>
            <a:off x="4758685" y="4228706"/>
            <a:ext cx="2653962" cy="1877678"/>
          </a:xfrm>
          <a:prstGeom prst="rect">
            <a:avLst/>
          </a:prstGeom>
        </p:spPr>
      </p:pic>
      <p:sp>
        <p:nvSpPr>
          <p:cNvPr id="48" name="Rectangle 47">
            <a:extLst>
              <a:ext uri="{FF2B5EF4-FFF2-40B4-BE49-F238E27FC236}">
                <a16:creationId xmlns:a16="http://schemas.microsoft.com/office/drawing/2014/main" id="{FF5E1378-49F5-47CF-A6EB-8113B5BA6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439" y="4186861"/>
            <a:ext cx="3699989" cy="2210209"/>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7A0CB681-24F1-D457-DE62-67CE41975AAA}"/>
              </a:ext>
            </a:extLst>
          </p:cNvPr>
          <p:cNvPicPr>
            <a:picLocks noChangeAspect="1"/>
          </p:cNvPicPr>
          <p:nvPr/>
        </p:nvPicPr>
        <p:blipFill>
          <a:blip r:embed="rId4"/>
          <a:stretch>
            <a:fillRect/>
          </a:stretch>
        </p:blipFill>
        <p:spPr>
          <a:xfrm>
            <a:off x="914329" y="4275901"/>
            <a:ext cx="2657164" cy="1879943"/>
          </a:xfrm>
          <a:prstGeom prst="rect">
            <a:avLst/>
          </a:prstGeom>
        </p:spPr>
      </p:pic>
      <p:pic>
        <p:nvPicPr>
          <p:cNvPr id="17" name="Picture 16" descr="Chart, line chart&#10;&#10;Description automatically generated">
            <a:extLst>
              <a:ext uri="{FF2B5EF4-FFF2-40B4-BE49-F238E27FC236}">
                <a16:creationId xmlns:a16="http://schemas.microsoft.com/office/drawing/2014/main" id="{50B4C55B-F900-2719-C642-F8E32E7AD24A}"/>
              </a:ext>
            </a:extLst>
          </p:cNvPr>
          <p:cNvPicPr>
            <a:picLocks noChangeAspect="1"/>
          </p:cNvPicPr>
          <p:nvPr/>
        </p:nvPicPr>
        <p:blipFill>
          <a:blip r:embed="rId5"/>
          <a:stretch>
            <a:fillRect/>
          </a:stretch>
        </p:blipFill>
        <p:spPr>
          <a:xfrm>
            <a:off x="8600015" y="1956246"/>
            <a:ext cx="2404589" cy="1895442"/>
          </a:xfrm>
          <a:prstGeom prst="rect">
            <a:avLst/>
          </a:prstGeom>
        </p:spPr>
      </p:pic>
      <p:pic>
        <p:nvPicPr>
          <p:cNvPr id="9" name="Picture 8" descr="Chart, line chart&#10;&#10;Description automatically generated">
            <a:extLst>
              <a:ext uri="{FF2B5EF4-FFF2-40B4-BE49-F238E27FC236}">
                <a16:creationId xmlns:a16="http://schemas.microsoft.com/office/drawing/2014/main" id="{2462659B-235A-255A-03DE-280FBE7ADCE9}"/>
              </a:ext>
            </a:extLst>
          </p:cNvPr>
          <p:cNvPicPr>
            <a:picLocks noChangeAspect="1"/>
          </p:cNvPicPr>
          <p:nvPr/>
        </p:nvPicPr>
        <p:blipFill>
          <a:blip r:embed="rId6"/>
          <a:stretch>
            <a:fillRect/>
          </a:stretch>
        </p:blipFill>
        <p:spPr>
          <a:xfrm>
            <a:off x="8562369" y="4248956"/>
            <a:ext cx="2660128" cy="1888691"/>
          </a:xfrm>
          <a:prstGeom prst="rect">
            <a:avLst/>
          </a:prstGeom>
        </p:spPr>
      </p:pic>
      <p:sp>
        <p:nvSpPr>
          <p:cNvPr id="22" name="TextBox 21">
            <a:extLst>
              <a:ext uri="{FF2B5EF4-FFF2-40B4-BE49-F238E27FC236}">
                <a16:creationId xmlns:a16="http://schemas.microsoft.com/office/drawing/2014/main" id="{6F7DC079-99A3-EE6E-CF69-038796744C8D}"/>
              </a:ext>
            </a:extLst>
          </p:cNvPr>
          <p:cNvSpPr txBox="1"/>
          <p:nvPr/>
        </p:nvSpPr>
        <p:spPr>
          <a:xfrm>
            <a:off x="9281162" y="3819329"/>
            <a:ext cx="1461052" cy="276999"/>
          </a:xfrm>
          <a:prstGeom prst="rect">
            <a:avLst/>
          </a:prstGeom>
          <a:noFill/>
        </p:spPr>
        <p:txBody>
          <a:bodyPr wrap="square">
            <a:spAutoFit/>
          </a:bodyPr>
          <a:lstStyle/>
          <a:p>
            <a:r>
              <a:rPr lang="en-US" sz="1200" dirty="0">
                <a:effectLst/>
                <a:latin typeface="Calibri Light" panose="020F0302020204030204" pitchFamily="34" charset="0"/>
                <a:ea typeface="Calibri Light" panose="020F0302020204030204" pitchFamily="34" charset="0"/>
                <a:cs typeface="Calibri Light" panose="020F0302020204030204" pitchFamily="34" charset="0"/>
              </a:rPr>
              <a:t>Logistic Regression </a:t>
            </a:r>
            <a:endParaRPr lang="en-US" sz="12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4" name="TextBox 23">
            <a:extLst>
              <a:ext uri="{FF2B5EF4-FFF2-40B4-BE49-F238E27FC236}">
                <a16:creationId xmlns:a16="http://schemas.microsoft.com/office/drawing/2014/main" id="{99CB7042-4EC5-606B-E095-9FF434483DDA}"/>
              </a:ext>
            </a:extLst>
          </p:cNvPr>
          <p:cNvSpPr txBox="1"/>
          <p:nvPr/>
        </p:nvSpPr>
        <p:spPr>
          <a:xfrm>
            <a:off x="5480779" y="6097703"/>
            <a:ext cx="1461052" cy="276999"/>
          </a:xfrm>
          <a:prstGeom prst="rect">
            <a:avLst/>
          </a:prstGeom>
          <a:noFill/>
        </p:spPr>
        <p:txBody>
          <a:bodyPr wrap="square">
            <a:spAutoFit/>
          </a:bodyPr>
          <a:lstStyle/>
          <a:p>
            <a:pPr algn="ctr"/>
            <a:r>
              <a:rPr lang="en-US" sz="1200" dirty="0">
                <a:effectLst/>
                <a:latin typeface="Calibri Light" panose="020F0302020204030204" pitchFamily="34" charset="0"/>
                <a:ea typeface="Calibri Light" panose="020F0302020204030204" pitchFamily="34" charset="0"/>
                <a:cs typeface="Calibri Light" panose="020F0302020204030204" pitchFamily="34" charset="0"/>
              </a:rPr>
              <a:t>Decision Tree </a:t>
            </a:r>
            <a:endParaRPr lang="en-US" sz="12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 name="TextBox 25">
            <a:extLst>
              <a:ext uri="{FF2B5EF4-FFF2-40B4-BE49-F238E27FC236}">
                <a16:creationId xmlns:a16="http://schemas.microsoft.com/office/drawing/2014/main" id="{A8D22E63-BD97-4953-78F8-85CBFEADAA51}"/>
              </a:ext>
            </a:extLst>
          </p:cNvPr>
          <p:cNvSpPr txBox="1"/>
          <p:nvPr/>
        </p:nvSpPr>
        <p:spPr>
          <a:xfrm>
            <a:off x="1559279" y="6106384"/>
            <a:ext cx="1461052" cy="276999"/>
          </a:xfrm>
          <a:prstGeom prst="rect">
            <a:avLst/>
          </a:prstGeom>
          <a:noFill/>
        </p:spPr>
        <p:txBody>
          <a:bodyPr wrap="square">
            <a:spAutoFit/>
          </a:bodyPr>
          <a:lstStyle/>
          <a:p>
            <a:pPr algn="ctr"/>
            <a:r>
              <a:rPr lang="en-US" sz="1200" dirty="0">
                <a:latin typeface="Calibri Light" panose="020F0302020204030204" pitchFamily="34" charset="0"/>
                <a:ea typeface="Calibri Light" panose="020F0302020204030204" pitchFamily="34" charset="0"/>
                <a:cs typeface="Calibri Light" panose="020F0302020204030204" pitchFamily="34" charset="0"/>
              </a:rPr>
              <a:t>Random Forest </a:t>
            </a:r>
          </a:p>
        </p:txBody>
      </p:sp>
      <p:sp>
        <p:nvSpPr>
          <p:cNvPr id="30" name="TextBox 29">
            <a:extLst>
              <a:ext uri="{FF2B5EF4-FFF2-40B4-BE49-F238E27FC236}">
                <a16:creationId xmlns:a16="http://schemas.microsoft.com/office/drawing/2014/main" id="{E3CB30B9-941E-DD25-6466-47227A4C3173}"/>
              </a:ext>
            </a:extLst>
          </p:cNvPr>
          <p:cNvSpPr txBox="1"/>
          <p:nvPr/>
        </p:nvSpPr>
        <p:spPr>
          <a:xfrm>
            <a:off x="5362964" y="3811427"/>
            <a:ext cx="1461052" cy="276999"/>
          </a:xfrm>
          <a:prstGeom prst="rect">
            <a:avLst/>
          </a:prstGeom>
          <a:noFill/>
        </p:spPr>
        <p:txBody>
          <a:bodyPr wrap="square">
            <a:spAutoFit/>
          </a:bodyPr>
          <a:lstStyle/>
          <a:p>
            <a:pPr algn="ctr"/>
            <a:r>
              <a:rPr lang="en-US" sz="1200" dirty="0">
                <a:latin typeface="Calibri Light" panose="020F0302020204030204" pitchFamily="34" charset="0"/>
                <a:ea typeface="Calibri Light" panose="020F0302020204030204" pitchFamily="34" charset="0"/>
                <a:cs typeface="Calibri Light" panose="020F0302020204030204" pitchFamily="34" charset="0"/>
              </a:rPr>
              <a:t>Naïve Bayes </a:t>
            </a:r>
          </a:p>
        </p:txBody>
      </p:sp>
      <p:sp>
        <p:nvSpPr>
          <p:cNvPr id="32" name="TextBox 31">
            <a:extLst>
              <a:ext uri="{FF2B5EF4-FFF2-40B4-BE49-F238E27FC236}">
                <a16:creationId xmlns:a16="http://schemas.microsoft.com/office/drawing/2014/main" id="{D0BE6411-9B9D-404D-F2EB-A87747CE5A80}"/>
              </a:ext>
            </a:extLst>
          </p:cNvPr>
          <p:cNvSpPr txBox="1"/>
          <p:nvPr/>
        </p:nvSpPr>
        <p:spPr>
          <a:xfrm>
            <a:off x="9281162" y="6100082"/>
            <a:ext cx="1461052" cy="276999"/>
          </a:xfrm>
          <a:prstGeom prst="rect">
            <a:avLst/>
          </a:prstGeom>
          <a:noFill/>
        </p:spPr>
        <p:txBody>
          <a:bodyPr wrap="square">
            <a:spAutoFit/>
          </a:bodyPr>
          <a:lstStyle/>
          <a:p>
            <a:pPr algn="ctr"/>
            <a:r>
              <a:rPr lang="en-US" sz="1200" dirty="0" err="1">
                <a:effectLst/>
                <a:latin typeface="Calibri Light" panose="020F0302020204030204" pitchFamily="34" charset="0"/>
                <a:ea typeface="Calibri Light" panose="020F0302020204030204" pitchFamily="34" charset="0"/>
                <a:cs typeface="Calibri Light" panose="020F0302020204030204" pitchFamily="34" charset="0"/>
              </a:rPr>
              <a:t>XGBoost</a:t>
            </a:r>
            <a:r>
              <a:rPr lang="en-US" sz="1200" dirty="0">
                <a:effectLst/>
                <a:latin typeface="Times New Roman" panose="02020603050405020304" pitchFamily="18" charset="0"/>
                <a:ea typeface="Calibri" panose="020F0502020204030204" pitchFamily="34" charset="0"/>
              </a:rPr>
              <a:t> </a:t>
            </a:r>
            <a:endParaRPr lang="en-US" sz="1200" dirty="0"/>
          </a:p>
        </p:txBody>
      </p:sp>
    </p:spTree>
    <p:extLst>
      <p:ext uri="{BB962C8B-B14F-4D97-AF65-F5344CB8AC3E}">
        <p14:creationId xmlns:p14="http://schemas.microsoft.com/office/powerpoint/2010/main" val="2740894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A8CA-EA96-6F65-5FD3-730D72D1DEE8}"/>
              </a:ext>
            </a:extLst>
          </p:cNvPr>
          <p:cNvSpPr>
            <a:spLocks noGrp="1"/>
          </p:cNvSpPr>
          <p:nvPr>
            <p:ph type="title"/>
          </p:nvPr>
        </p:nvSpPr>
        <p:spPr>
          <a:xfrm>
            <a:off x="581192" y="702156"/>
            <a:ext cx="11029616" cy="1013800"/>
          </a:xfrm>
        </p:spPr>
        <p:txBody>
          <a:bodyPr>
            <a:normAutofit/>
          </a:bodyPr>
          <a:lstStyle/>
          <a:p>
            <a:r>
              <a:rPr lang="en-US" b="1" dirty="0">
                <a:solidFill>
                  <a:srgbClr val="FFFEFF"/>
                </a:solidFill>
              </a:rPr>
              <a:t>9. Model Performance Visualization</a:t>
            </a:r>
          </a:p>
        </p:txBody>
      </p:sp>
      <p:graphicFrame>
        <p:nvGraphicFramePr>
          <p:cNvPr id="7" name="Content Placeholder 3">
            <a:extLst>
              <a:ext uri="{FF2B5EF4-FFF2-40B4-BE49-F238E27FC236}">
                <a16:creationId xmlns:a16="http://schemas.microsoft.com/office/drawing/2014/main" id="{B0EC8474-1973-333F-BD84-DDF6D06AD7AC}"/>
              </a:ext>
            </a:extLst>
          </p:cNvPr>
          <p:cNvGraphicFramePr>
            <a:graphicFrameLocks noGrp="1"/>
          </p:cNvGraphicFramePr>
          <p:nvPr>
            <p:ph idx="1"/>
            <p:extLst>
              <p:ext uri="{D42A27DB-BD31-4B8C-83A1-F6EECF244321}">
                <p14:modId xmlns:p14="http://schemas.microsoft.com/office/powerpoint/2010/main" val="4013829485"/>
              </p:ext>
            </p:extLst>
          </p:nvPr>
        </p:nvGraphicFramePr>
        <p:xfrm>
          <a:off x="581025" y="2181224"/>
          <a:ext cx="11029950" cy="43008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8911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DB58-9CDD-C785-8662-670672FE63BB}"/>
              </a:ext>
            </a:extLst>
          </p:cNvPr>
          <p:cNvSpPr>
            <a:spLocks noGrp="1"/>
          </p:cNvSpPr>
          <p:nvPr>
            <p:ph type="title"/>
          </p:nvPr>
        </p:nvSpPr>
        <p:spPr/>
        <p:txBody>
          <a:bodyPr/>
          <a:lstStyle/>
          <a:p>
            <a:r>
              <a:rPr lang="en-US" b="1" dirty="0"/>
              <a:t>10. Conclusion</a:t>
            </a:r>
          </a:p>
        </p:txBody>
      </p:sp>
      <p:sp>
        <p:nvSpPr>
          <p:cNvPr id="3" name="Content Placeholder 2">
            <a:extLst>
              <a:ext uri="{FF2B5EF4-FFF2-40B4-BE49-F238E27FC236}">
                <a16:creationId xmlns:a16="http://schemas.microsoft.com/office/drawing/2014/main" id="{67B6FB69-3341-BE45-D4CE-FDDD74842B16}"/>
              </a:ext>
            </a:extLst>
          </p:cNvPr>
          <p:cNvSpPr>
            <a:spLocks noGrp="1"/>
          </p:cNvSpPr>
          <p:nvPr>
            <p:ph idx="1"/>
          </p:nvPr>
        </p:nvSpPr>
        <p:spPr>
          <a:xfrm>
            <a:off x="581192" y="2284013"/>
            <a:ext cx="11029615" cy="3678303"/>
          </a:xfrm>
        </p:spPr>
        <p:txBody>
          <a:bodyPr>
            <a:noAutofit/>
          </a:bodyPr>
          <a:lstStyle/>
          <a:p>
            <a:pPr algn="just"/>
            <a:r>
              <a:rPr lang="en-US" dirty="0">
                <a:latin typeface="Calibri Light" panose="020F0302020204030204" pitchFamily="34" charset="0"/>
                <a:ea typeface="Calibri Light" panose="020F0302020204030204" pitchFamily="34" charset="0"/>
                <a:cs typeface="Calibri Light" panose="020F0302020204030204" pitchFamily="34" charset="0"/>
              </a:rPr>
              <a:t>Developed robust revenue prediction model using various machine learning algorithms, such as logistic Regression, Decision Tree, Random Forest, Naive Bayes, and </a:t>
            </a:r>
            <a:r>
              <a:rPr lang="en-US" dirty="0" err="1">
                <a:latin typeface="Calibri Light" panose="020F0302020204030204" pitchFamily="34" charset="0"/>
                <a:ea typeface="Calibri Light" panose="020F0302020204030204" pitchFamily="34" charset="0"/>
                <a:cs typeface="Calibri Light" panose="020F0302020204030204" pitchFamily="34" charset="0"/>
              </a:rPr>
              <a:t>XGBoost</a:t>
            </a:r>
            <a:r>
              <a:rPr lang="en-US" dirty="0">
                <a:latin typeface="Calibri Light" panose="020F0302020204030204" pitchFamily="34" charset="0"/>
                <a:ea typeface="Calibri Light" panose="020F0302020204030204" pitchFamily="34" charset="0"/>
                <a:cs typeface="Calibri Light" panose="020F0302020204030204" pitchFamily="34" charset="0"/>
              </a:rPr>
              <a:t>, by leveraging behavioral parameters.</a:t>
            </a:r>
          </a:p>
          <a:p>
            <a:pPr algn="just"/>
            <a:r>
              <a:rPr lang="en-US" dirty="0">
                <a:latin typeface="Calibri Light" panose="020F0302020204030204" pitchFamily="34" charset="0"/>
                <a:ea typeface="Calibri Light" panose="020F0302020204030204" pitchFamily="34" charset="0"/>
                <a:cs typeface="Calibri Light" panose="020F0302020204030204" pitchFamily="34" charset="0"/>
              </a:rPr>
              <a:t>Demonstrated the importance of exploratory data analysis, data preprocessing, hyperparameter tuning, and appropriate evaluation metrics in improving model performance and ensuring reliability of the results.</a:t>
            </a:r>
          </a:p>
          <a:p>
            <a:pPr algn="just"/>
            <a:r>
              <a:rPr lang="en-US" dirty="0">
                <a:latin typeface="Calibri Light" panose="020F0302020204030204" pitchFamily="34" charset="0"/>
                <a:ea typeface="Calibri Light" panose="020F0302020204030204" pitchFamily="34" charset="0"/>
                <a:cs typeface="Calibri Light" panose="020F0302020204030204" pitchFamily="34" charset="0"/>
              </a:rPr>
              <a:t>Trained five different models to predict revenue range, and found that Random Forest outperformed all other models in terms of accuracy, F1 score, MCC, and ROC AUC score.</a:t>
            </a:r>
          </a:p>
          <a:p>
            <a:pPr algn="just"/>
            <a:r>
              <a:rPr lang="en-US" dirty="0">
                <a:latin typeface="Calibri Light" panose="020F0302020204030204" pitchFamily="34" charset="0"/>
                <a:ea typeface="Calibri Light" panose="020F0302020204030204" pitchFamily="34" charset="0"/>
                <a:cs typeface="Calibri Light" panose="020F0302020204030204" pitchFamily="34" charset="0"/>
              </a:rPr>
              <a:t>Used early stopping and hyperparameter tuning to overcome the overfitting issue and improve the Random Forest model's performance.</a:t>
            </a:r>
          </a:p>
          <a:p>
            <a:pPr algn="just"/>
            <a:r>
              <a:rPr lang="en-US" dirty="0">
                <a:latin typeface="Calibri Light" panose="020F0302020204030204" pitchFamily="34" charset="0"/>
                <a:ea typeface="Calibri Light" panose="020F0302020204030204" pitchFamily="34" charset="0"/>
                <a:cs typeface="Calibri Light" panose="020F0302020204030204" pitchFamily="34" charset="0"/>
              </a:rPr>
              <a:t>Random Forest algorithm is powerful for classification tasks, especially when dealing with imbalanced datasets, and has several benefits such as high accuracy, fast computation, and built-in regularization.</a:t>
            </a:r>
          </a:p>
          <a:p>
            <a:pPr algn="just"/>
            <a:r>
              <a:rPr lang="en-US" dirty="0">
                <a:latin typeface="Calibri Light" panose="020F0302020204030204" pitchFamily="34" charset="0"/>
                <a:ea typeface="Calibri Light" panose="020F0302020204030204" pitchFamily="34" charset="0"/>
                <a:cs typeface="Calibri Light" panose="020F0302020204030204" pitchFamily="34" charset="0"/>
              </a:rPr>
              <a:t>The findings of our study provide valuable insights for businesses to identify potential revenue sources based on customers' behavior and take appropriate actions to increase revenue.</a:t>
            </a:r>
          </a:p>
        </p:txBody>
      </p:sp>
    </p:spTree>
    <p:extLst>
      <p:ext uri="{BB962C8B-B14F-4D97-AF65-F5344CB8AC3E}">
        <p14:creationId xmlns:p14="http://schemas.microsoft.com/office/powerpoint/2010/main" val="3033437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30A6-7FFB-7D88-8F7C-2AB27BB4A116}"/>
              </a:ext>
            </a:extLst>
          </p:cNvPr>
          <p:cNvSpPr>
            <a:spLocks noGrp="1"/>
          </p:cNvSpPr>
          <p:nvPr>
            <p:ph type="title"/>
          </p:nvPr>
        </p:nvSpPr>
        <p:spPr/>
        <p:txBody>
          <a:bodyPr/>
          <a:lstStyle/>
          <a:p>
            <a:r>
              <a:rPr lang="en-US" b="1"/>
              <a:t>11. recommendations</a:t>
            </a:r>
            <a:endParaRPr lang="en-US" b="1" dirty="0"/>
          </a:p>
        </p:txBody>
      </p:sp>
      <p:sp>
        <p:nvSpPr>
          <p:cNvPr id="3" name="Content Placeholder 2">
            <a:extLst>
              <a:ext uri="{FF2B5EF4-FFF2-40B4-BE49-F238E27FC236}">
                <a16:creationId xmlns:a16="http://schemas.microsoft.com/office/drawing/2014/main" id="{6C7A61A4-47C2-2182-A0F3-BC10B80D1455}"/>
              </a:ext>
            </a:extLst>
          </p:cNvPr>
          <p:cNvSpPr>
            <a:spLocks noGrp="1"/>
          </p:cNvSpPr>
          <p:nvPr>
            <p:ph idx="1"/>
          </p:nvPr>
        </p:nvSpPr>
        <p:spPr>
          <a:xfrm>
            <a:off x="581192" y="3226278"/>
            <a:ext cx="10469245" cy="1828801"/>
          </a:xfrm>
        </p:spPr>
        <p:txBody>
          <a:bodyPr>
            <a:noAutofit/>
          </a:bodyPr>
          <a:lstStyle/>
          <a:p>
            <a:pPr algn="just">
              <a:lnSpc>
                <a:spcPct val="120000"/>
              </a:lnSpc>
            </a:pPr>
            <a:r>
              <a:rPr lang="en-US" dirty="0">
                <a:latin typeface="Calibri Light" panose="020F0302020204030204" pitchFamily="34" charset="0"/>
                <a:ea typeface="Calibri Light" panose="020F0302020204030204" pitchFamily="34" charset="0"/>
                <a:cs typeface="Calibri Light" panose="020F0302020204030204" pitchFamily="34" charset="0"/>
              </a:rPr>
              <a:t>Give priority to pages with low page values: As page value is the most important feature of the e-commerce site, it is crucial to focus on pages that have low page values and allocate resources accordingly.</a:t>
            </a:r>
          </a:p>
          <a:p>
            <a:pPr algn="just">
              <a:lnSpc>
                <a:spcPct val="120000"/>
              </a:lnSpc>
            </a:pPr>
            <a:r>
              <a:rPr lang="en-US" dirty="0">
                <a:latin typeface="Calibri Light" panose="020F0302020204030204" pitchFamily="34" charset="0"/>
                <a:ea typeface="Calibri Light" panose="020F0302020204030204" pitchFamily="34" charset="0"/>
                <a:cs typeface="Calibri Light" panose="020F0302020204030204" pitchFamily="34" charset="0"/>
              </a:rPr>
              <a:t>Take advantage of revenue opportunities in February and March: According to EDA, survey, and feature importance, February and March are profitable months for generating revenue. To capitalize on this, we can provide holiday gift coupons, goodies, and special discounts (such as the Big Billion Day sale) to customers.</a:t>
            </a:r>
          </a:p>
          <a:p>
            <a:pPr algn="just">
              <a:lnSpc>
                <a:spcPct val="120000"/>
              </a:lnSpc>
            </a:pPr>
            <a:r>
              <a:rPr lang="en-US" dirty="0">
                <a:latin typeface="Calibri Light" panose="020F0302020204030204" pitchFamily="34" charset="0"/>
                <a:ea typeface="Calibri Light" panose="020F0302020204030204" pitchFamily="34" charset="0"/>
                <a:cs typeface="Calibri Light" panose="020F0302020204030204" pitchFamily="34" charset="0"/>
              </a:rPr>
              <a:t>Be mindful of high bounce and exit rates: High bounce and exit rates can adversely impact revenue, so it is important to be cautious when allocating resources to users with such rates.</a:t>
            </a:r>
          </a:p>
          <a:p>
            <a:pPr algn="just">
              <a:lnSpc>
                <a:spcPct val="120000"/>
              </a:lnSpc>
            </a:pPr>
            <a:r>
              <a:rPr lang="en-US" dirty="0">
                <a:latin typeface="Calibri Light" panose="020F0302020204030204" pitchFamily="34" charset="0"/>
                <a:ea typeface="Calibri Light" panose="020F0302020204030204" pitchFamily="34" charset="0"/>
                <a:cs typeface="Calibri Light" panose="020F0302020204030204" pitchFamily="34" charset="0"/>
              </a:rPr>
              <a:t>Prioritize users who spend an appropriate time researching products: Product duration is a significant feature that contributes to the model, thus it is necessary to prioritize users who spend an adequate amount of time researching products (usually between 5000 and 15000 seconds).</a:t>
            </a:r>
          </a:p>
        </p:txBody>
      </p:sp>
    </p:spTree>
    <p:extLst>
      <p:ext uri="{BB962C8B-B14F-4D97-AF65-F5344CB8AC3E}">
        <p14:creationId xmlns:p14="http://schemas.microsoft.com/office/powerpoint/2010/main" val="214188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6521-A3EA-CC58-7B55-A576F5C6299D}"/>
              </a:ext>
            </a:extLst>
          </p:cNvPr>
          <p:cNvSpPr>
            <a:spLocks noGrp="1"/>
          </p:cNvSpPr>
          <p:nvPr>
            <p:ph type="title"/>
          </p:nvPr>
        </p:nvSpPr>
        <p:spPr/>
        <p:txBody>
          <a:bodyPr/>
          <a:lstStyle/>
          <a:p>
            <a:r>
              <a:rPr lang="en-US" b="1" dirty="0">
                <a:ea typeface="Calibri Light" panose="020F0302020204030204" pitchFamily="34" charset="0"/>
                <a:cs typeface="Calibri Light" panose="020F0302020204030204" pitchFamily="34" charset="0"/>
              </a:rPr>
              <a:t>Table of contents</a:t>
            </a:r>
          </a:p>
        </p:txBody>
      </p:sp>
      <p:graphicFrame>
        <p:nvGraphicFramePr>
          <p:cNvPr id="7" name="Table 7">
            <a:extLst>
              <a:ext uri="{FF2B5EF4-FFF2-40B4-BE49-F238E27FC236}">
                <a16:creationId xmlns:a16="http://schemas.microsoft.com/office/drawing/2014/main" id="{DC0AAF3D-FC08-A9F1-4B65-481EB3358791}"/>
              </a:ext>
            </a:extLst>
          </p:cNvPr>
          <p:cNvGraphicFramePr>
            <a:graphicFrameLocks noGrp="1"/>
          </p:cNvGraphicFramePr>
          <p:nvPr>
            <p:ph idx="1"/>
            <p:extLst>
              <p:ext uri="{D42A27DB-BD31-4B8C-83A1-F6EECF244321}">
                <p14:modId xmlns:p14="http://schemas.microsoft.com/office/powerpoint/2010/main" val="1806351317"/>
              </p:ext>
            </p:extLst>
          </p:nvPr>
        </p:nvGraphicFramePr>
        <p:xfrm>
          <a:off x="581025" y="2181225"/>
          <a:ext cx="11029950" cy="4079240"/>
        </p:xfrm>
        <a:graphic>
          <a:graphicData uri="http://schemas.openxmlformats.org/drawingml/2006/table">
            <a:tbl>
              <a:tblPr firstRow="1" bandRow="1">
                <a:tableStyleId>{2D5ABB26-0587-4C30-8999-92F81FD0307C}</a:tableStyleId>
              </a:tblPr>
              <a:tblGrid>
                <a:gridCol w="11029950">
                  <a:extLst>
                    <a:ext uri="{9D8B030D-6E8A-4147-A177-3AD203B41FA5}">
                      <a16:colId xmlns:a16="http://schemas.microsoft.com/office/drawing/2014/main" val="3880962591"/>
                    </a:ext>
                  </a:extLst>
                </a:gridCol>
              </a:tblGrid>
              <a:tr h="370840">
                <a:tc>
                  <a: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1. Project Selection and Problem Definition</a:t>
                      </a:r>
                    </a:p>
                  </a:txBody>
                  <a:tcPr/>
                </a:tc>
                <a:extLst>
                  <a:ext uri="{0D108BD9-81ED-4DB2-BD59-A6C34878D82A}">
                    <a16:rowId xmlns:a16="http://schemas.microsoft.com/office/drawing/2014/main" val="790539713"/>
                  </a:ext>
                </a:extLst>
              </a:tr>
              <a:tr h="370840">
                <a:tc>
                  <a: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2. Data Collection</a:t>
                      </a:r>
                    </a:p>
                  </a:txBody>
                  <a:tcPr/>
                </a:tc>
                <a:extLst>
                  <a:ext uri="{0D108BD9-81ED-4DB2-BD59-A6C34878D82A}">
                    <a16:rowId xmlns:a16="http://schemas.microsoft.com/office/drawing/2014/main" val="4183277210"/>
                  </a:ext>
                </a:extLst>
              </a:tr>
              <a:tr h="370840">
                <a:tc>
                  <a: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3. Data Visualization</a:t>
                      </a:r>
                    </a:p>
                  </a:txBody>
                  <a:tcPr/>
                </a:tc>
                <a:extLst>
                  <a:ext uri="{0D108BD9-81ED-4DB2-BD59-A6C34878D82A}">
                    <a16:rowId xmlns:a16="http://schemas.microsoft.com/office/drawing/2014/main" val="3757877630"/>
                  </a:ext>
                </a:extLst>
              </a:tr>
              <a:tr h="370840">
                <a:tc>
                  <a: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4. Data Exploration</a:t>
                      </a:r>
                    </a:p>
                  </a:txBody>
                  <a:tcPr/>
                </a:tc>
                <a:extLst>
                  <a:ext uri="{0D108BD9-81ED-4DB2-BD59-A6C34878D82A}">
                    <a16:rowId xmlns:a16="http://schemas.microsoft.com/office/drawing/2014/main" val="2003977020"/>
                  </a:ext>
                </a:extLst>
              </a:tr>
              <a:tr h="370840">
                <a:tc>
                  <a: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5. Preprocessing and Data Preparation</a:t>
                      </a:r>
                    </a:p>
                  </a:txBody>
                  <a:tcPr/>
                </a:tc>
                <a:extLst>
                  <a:ext uri="{0D108BD9-81ED-4DB2-BD59-A6C34878D82A}">
                    <a16:rowId xmlns:a16="http://schemas.microsoft.com/office/drawing/2014/main" val="2717277181"/>
                  </a:ext>
                </a:extLst>
              </a:tr>
              <a:tr h="370840">
                <a:tc>
                  <a: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6. Candidate Data Mining Models</a:t>
                      </a:r>
                    </a:p>
                  </a:txBody>
                  <a:tcPr/>
                </a:tc>
                <a:extLst>
                  <a:ext uri="{0D108BD9-81ED-4DB2-BD59-A6C34878D82A}">
                    <a16:rowId xmlns:a16="http://schemas.microsoft.com/office/drawing/2014/main" val="3715490556"/>
                  </a:ext>
                </a:extLst>
              </a:tr>
              <a:tr h="370840">
                <a:tc>
                  <a: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7. Model Performance Evaluation</a:t>
                      </a:r>
                    </a:p>
                  </a:txBody>
                  <a:tcPr/>
                </a:tc>
                <a:extLst>
                  <a:ext uri="{0D108BD9-81ED-4DB2-BD59-A6C34878D82A}">
                    <a16:rowId xmlns:a16="http://schemas.microsoft.com/office/drawing/2014/main" val="1966740715"/>
                  </a:ext>
                </a:extLst>
              </a:tr>
              <a:tr h="370840">
                <a:tc>
                  <a: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8. Model Interpretation</a:t>
                      </a:r>
                    </a:p>
                  </a:txBody>
                  <a:tcPr/>
                </a:tc>
                <a:extLst>
                  <a:ext uri="{0D108BD9-81ED-4DB2-BD59-A6C34878D82A}">
                    <a16:rowId xmlns:a16="http://schemas.microsoft.com/office/drawing/2014/main" val="1804310790"/>
                  </a:ext>
                </a:extLst>
              </a:tr>
              <a:tr h="370840">
                <a:tc>
                  <a: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9. Model Performance Visualization</a:t>
                      </a:r>
                    </a:p>
                  </a:txBody>
                  <a:tcPr/>
                </a:tc>
                <a:extLst>
                  <a:ext uri="{0D108BD9-81ED-4DB2-BD59-A6C34878D82A}">
                    <a16:rowId xmlns:a16="http://schemas.microsoft.com/office/drawing/2014/main" val="3750524808"/>
                  </a:ext>
                </a:extLst>
              </a:tr>
              <a:tr h="370840">
                <a:tc>
                  <a: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10. Conclusion</a:t>
                      </a:r>
                    </a:p>
                  </a:txBody>
                  <a:tcPr/>
                </a:tc>
                <a:extLst>
                  <a:ext uri="{0D108BD9-81ED-4DB2-BD59-A6C34878D82A}">
                    <a16:rowId xmlns:a16="http://schemas.microsoft.com/office/drawing/2014/main" val="2610147764"/>
                  </a:ext>
                </a:extLst>
              </a:tr>
              <a:tr h="370840">
                <a:tc>
                  <a: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11. Recommendation</a:t>
                      </a:r>
                    </a:p>
                  </a:txBody>
                  <a:tcPr/>
                </a:tc>
                <a:extLst>
                  <a:ext uri="{0D108BD9-81ED-4DB2-BD59-A6C34878D82A}">
                    <a16:rowId xmlns:a16="http://schemas.microsoft.com/office/drawing/2014/main" val="2438804915"/>
                  </a:ext>
                </a:extLst>
              </a:tr>
            </a:tbl>
          </a:graphicData>
        </a:graphic>
      </p:graphicFrame>
    </p:spTree>
    <p:extLst>
      <p:ext uri="{BB962C8B-B14F-4D97-AF65-F5344CB8AC3E}">
        <p14:creationId xmlns:p14="http://schemas.microsoft.com/office/powerpoint/2010/main" val="93591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58DB-3042-4DDF-FB89-4AFDE20AC23B}"/>
              </a:ext>
            </a:extLst>
          </p:cNvPr>
          <p:cNvSpPr>
            <a:spLocks noGrp="1"/>
          </p:cNvSpPr>
          <p:nvPr>
            <p:ph type="title"/>
          </p:nvPr>
        </p:nvSpPr>
        <p:spPr/>
        <p:txBody>
          <a:bodyPr>
            <a:normAutofit/>
          </a:bodyPr>
          <a:lstStyle/>
          <a:p>
            <a:r>
              <a:rPr lang="en-US" b="1" dirty="0">
                <a:cs typeface="Calibri Light" panose="020F0302020204030204" pitchFamily="34" charset="0"/>
              </a:rPr>
              <a:t>1. Project Selection and Problem Definition</a:t>
            </a:r>
            <a:endParaRPr lang="en-IN" b="1" dirty="0">
              <a:cs typeface="Calibri Light" panose="020F0302020204030204" pitchFamily="34" charset="0"/>
            </a:endParaRPr>
          </a:p>
        </p:txBody>
      </p:sp>
      <p:sp>
        <p:nvSpPr>
          <p:cNvPr id="3" name="Content Placeholder 2">
            <a:extLst>
              <a:ext uri="{FF2B5EF4-FFF2-40B4-BE49-F238E27FC236}">
                <a16:creationId xmlns:a16="http://schemas.microsoft.com/office/drawing/2014/main" id="{12025C29-A8FE-4284-3B94-0F5FD7FE08E2}"/>
              </a:ext>
            </a:extLst>
          </p:cNvPr>
          <p:cNvSpPr>
            <a:spLocks noGrp="1"/>
          </p:cNvSpPr>
          <p:nvPr>
            <p:ph idx="1"/>
          </p:nvPr>
        </p:nvSpPr>
        <p:spPr>
          <a:xfrm>
            <a:off x="486301" y="2491047"/>
            <a:ext cx="11029616" cy="3975348"/>
          </a:xfrm>
        </p:spPr>
        <p:txBody>
          <a:bodyPr>
            <a:noAutofit/>
          </a:bodyPr>
          <a:lstStyle/>
          <a:p>
            <a:pPr marL="0" indent="0" algn="just">
              <a:buNone/>
            </a:pPr>
            <a:r>
              <a:rPr lang="en-US" b="1" dirty="0">
                <a:latin typeface="Calibri Light" panose="020F0302020204030204" pitchFamily="34" charset="0"/>
                <a:cs typeface="Calibri Light" panose="020F0302020204030204" pitchFamily="34" charset="0"/>
              </a:rPr>
              <a:t>Project Selection</a:t>
            </a:r>
          </a:p>
          <a:p>
            <a:pPr algn="just"/>
            <a:r>
              <a:rPr lang="en-US" dirty="0">
                <a:latin typeface="Calibri Light" panose="020F0302020204030204" pitchFamily="34" charset="0"/>
                <a:cs typeface="Calibri Light" panose="020F0302020204030204" pitchFamily="34" charset="0"/>
              </a:rPr>
              <a:t>Identified and selected the "Online Shoppers Purchasing Intention" project based on its relevance to online retail and availability of a quality dataset from Kaggle.</a:t>
            </a:r>
          </a:p>
          <a:p>
            <a:pPr algn="just"/>
            <a:r>
              <a:rPr lang="en-US" dirty="0">
                <a:latin typeface="Calibri Light" panose="020F0302020204030204" pitchFamily="34" charset="0"/>
                <a:cs typeface="Calibri Light" panose="020F0302020204030204" pitchFamily="34" charset="0"/>
              </a:rPr>
              <a:t>Considered the project’s potential impact on improving sales and optimizing business strategies for online retailers.</a:t>
            </a:r>
            <a:endParaRPr lang="en-US" b="1" dirty="0">
              <a:latin typeface="Calibri Light" panose="020F0302020204030204" pitchFamily="34" charset="0"/>
              <a:cs typeface="Calibri Light" panose="020F0302020204030204" pitchFamily="34" charset="0"/>
            </a:endParaRPr>
          </a:p>
          <a:p>
            <a:pPr marL="0" indent="0" algn="just">
              <a:buNone/>
            </a:pPr>
            <a:r>
              <a:rPr lang="en-US" b="1" dirty="0">
                <a:latin typeface="Calibri Light" panose="020F0302020204030204" pitchFamily="34" charset="0"/>
                <a:cs typeface="Calibri Light" panose="020F0302020204030204" pitchFamily="34" charset="0"/>
              </a:rPr>
              <a:t>Problem Definition</a:t>
            </a:r>
          </a:p>
          <a:p>
            <a:pPr algn="just"/>
            <a:r>
              <a:rPr lang="en-US" dirty="0">
                <a:latin typeface="Calibri Light" panose="020F0302020204030204" pitchFamily="34" charset="0"/>
                <a:cs typeface="Calibri Light" panose="020F0302020204030204" pitchFamily="34" charset="0"/>
              </a:rPr>
              <a:t>The project aims to predict online shoppers' purchasing intention using machine learning techniques.</a:t>
            </a:r>
          </a:p>
          <a:p>
            <a:pPr algn="just"/>
            <a:r>
              <a:rPr lang="en-US" dirty="0">
                <a:latin typeface="Calibri Light" panose="020F0302020204030204" pitchFamily="34" charset="0"/>
                <a:cs typeface="Calibri Light" panose="020F0302020204030204" pitchFamily="34" charset="0"/>
              </a:rPr>
              <a:t>The main problem is to identify the key factors that influence online purchasing intention and provide recommendations to online retailers for improving their sales.</a:t>
            </a:r>
          </a:p>
          <a:p>
            <a:pPr algn="just"/>
            <a:r>
              <a:rPr lang="en-US" dirty="0">
                <a:latin typeface="Calibri Light" panose="020F0302020204030204" pitchFamily="34" charset="0"/>
                <a:cs typeface="Calibri Light" panose="020F0302020204030204" pitchFamily="34" charset="0"/>
              </a:rPr>
              <a:t>Challenges include dealing with unstructured data, data cleaning and processing, and developing accurate prediction models.</a:t>
            </a:r>
          </a:p>
          <a:p>
            <a:pPr algn="just"/>
            <a:r>
              <a:rPr lang="en-US" dirty="0">
                <a:latin typeface="Calibri Light" panose="020F0302020204030204" pitchFamily="34" charset="0"/>
                <a:cs typeface="Calibri Light" panose="020F0302020204030204" pitchFamily="34" charset="0"/>
              </a:rPr>
              <a:t>The project also involves interpreting the results and providing actionable insights for optimizing online retail strategies.</a:t>
            </a:r>
          </a:p>
          <a:p>
            <a:endParaRPr lang="en-IN" dirty="0"/>
          </a:p>
        </p:txBody>
      </p:sp>
    </p:spTree>
    <p:extLst>
      <p:ext uri="{BB962C8B-B14F-4D97-AF65-F5344CB8AC3E}">
        <p14:creationId xmlns:p14="http://schemas.microsoft.com/office/powerpoint/2010/main" val="392567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BD95-F9E9-1F98-161D-338D5926BFF4}"/>
              </a:ext>
            </a:extLst>
          </p:cNvPr>
          <p:cNvSpPr>
            <a:spLocks noGrp="1"/>
          </p:cNvSpPr>
          <p:nvPr>
            <p:ph type="title"/>
          </p:nvPr>
        </p:nvSpPr>
        <p:spPr>
          <a:xfrm>
            <a:off x="581192" y="702156"/>
            <a:ext cx="11029616" cy="1013800"/>
          </a:xfrm>
        </p:spPr>
        <p:txBody>
          <a:bodyPr>
            <a:normAutofit/>
          </a:bodyPr>
          <a:lstStyle/>
          <a:p>
            <a:r>
              <a:rPr lang="en-US" b="1" dirty="0">
                <a:cs typeface="Calibri Light" panose="020F0302020204030204" pitchFamily="34" charset="0"/>
              </a:rPr>
              <a:t>2. Data Collection</a:t>
            </a:r>
            <a:endParaRPr lang="en-IN" b="1" dirty="0">
              <a:cs typeface="Calibri Light" panose="020F0302020204030204" pitchFamily="34" charset="0"/>
            </a:endParaRPr>
          </a:p>
        </p:txBody>
      </p:sp>
      <p:sp>
        <p:nvSpPr>
          <p:cNvPr id="41" name="Rectangle 36">
            <a:extLst>
              <a:ext uri="{FF2B5EF4-FFF2-40B4-BE49-F238E27FC236}">
                <a16:creationId xmlns:a16="http://schemas.microsoft.com/office/drawing/2014/main" id="{054F317B-4EA9-4C94-9EF8-020431E39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00DBF8"/>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38">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4" descr="Blue blocks and networks technology background">
            <a:extLst>
              <a:ext uri="{FF2B5EF4-FFF2-40B4-BE49-F238E27FC236}">
                <a16:creationId xmlns:a16="http://schemas.microsoft.com/office/drawing/2014/main" id="{5316B347-7D54-8924-4F64-A3BD9B90543C}"/>
              </a:ext>
            </a:extLst>
          </p:cNvPr>
          <p:cNvPicPr>
            <a:picLocks noChangeAspect="1"/>
          </p:cNvPicPr>
          <p:nvPr/>
        </p:nvPicPr>
        <p:blipFill rotWithShape="1">
          <a:blip r:embed="rId2"/>
          <a:srcRect l="15390" r="46301" b="-446"/>
          <a:stretch/>
        </p:blipFill>
        <p:spPr>
          <a:xfrm>
            <a:off x="1072682" y="2361056"/>
            <a:ext cx="2474260" cy="3649219"/>
          </a:xfrm>
          <a:prstGeom prst="rect">
            <a:avLst/>
          </a:prstGeom>
        </p:spPr>
      </p:pic>
      <p:sp>
        <p:nvSpPr>
          <p:cNvPr id="43" name="Content Placeholder 2">
            <a:extLst>
              <a:ext uri="{FF2B5EF4-FFF2-40B4-BE49-F238E27FC236}">
                <a16:creationId xmlns:a16="http://schemas.microsoft.com/office/drawing/2014/main" id="{10F3210E-60A8-EB99-4E94-496BD9DFC32C}"/>
              </a:ext>
            </a:extLst>
          </p:cNvPr>
          <p:cNvSpPr>
            <a:spLocks noGrp="1"/>
          </p:cNvSpPr>
          <p:nvPr>
            <p:ph idx="1"/>
          </p:nvPr>
        </p:nvSpPr>
        <p:spPr>
          <a:xfrm>
            <a:off x="4422075" y="2023233"/>
            <a:ext cx="7240141" cy="4401459"/>
          </a:xfrm>
        </p:spPr>
        <p:txBody>
          <a:bodyPr>
            <a:normAutofit/>
          </a:bodyPr>
          <a:lstStyle/>
          <a:p>
            <a:pPr marL="0" indent="0" algn="just">
              <a:lnSpc>
                <a:spcPct val="90000"/>
              </a:lnSpc>
              <a:buClr>
                <a:srgbClr val="00DBF8"/>
              </a:buClr>
              <a:buNone/>
            </a:pPr>
            <a:r>
              <a:rPr lang="en-US" sz="1500" b="1" dirty="0">
                <a:latin typeface="Calibri Light" panose="020F0302020204030204" pitchFamily="34" charset="0"/>
                <a:cs typeface="Calibri Light" panose="020F0302020204030204" pitchFamily="34" charset="0"/>
              </a:rPr>
              <a:t>Data Source</a:t>
            </a:r>
          </a:p>
          <a:p>
            <a:pPr marL="0" indent="0" algn="just">
              <a:lnSpc>
                <a:spcPct val="90000"/>
              </a:lnSpc>
              <a:buClr>
                <a:srgbClr val="00DBF8"/>
              </a:buClr>
              <a:buNone/>
            </a:pPr>
            <a:r>
              <a:rPr lang="en-US" sz="1500" dirty="0">
                <a:latin typeface="Calibri Light" panose="020F0302020204030204" pitchFamily="34" charset="0"/>
                <a:cs typeface="Calibri Light" panose="020F0302020204030204" pitchFamily="34" charset="0"/>
              </a:rPr>
              <a:t>The dataset for this project was obtained from the UCI Machine Learning Repository, specifically from the Center for Machine Learning and Intelligent Systems. This is a reputable source known for its quality datasets used in machine learning and data analysis projects.</a:t>
            </a:r>
          </a:p>
          <a:p>
            <a:pPr marL="0" indent="0" algn="just">
              <a:lnSpc>
                <a:spcPct val="90000"/>
              </a:lnSpc>
              <a:buClr>
                <a:srgbClr val="00DBF8"/>
              </a:buClr>
              <a:buNone/>
            </a:pPr>
            <a:r>
              <a:rPr lang="en-US" sz="1500" b="1" dirty="0">
                <a:latin typeface="Calibri Light" panose="020F0302020204030204" pitchFamily="34" charset="0"/>
                <a:cs typeface="Calibri Light" panose="020F0302020204030204" pitchFamily="34" charset="0"/>
              </a:rPr>
              <a:t>Data Description:</a:t>
            </a:r>
          </a:p>
          <a:p>
            <a:pPr marL="0" indent="0" algn="just">
              <a:lnSpc>
                <a:spcPct val="90000"/>
              </a:lnSpc>
              <a:buClr>
                <a:srgbClr val="00DBF8"/>
              </a:buClr>
              <a:buNone/>
            </a:pPr>
            <a:r>
              <a:rPr lang="en-US" sz="1500" dirty="0">
                <a:latin typeface="Calibri Light" panose="020F0302020204030204" pitchFamily="34" charset="0"/>
                <a:cs typeface="Calibri Light" panose="020F0302020204030204" pitchFamily="34" charset="0"/>
              </a:rPr>
              <a:t>The dataset consists of 12,330 rows of information (also known as sessions) and contains 18 features. Out of the 18 features, 10 are numerical and 8 are categorical. The features include variables such as Administrative, Administrative Duration, Informational, Informational Duration, Product Related, Product Related Duration, Bounce Rates, Month, Exit Rates, Page Values, Special Day, Operating Systems, Browser, Region, Traffic Type, Visitor Type, Weekend, and Revenue. These features provide valuable information about user behavior, browsing patterns, and purchase-related activities on the online store.</a:t>
            </a:r>
          </a:p>
          <a:p>
            <a:pPr marL="0" indent="0" algn="just">
              <a:lnSpc>
                <a:spcPct val="90000"/>
              </a:lnSpc>
              <a:buClr>
                <a:srgbClr val="00DBF8"/>
              </a:buClr>
              <a:buNone/>
            </a:pPr>
            <a:r>
              <a:rPr lang="en-US" sz="1500" b="1" dirty="0">
                <a:latin typeface="Calibri Light" panose="020F0302020204030204" pitchFamily="34" charset="0"/>
                <a:cs typeface="Calibri Light" panose="020F0302020204030204" pitchFamily="34" charset="0"/>
              </a:rPr>
              <a:t>Data Collection Method</a:t>
            </a:r>
          </a:p>
          <a:p>
            <a:pPr marL="0" indent="0" algn="just">
              <a:lnSpc>
                <a:spcPct val="90000"/>
              </a:lnSpc>
              <a:buClr>
                <a:srgbClr val="00DBF8"/>
              </a:buClr>
              <a:buNone/>
            </a:pPr>
            <a:r>
              <a:rPr lang="en-US" sz="1500" dirty="0">
                <a:latin typeface="Calibri Light" panose="020F0302020204030204" pitchFamily="34" charset="0"/>
                <a:cs typeface="Calibri Light" panose="020F0302020204030204" pitchFamily="34" charset="0"/>
              </a:rPr>
              <a:t>The data was collected through website logs of the online store, capturing various activities of users during their sessions, such as page views, duration, bounce rates, exit rates, and purchase completion. The data was then organized and processed to create a structured dataset that can be used for analysis and modeling</a:t>
            </a:r>
            <a:endParaRPr lang="en-IN" sz="15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207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DD2C-79B2-A154-1725-75BAEE2A2CBE}"/>
              </a:ext>
            </a:extLst>
          </p:cNvPr>
          <p:cNvSpPr>
            <a:spLocks noGrp="1"/>
          </p:cNvSpPr>
          <p:nvPr>
            <p:ph type="title"/>
          </p:nvPr>
        </p:nvSpPr>
        <p:spPr/>
        <p:txBody>
          <a:bodyPr>
            <a:normAutofit/>
          </a:bodyPr>
          <a:lstStyle/>
          <a:p>
            <a:r>
              <a:rPr lang="en-IN" b="1" dirty="0">
                <a:cs typeface="Calibri Light" panose="020F0302020204030204" pitchFamily="34" charset="0"/>
              </a:rPr>
              <a:t>3. Data </a:t>
            </a:r>
            <a:r>
              <a:rPr lang="en-IN" b="1" dirty="0" err="1">
                <a:cs typeface="Calibri Light" panose="020F0302020204030204" pitchFamily="34" charset="0"/>
              </a:rPr>
              <a:t>VIsUALIZATIONS</a:t>
            </a:r>
            <a:endParaRPr lang="en-IN" b="1" dirty="0">
              <a:cs typeface="Calibri Light" panose="020F0302020204030204" pitchFamily="34" charset="0"/>
            </a:endParaRPr>
          </a:p>
        </p:txBody>
      </p:sp>
      <p:sp>
        <p:nvSpPr>
          <p:cNvPr id="6" name="Content Placeholder 5">
            <a:extLst>
              <a:ext uri="{FF2B5EF4-FFF2-40B4-BE49-F238E27FC236}">
                <a16:creationId xmlns:a16="http://schemas.microsoft.com/office/drawing/2014/main" id="{47ADF956-6F09-3A83-3300-8A7A5F1C56D4}"/>
              </a:ext>
            </a:extLst>
          </p:cNvPr>
          <p:cNvSpPr>
            <a:spLocks noGrp="1"/>
          </p:cNvSpPr>
          <p:nvPr>
            <p:ph idx="1"/>
          </p:nvPr>
        </p:nvSpPr>
        <p:spPr/>
        <p:txBody>
          <a:bodyPr>
            <a:normAutofit/>
          </a:bodyPr>
          <a:lstStyle/>
          <a:p>
            <a:endParaRPr lang="en-IN" dirty="0"/>
          </a:p>
        </p:txBody>
      </p:sp>
      <p:pic>
        <p:nvPicPr>
          <p:cNvPr id="8" name="Picture 7" descr="Chart, bar chart, histogram&#10;&#10;Description automatically generated">
            <a:extLst>
              <a:ext uri="{FF2B5EF4-FFF2-40B4-BE49-F238E27FC236}">
                <a16:creationId xmlns:a16="http://schemas.microsoft.com/office/drawing/2014/main" id="{8DF05530-6BE0-6D59-D273-0B7FFD34698E}"/>
              </a:ext>
            </a:extLst>
          </p:cNvPr>
          <p:cNvPicPr>
            <a:picLocks noChangeAspect="1"/>
          </p:cNvPicPr>
          <p:nvPr/>
        </p:nvPicPr>
        <p:blipFill>
          <a:blip r:embed="rId2"/>
          <a:stretch>
            <a:fillRect/>
          </a:stretch>
        </p:blipFill>
        <p:spPr>
          <a:xfrm>
            <a:off x="469905" y="2096482"/>
            <a:ext cx="5626094" cy="3943557"/>
          </a:xfrm>
          <a:prstGeom prst="rect">
            <a:avLst/>
          </a:prstGeom>
        </p:spPr>
      </p:pic>
      <p:pic>
        <p:nvPicPr>
          <p:cNvPr id="9" name="Picture 8" descr="Chart, pie chart&#10;&#10;Description automatically generated">
            <a:extLst>
              <a:ext uri="{FF2B5EF4-FFF2-40B4-BE49-F238E27FC236}">
                <a16:creationId xmlns:a16="http://schemas.microsoft.com/office/drawing/2014/main" id="{F3A94EC7-03AB-5B4E-F882-2FBD657BCFF8}"/>
              </a:ext>
            </a:extLst>
          </p:cNvPr>
          <p:cNvPicPr>
            <a:picLocks noChangeAspect="1"/>
          </p:cNvPicPr>
          <p:nvPr/>
        </p:nvPicPr>
        <p:blipFill>
          <a:blip r:embed="rId3"/>
          <a:stretch>
            <a:fillRect/>
          </a:stretch>
        </p:blipFill>
        <p:spPr>
          <a:xfrm>
            <a:off x="6692309" y="2180496"/>
            <a:ext cx="3900929" cy="3603765"/>
          </a:xfrm>
          <a:prstGeom prst="rect">
            <a:avLst/>
          </a:prstGeom>
        </p:spPr>
      </p:pic>
      <p:sp>
        <p:nvSpPr>
          <p:cNvPr id="4" name="TextBox 3">
            <a:extLst>
              <a:ext uri="{FF2B5EF4-FFF2-40B4-BE49-F238E27FC236}">
                <a16:creationId xmlns:a16="http://schemas.microsoft.com/office/drawing/2014/main" id="{67E46455-9301-401F-C8C6-602A1B5C42E0}"/>
              </a:ext>
            </a:extLst>
          </p:cNvPr>
          <p:cNvSpPr txBox="1"/>
          <p:nvPr/>
        </p:nvSpPr>
        <p:spPr>
          <a:xfrm>
            <a:off x="7703537" y="5942813"/>
            <a:ext cx="2389369" cy="369332"/>
          </a:xfrm>
          <a:prstGeom prst="rect">
            <a:avLst/>
          </a:prstGeom>
          <a:noFill/>
        </p:spPr>
        <p:txBody>
          <a:bodyPr wrap="square">
            <a:spAutoFit/>
          </a:bodyPr>
          <a:lstStyle/>
          <a:p>
            <a:r>
              <a:rPr lang="en-US" sz="1800" b="0" i="0" dirty="0">
                <a:solidFill>
                  <a:srgbClr val="374151"/>
                </a:solidFill>
                <a:effectLst/>
                <a:latin typeface="Söhne"/>
              </a:rPr>
              <a:t>Revenue </a:t>
            </a:r>
            <a:r>
              <a:rPr lang="en-US" dirty="0">
                <a:solidFill>
                  <a:srgbClr val="374151"/>
                </a:solidFill>
                <a:latin typeface="Söhne"/>
              </a:rPr>
              <a:t>D</a:t>
            </a:r>
            <a:r>
              <a:rPr lang="en-US" sz="1800" b="0" i="0" dirty="0">
                <a:solidFill>
                  <a:srgbClr val="374151"/>
                </a:solidFill>
                <a:effectLst/>
                <a:latin typeface="Söhne"/>
              </a:rPr>
              <a:t>istribution </a:t>
            </a:r>
            <a:endParaRPr lang="en-US" dirty="0"/>
          </a:p>
        </p:txBody>
      </p:sp>
    </p:spTree>
    <p:extLst>
      <p:ext uri="{BB962C8B-B14F-4D97-AF65-F5344CB8AC3E}">
        <p14:creationId xmlns:p14="http://schemas.microsoft.com/office/powerpoint/2010/main" val="136301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6A42689-0AEC-E880-521A-F18A637EEFEE}"/>
              </a:ext>
            </a:extLst>
          </p:cNvPr>
          <p:cNvSpPr>
            <a:spLocks noGrp="1"/>
          </p:cNvSpPr>
          <p:nvPr>
            <p:ph type="title"/>
          </p:nvPr>
        </p:nvSpPr>
        <p:spPr>
          <a:xfrm>
            <a:off x="601255" y="702156"/>
            <a:ext cx="3409783" cy="1013800"/>
          </a:xfrm>
        </p:spPr>
        <p:txBody>
          <a:bodyPr vert="horz" lIns="91440" tIns="45720" rIns="91440" bIns="45720" rtlCol="0" anchor="b">
            <a:normAutofit/>
          </a:bodyPr>
          <a:lstStyle/>
          <a:p>
            <a:r>
              <a:rPr lang="en-US" b="1" dirty="0">
                <a:cs typeface="Calibri Light" panose="020F0302020204030204" pitchFamily="34" charset="0"/>
              </a:rPr>
              <a:t>  HEATMAP </a:t>
            </a:r>
          </a:p>
        </p:txBody>
      </p:sp>
      <p:sp>
        <p:nvSpPr>
          <p:cNvPr id="15" name="Rectangle 14">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73A9FA"/>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F85815E5-DF4F-0204-5B62-BF420969048D}"/>
              </a:ext>
            </a:extLst>
          </p:cNvPr>
          <p:cNvSpPr txBox="1"/>
          <p:nvPr/>
        </p:nvSpPr>
        <p:spPr>
          <a:xfrm>
            <a:off x="591224" y="1209056"/>
            <a:ext cx="3409782" cy="4036582"/>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2"/>
              </a:buClr>
              <a:buSzPct val="92000"/>
              <a:buFont typeface="Wingdings 2" panose="05020102010507070707" pitchFamily="18" charset="2"/>
              <a:buChar char=""/>
            </a:pPr>
            <a:r>
              <a:rPr lang="en-US" sz="1400" dirty="0">
                <a:solidFill>
                  <a:schemeClr val="bg1"/>
                </a:solidFill>
                <a:effectLst/>
                <a:latin typeface="Calibri Light" panose="020F0302020204030204" pitchFamily="34" charset="0"/>
                <a:cs typeface="Calibri Light" panose="020F0302020204030204" pitchFamily="34" charset="0"/>
              </a:rPr>
              <a:t>This plot shows how each feature in the dataset is correlated with every other feature</a:t>
            </a:r>
            <a:endParaRPr lang="en-US" sz="1400" dirty="0">
              <a:solidFill>
                <a:schemeClr val="bg1"/>
              </a:solidFill>
              <a:latin typeface="Calibri Light" panose="020F0302020204030204" pitchFamily="34" charset="0"/>
              <a:cs typeface="Calibri Light" panose="020F0302020204030204" pitchFamily="34" charset="0"/>
            </a:endParaRPr>
          </a:p>
        </p:txBody>
      </p:sp>
      <p:pic>
        <p:nvPicPr>
          <p:cNvPr id="4" name="Content Placeholder 3" descr="Chart&#10;&#10;Description automatically generated">
            <a:extLst>
              <a:ext uri="{FF2B5EF4-FFF2-40B4-BE49-F238E27FC236}">
                <a16:creationId xmlns:a16="http://schemas.microsoft.com/office/drawing/2014/main" id="{BCD483E3-2429-63C1-8AE3-8F35EDD2B6FB}"/>
              </a:ext>
            </a:extLst>
          </p:cNvPr>
          <p:cNvPicPr>
            <a:picLocks noChangeAspect="1"/>
          </p:cNvPicPr>
          <p:nvPr/>
        </p:nvPicPr>
        <p:blipFill rotWithShape="1">
          <a:blip r:embed="rId2"/>
          <a:srcRect l="4492" r="2994"/>
          <a:stretch/>
        </p:blipFill>
        <p:spPr bwMode="auto">
          <a:xfrm>
            <a:off x="4241831" y="811673"/>
            <a:ext cx="7358946" cy="5414506"/>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82065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45A3C-6D9F-6661-1357-2A39C6F62857}"/>
              </a:ext>
            </a:extLst>
          </p:cNvPr>
          <p:cNvSpPr>
            <a:spLocks noGrp="1"/>
          </p:cNvSpPr>
          <p:nvPr>
            <p:ph type="title"/>
          </p:nvPr>
        </p:nvSpPr>
        <p:spPr/>
        <p:txBody>
          <a:bodyPr>
            <a:normAutofit/>
          </a:bodyPr>
          <a:lstStyle/>
          <a:p>
            <a:r>
              <a:rPr lang="en-IN" b="1">
                <a:cs typeface="Calibri Light" panose="020F0302020204030204" pitchFamily="34" charset="0"/>
              </a:rPr>
              <a:t>Univariate analysis</a:t>
            </a:r>
            <a:endParaRPr lang="en-IN" b="1" dirty="0">
              <a:cs typeface="Calibri Light" panose="020F0302020204030204" pitchFamily="34" charset="0"/>
            </a:endParaRPr>
          </a:p>
        </p:txBody>
      </p:sp>
      <p:pic>
        <p:nvPicPr>
          <p:cNvPr id="4" name="Picture 3" descr="Chart, waterfall chart&#10;&#10;Description automatically generated">
            <a:extLst>
              <a:ext uri="{FF2B5EF4-FFF2-40B4-BE49-F238E27FC236}">
                <a16:creationId xmlns:a16="http://schemas.microsoft.com/office/drawing/2014/main" id="{FB93257A-F712-20A4-9EE0-C9026513AFE3}"/>
              </a:ext>
            </a:extLst>
          </p:cNvPr>
          <p:cNvPicPr>
            <a:picLocks noChangeAspect="1"/>
          </p:cNvPicPr>
          <p:nvPr/>
        </p:nvPicPr>
        <p:blipFill rotWithShape="1">
          <a:blip r:embed="rId2"/>
          <a:srcRect b="49934"/>
          <a:stretch/>
        </p:blipFill>
        <p:spPr bwMode="auto">
          <a:xfrm>
            <a:off x="279267" y="1874898"/>
            <a:ext cx="5960155" cy="3977729"/>
          </a:xfrm>
          <a:prstGeom prst="rect">
            <a:avLst/>
          </a:prstGeom>
          <a:ln>
            <a:noFill/>
          </a:ln>
          <a:extLst>
            <a:ext uri="{53640926-AAD7-44D8-BBD7-CCE9431645EC}">
              <a14:shadowObscured xmlns:a14="http://schemas.microsoft.com/office/drawing/2010/main"/>
            </a:ext>
          </a:extLst>
        </p:spPr>
      </p:pic>
      <p:pic>
        <p:nvPicPr>
          <p:cNvPr id="5" name="Picture 4" descr="Chart, waterfall chart&#10;&#10;Description automatically generated">
            <a:extLst>
              <a:ext uri="{FF2B5EF4-FFF2-40B4-BE49-F238E27FC236}">
                <a16:creationId xmlns:a16="http://schemas.microsoft.com/office/drawing/2014/main" id="{A0E784E1-1254-2A90-12A1-58B2BB811A1D}"/>
              </a:ext>
            </a:extLst>
          </p:cNvPr>
          <p:cNvPicPr>
            <a:picLocks noChangeAspect="1"/>
          </p:cNvPicPr>
          <p:nvPr/>
        </p:nvPicPr>
        <p:blipFill rotWithShape="1">
          <a:blip r:embed="rId2"/>
          <a:srcRect t="49777"/>
          <a:stretch/>
        </p:blipFill>
        <p:spPr bwMode="auto">
          <a:xfrm>
            <a:off x="6239422" y="1874898"/>
            <a:ext cx="5475969" cy="400768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94DC009-A5AD-81B8-F1CB-FDED2E129F29}"/>
              </a:ext>
            </a:extLst>
          </p:cNvPr>
          <p:cNvSpPr txBox="1"/>
          <p:nvPr/>
        </p:nvSpPr>
        <p:spPr>
          <a:xfrm>
            <a:off x="476609" y="5852627"/>
            <a:ext cx="11029616" cy="646331"/>
          </a:xfrm>
          <a:prstGeom prst="rect">
            <a:avLst/>
          </a:prstGeom>
          <a:noFill/>
        </p:spPr>
        <p:txBody>
          <a:bodyPr wrap="square">
            <a:spAutoFit/>
          </a:bodyPr>
          <a:lstStyle/>
          <a:p>
            <a:pPr>
              <a:buClr>
                <a:schemeClr val="accent2"/>
              </a:buClr>
            </a:pPr>
            <a:r>
              <a:rPr lang="en-US" dirty="0">
                <a:effectLst/>
                <a:latin typeface="Calibri Light" panose="020F0302020204030204" pitchFamily="34" charset="0"/>
                <a:ea typeface="Calibri Light" panose="020F0302020204030204" pitchFamily="34" charset="0"/>
                <a:cs typeface="Calibri Light" panose="020F0302020204030204" pitchFamily="34" charset="0"/>
              </a:rPr>
              <a:t>Customers adding revenue based on Administrative, Informational, </a:t>
            </a:r>
            <a:r>
              <a:rPr lang="en-US" dirty="0" err="1">
                <a:effectLst/>
                <a:latin typeface="Calibri Light" panose="020F0302020204030204" pitchFamily="34" charset="0"/>
                <a:ea typeface="Calibri Light" panose="020F0302020204030204" pitchFamily="34" charset="0"/>
                <a:cs typeface="Calibri Light" panose="020F0302020204030204" pitchFamily="34" charset="0"/>
              </a:rPr>
              <a:t>ProductRelated</a:t>
            </a:r>
            <a:r>
              <a:rPr lang="en-US" dirty="0">
                <a:effectLst/>
                <a:latin typeface="Calibri Light" panose="020F0302020204030204" pitchFamily="34" charset="0"/>
                <a:ea typeface="Calibri Light" panose="020F0302020204030204" pitchFamily="34" charset="0"/>
                <a:cs typeface="Calibri Light" panose="020F0302020204030204" pitchFamily="34" charset="0"/>
              </a:rPr>
              <a:t>, Special Day, Operating Systems, Browser, Region, and Traffic Type</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7366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0B39D-673D-47DB-AF94-2D15174D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0BBAAC85-3967-456F-858E-A7B660076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56124464-57E5-400F-B084-340F5F0E3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975B959-703A-4CBD-B6B4-87EFD5C40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FFB3542-839A-4F03-BEB3-5B5B0E479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AF76E-2C67-F672-EE43-7F793988456A}"/>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b="1" dirty="0">
                <a:solidFill>
                  <a:schemeClr val="accent1"/>
                </a:solidFill>
                <a:effectLst/>
              </a:rPr>
              <a:t>4. Data Exploration</a:t>
            </a:r>
            <a:br>
              <a:rPr lang="en-US" b="1" u="sng" dirty="0">
                <a:solidFill>
                  <a:schemeClr val="accent1"/>
                </a:solidFill>
                <a:effectLst/>
              </a:rPr>
            </a:br>
            <a:endParaRPr lang="en-US" b="1" dirty="0">
              <a:solidFill>
                <a:schemeClr val="accent1"/>
              </a:solidFill>
            </a:endParaRPr>
          </a:p>
        </p:txBody>
      </p:sp>
      <p:sp>
        <p:nvSpPr>
          <p:cNvPr id="3" name="Content Placeholder 2">
            <a:extLst>
              <a:ext uri="{FF2B5EF4-FFF2-40B4-BE49-F238E27FC236}">
                <a16:creationId xmlns:a16="http://schemas.microsoft.com/office/drawing/2014/main" id="{0E012164-D383-BB39-2193-242FFC332D1E}"/>
              </a:ext>
            </a:extLst>
          </p:cNvPr>
          <p:cNvSpPr>
            <a:spLocks noGrp="1"/>
          </p:cNvSpPr>
          <p:nvPr>
            <p:ph idx="1"/>
          </p:nvPr>
        </p:nvSpPr>
        <p:spPr>
          <a:xfrm>
            <a:off x="581194" y="2172965"/>
            <a:ext cx="10993546" cy="525565"/>
          </a:xfrm>
        </p:spPr>
        <p:txBody>
          <a:bodyPr vert="horz" lIns="91440" tIns="45720" rIns="91440" bIns="45720" rtlCol="0" anchor="t">
            <a:normAutofit/>
          </a:bodyPr>
          <a:lstStyle/>
          <a:p>
            <a:pPr marL="0" indent="0">
              <a:buNone/>
            </a:pPr>
            <a:r>
              <a:rPr lang="en-US" sz="1600" b="1" cap="all" dirty="0">
                <a:solidFill>
                  <a:schemeClr val="accent2"/>
                </a:solidFill>
              </a:rPr>
              <a:t>Description and Summary Statistics</a:t>
            </a:r>
          </a:p>
        </p:txBody>
      </p:sp>
      <p:sp>
        <p:nvSpPr>
          <p:cNvPr id="20" name="Rectangle 19">
            <a:extLst>
              <a:ext uri="{FF2B5EF4-FFF2-40B4-BE49-F238E27FC236}">
                <a16:creationId xmlns:a16="http://schemas.microsoft.com/office/drawing/2014/main" id="{86082481-A4EA-4F11-9006-FB76DB52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Table&#10;&#10;Description automatically generated with medium confidence">
            <a:extLst>
              <a:ext uri="{FF2B5EF4-FFF2-40B4-BE49-F238E27FC236}">
                <a16:creationId xmlns:a16="http://schemas.microsoft.com/office/drawing/2014/main" id="{07F98D69-F7A0-7D29-0432-A6DBF90EE2C5}"/>
              </a:ext>
            </a:extLst>
          </p:cNvPr>
          <p:cNvPicPr>
            <a:picLocks noChangeAspect="1"/>
          </p:cNvPicPr>
          <p:nvPr/>
        </p:nvPicPr>
        <p:blipFill>
          <a:blip r:embed="rId2"/>
          <a:stretch>
            <a:fillRect/>
          </a:stretch>
        </p:blipFill>
        <p:spPr>
          <a:xfrm>
            <a:off x="581192" y="2698530"/>
            <a:ext cx="6682250" cy="3575003"/>
          </a:xfrm>
          <a:prstGeom prst="rect">
            <a:avLst/>
          </a:prstGeom>
        </p:spPr>
      </p:pic>
      <p:pic>
        <p:nvPicPr>
          <p:cNvPr id="4" name="Picture 3" descr="A screenshot of a computer&#10;&#10;Description automatically generated with medium confidence">
            <a:extLst>
              <a:ext uri="{FF2B5EF4-FFF2-40B4-BE49-F238E27FC236}">
                <a16:creationId xmlns:a16="http://schemas.microsoft.com/office/drawing/2014/main" id="{15C70A44-688C-7C72-6855-9D3CF4B9F37E}"/>
              </a:ext>
            </a:extLst>
          </p:cNvPr>
          <p:cNvPicPr>
            <a:picLocks noChangeAspect="1"/>
          </p:cNvPicPr>
          <p:nvPr/>
        </p:nvPicPr>
        <p:blipFill>
          <a:blip r:embed="rId3"/>
          <a:stretch>
            <a:fillRect/>
          </a:stretch>
        </p:blipFill>
        <p:spPr>
          <a:xfrm>
            <a:off x="7709974" y="2078965"/>
            <a:ext cx="3864765" cy="4194567"/>
          </a:xfrm>
          <a:prstGeom prst="rect">
            <a:avLst/>
          </a:prstGeom>
        </p:spPr>
      </p:pic>
    </p:spTree>
    <p:extLst>
      <p:ext uri="{BB962C8B-B14F-4D97-AF65-F5344CB8AC3E}">
        <p14:creationId xmlns:p14="http://schemas.microsoft.com/office/powerpoint/2010/main" val="16851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E9FA-4E48-E67E-BDCF-A8291A13D965}"/>
              </a:ext>
            </a:extLst>
          </p:cNvPr>
          <p:cNvSpPr>
            <a:spLocks noGrp="1"/>
          </p:cNvSpPr>
          <p:nvPr>
            <p:ph type="title"/>
          </p:nvPr>
        </p:nvSpPr>
        <p:spPr>
          <a:xfrm>
            <a:off x="581192" y="702156"/>
            <a:ext cx="11029616" cy="1013800"/>
          </a:xfrm>
        </p:spPr>
        <p:txBody>
          <a:bodyPr>
            <a:noAutofit/>
          </a:bodyPr>
          <a:lstStyle/>
          <a:p>
            <a:pPr>
              <a:lnSpc>
                <a:spcPct val="90000"/>
              </a:lnSpc>
            </a:pPr>
            <a:r>
              <a:rPr lang="en-US" b="1" dirty="0">
                <a:cs typeface="Calibri Light" panose="020F0302020204030204" pitchFamily="34" charset="0"/>
              </a:rPr>
              <a:t>5. </a:t>
            </a:r>
            <a:r>
              <a:rPr lang="en-US" b="1" i="0" dirty="0">
                <a:effectLst/>
                <a:cs typeface="Calibri Light" panose="020F0302020204030204" pitchFamily="34" charset="0"/>
              </a:rPr>
              <a:t>Preprocessing and Data Preparation</a:t>
            </a:r>
            <a:endParaRPr lang="en-IN" dirty="0"/>
          </a:p>
        </p:txBody>
      </p:sp>
      <p:sp>
        <p:nvSpPr>
          <p:cNvPr id="21" name="Rectangle 20">
            <a:extLst>
              <a:ext uri="{FF2B5EF4-FFF2-40B4-BE49-F238E27FC236}">
                <a16:creationId xmlns:a16="http://schemas.microsoft.com/office/drawing/2014/main" id="{054F317B-4EA9-4C94-9EF8-020431E39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71B1DB"/>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 box and whisker chart&#10;&#10;Description automatically generated">
            <a:extLst>
              <a:ext uri="{FF2B5EF4-FFF2-40B4-BE49-F238E27FC236}">
                <a16:creationId xmlns:a16="http://schemas.microsoft.com/office/drawing/2014/main" id="{65DF69FB-04F7-7651-AC9C-DDA1FE29395C}"/>
              </a:ext>
            </a:extLst>
          </p:cNvPr>
          <p:cNvPicPr>
            <a:picLocks noChangeAspect="1"/>
          </p:cNvPicPr>
          <p:nvPr/>
        </p:nvPicPr>
        <p:blipFill>
          <a:blip r:embed="rId2"/>
          <a:stretch>
            <a:fillRect/>
          </a:stretch>
        </p:blipFill>
        <p:spPr>
          <a:xfrm>
            <a:off x="657225" y="3276742"/>
            <a:ext cx="3305175" cy="1817846"/>
          </a:xfrm>
          <a:prstGeom prst="rect">
            <a:avLst/>
          </a:prstGeom>
        </p:spPr>
      </p:pic>
      <p:sp>
        <p:nvSpPr>
          <p:cNvPr id="16" name="Content Placeholder 2">
            <a:extLst>
              <a:ext uri="{FF2B5EF4-FFF2-40B4-BE49-F238E27FC236}">
                <a16:creationId xmlns:a16="http://schemas.microsoft.com/office/drawing/2014/main" id="{42E1399B-643C-AE36-7872-B54CEF2E883D}"/>
              </a:ext>
            </a:extLst>
          </p:cNvPr>
          <p:cNvSpPr>
            <a:spLocks noGrp="1"/>
          </p:cNvSpPr>
          <p:nvPr>
            <p:ph idx="1"/>
          </p:nvPr>
        </p:nvSpPr>
        <p:spPr>
          <a:xfrm>
            <a:off x="4505326" y="2294626"/>
            <a:ext cx="7240140" cy="3931553"/>
          </a:xfrm>
        </p:spPr>
        <p:txBody>
          <a:bodyPr>
            <a:noAutofit/>
          </a:bodyPr>
          <a:lstStyle/>
          <a:p>
            <a:pPr marL="0" indent="0" algn="just">
              <a:lnSpc>
                <a:spcPct val="90000"/>
              </a:lnSpc>
              <a:buClr>
                <a:srgbClr val="71B1DB"/>
              </a:buClr>
              <a:buNone/>
            </a:pPr>
            <a:r>
              <a:rPr lang="en-US" sz="1500" b="1" i="0" dirty="0">
                <a:effectLst/>
                <a:latin typeface="Calibri" panose="020F0502020204030204" pitchFamily="34" charset="0"/>
                <a:ea typeface="Calibri" panose="020F0502020204030204" pitchFamily="34" charset="0"/>
                <a:cs typeface="Calibri" panose="020F0502020204030204" pitchFamily="34" charset="0"/>
              </a:rPr>
              <a:t>Preprocessing </a:t>
            </a:r>
          </a:p>
          <a:p>
            <a:pPr algn="just">
              <a:lnSpc>
                <a:spcPct val="90000"/>
              </a:lnSpc>
              <a:buClr>
                <a:srgbClr val="71B1DB"/>
              </a:buClr>
              <a:buFont typeface="Wingdings" panose="05000000000000000000" pitchFamily="2" charset="2"/>
              <a:buChar char="§"/>
            </a:pPr>
            <a:r>
              <a:rPr lang="en-US" sz="1500" i="0" dirty="0">
                <a:effectLst/>
                <a:latin typeface="Calibri" panose="020F0502020204030204" pitchFamily="34" charset="0"/>
                <a:ea typeface="Calibri" panose="020F0502020204030204" pitchFamily="34" charset="0"/>
                <a:cs typeface="Calibri" panose="020F0502020204030204" pitchFamily="34" charset="0"/>
              </a:rPr>
              <a:t>Dropped "</a:t>
            </a:r>
            <a:r>
              <a:rPr lang="en-US" sz="1500" i="0" dirty="0" err="1">
                <a:effectLst/>
                <a:latin typeface="Calibri" panose="020F0502020204030204" pitchFamily="34" charset="0"/>
                <a:ea typeface="Calibri" panose="020F0502020204030204" pitchFamily="34" charset="0"/>
                <a:cs typeface="Calibri" panose="020F0502020204030204" pitchFamily="34" charset="0"/>
              </a:rPr>
              <a:t>BounceRates</a:t>
            </a:r>
            <a:r>
              <a:rPr lang="en-US" sz="1500" i="0" dirty="0">
                <a:effectLst/>
                <a:latin typeface="Calibri" panose="020F0502020204030204" pitchFamily="34" charset="0"/>
                <a:ea typeface="Calibri" panose="020F0502020204030204" pitchFamily="34" charset="0"/>
                <a:cs typeface="Calibri" panose="020F0502020204030204" pitchFamily="34" charset="0"/>
              </a:rPr>
              <a:t>" and "</a:t>
            </a:r>
            <a:r>
              <a:rPr lang="en-US" sz="1500" i="0" dirty="0" err="1">
                <a:effectLst/>
                <a:latin typeface="Calibri" panose="020F0502020204030204" pitchFamily="34" charset="0"/>
                <a:ea typeface="Calibri" panose="020F0502020204030204" pitchFamily="34" charset="0"/>
                <a:cs typeface="Calibri" panose="020F0502020204030204" pitchFamily="34" charset="0"/>
              </a:rPr>
              <a:t>ProductRelated_Duration</a:t>
            </a:r>
            <a:r>
              <a:rPr lang="en-US" sz="1500" i="0" dirty="0">
                <a:effectLst/>
                <a:latin typeface="Calibri" panose="020F0502020204030204" pitchFamily="34" charset="0"/>
                <a:ea typeface="Calibri" panose="020F0502020204030204" pitchFamily="34" charset="0"/>
                <a:cs typeface="Calibri" panose="020F0502020204030204" pitchFamily="34" charset="0"/>
              </a:rPr>
              <a:t>" columns due to high correlation and lack of relevance for analysis.</a:t>
            </a:r>
          </a:p>
          <a:p>
            <a:pPr algn="just">
              <a:lnSpc>
                <a:spcPct val="90000"/>
              </a:lnSpc>
              <a:buClr>
                <a:srgbClr val="71B1DB"/>
              </a:buClr>
              <a:buFont typeface="Wingdings" panose="05000000000000000000" pitchFamily="2" charset="2"/>
              <a:buChar char="§"/>
            </a:pPr>
            <a:r>
              <a:rPr lang="en-US" sz="1500" i="0" dirty="0">
                <a:effectLst/>
                <a:latin typeface="Calibri" panose="020F0502020204030204" pitchFamily="34" charset="0"/>
                <a:ea typeface="Calibri" panose="020F0502020204030204" pitchFamily="34" charset="0"/>
                <a:cs typeface="Calibri" panose="020F0502020204030204" pitchFamily="34" charset="0"/>
              </a:rPr>
              <a:t>Converted categorical variables "Weekend" and "Revenue" into numerical variables for machine learning compatibility.</a:t>
            </a:r>
            <a:endParaRPr lang="en-US" sz="1500" b="1" i="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Clr>
                <a:srgbClr val="71B1DB"/>
              </a:buClr>
              <a:buFont typeface="Wingdings" panose="05000000000000000000" pitchFamily="2" charset="2"/>
              <a:buChar char="§"/>
            </a:pPr>
            <a:r>
              <a:rPr lang="en-US" sz="1500" i="0" dirty="0">
                <a:effectLst/>
                <a:latin typeface="Calibri" panose="020F0502020204030204" pitchFamily="34" charset="0"/>
                <a:ea typeface="Calibri" panose="020F0502020204030204" pitchFamily="34" charset="0"/>
                <a:cs typeface="Calibri" panose="020F0502020204030204" pitchFamily="34" charset="0"/>
              </a:rPr>
              <a:t>Dropped "Revenue" column from features dataset X and assigned it to the target variable y using the drop() function.</a:t>
            </a:r>
          </a:p>
          <a:p>
            <a:pPr marL="0" indent="0" algn="just">
              <a:lnSpc>
                <a:spcPct val="90000"/>
              </a:lnSpc>
              <a:buClr>
                <a:srgbClr val="71B1DB"/>
              </a:buClr>
              <a:buNone/>
            </a:pPr>
            <a:r>
              <a:rPr lang="en-US" sz="1500" b="1" i="0" dirty="0">
                <a:effectLst/>
                <a:latin typeface="Calibri" panose="020F0502020204030204" pitchFamily="34" charset="0"/>
                <a:ea typeface="Calibri" panose="020F0502020204030204" pitchFamily="34" charset="0"/>
                <a:cs typeface="Calibri" panose="020F0502020204030204" pitchFamily="34" charset="0"/>
              </a:rPr>
              <a:t>Encoding</a:t>
            </a:r>
          </a:p>
          <a:p>
            <a:pPr algn="just">
              <a:lnSpc>
                <a:spcPct val="90000"/>
              </a:lnSpc>
              <a:buClr>
                <a:srgbClr val="71B1DB"/>
              </a:buClr>
              <a:buFont typeface="Wingdings" panose="05000000000000000000" pitchFamily="2" charset="2"/>
              <a:buChar char="§"/>
            </a:pPr>
            <a:r>
              <a:rPr lang="en-US" sz="1500" b="0" i="0" dirty="0">
                <a:effectLst/>
                <a:latin typeface="Calibri" panose="020F0502020204030204" pitchFamily="34" charset="0"/>
                <a:ea typeface="Calibri" panose="020F0502020204030204" pitchFamily="34" charset="0"/>
                <a:cs typeface="Calibri" panose="020F0502020204030204" pitchFamily="34" charset="0"/>
              </a:rPr>
              <a:t>Categorical variables in the dataset: "Month", "Browser", "Region", "</a:t>
            </a:r>
            <a:r>
              <a:rPr lang="en-US" sz="1500" b="0" i="0" dirty="0" err="1">
                <a:effectLst/>
                <a:latin typeface="Calibri" panose="020F0502020204030204" pitchFamily="34" charset="0"/>
                <a:ea typeface="Calibri" panose="020F0502020204030204" pitchFamily="34" charset="0"/>
                <a:cs typeface="Calibri" panose="020F0502020204030204" pitchFamily="34" charset="0"/>
              </a:rPr>
              <a:t>TrafficType</a:t>
            </a:r>
            <a:r>
              <a:rPr lang="en-US" sz="1500" b="0" i="0" dirty="0">
                <a:effectLst/>
                <a:latin typeface="Calibri" panose="020F0502020204030204" pitchFamily="34" charset="0"/>
                <a:ea typeface="Calibri" panose="020F0502020204030204" pitchFamily="34" charset="0"/>
                <a:cs typeface="Calibri" panose="020F0502020204030204" pitchFamily="34" charset="0"/>
              </a:rPr>
              <a:t>", "</a:t>
            </a:r>
            <a:r>
              <a:rPr lang="en-US" sz="1500" b="0" i="0" dirty="0" err="1">
                <a:effectLst/>
                <a:latin typeface="Calibri" panose="020F0502020204030204" pitchFamily="34" charset="0"/>
                <a:ea typeface="Calibri" panose="020F0502020204030204" pitchFamily="34" charset="0"/>
                <a:cs typeface="Calibri" panose="020F0502020204030204" pitchFamily="34" charset="0"/>
              </a:rPr>
              <a:t>VisitorType</a:t>
            </a:r>
            <a:r>
              <a:rPr lang="en-US" sz="1500" b="0" i="0" dirty="0">
                <a:effectLst/>
                <a:latin typeface="Calibri" panose="020F0502020204030204" pitchFamily="34" charset="0"/>
                <a:ea typeface="Calibri" panose="020F0502020204030204" pitchFamily="34" charset="0"/>
                <a:cs typeface="Calibri" panose="020F0502020204030204" pitchFamily="34" charset="0"/>
              </a:rPr>
              <a:t>", and "Weekend"</a:t>
            </a:r>
          </a:p>
          <a:p>
            <a:pPr algn="just">
              <a:lnSpc>
                <a:spcPct val="90000"/>
              </a:lnSpc>
              <a:buClr>
                <a:srgbClr val="71B1DB"/>
              </a:buClr>
              <a:buFont typeface="Wingdings" panose="05000000000000000000" pitchFamily="2" charset="2"/>
              <a:buChar char="§"/>
            </a:pPr>
            <a:r>
              <a:rPr lang="en-US" sz="1500" b="0" i="0" dirty="0">
                <a:effectLst/>
                <a:latin typeface="Calibri" panose="020F0502020204030204" pitchFamily="34" charset="0"/>
                <a:ea typeface="Calibri" panose="020F0502020204030204" pitchFamily="34" charset="0"/>
                <a:cs typeface="Calibri" panose="020F0502020204030204" pitchFamily="34" charset="0"/>
              </a:rPr>
              <a:t>Encoding categorical variables into numerical values is necessary for machine learning</a:t>
            </a:r>
          </a:p>
          <a:p>
            <a:pPr algn="just">
              <a:lnSpc>
                <a:spcPct val="90000"/>
              </a:lnSpc>
              <a:buClr>
                <a:srgbClr val="71B1DB"/>
              </a:buClr>
              <a:buFont typeface="Wingdings" panose="05000000000000000000" pitchFamily="2" charset="2"/>
              <a:buChar char="§"/>
            </a:pPr>
            <a:r>
              <a:rPr lang="en-US" sz="1500" b="0" i="0" dirty="0">
                <a:effectLst/>
                <a:latin typeface="Calibri" panose="020F0502020204030204" pitchFamily="34" charset="0"/>
                <a:ea typeface="Calibri" panose="020F0502020204030204" pitchFamily="34" charset="0"/>
                <a:cs typeface="Calibri" panose="020F0502020204030204" pitchFamily="34" charset="0"/>
              </a:rPr>
              <a:t>Simple methods like .</a:t>
            </a:r>
            <a:r>
              <a:rPr lang="en-US" sz="1500" b="0" i="0" dirty="0" err="1">
                <a:effectLst/>
                <a:latin typeface="Calibri" panose="020F0502020204030204" pitchFamily="34" charset="0"/>
                <a:ea typeface="Calibri" panose="020F0502020204030204" pitchFamily="34" charset="0"/>
                <a:cs typeface="Calibri" panose="020F0502020204030204" pitchFamily="34" charset="0"/>
              </a:rPr>
              <a:t>astype</a:t>
            </a:r>
            <a:r>
              <a:rPr lang="en-US" sz="1500" b="0" i="0" dirty="0">
                <a:effectLst/>
                <a:latin typeface="Calibri" panose="020F0502020204030204" pitchFamily="34" charset="0"/>
                <a:ea typeface="Calibri" panose="020F0502020204030204" pitchFamily="34" charset="0"/>
                <a:cs typeface="Calibri" panose="020F0502020204030204" pitchFamily="34" charset="0"/>
              </a:rPr>
              <a:t>(int) and One-hot encoding used in this dataset</a:t>
            </a:r>
          </a:p>
          <a:p>
            <a:pPr algn="just">
              <a:lnSpc>
                <a:spcPct val="90000"/>
              </a:lnSpc>
              <a:buClr>
                <a:srgbClr val="71B1DB"/>
              </a:buClr>
              <a:buFont typeface="Wingdings" panose="05000000000000000000" pitchFamily="2" charset="2"/>
              <a:buChar char="§"/>
            </a:pPr>
            <a:r>
              <a:rPr lang="en-US" sz="1500" b="0" i="0" dirty="0" err="1">
                <a:effectLst/>
                <a:latin typeface="Calibri" panose="020F0502020204030204" pitchFamily="34" charset="0"/>
                <a:ea typeface="Calibri" panose="020F0502020204030204" pitchFamily="34" charset="0"/>
                <a:cs typeface="Calibri" panose="020F0502020204030204" pitchFamily="34" charset="0"/>
              </a:rPr>
              <a:t>LabelEncoder</a:t>
            </a:r>
            <a:r>
              <a:rPr lang="en-US" sz="1500" b="0" i="0" dirty="0">
                <a:effectLst/>
                <a:latin typeface="Calibri" panose="020F0502020204030204" pitchFamily="34" charset="0"/>
                <a:ea typeface="Calibri" panose="020F0502020204030204" pitchFamily="34" charset="0"/>
                <a:cs typeface="Calibri" panose="020F0502020204030204" pitchFamily="34" charset="0"/>
              </a:rPr>
              <a:t> assigns a unique integer to each category, creating an ordering of categories that might not make sense in certain situations</a:t>
            </a:r>
          </a:p>
          <a:p>
            <a:pPr algn="just">
              <a:lnSpc>
                <a:spcPct val="90000"/>
              </a:lnSpc>
              <a:buClr>
                <a:srgbClr val="71B1DB"/>
              </a:buClr>
              <a:buFont typeface="Wingdings" panose="05000000000000000000" pitchFamily="2" charset="2"/>
              <a:buChar char="§"/>
            </a:pPr>
            <a:r>
              <a:rPr lang="en-US" sz="1500" b="0" i="0" dirty="0">
                <a:effectLst/>
                <a:latin typeface="Calibri" panose="020F0502020204030204" pitchFamily="34" charset="0"/>
                <a:ea typeface="Calibri" panose="020F0502020204030204" pitchFamily="34" charset="0"/>
                <a:cs typeface="Calibri" panose="020F0502020204030204" pitchFamily="34" charset="0"/>
              </a:rPr>
              <a:t>One-hot encoding is more appropriate for categorical variables like "Month" where there is no inherent ordering of categories</a:t>
            </a:r>
          </a:p>
        </p:txBody>
      </p:sp>
    </p:spTree>
    <p:extLst>
      <p:ext uri="{BB962C8B-B14F-4D97-AF65-F5344CB8AC3E}">
        <p14:creationId xmlns:p14="http://schemas.microsoft.com/office/powerpoint/2010/main" val="204448269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279</TotalTime>
  <Words>1650</Words>
  <Application>Microsoft Office PowerPoint</Application>
  <PresentationFormat>Widescreen</PresentationFormat>
  <Paragraphs>157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Aharoni</vt:lpstr>
      <vt:lpstr>Calibri</vt:lpstr>
      <vt:lpstr>Calibri Light</vt:lpstr>
      <vt:lpstr>Gill Sans MT</vt:lpstr>
      <vt:lpstr>Söhne</vt:lpstr>
      <vt:lpstr>Times New Roman</vt:lpstr>
      <vt:lpstr>Wingdings</vt:lpstr>
      <vt:lpstr>Wingdings 2</vt:lpstr>
      <vt:lpstr>Dividend</vt:lpstr>
      <vt:lpstr>Customer’s e-Purchasing Intention Analytics</vt:lpstr>
      <vt:lpstr>Table of contents</vt:lpstr>
      <vt:lpstr>1. Project Selection and Problem Definition</vt:lpstr>
      <vt:lpstr>2. Data Collection</vt:lpstr>
      <vt:lpstr>3. Data VIsUALIZATIONS</vt:lpstr>
      <vt:lpstr>  HEATMAP </vt:lpstr>
      <vt:lpstr>Univariate analysis</vt:lpstr>
      <vt:lpstr>4. Data Exploration </vt:lpstr>
      <vt:lpstr>5. Preprocessing and Data Preparation</vt:lpstr>
      <vt:lpstr>SPLITTING INTO TRAINING AND VALIDATION</vt:lpstr>
      <vt:lpstr>Implementation of SMOTE</vt:lpstr>
      <vt:lpstr>6. Candidate Data Mining Models</vt:lpstr>
      <vt:lpstr>7. Model Performance Evaluation</vt:lpstr>
      <vt:lpstr>8. Model interpretation</vt:lpstr>
      <vt:lpstr>Interpretation of ROC AUC (Receiver Operating Characteristic Area Under the Curve) score</vt:lpstr>
      <vt:lpstr>9. Model Performance Visualization</vt:lpstr>
      <vt:lpstr>10. Conclusion</vt:lpstr>
      <vt:lpstr>11.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Customer’s e-Purchasing Intention Analytics </dc:title>
  <dc:creator>Krishna Teja Samudrala</dc:creator>
  <cp:lastModifiedBy>Snehal Dhone</cp:lastModifiedBy>
  <cp:revision>17</cp:revision>
  <dcterms:created xsi:type="dcterms:W3CDTF">2023-04-14T21:12:32Z</dcterms:created>
  <dcterms:modified xsi:type="dcterms:W3CDTF">2023-04-21T21:32:25Z</dcterms:modified>
</cp:coreProperties>
</file>