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8" r:id="rId3"/>
    <p:sldId id="282" r:id="rId4"/>
    <p:sldId id="283" r:id="rId5"/>
    <p:sldId id="265" r:id="rId6"/>
    <p:sldId id="263" r:id="rId7"/>
    <p:sldId id="279" r:id="rId8"/>
    <p:sldId id="280" r:id="rId9"/>
    <p:sldId id="264" r:id="rId10"/>
    <p:sldId id="266" r:id="rId11"/>
    <p:sldId id="285" r:id="rId12"/>
    <p:sldId id="286" r:id="rId13"/>
    <p:sldId id="274"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AE7526C5-7E54-433C-9CB0-9EF39ADA42E4}">
          <p14:sldIdLst>
            <p14:sldId id="256"/>
            <p14:sldId id="258"/>
            <p14:sldId id="282"/>
            <p14:sldId id="283"/>
            <p14:sldId id="265"/>
            <p14:sldId id="263"/>
            <p14:sldId id="279"/>
            <p14:sldId id="280"/>
            <p14:sldId id="264"/>
            <p14:sldId id="266"/>
            <p14:sldId id="285"/>
            <p14:sldId id="286"/>
            <p14:sldId id="2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zHn8cxFpUl+tgwo8AGFFY/IcW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customschemas.google.com/relationships/presentationmetadata" Target="metadata"/><Relationship Id="rId2" Type="http://schemas.openxmlformats.org/officeDocument/2006/relationships/slide" Target="slides/slide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2612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139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ef26f90dc_0_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ef26f90dc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25ef26f90dc_0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789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3625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051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5ef26f90dc_0_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5ef26f90dc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25ef26f90dc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4"/>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0" name="Google Shape;2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4"/>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3" name="Google Shape;83;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1" name="Google Shape;31;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7" name="Google Shape;37;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3" name="Google Shape;43;p18"/>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0" name="Google Shape;50;p1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1" name="Google Shape;51;p1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2" name="Google Shape;52;p1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3" name="Google Shape;53;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3" name="Google Shape;63;p21"/>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4" name="Google Shape;64;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2"/>
          <p:cNvSpPr>
            <a:spLocks noGrp="1"/>
          </p:cNvSpPr>
          <p:nvPr>
            <p:ph type="pic" idx="2"/>
          </p:nvPr>
        </p:nvSpPr>
        <p:spPr>
          <a:xfrm>
            <a:off x="3887391" y="987426"/>
            <a:ext cx="4629150" cy="4873625"/>
          </a:xfrm>
          <a:prstGeom prst="rect">
            <a:avLst/>
          </a:prstGeom>
          <a:noFill/>
          <a:ln>
            <a:noFill/>
          </a:ln>
        </p:spPr>
      </p:sp>
      <p:sp>
        <p:nvSpPr>
          <p:cNvPr id="70" name="Google Shape;70;p22"/>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1" name="Google Shape;71;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15" name="Google Shape;15;p13" descr="VNR Vignana Jyothi Institute of Engineering and Technology - Wikipedia"/>
          <p:cNvPicPr preferRelativeResize="0"/>
          <p:nvPr/>
        </p:nvPicPr>
        <p:blipFill rotWithShape="1">
          <a:blip r:embed="rId13">
            <a:alphaModFix/>
          </a:blip>
          <a:srcRect/>
          <a:stretch/>
        </p:blipFill>
        <p:spPr>
          <a:xfrm>
            <a:off x="457200" y="176212"/>
            <a:ext cx="987692" cy="909637"/>
          </a:xfrm>
          <a:prstGeom prst="rect">
            <a:avLst/>
          </a:prstGeom>
          <a:noFill/>
          <a:ln>
            <a:noFill/>
          </a:ln>
        </p:spPr>
      </p:pic>
      <p:sp>
        <p:nvSpPr>
          <p:cNvPr id="16" name="Google Shape;16;p13"/>
          <p:cNvSpPr txBox="1"/>
          <p:nvPr/>
        </p:nvSpPr>
        <p:spPr>
          <a:xfrm>
            <a:off x="1600200" y="151765"/>
            <a:ext cx="73914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a:solidFill>
                  <a:schemeClr val="dk1"/>
                </a:solidFill>
                <a:latin typeface="Calibri"/>
                <a:ea typeface="Calibri"/>
                <a:cs typeface="Calibri"/>
                <a:sym typeface="Calibri"/>
              </a:rPr>
              <a:t>VNR VIGNANA JYOTHI INSTITUTE OF ENGINEERING AND TECHNOLOGY, BACHUPALLY , HYDERABAD-500090</a:t>
            </a: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IN" sz="1800" b="0" i="0" u="none" strike="noStrike" cap="none">
                <a:solidFill>
                  <a:schemeClr val="dk1"/>
                </a:solidFill>
                <a:latin typeface="Calibri"/>
                <a:ea typeface="Calibri"/>
                <a:cs typeface="Calibri"/>
                <a:sym typeface="Calibri"/>
              </a:rPr>
              <a:t>Department of Information Technology</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209368" y="1543665"/>
            <a:ext cx="6570982" cy="2630635"/>
          </a:xfrm>
          <a:prstGeom prst="rect">
            <a:avLst/>
          </a:prstGeom>
          <a:noFill/>
          <a:ln>
            <a:noFill/>
          </a:ln>
        </p:spPr>
        <p:txBody>
          <a:bodyPr spcFirstLastPara="1" wrap="square" lIns="91425" tIns="45700" rIns="91425" bIns="45700" anchor="b" anchorCtr="0">
            <a:noAutofit/>
          </a:bodyPr>
          <a:lstStyle/>
          <a:p>
            <a:pPr algn="ctr" rtl="0">
              <a:spcBef>
                <a:spcPts val="0"/>
              </a:spcBef>
              <a:spcAft>
                <a:spcPts val="0"/>
              </a:spcAft>
            </a:pPr>
            <a:r>
              <a:rPr lang="en-US" sz="3200" dirty="0"/>
              <a:t>Computerization of Farmer Land Details along with beneficiary schemes</a:t>
            </a:r>
            <a:br>
              <a:rPr lang="en-US" sz="3200" b="0" dirty="0">
                <a:effectLst/>
              </a:rPr>
            </a:br>
            <a:br>
              <a:rPr lang="en-US" sz="3200" dirty="0"/>
            </a:br>
            <a:endParaRPr lang="en-IN" sz="3200" dirty="0">
              <a:latin typeface="Times New Roman"/>
              <a:ea typeface="Times New Roman"/>
              <a:cs typeface="Times New Roman"/>
              <a:sym typeface="Times New Roman"/>
            </a:endParaRPr>
          </a:p>
        </p:txBody>
      </p:sp>
      <p:sp>
        <p:nvSpPr>
          <p:cNvPr id="91" name="Google Shape;91;p1"/>
          <p:cNvSpPr txBox="1">
            <a:spLocks noGrp="1"/>
          </p:cNvSpPr>
          <p:nvPr>
            <p:ph type="subTitle" idx="1"/>
          </p:nvPr>
        </p:nvSpPr>
        <p:spPr>
          <a:xfrm>
            <a:off x="113725" y="4267730"/>
            <a:ext cx="8187300" cy="52486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IN" sz="2700" dirty="0">
                <a:latin typeface="Calibri"/>
                <a:ea typeface="Calibri"/>
                <a:cs typeface="Calibri"/>
                <a:sym typeface="Calibri"/>
              </a:rPr>
              <a:t>U</a:t>
            </a:r>
            <a:r>
              <a:rPr lang="en-IN" sz="2700" dirty="0"/>
              <a:t>n</a:t>
            </a:r>
            <a:r>
              <a:rPr lang="en-IN" sz="2700" dirty="0">
                <a:latin typeface="Calibri"/>
                <a:ea typeface="Calibri"/>
                <a:cs typeface="Calibri"/>
                <a:sym typeface="Calibri"/>
              </a:rPr>
              <a:t>der the Guidance of : </a:t>
            </a:r>
            <a:r>
              <a:rPr lang="en-US" sz="2700" dirty="0">
                <a:latin typeface="Calibri"/>
                <a:ea typeface="Calibri"/>
                <a:cs typeface="Calibri"/>
                <a:sym typeface="Calibri"/>
              </a:rPr>
              <a:t>Dr. B Jalender</a:t>
            </a:r>
            <a:endParaRPr sz="2700" dirty="0">
              <a:latin typeface="Calibri"/>
              <a:ea typeface="Calibri"/>
              <a:cs typeface="Calibri"/>
              <a:sym typeface="Calibri"/>
            </a:endParaRPr>
          </a:p>
          <a:p>
            <a:pPr marL="0" lvl="0" indent="0" algn="l" rtl="0">
              <a:lnSpc>
                <a:spcPct val="90000"/>
              </a:lnSpc>
              <a:spcBef>
                <a:spcPts val="750"/>
              </a:spcBef>
              <a:spcAft>
                <a:spcPts val="0"/>
              </a:spcAft>
              <a:buClr>
                <a:schemeClr val="dk1"/>
              </a:buClr>
              <a:buSzPts val="1800"/>
              <a:buNone/>
            </a:pPr>
            <a:endParaRPr dirty="0"/>
          </a:p>
        </p:txBody>
      </p:sp>
      <p:sp>
        <p:nvSpPr>
          <p:cNvPr id="92" name="Google Shape;92;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Department of Information Technology</a:t>
            </a:r>
            <a:endParaRPr dirty="0"/>
          </a:p>
        </p:txBody>
      </p:sp>
      <p:sp>
        <p:nvSpPr>
          <p:cNvPr id="3" name="TextBox 2">
            <a:extLst>
              <a:ext uri="{FF2B5EF4-FFF2-40B4-BE49-F238E27FC236}">
                <a16:creationId xmlns:a16="http://schemas.microsoft.com/office/drawing/2014/main" id="{5333C1F7-AF59-7A25-40E3-71C219175278}"/>
              </a:ext>
            </a:extLst>
          </p:cNvPr>
          <p:cNvSpPr txBox="1"/>
          <p:nvPr/>
        </p:nvSpPr>
        <p:spPr>
          <a:xfrm>
            <a:off x="6115050" y="4886025"/>
            <a:ext cx="5904412" cy="1421928"/>
          </a:xfrm>
          <a:prstGeom prst="rect">
            <a:avLst/>
          </a:prstGeom>
          <a:noFill/>
        </p:spPr>
        <p:txBody>
          <a:bodyPr wrap="square">
            <a:spAutoFit/>
          </a:bodyPr>
          <a:lstStyle/>
          <a:p>
            <a:pPr marL="0" lvl="0" indent="0" algn="l" rtl="0">
              <a:lnSpc>
                <a:spcPct val="90000"/>
              </a:lnSpc>
              <a:spcBef>
                <a:spcPts val="0"/>
              </a:spcBef>
              <a:spcAft>
                <a:spcPts val="0"/>
              </a:spcAft>
              <a:buClr>
                <a:schemeClr val="dk1"/>
              </a:buClr>
              <a:buSzPts val="1800"/>
              <a:buNone/>
            </a:pPr>
            <a:r>
              <a:rPr lang="en-US" sz="1600" b="1" u="sng" dirty="0">
                <a:latin typeface="Calibri"/>
                <a:ea typeface="Calibri"/>
                <a:cs typeface="Calibri"/>
                <a:sym typeface="Calibri"/>
              </a:rPr>
              <a:t>PROJECT TEAM MEMBERS</a:t>
            </a:r>
          </a:p>
          <a:p>
            <a:pPr marL="0" lvl="0" indent="0" algn="l" rtl="0">
              <a:lnSpc>
                <a:spcPct val="90000"/>
              </a:lnSpc>
              <a:spcBef>
                <a:spcPts val="0"/>
              </a:spcBef>
              <a:spcAft>
                <a:spcPts val="0"/>
              </a:spcAft>
              <a:buClr>
                <a:schemeClr val="dk1"/>
              </a:buClr>
              <a:buSzPts val="1800"/>
              <a:buNone/>
            </a:pPr>
            <a:endParaRPr lang="en-US" sz="1600" dirty="0">
              <a:latin typeface="Calibri"/>
              <a:ea typeface="Calibri"/>
              <a:cs typeface="Calibri"/>
              <a:sym typeface="Calibri"/>
            </a:endParaRPr>
          </a:p>
          <a:p>
            <a:pPr marL="0" lvl="0" indent="0" algn="l" rtl="0">
              <a:lnSpc>
                <a:spcPct val="90000"/>
              </a:lnSpc>
              <a:spcBef>
                <a:spcPts val="0"/>
              </a:spcBef>
              <a:spcAft>
                <a:spcPts val="0"/>
              </a:spcAft>
              <a:buClr>
                <a:schemeClr val="dk1"/>
              </a:buClr>
              <a:buSzPts val="1800"/>
              <a:buNone/>
            </a:pPr>
            <a:r>
              <a:rPr lang="en-US" sz="1600" dirty="0">
                <a:latin typeface="Calibri"/>
                <a:cs typeface="Calibri"/>
                <a:sym typeface="Calibri"/>
              </a:rPr>
              <a:t>A SAI KARTHIK         -   21071A1202</a:t>
            </a:r>
          </a:p>
          <a:p>
            <a:pPr marL="0" lvl="0" indent="0" algn="l" rtl="0">
              <a:lnSpc>
                <a:spcPct val="90000"/>
              </a:lnSpc>
              <a:spcBef>
                <a:spcPts val="0"/>
              </a:spcBef>
              <a:spcAft>
                <a:spcPts val="0"/>
              </a:spcAft>
              <a:buClr>
                <a:schemeClr val="dk1"/>
              </a:buClr>
              <a:buSzPts val="1800"/>
              <a:buNone/>
            </a:pPr>
            <a:r>
              <a:rPr lang="en-US" sz="1600" dirty="0">
                <a:latin typeface="Calibri"/>
                <a:cs typeface="Calibri"/>
                <a:sym typeface="Calibri"/>
              </a:rPr>
              <a:t>A SURYA TEJA          -   21071A1203</a:t>
            </a:r>
          </a:p>
          <a:p>
            <a:pPr marL="0" lvl="0" indent="0" algn="l" rtl="0">
              <a:lnSpc>
                <a:spcPct val="90000"/>
              </a:lnSpc>
              <a:spcBef>
                <a:spcPts val="0"/>
              </a:spcBef>
              <a:spcAft>
                <a:spcPts val="0"/>
              </a:spcAft>
              <a:buClr>
                <a:schemeClr val="dk1"/>
              </a:buClr>
              <a:buSzPts val="1800"/>
              <a:buNone/>
            </a:pPr>
            <a:r>
              <a:rPr lang="en-US" sz="1600" dirty="0">
                <a:latin typeface="Calibri"/>
                <a:cs typeface="Calibri"/>
                <a:sym typeface="Calibri"/>
              </a:rPr>
              <a:t>A KRISHNA TEJA      -   21071A1204</a:t>
            </a:r>
          </a:p>
          <a:p>
            <a:pPr marL="0" lvl="0" indent="0" algn="l" rtl="0">
              <a:lnSpc>
                <a:spcPct val="90000"/>
              </a:lnSpc>
              <a:spcBef>
                <a:spcPts val="0"/>
              </a:spcBef>
              <a:spcAft>
                <a:spcPts val="0"/>
              </a:spcAft>
              <a:buClr>
                <a:schemeClr val="dk1"/>
              </a:buClr>
              <a:buSzPts val="1800"/>
              <a:buNone/>
            </a:pPr>
            <a:r>
              <a:rPr lang="en-US" sz="1600" dirty="0">
                <a:latin typeface="Calibri"/>
                <a:cs typeface="Calibri"/>
                <a:sym typeface="Calibri"/>
              </a:rPr>
              <a:t>M SAIRAJ                 -   21071A1239</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533400" y="121920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u="sng">
                <a:latin typeface="Times New Roman" panose="02020603050405020304" pitchFamily="18" charset="0"/>
                <a:cs typeface="Times New Roman" panose="02020603050405020304" pitchFamily="18" charset="0"/>
              </a:rPr>
              <a:t>CONCLUSION</a:t>
            </a:r>
            <a:endParaRPr u="sng" dirty="0">
              <a:latin typeface="Times New Roman" panose="02020603050405020304" pitchFamily="18" charset="0"/>
              <a:cs typeface="Times New Roman" panose="02020603050405020304" pitchFamily="18" charset="0"/>
            </a:endParaRPr>
          </a:p>
        </p:txBody>
      </p:sp>
      <p:sp>
        <p:nvSpPr>
          <p:cNvPr id="159" name="Google Shape;159;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Information Technology</a:t>
            </a:r>
            <a:endParaRPr/>
          </a:p>
        </p:txBody>
      </p:sp>
      <p:sp>
        <p:nvSpPr>
          <p:cNvPr id="5" name="Content Placeholder 2">
            <a:extLst>
              <a:ext uri="{FF2B5EF4-FFF2-40B4-BE49-F238E27FC236}">
                <a16:creationId xmlns:a16="http://schemas.microsoft.com/office/drawing/2014/main" id="{FBDBFAA9-4DBB-9FB9-EB6C-29AA3220EEC1}"/>
              </a:ext>
            </a:extLst>
          </p:cNvPr>
          <p:cNvSpPr txBox="1">
            <a:spLocks/>
          </p:cNvSpPr>
          <p:nvPr/>
        </p:nvSpPr>
        <p:spPr>
          <a:xfrm>
            <a:off x="533400" y="2544763"/>
            <a:ext cx="7440168" cy="323088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0" i="0" u="none" strike="noStrike" dirty="0">
                <a:solidFill>
                  <a:srgbClr val="233A44"/>
                </a:solidFill>
                <a:effectLst/>
                <a:latin typeface="Times New Roman" panose="02020603050405020304" pitchFamily="18" charset="0"/>
              </a:rPr>
              <a:t>In conclusion, </a:t>
            </a:r>
            <a:r>
              <a:rPr lang="en-US" sz="2000" dirty="0">
                <a:latin typeface="Times New Roman" panose="02020603050405020304" pitchFamily="18" charset="0"/>
                <a:cs typeface="Times New Roman" panose="02020603050405020304" pitchFamily="18" charset="0"/>
              </a:rPr>
              <a:t>The computerization of farmer land details, coupled with beneficiary scheme details, marks a significant step towards modernizing agricultural practices and promoting inclusive development. This comprehensive system offers numerous advantages that contribute to the overall growth and welfare of the farming community. This digital transformation not only benefits individual farmers but also contributes to the overall growth and resilience of the agricultural sector, aligning with the broader goals of sustainable development.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533400" y="121920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u="sng" dirty="0">
                <a:latin typeface="Times New Roman" panose="02020603050405020304" pitchFamily="18" charset="0"/>
                <a:cs typeface="Times New Roman" panose="02020603050405020304" pitchFamily="18" charset="0"/>
              </a:rPr>
              <a:t>FUTURE WORK</a:t>
            </a:r>
            <a:endParaRPr u="sng" dirty="0">
              <a:latin typeface="Times New Roman" panose="02020603050405020304" pitchFamily="18" charset="0"/>
              <a:cs typeface="Times New Roman" panose="02020603050405020304" pitchFamily="18" charset="0"/>
            </a:endParaRPr>
          </a:p>
        </p:txBody>
      </p:sp>
      <p:sp>
        <p:nvSpPr>
          <p:cNvPr id="159" name="Google Shape;159;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Information Technology</a:t>
            </a:r>
            <a:endParaRPr/>
          </a:p>
        </p:txBody>
      </p:sp>
      <p:sp>
        <p:nvSpPr>
          <p:cNvPr id="5" name="Content Placeholder 2">
            <a:extLst>
              <a:ext uri="{FF2B5EF4-FFF2-40B4-BE49-F238E27FC236}">
                <a16:creationId xmlns:a16="http://schemas.microsoft.com/office/drawing/2014/main" id="{FBDBFAA9-4DBB-9FB9-EB6C-29AA3220EEC1}"/>
              </a:ext>
            </a:extLst>
          </p:cNvPr>
          <p:cNvSpPr txBox="1">
            <a:spLocks/>
          </p:cNvSpPr>
          <p:nvPr/>
        </p:nvSpPr>
        <p:spPr>
          <a:xfrm>
            <a:off x="533400" y="2544763"/>
            <a:ext cx="7440168" cy="323088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Extending the project to support many languages.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Building more user friendly interfaces.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Time to time updates of any new introduced schemes.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Delivering error free mechanism.</a:t>
            </a:r>
          </a:p>
        </p:txBody>
      </p:sp>
    </p:spTree>
    <p:extLst>
      <p:ext uri="{BB962C8B-B14F-4D97-AF65-F5344CB8AC3E}">
        <p14:creationId xmlns:p14="http://schemas.microsoft.com/office/powerpoint/2010/main" val="46527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533400" y="121920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u="sng" dirty="0">
                <a:latin typeface="Times New Roman" panose="02020603050405020304" pitchFamily="18" charset="0"/>
                <a:cs typeface="Times New Roman" panose="02020603050405020304" pitchFamily="18" charset="0"/>
              </a:rPr>
              <a:t>BIBLIOGRAPHY</a:t>
            </a:r>
            <a:endParaRPr u="sng" dirty="0">
              <a:latin typeface="Times New Roman" panose="02020603050405020304" pitchFamily="18" charset="0"/>
              <a:cs typeface="Times New Roman" panose="02020603050405020304" pitchFamily="18" charset="0"/>
            </a:endParaRPr>
          </a:p>
        </p:txBody>
      </p:sp>
      <p:sp>
        <p:nvSpPr>
          <p:cNvPr id="159" name="Google Shape;159;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Information Technology</a:t>
            </a:r>
            <a:endParaRPr/>
          </a:p>
        </p:txBody>
      </p:sp>
      <p:sp>
        <p:nvSpPr>
          <p:cNvPr id="5" name="Content Placeholder 2">
            <a:extLst>
              <a:ext uri="{FF2B5EF4-FFF2-40B4-BE49-F238E27FC236}">
                <a16:creationId xmlns:a16="http://schemas.microsoft.com/office/drawing/2014/main" id="{FBDBFAA9-4DBB-9FB9-EB6C-29AA3220EEC1}"/>
              </a:ext>
            </a:extLst>
          </p:cNvPr>
          <p:cNvSpPr txBox="1">
            <a:spLocks/>
          </p:cNvSpPr>
          <p:nvPr/>
        </p:nvSpPr>
        <p:spPr>
          <a:xfrm>
            <a:off x="533400" y="2544763"/>
            <a:ext cx="7440168" cy="323088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Information regarding multiple schemes details for farmer</a:t>
            </a:r>
          </a:p>
          <a:p>
            <a:r>
              <a:rPr lang="en-US" sz="2400" dirty="0">
                <a:latin typeface="Times New Roman" panose="02020603050405020304" pitchFamily="18" charset="0"/>
                <a:cs typeface="Times New Roman" panose="02020603050405020304" pitchFamily="18" charset="0"/>
              </a:rPr>
              <a:t>---https://vikaspedia.in/schemesall/schemes-for-farmers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Farmer welfare websites</a:t>
            </a:r>
          </a:p>
          <a:p>
            <a:r>
              <a:rPr lang="en-US" sz="2400" dirty="0">
                <a:latin typeface="Times New Roman" panose="02020603050405020304" pitchFamily="18" charset="0"/>
                <a:cs typeface="Times New Roman" panose="02020603050405020304" pitchFamily="18" charset="0"/>
              </a:rPr>
              <a:t>---https://agriwelfare.gov.in/</a:t>
            </a:r>
            <a:r>
              <a:rPr lang="en-US" sz="2400" dirty="0" err="1">
                <a:latin typeface="Times New Roman" panose="02020603050405020304" pitchFamily="18" charset="0"/>
                <a:cs typeface="Times New Roman" panose="02020603050405020304" pitchFamily="18" charset="0"/>
              </a:rPr>
              <a:t>en</a:t>
            </a:r>
            <a:r>
              <a:rPr lang="en-US" sz="2400" dirty="0">
                <a:latin typeface="Times New Roman" panose="02020603050405020304" pitchFamily="18" charset="0"/>
                <a:cs typeface="Times New Roman" panose="02020603050405020304" pitchFamily="18" charset="0"/>
              </a:rPr>
              <a:t>/Major</a:t>
            </a:r>
          </a:p>
          <a:p>
            <a:r>
              <a:rPr lang="en-US" sz="2400" dirty="0">
                <a:latin typeface="Times New Roman" panose="02020603050405020304" pitchFamily="18" charset="0"/>
                <a:cs typeface="Times New Roman" panose="02020603050405020304" pitchFamily="18" charset="0"/>
              </a:rPr>
              <a:t>---https://farmer.gov.in/</a:t>
            </a:r>
          </a:p>
        </p:txBody>
      </p:sp>
    </p:spTree>
    <p:extLst>
      <p:ext uri="{BB962C8B-B14F-4D97-AF65-F5344CB8AC3E}">
        <p14:creationId xmlns:p14="http://schemas.microsoft.com/office/powerpoint/2010/main" val="37220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5ef26f90dc_0_41"/>
          <p:cNvSpPr txBox="1">
            <a:spLocks noGrp="1"/>
          </p:cNvSpPr>
          <p:nvPr>
            <p:ph type="title"/>
          </p:nvPr>
        </p:nvSpPr>
        <p:spPr>
          <a:xfrm>
            <a:off x="1847675" y="1975800"/>
            <a:ext cx="6667500" cy="335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628650" y="1409600"/>
            <a:ext cx="7886700" cy="725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u="sng" dirty="0">
                <a:latin typeface="Times New Roman"/>
                <a:ea typeface="Times New Roman"/>
                <a:cs typeface="Times New Roman"/>
                <a:sym typeface="Times New Roman"/>
              </a:rPr>
              <a:t>AGENDA</a:t>
            </a:r>
            <a:endParaRPr u="sng" dirty="0">
              <a:latin typeface="Times New Roman"/>
              <a:ea typeface="Times New Roman"/>
              <a:cs typeface="Times New Roman"/>
              <a:sym typeface="Times New Roman"/>
            </a:endParaRPr>
          </a:p>
        </p:txBody>
      </p:sp>
      <p:sp>
        <p:nvSpPr>
          <p:cNvPr id="104" name="Google Shape;104;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Information Technology</a:t>
            </a:r>
            <a:endParaRPr/>
          </a:p>
        </p:txBody>
      </p:sp>
      <p:sp>
        <p:nvSpPr>
          <p:cNvPr id="105" name="Google Shape;105;p4"/>
          <p:cNvSpPr txBox="1">
            <a:spLocks noGrp="1"/>
          </p:cNvSpPr>
          <p:nvPr>
            <p:ph type="body" idx="1"/>
          </p:nvPr>
        </p:nvSpPr>
        <p:spPr>
          <a:xfrm>
            <a:off x="628650" y="2314425"/>
            <a:ext cx="7886700" cy="3862500"/>
          </a:xfrm>
          <a:prstGeom prst="rect">
            <a:avLst/>
          </a:prstGeom>
        </p:spPr>
        <p:txBody>
          <a:bodyPr spcFirstLastPara="1" wrap="square" lIns="91425" tIns="45700" rIns="91425" bIns="45700" anchor="t" anchorCtr="0">
            <a:normAutofit/>
          </a:bodyPr>
          <a:lstStyle/>
          <a:p>
            <a:pPr>
              <a:buSzPct val="200000"/>
            </a:pPr>
            <a:r>
              <a:rPr lang="en-US" sz="2000" b="1" dirty="0">
                <a:effectLst/>
                <a:latin typeface="Times New Roman" panose="02020603050405020304" pitchFamily="18" charset="0"/>
                <a:cs typeface="Times New Roman" panose="02020603050405020304" pitchFamily="18" charset="0"/>
              </a:rPr>
              <a:t>ABSTRACT</a:t>
            </a:r>
          </a:p>
          <a:p>
            <a:pPr>
              <a:buSzPct val="200000"/>
            </a:pPr>
            <a:r>
              <a:rPr lang="en-US" sz="2000" b="1" dirty="0">
                <a:latin typeface="Times New Roman" panose="02020603050405020304" pitchFamily="18" charset="0"/>
                <a:cs typeface="Times New Roman" panose="02020603050405020304" pitchFamily="18" charset="0"/>
              </a:rPr>
              <a:t>INTRODUCTION</a:t>
            </a:r>
            <a:endParaRPr lang="en-US" sz="2000" b="1" dirty="0">
              <a:effectLst/>
              <a:latin typeface="Times New Roman" panose="02020603050405020304" pitchFamily="18" charset="0"/>
              <a:cs typeface="Times New Roman" panose="02020603050405020304" pitchFamily="18" charset="0"/>
            </a:endParaRPr>
          </a:p>
          <a:p>
            <a:pPr>
              <a:buSzPct val="200000"/>
            </a:pPr>
            <a:r>
              <a:rPr lang="en-US" sz="2000" b="1" dirty="0">
                <a:latin typeface="Times New Roman" panose="02020603050405020304" pitchFamily="18" charset="0"/>
                <a:cs typeface="Times New Roman" panose="02020603050405020304" pitchFamily="18" charset="0"/>
              </a:rPr>
              <a:t>PROPOSED WORKPLAN</a:t>
            </a:r>
          </a:p>
          <a:p>
            <a:pPr>
              <a:buSzPct val="200000"/>
            </a:pPr>
            <a:r>
              <a:rPr lang="en-US" sz="2000" b="1" dirty="0">
                <a:effectLst/>
                <a:latin typeface="Times New Roman" panose="02020603050405020304" pitchFamily="18" charset="0"/>
                <a:cs typeface="Times New Roman" panose="02020603050405020304" pitchFamily="18" charset="0"/>
              </a:rPr>
              <a:t>METHODOLOGY</a:t>
            </a:r>
          </a:p>
          <a:p>
            <a:pPr>
              <a:buSzPct val="200000"/>
            </a:pPr>
            <a:r>
              <a:rPr lang="en-US" sz="2000" b="1" dirty="0">
                <a:latin typeface="Times New Roman" panose="02020603050405020304" pitchFamily="18" charset="0"/>
                <a:cs typeface="Times New Roman" panose="02020603050405020304" pitchFamily="18" charset="0"/>
              </a:rPr>
              <a:t>EXPECTED OUTCOME</a:t>
            </a:r>
          </a:p>
          <a:p>
            <a:pPr>
              <a:buSzPct val="200000"/>
            </a:pPr>
            <a:r>
              <a:rPr lang="en-US" sz="2000" b="1" dirty="0">
                <a:effectLst/>
                <a:latin typeface="Times New Roman" panose="02020603050405020304" pitchFamily="18" charset="0"/>
                <a:cs typeface="Times New Roman" panose="02020603050405020304" pitchFamily="18" charset="0"/>
              </a:rPr>
              <a:t>CONCLUSION</a:t>
            </a:r>
          </a:p>
          <a:p>
            <a:pPr>
              <a:buSzPct val="200000"/>
            </a:pPr>
            <a:r>
              <a:rPr lang="en-US" sz="2000" b="1" dirty="0">
                <a:latin typeface="Times New Roman" panose="02020603050405020304" pitchFamily="18" charset="0"/>
                <a:cs typeface="Times New Roman" panose="02020603050405020304" pitchFamily="18" charset="0"/>
              </a:rPr>
              <a:t>FUTURE SCOPE</a:t>
            </a:r>
          </a:p>
          <a:p>
            <a:pPr>
              <a:buSzPct val="200000"/>
            </a:pPr>
            <a:r>
              <a:rPr lang="en-US" sz="2000" b="1" dirty="0">
                <a:latin typeface="Times New Roman" panose="02020603050405020304" pitchFamily="18" charset="0"/>
                <a:cs typeface="Times New Roman" panose="02020603050405020304" pitchFamily="18" charset="0"/>
              </a:rPr>
              <a:t>BIBLIOGRAPHY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628650" y="1409600"/>
            <a:ext cx="7886700" cy="725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b="1" u="sng" dirty="0">
                <a:latin typeface="Times New Roman"/>
                <a:ea typeface="Times New Roman"/>
                <a:cs typeface="Times New Roman"/>
                <a:sym typeface="Times New Roman"/>
              </a:rPr>
              <a:t>ABSTRACT</a:t>
            </a:r>
            <a:endParaRPr b="1" u="sng" dirty="0">
              <a:latin typeface="Times New Roman"/>
              <a:ea typeface="Times New Roman"/>
              <a:cs typeface="Times New Roman"/>
              <a:sym typeface="Times New Roman"/>
            </a:endParaRPr>
          </a:p>
        </p:txBody>
      </p:sp>
      <p:sp>
        <p:nvSpPr>
          <p:cNvPr id="104" name="Google Shape;104;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Information Technology</a:t>
            </a:r>
            <a:endParaRPr/>
          </a:p>
        </p:txBody>
      </p:sp>
      <p:sp>
        <p:nvSpPr>
          <p:cNvPr id="105" name="Google Shape;105;p4"/>
          <p:cNvSpPr txBox="1">
            <a:spLocks noGrp="1"/>
          </p:cNvSpPr>
          <p:nvPr>
            <p:ph type="body" idx="1"/>
          </p:nvPr>
        </p:nvSpPr>
        <p:spPr>
          <a:xfrm>
            <a:off x="628650" y="2314425"/>
            <a:ext cx="7886700" cy="3862500"/>
          </a:xfrm>
          <a:prstGeom prst="rect">
            <a:avLst/>
          </a:prstGeom>
        </p:spPr>
        <p:txBody>
          <a:bodyPr spcFirstLastPara="1" wrap="square" lIns="91425" tIns="45700" rIns="91425" bIns="45700" anchor="t" anchorCtr="0">
            <a:normAutofit/>
          </a:bodyPr>
          <a:lstStyle/>
          <a:p>
            <a:pPr marL="114300" indent="0" algn="just">
              <a:lnSpc>
                <a:spcPct val="110000"/>
              </a:lnSpc>
              <a:spcBef>
                <a:spcPts val="0"/>
              </a:spcBef>
              <a:spcAft>
                <a:spcPts val="1200"/>
              </a:spcAft>
              <a:buNone/>
            </a:pPr>
            <a:r>
              <a:rPr lang="en-US" sz="2000" dirty="0">
                <a:latin typeface="Times New Roman" panose="02020603050405020304" pitchFamily="18" charset="0"/>
                <a:cs typeface="Times New Roman" panose="02020603050405020304" pitchFamily="18" charset="0"/>
              </a:rPr>
              <a:t>The Agricultural Land Computerization Software is a powerful tool designed to revolutionize the management of farmer land details while integrating beneficiary scheme information. It simplifies the process of recording and updating land records, offering farmers an accessible platform to manage their property. Simultaneously, it seamlessly connects with government beneficiary schemes, ensuring eligible farmers can easily access subsidies and incentives.</a:t>
            </a:r>
          </a:p>
        </p:txBody>
      </p:sp>
    </p:spTree>
    <p:extLst>
      <p:ext uri="{BB962C8B-B14F-4D97-AF65-F5344CB8AC3E}">
        <p14:creationId xmlns:p14="http://schemas.microsoft.com/office/powerpoint/2010/main" val="65901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6C3B-DC7E-B9C2-5329-46917A8D5B30}"/>
              </a:ext>
            </a:extLst>
          </p:cNvPr>
          <p:cNvSpPr>
            <a:spLocks noGrp="1"/>
          </p:cNvSpPr>
          <p:nvPr>
            <p:ph type="title"/>
          </p:nvPr>
        </p:nvSpPr>
        <p:spPr>
          <a:xfrm>
            <a:off x="628650" y="365126"/>
            <a:ext cx="7886700" cy="2353690"/>
          </a:xfrm>
        </p:spPr>
        <p:txBody>
          <a:bodyPr>
            <a:normAutofit/>
          </a:bodyPr>
          <a:lstStyle/>
          <a:p>
            <a:r>
              <a:rPr lang="en-US" b="1" u="sng" dirty="0"/>
              <a:t>INTRODUCTION</a:t>
            </a:r>
            <a:endParaRPr lang="en-IN" b="1" u="sng" dirty="0"/>
          </a:p>
        </p:txBody>
      </p:sp>
      <p:sp>
        <p:nvSpPr>
          <p:cNvPr id="3" name="Text Placeholder 2">
            <a:extLst>
              <a:ext uri="{FF2B5EF4-FFF2-40B4-BE49-F238E27FC236}">
                <a16:creationId xmlns:a16="http://schemas.microsoft.com/office/drawing/2014/main" id="{2F251776-3A9F-FE3A-E9C7-82625FDDA7D2}"/>
              </a:ext>
            </a:extLst>
          </p:cNvPr>
          <p:cNvSpPr>
            <a:spLocks noGrp="1"/>
          </p:cNvSpPr>
          <p:nvPr>
            <p:ph type="body" idx="1"/>
          </p:nvPr>
        </p:nvSpPr>
        <p:spPr/>
        <p:txBody>
          <a:bodyPr>
            <a:noAutofit/>
          </a:bodyPr>
          <a:lstStyle/>
          <a:p>
            <a:pPr marL="114300" indent="0">
              <a:buNone/>
            </a:pPr>
            <a:r>
              <a:rPr lang="en-US" sz="2000" dirty="0">
                <a:latin typeface="Times New Roman" panose="02020603050405020304" pitchFamily="18" charset="0"/>
                <a:cs typeface="Times New Roman" panose="02020603050405020304" pitchFamily="18" charset="0"/>
              </a:rPr>
              <a:t>In many countries, especially in rural and agricultural regions, the management of farmer land details and beneficiary schemes has traditionally relied on manual record-keeping systems. These systems are often inefficient, error-prone, and lack transparency, leading to various challenges for both farmers and government authorities. Due to lack of awareness and illiteracy most of the farmers are not being able to utilize and claim benefits from their lands and crop. This Software acts as interface and helps farmers and their families providing the knowledge about the benefits and scheme they could claim from the government for their respective land and the type of crop being grown. This software initially consists of a from to be filled by the farmers to provide the necessary details and based upon it the calculations are done and farmer gets a clear picture of the available beneficiary schemes that could be availed. </a:t>
            </a:r>
          </a:p>
        </p:txBody>
      </p:sp>
    </p:spTree>
    <p:extLst>
      <p:ext uri="{BB962C8B-B14F-4D97-AF65-F5344CB8AC3E}">
        <p14:creationId xmlns:p14="http://schemas.microsoft.com/office/powerpoint/2010/main" val="89739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p:nvPr>
        </p:nvSpPr>
        <p:spPr>
          <a:xfrm>
            <a:off x="628650" y="1571200"/>
            <a:ext cx="7886700" cy="165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IN" b="1" u="sng" dirty="0">
                <a:latin typeface="Times New Roman"/>
                <a:ea typeface="Times New Roman"/>
                <a:cs typeface="Times New Roman"/>
                <a:sym typeface="Times New Roman"/>
              </a:rPr>
              <a:t>PROCESSED WORKFLOW</a:t>
            </a:r>
            <a:endParaRPr b="1" u="sng" dirty="0">
              <a:latin typeface="Times New Roman"/>
              <a:ea typeface="Times New Roman"/>
              <a:cs typeface="Times New Roman"/>
              <a:sym typeface="Times New Roman"/>
            </a:endParaRPr>
          </a:p>
        </p:txBody>
      </p:sp>
      <p:sp>
        <p:nvSpPr>
          <p:cNvPr id="152" name="Google Shape;152;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Information Technology</a:t>
            </a:r>
            <a:endParaRPr/>
          </a:p>
        </p:txBody>
      </p:sp>
      <p:pic>
        <p:nvPicPr>
          <p:cNvPr id="2" name="Picture 1">
            <a:extLst>
              <a:ext uri="{FF2B5EF4-FFF2-40B4-BE49-F238E27FC236}">
                <a16:creationId xmlns:a16="http://schemas.microsoft.com/office/drawing/2014/main" id="{2E6CF03D-9FC2-A64C-F193-8DAC7F6914A6}"/>
              </a:ext>
            </a:extLst>
          </p:cNvPr>
          <p:cNvPicPr>
            <a:picLocks noChangeAspect="1"/>
          </p:cNvPicPr>
          <p:nvPr/>
        </p:nvPicPr>
        <p:blipFill>
          <a:blip r:embed="rId3"/>
          <a:stretch>
            <a:fillRect/>
          </a:stretch>
        </p:blipFill>
        <p:spPr>
          <a:xfrm>
            <a:off x="470612" y="1920952"/>
            <a:ext cx="1187499" cy="1359552"/>
          </a:xfrm>
          <a:prstGeom prst="rect">
            <a:avLst/>
          </a:prstGeom>
        </p:spPr>
      </p:pic>
      <p:pic>
        <p:nvPicPr>
          <p:cNvPr id="3" name="Picture 2">
            <a:extLst>
              <a:ext uri="{FF2B5EF4-FFF2-40B4-BE49-F238E27FC236}">
                <a16:creationId xmlns:a16="http://schemas.microsoft.com/office/drawing/2014/main" id="{6900AD83-3354-202F-DEA8-007C33882D39}"/>
              </a:ext>
            </a:extLst>
          </p:cNvPr>
          <p:cNvPicPr>
            <a:picLocks noChangeAspect="1"/>
          </p:cNvPicPr>
          <p:nvPr/>
        </p:nvPicPr>
        <p:blipFill>
          <a:blip r:embed="rId4"/>
          <a:stretch>
            <a:fillRect/>
          </a:stretch>
        </p:blipFill>
        <p:spPr>
          <a:xfrm>
            <a:off x="2481801" y="1920952"/>
            <a:ext cx="1604330" cy="1696069"/>
          </a:xfrm>
          <a:prstGeom prst="rect">
            <a:avLst/>
          </a:prstGeom>
        </p:spPr>
      </p:pic>
      <p:pic>
        <p:nvPicPr>
          <p:cNvPr id="4" name="Picture 3">
            <a:extLst>
              <a:ext uri="{FF2B5EF4-FFF2-40B4-BE49-F238E27FC236}">
                <a16:creationId xmlns:a16="http://schemas.microsoft.com/office/drawing/2014/main" id="{897A26EC-8E15-944E-24B9-4B2DBD514BCB}"/>
              </a:ext>
            </a:extLst>
          </p:cNvPr>
          <p:cNvPicPr>
            <a:picLocks noChangeAspect="1"/>
          </p:cNvPicPr>
          <p:nvPr/>
        </p:nvPicPr>
        <p:blipFill>
          <a:blip r:embed="rId5"/>
          <a:stretch>
            <a:fillRect/>
          </a:stretch>
        </p:blipFill>
        <p:spPr>
          <a:xfrm>
            <a:off x="5949696" y="1920952"/>
            <a:ext cx="2723692" cy="1359552"/>
          </a:xfrm>
          <a:prstGeom prst="rect">
            <a:avLst/>
          </a:prstGeom>
        </p:spPr>
      </p:pic>
      <p:pic>
        <p:nvPicPr>
          <p:cNvPr id="5" name="Picture 4">
            <a:extLst>
              <a:ext uri="{FF2B5EF4-FFF2-40B4-BE49-F238E27FC236}">
                <a16:creationId xmlns:a16="http://schemas.microsoft.com/office/drawing/2014/main" id="{570D1E3E-92CE-28DE-40D0-87D276052B09}"/>
              </a:ext>
            </a:extLst>
          </p:cNvPr>
          <p:cNvPicPr>
            <a:picLocks noChangeAspect="1"/>
          </p:cNvPicPr>
          <p:nvPr/>
        </p:nvPicPr>
        <p:blipFill>
          <a:blip r:embed="rId6"/>
          <a:stretch>
            <a:fillRect/>
          </a:stretch>
        </p:blipFill>
        <p:spPr>
          <a:xfrm>
            <a:off x="5839856" y="4976573"/>
            <a:ext cx="1389572" cy="1379778"/>
          </a:xfrm>
          <a:prstGeom prst="rect">
            <a:avLst/>
          </a:prstGeom>
        </p:spPr>
      </p:pic>
      <p:pic>
        <p:nvPicPr>
          <p:cNvPr id="6" name="Picture 5">
            <a:extLst>
              <a:ext uri="{FF2B5EF4-FFF2-40B4-BE49-F238E27FC236}">
                <a16:creationId xmlns:a16="http://schemas.microsoft.com/office/drawing/2014/main" id="{6646CA22-793F-76F9-A78E-648EEDBDD9F8}"/>
              </a:ext>
            </a:extLst>
          </p:cNvPr>
          <p:cNvPicPr>
            <a:picLocks noChangeAspect="1"/>
          </p:cNvPicPr>
          <p:nvPr/>
        </p:nvPicPr>
        <p:blipFill>
          <a:blip r:embed="rId7"/>
          <a:stretch>
            <a:fillRect/>
          </a:stretch>
        </p:blipFill>
        <p:spPr>
          <a:xfrm>
            <a:off x="7315201" y="3755136"/>
            <a:ext cx="1389572" cy="1531663"/>
          </a:xfrm>
          <a:prstGeom prst="rect">
            <a:avLst/>
          </a:prstGeom>
        </p:spPr>
      </p:pic>
      <p:pic>
        <p:nvPicPr>
          <p:cNvPr id="8" name="Picture 7">
            <a:extLst>
              <a:ext uri="{FF2B5EF4-FFF2-40B4-BE49-F238E27FC236}">
                <a16:creationId xmlns:a16="http://schemas.microsoft.com/office/drawing/2014/main" id="{1CB01547-4886-74E1-B355-35A65E41A600}"/>
              </a:ext>
            </a:extLst>
          </p:cNvPr>
          <p:cNvPicPr>
            <a:picLocks noChangeAspect="1"/>
          </p:cNvPicPr>
          <p:nvPr/>
        </p:nvPicPr>
        <p:blipFill>
          <a:blip r:embed="rId8"/>
          <a:stretch>
            <a:fillRect/>
          </a:stretch>
        </p:blipFill>
        <p:spPr>
          <a:xfrm>
            <a:off x="439228" y="4296798"/>
            <a:ext cx="3547556" cy="1942846"/>
          </a:xfrm>
          <a:prstGeom prst="rect">
            <a:avLst/>
          </a:prstGeom>
        </p:spPr>
      </p:pic>
      <p:cxnSp>
        <p:nvCxnSpPr>
          <p:cNvPr id="9" name="Straight Arrow Connector 8">
            <a:extLst>
              <a:ext uri="{FF2B5EF4-FFF2-40B4-BE49-F238E27FC236}">
                <a16:creationId xmlns:a16="http://schemas.microsoft.com/office/drawing/2014/main" id="{31E9FB6E-72A3-FFA6-26A9-7E4FE48615AB}"/>
              </a:ext>
            </a:extLst>
          </p:cNvPr>
          <p:cNvCxnSpPr>
            <a:cxnSpLocks/>
            <a:stCxn id="2" idx="3"/>
          </p:cNvCxnSpPr>
          <p:nvPr/>
        </p:nvCxnSpPr>
        <p:spPr>
          <a:xfrm>
            <a:off x="1658111" y="2600728"/>
            <a:ext cx="823689" cy="2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3EBFCAC-511C-0066-0414-278B4EDF460D}"/>
              </a:ext>
            </a:extLst>
          </p:cNvPr>
          <p:cNvCxnSpPr>
            <a:cxnSpLocks/>
            <a:stCxn id="3" idx="3"/>
          </p:cNvCxnSpPr>
          <p:nvPr/>
        </p:nvCxnSpPr>
        <p:spPr>
          <a:xfrm>
            <a:off x="4086131" y="2768987"/>
            <a:ext cx="18635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CADC714-C23B-5F3B-D4BA-67CE9EEE389A}"/>
              </a:ext>
            </a:extLst>
          </p:cNvPr>
          <p:cNvCxnSpPr>
            <a:cxnSpLocks/>
          </p:cNvCxnSpPr>
          <p:nvPr/>
        </p:nvCxnSpPr>
        <p:spPr>
          <a:xfrm>
            <a:off x="7534499" y="3280504"/>
            <a:ext cx="0" cy="424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D9197D6-DCCF-0A76-A7F2-21558B4E0CE2}"/>
              </a:ext>
            </a:extLst>
          </p:cNvPr>
          <p:cNvCxnSpPr>
            <a:cxnSpLocks/>
          </p:cNvCxnSpPr>
          <p:nvPr/>
        </p:nvCxnSpPr>
        <p:spPr>
          <a:xfrm flipH="1">
            <a:off x="4086131" y="4764254"/>
            <a:ext cx="3229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657D112-20E3-EEC9-F8FE-7D7F21B1DEA5}"/>
              </a:ext>
            </a:extLst>
          </p:cNvPr>
          <p:cNvSpPr txBox="1"/>
          <p:nvPr/>
        </p:nvSpPr>
        <p:spPr>
          <a:xfrm>
            <a:off x="1816903" y="2320839"/>
            <a:ext cx="792205" cy="369332"/>
          </a:xfrm>
          <a:prstGeom prst="rect">
            <a:avLst/>
          </a:prstGeom>
          <a:noFill/>
        </p:spPr>
        <p:txBody>
          <a:bodyPr wrap="none" rtlCol="0">
            <a:spAutoFit/>
          </a:bodyPr>
          <a:lstStyle/>
          <a:p>
            <a:r>
              <a:rPr lang="en-US" dirty="0"/>
              <a:t>Login</a:t>
            </a:r>
            <a:endParaRPr lang="en-IN" dirty="0"/>
          </a:p>
        </p:txBody>
      </p:sp>
      <p:sp>
        <p:nvSpPr>
          <p:cNvPr id="51" name="TextBox 50">
            <a:extLst>
              <a:ext uri="{FF2B5EF4-FFF2-40B4-BE49-F238E27FC236}">
                <a16:creationId xmlns:a16="http://schemas.microsoft.com/office/drawing/2014/main" id="{BCCD7BDA-E273-E778-5673-10F4D266DDCE}"/>
              </a:ext>
            </a:extLst>
          </p:cNvPr>
          <p:cNvSpPr txBox="1"/>
          <p:nvPr/>
        </p:nvSpPr>
        <p:spPr>
          <a:xfrm>
            <a:off x="4352618" y="2462533"/>
            <a:ext cx="1597078" cy="307777"/>
          </a:xfrm>
          <a:prstGeom prst="rect">
            <a:avLst/>
          </a:prstGeom>
          <a:noFill/>
        </p:spPr>
        <p:txBody>
          <a:bodyPr wrap="square" rtlCol="0">
            <a:spAutoFit/>
          </a:bodyPr>
          <a:lstStyle/>
          <a:p>
            <a:r>
              <a:rPr lang="en-US" sz="1400" dirty="0"/>
              <a:t>Welcome page</a:t>
            </a:r>
            <a:endParaRPr lang="en-IN" sz="1400" dirty="0"/>
          </a:p>
        </p:txBody>
      </p:sp>
      <p:sp>
        <p:nvSpPr>
          <p:cNvPr id="56" name="TextBox 55">
            <a:extLst>
              <a:ext uri="{FF2B5EF4-FFF2-40B4-BE49-F238E27FC236}">
                <a16:creationId xmlns:a16="http://schemas.microsoft.com/office/drawing/2014/main" id="{D59909E1-E934-F7A3-96E8-F5A3637D9187}"/>
              </a:ext>
            </a:extLst>
          </p:cNvPr>
          <p:cNvSpPr txBox="1"/>
          <p:nvPr/>
        </p:nvSpPr>
        <p:spPr>
          <a:xfrm>
            <a:off x="7534499" y="3392831"/>
            <a:ext cx="1677062" cy="369332"/>
          </a:xfrm>
          <a:prstGeom prst="rect">
            <a:avLst/>
          </a:prstGeom>
          <a:noFill/>
        </p:spPr>
        <p:txBody>
          <a:bodyPr wrap="none" rtlCol="0">
            <a:spAutoFit/>
          </a:bodyPr>
          <a:lstStyle/>
          <a:p>
            <a:r>
              <a:rPr lang="en-US" dirty="0"/>
              <a:t>Filling Details</a:t>
            </a:r>
            <a:endParaRPr lang="en-IN" dirty="0"/>
          </a:p>
        </p:txBody>
      </p:sp>
      <p:sp>
        <p:nvSpPr>
          <p:cNvPr id="57" name="TextBox 56">
            <a:extLst>
              <a:ext uri="{FF2B5EF4-FFF2-40B4-BE49-F238E27FC236}">
                <a16:creationId xmlns:a16="http://schemas.microsoft.com/office/drawing/2014/main" id="{7684837A-29C3-0D8C-F867-C314399A291E}"/>
              </a:ext>
            </a:extLst>
          </p:cNvPr>
          <p:cNvSpPr txBox="1"/>
          <p:nvPr/>
        </p:nvSpPr>
        <p:spPr>
          <a:xfrm>
            <a:off x="4838462" y="4470109"/>
            <a:ext cx="2222468" cy="369332"/>
          </a:xfrm>
          <a:prstGeom prst="rect">
            <a:avLst/>
          </a:prstGeom>
          <a:noFill/>
        </p:spPr>
        <p:txBody>
          <a:bodyPr wrap="none" rtlCol="0">
            <a:spAutoFit/>
          </a:bodyPr>
          <a:lstStyle/>
          <a:p>
            <a:r>
              <a:rPr lang="en-US" dirty="0"/>
              <a:t>Displaying Results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72025" y="942475"/>
            <a:ext cx="80433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sz="3200" b="1" u="sng" dirty="0">
                <a:latin typeface="Times New Roman" panose="02020603050405020304" pitchFamily="18" charset="0"/>
                <a:cs typeface="Times New Roman" panose="02020603050405020304" pitchFamily="18" charset="0"/>
              </a:rPr>
              <a:t>METHODOLOGY</a:t>
            </a:r>
          </a:p>
        </p:txBody>
      </p:sp>
      <p:sp>
        <p:nvSpPr>
          <p:cNvPr id="138" name="Google Shape;138;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Department of Information Technology</a:t>
            </a:r>
            <a:endParaRPr dirty="0"/>
          </a:p>
        </p:txBody>
      </p:sp>
      <p:sp>
        <p:nvSpPr>
          <p:cNvPr id="4" name="Content Placeholder 5">
            <a:extLst>
              <a:ext uri="{FF2B5EF4-FFF2-40B4-BE49-F238E27FC236}">
                <a16:creationId xmlns:a16="http://schemas.microsoft.com/office/drawing/2014/main" id="{ACAEAF21-E291-45BA-A84C-A5A350DF2427}"/>
              </a:ext>
            </a:extLst>
          </p:cNvPr>
          <p:cNvSpPr>
            <a:spLocks noGrp="1"/>
          </p:cNvSpPr>
          <p:nvPr>
            <p:ph type="body" idx="1"/>
          </p:nvPr>
        </p:nvSpPr>
        <p:spPr>
          <a:xfrm>
            <a:off x="628650" y="2060447"/>
            <a:ext cx="7886700" cy="4295903"/>
          </a:xfrm>
        </p:spPr>
        <p:txBody>
          <a:bodyPr/>
          <a:lstStyle/>
          <a:p>
            <a:pPr marL="114300" indent="0">
              <a:buNone/>
            </a:pPr>
            <a:r>
              <a:rPr lang="en-US" dirty="0"/>
              <a:t>Project Planning and Requirements Analysis: </a:t>
            </a:r>
          </a:p>
          <a:p>
            <a:pPr marL="114300" indent="0">
              <a:buNone/>
            </a:pPr>
            <a:r>
              <a:rPr lang="en-US" sz="1800" dirty="0"/>
              <a:t>● </a:t>
            </a:r>
            <a:r>
              <a:rPr lang="en-US" sz="1800" dirty="0">
                <a:latin typeface="Times New Roman" panose="02020603050405020304" pitchFamily="18" charset="0"/>
                <a:cs typeface="Times New Roman" panose="02020603050405020304" pitchFamily="18" charset="0"/>
              </a:rPr>
              <a:t>Conducted a thorough analysis of the other websites which provide benefits to farmers in letting them know about their schemes they are benefitted by. </a:t>
            </a:r>
          </a:p>
          <a:p>
            <a:pPr marL="114300" indent="0">
              <a:buNone/>
            </a:pPr>
            <a:r>
              <a:rPr lang="en-US" sz="1800" dirty="0">
                <a:latin typeface="Times New Roman" panose="02020603050405020304" pitchFamily="18" charset="0"/>
                <a:cs typeface="Times New Roman" panose="02020603050405020304" pitchFamily="18" charset="0"/>
              </a:rPr>
              <a:t>● Defined the scope, objectives, and functionalities of the project. </a:t>
            </a:r>
          </a:p>
          <a:p>
            <a:pPr marL="114300" indent="0">
              <a:buNone/>
            </a:pPr>
            <a:r>
              <a:rPr lang="en-US" dirty="0"/>
              <a:t>System Architecture Design: </a:t>
            </a:r>
          </a:p>
          <a:p>
            <a:pPr marL="114300" indent="0">
              <a:buNone/>
            </a:pPr>
            <a:r>
              <a:rPr lang="en-US" dirty="0"/>
              <a:t>● </a:t>
            </a:r>
            <a:r>
              <a:rPr lang="en-US" sz="1800" dirty="0">
                <a:latin typeface="Times New Roman" panose="02020603050405020304" pitchFamily="18" charset="0"/>
                <a:cs typeface="Times New Roman" panose="02020603050405020304" pitchFamily="18" charset="0"/>
              </a:rPr>
              <a:t>Designed the overall architecture of the system, including the database schema, user interfaces, and interactions between different input forms. </a:t>
            </a:r>
          </a:p>
          <a:p>
            <a:pPr marL="114300" indent="0">
              <a:buNone/>
            </a:pPr>
            <a:r>
              <a:rPr lang="en-US" sz="1800" dirty="0">
                <a:latin typeface="Times New Roman" panose="02020603050405020304" pitchFamily="18" charset="0"/>
                <a:cs typeface="Times New Roman" panose="02020603050405020304" pitchFamily="18" charset="0"/>
              </a:rPr>
              <a:t>● Selected appropriate technologies and frameworks to meet project requirements. </a:t>
            </a:r>
            <a:endParaRPr lang="en-IN"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72025" y="942475"/>
            <a:ext cx="80433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sz="3200" b="1" u="sng" dirty="0">
                <a:latin typeface="Times New Roman" panose="02020603050405020304" pitchFamily="18" charset="0"/>
                <a:cs typeface="Times New Roman" panose="02020603050405020304" pitchFamily="18" charset="0"/>
              </a:rPr>
              <a:t>METHODOLOGY</a:t>
            </a:r>
            <a:endParaRPr u="sng" dirty="0"/>
          </a:p>
        </p:txBody>
      </p:sp>
      <p:sp>
        <p:nvSpPr>
          <p:cNvPr id="138" name="Google Shape;138;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Information Technology</a:t>
            </a:r>
            <a:endParaRPr/>
          </a:p>
        </p:txBody>
      </p:sp>
      <p:sp>
        <p:nvSpPr>
          <p:cNvPr id="4" name="Content Placeholder 5">
            <a:extLst>
              <a:ext uri="{FF2B5EF4-FFF2-40B4-BE49-F238E27FC236}">
                <a16:creationId xmlns:a16="http://schemas.microsoft.com/office/drawing/2014/main" id="{D6994816-9DFA-4350-82F7-02E763198C0A}"/>
              </a:ext>
            </a:extLst>
          </p:cNvPr>
          <p:cNvSpPr>
            <a:spLocks noGrp="1"/>
          </p:cNvSpPr>
          <p:nvPr>
            <p:ph type="body" idx="1"/>
          </p:nvPr>
        </p:nvSpPr>
        <p:spPr>
          <a:xfrm>
            <a:off x="628650" y="1825625"/>
            <a:ext cx="7886700" cy="4351338"/>
          </a:xfrm>
        </p:spPr>
        <p:txBody>
          <a:bodyPr/>
          <a:lstStyle/>
          <a:p>
            <a:pPr marL="114300" indent="0">
              <a:buNone/>
            </a:pPr>
            <a:r>
              <a:rPr lang="en-US" dirty="0"/>
              <a:t>Frontend and Backend Development:</a:t>
            </a:r>
          </a:p>
          <a:p>
            <a:pPr marL="114300" indent="0">
              <a:buNone/>
            </a:pPr>
            <a:r>
              <a:rPr lang="en-US" dirty="0"/>
              <a:t>● </a:t>
            </a:r>
            <a:r>
              <a:rPr lang="en-US" sz="1800" dirty="0">
                <a:latin typeface="Times New Roman" panose="02020603050405020304" pitchFamily="18" charset="0"/>
                <a:cs typeface="Times New Roman" panose="02020603050405020304" pitchFamily="18" charset="0"/>
              </a:rPr>
              <a:t>Implemented the frontend components for the welcome page, home page, forms page, result page, profile page and available schemes page. </a:t>
            </a:r>
          </a:p>
          <a:p>
            <a:pPr marL="114300" indent="0">
              <a:buNone/>
            </a:pPr>
            <a:r>
              <a:rPr lang="en-US" dirty="0"/>
              <a:t>● </a:t>
            </a:r>
            <a:r>
              <a:rPr lang="en-US" sz="1800" dirty="0">
                <a:latin typeface="Times New Roman" panose="02020603050405020304" pitchFamily="18" charset="0"/>
                <a:cs typeface="Times New Roman" panose="02020603050405020304" pitchFamily="18" charset="0"/>
              </a:rPr>
              <a:t>Developed the backend logic using [Backend Language/Framework], ensuring proper data flow and authentication mechanisms.</a:t>
            </a:r>
          </a:p>
          <a:p>
            <a:pPr marL="114300" indent="0">
              <a:buNone/>
            </a:pPr>
            <a:r>
              <a:rPr lang="en-US" dirty="0"/>
              <a:t>Database Design and Implementation: </a:t>
            </a:r>
          </a:p>
          <a:p>
            <a:pPr marL="114300" indent="0">
              <a:buNone/>
            </a:pPr>
            <a:r>
              <a:rPr lang="en-US" dirty="0"/>
              <a:t>● </a:t>
            </a:r>
            <a:r>
              <a:rPr lang="en-US" sz="1800" dirty="0">
                <a:latin typeface="Times New Roman" panose="02020603050405020304" pitchFamily="18" charset="0"/>
                <a:cs typeface="Times New Roman" panose="02020603050405020304" pitchFamily="18" charset="0"/>
              </a:rPr>
              <a:t>Designed a database to store information about farmers details such as username and password. </a:t>
            </a:r>
          </a:p>
          <a:p>
            <a:pPr marL="114300" indent="0">
              <a:buNone/>
            </a:pPr>
            <a:r>
              <a:rPr lang="en-US" sz="1800" dirty="0">
                <a:latin typeface="Times New Roman" panose="02020603050405020304" pitchFamily="18" charset="0"/>
                <a:cs typeface="Times New Roman" panose="02020603050405020304" pitchFamily="18" charset="0"/>
              </a:rPr>
              <a:t>● Implemented the database using [Database Management System]. </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2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72025" y="942475"/>
            <a:ext cx="80433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sz="3200" b="1" u="sng" dirty="0">
                <a:latin typeface="Times New Roman" panose="02020603050405020304" pitchFamily="18" charset="0"/>
                <a:cs typeface="Times New Roman" panose="02020603050405020304" pitchFamily="18" charset="0"/>
              </a:rPr>
              <a:t>METHODOLOGY</a:t>
            </a:r>
            <a:endParaRPr u="sng" dirty="0"/>
          </a:p>
        </p:txBody>
      </p:sp>
      <p:sp>
        <p:nvSpPr>
          <p:cNvPr id="138" name="Google Shape;138;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Information Technology</a:t>
            </a:r>
            <a:endParaRPr/>
          </a:p>
        </p:txBody>
      </p:sp>
      <p:sp>
        <p:nvSpPr>
          <p:cNvPr id="4" name="Content Placeholder 5">
            <a:extLst>
              <a:ext uri="{FF2B5EF4-FFF2-40B4-BE49-F238E27FC236}">
                <a16:creationId xmlns:a16="http://schemas.microsoft.com/office/drawing/2014/main" id="{2D3D9CED-F784-0867-C56F-DB658FB2932B}"/>
              </a:ext>
            </a:extLst>
          </p:cNvPr>
          <p:cNvSpPr>
            <a:spLocks noGrp="1"/>
          </p:cNvSpPr>
          <p:nvPr>
            <p:ph type="body" idx="1"/>
          </p:nvPr>
        </p:nvSpPr>
        <p:spPr>
          <a:xfrm>
            <a:off x="628650" y="1825625"/>
            <a:ext cx="7886700" cy="4351338"/>
          </a:xfrm>
        </p:spPr>
        <p:txBody>
          <a:bodyPr/>
          <a:lstStyle/>
          <a:p>
            <a:pPr marL="114300" indent="0">
              <a:buNone/>
            </a:pPr>
            <a:r>
              <a:rPr lang="en-US" dirty="0"/>
              <a:t>User Authentication and Authorization: </a:t>
            </a:r>
          </a:p>
          <a:p>
            <a:pPr marL="114300" indent="0">
              <a:buNone/>
            </a:pPr>
            <a:r>
              <a:rPr lang="en-US" sz="1800" dirty="0">
                <a:latin typeface="Times New Roman" panose="02020603050405020304" pitchFamily="18" charset="0"/>
                <a:cs typeface="Times New Roman" panose="02020603050405020304" pitchFamily="18" charset="0"/>
              </a:rPr>
              <a:t>● Implemented secure user authentication and authorization mechanisms for the farmer [Authentication Framework]. </a:t>
            </a:r>
          </a:p>
          <a:p>
            <a:pPr marL="114300" indent="0">
              <a:buNone/>
            </a:pPr>
            <a:r>
              <a:rPr lang="en-US" sz="1800" dirty="0">
                <a:latin typeface="Times New Roman" panose="02020603050405020304" pitchFamily="18" charset="0"/>
                <a:cs typeface="Times New Roman" panose="02020603050405020304" pitchFamily="18" charset="0"/>
              </a:rPr>
              <a:t>● Ensured that sensitive information is protected and access is granted based on user roles.</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32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5ef26f90dc_0_33"/>
          <p:cNvSpPr txBox="1">
            <a:spLocks noGrp="1"/>
          </p:cNvSpPr>
          <p:nvPr>
            <p:ph type="title"/>
          </p:nvPr>
        </p:nvSpPr>
        <p:spPr>
          <a:xfrm>
            <a:off x="506730" y="1140289"/>
            <a:ext cx="7886700" cy="101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u="sng" dirty="0">
                <a:latin typeface="Times New Roman" panose="02020603050405020304" pitchFamily="18" charset="0"/>
                <a:cs typeface="Times New Roman" panose="02020603050405020304" pitchFamily="18" charset="0"/>
              </a:rPr>
              <a:t>EXPECTED OUTCOME</a:t>
            </a:r>
            <a:endParaRPr u="sng" dirty="0">
              <a:latin typeface="Times New Roman" panose="02020603050405020304" pitchFamily="18" charset="0"/>
              <a:cs typeface="Times New Roman" panose="02020603050405020304" pitchFamily="18" charset="0"/>
            </a:endParaRPr>
          </a:p>
        </p:txBody>
      </p:sp>
      <p:sp>
        <p:nvSpPr>
          <p:cNvPr id="2" name="Content Placeholder 18">
            <a:extLst>
              <a:ext uri="{FF2B5EF4-FFF2-40B4-BE49-F238E27FC236}">
                <a16:creationId xmlns:a16="http://schemas.microsoft.com/office/drawing/2014/main" id="{C0A43480-0833-728E-8AB7-4F38138363D9}"/>
              </a:ext>
            </a:extLst>
          </p:cNvPr>
          <p:cNvSpPr txBox="1">
            <a:spLocks/>
          </p:cNvSpPr>
          <p:nvPr/>
        </p:nvSpPr>
        <p:spPr>
          <a:xfrm>
            <a:off x="506730" y="2151889"/>
            <a:ext cx="8456978" cy="551107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Times New Roman" panose="02020603050405020304" pitchFamily="18" charset="0"/>
                <a:cs typeface="Times New Roman" panose="02020603050405020304" pitchFamily="18" charset="0"/>
              </a:rPr>
              <a:t>The proposed outcome of the creating a website for computerization of farmer land details along with beneficiary scheme details is to have an faster and more convenient and user friendly portal where individual farmers finds it easy to register and enter their land details to proper have an information about the schemes they can be benefitted by. Not only displaying schemes we also provided respective links to each scheme so that it would be convenient for the user to easily navigate to the respective scheme site and enroll/apply for it.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11616</TotalTime>
  <Words>785</Words>
  <Application>Microsoft Office PowerPoint</Application>
  <PresentationFormat>On-screen Show (4:3)</PresentationFormat>
  <Paragraphs>72</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Computerization of Farmer Land Details along with beneficiary schemes  </vt:lpstr>
      <vt:lpstr>AGENDA</vt:lpstr>
      <vt:lpstr>ABSTRACT</vt:lpstr>
      <vt:lpstr>INTRODUCTION</vt:lpstr>
      <vt:lpstr>PROCESSED WORKFLOW</vt:lpstr>
      <vt:lpstr>METHODOLOGY</vt:lpstr>
      <vt:lpstr>METHODOLOGY</vt:lpstr>
      <vt:lpstr>METHODOLOGY</vt:lpstr>
      <vt:lpstr>EXPECTED OUTCOME</vt:lpstr>
      <vt:lpstr>CONCLUSION</vt:lpstr>
      <vt:lpstr>FUTURE WORK</vt:lpstr>
      <vt:lpstr>BIBLIOGRAPHY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Windows User</dc:creator>
  <cp:lastModifiedBy>Sai Karthik Adla</cp:lastModifiedBy>
  <cp:revision>15</cp:revision>
  <dcterms:created xsi:type="dcterms:W3CDTF">2021-01-11T13:51:05Z</dcterms:created>
  <dcterms:modified xsi:type="dcterms:W3CDTF">2023-12-16T07:14:11Z</dcterms:modified>
</cp:coreProperties>
</file>