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1" r:id="rId3"/>
    <p:sldId id="307" r:id="rId4"/>
    <p:sldId id="308" r:id="rId5"/>
    <p:sldId id="309" r:id="rId6"/>
    <p:sldId id="302" r:id="rId7"/>
    <p:sldId id="310" r:id="rId8"/>
    <p:sldId id="311" r:id="rId9"/>
    <p:sldId id="312" r:id="rId10"/>
    <p:sldId id="313" r:id="rId11"/>
    <p:sldId id="303" r:id="rId12"/>
    <p:sldId id="314" r:id="rId13"/>
    <p:sldId id="315" r:id="rId14"/>
    <p:sldId id="316" r:id="rId15"/>
    <p:sldId id="304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05" r:id="rId25"/>
    <p:sldId id="326" r:id="rId26"/>
    <p:sldId id="329" r:id="rId27"/>
    <p:sldId id="330" r:id="rId28"/>
    <p:sldId id="325" r:id="rId29"/>
    <p:sldId id="296" r:id="rId30"/>
    <p:sldId id="3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6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9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789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0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9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9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4CB421-716B-4180-8B0C-4E355A0BF2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934BA4-EC48-4A00-952C-434D2B1A385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fca.edu/isss/international-student-popul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ubhub.com/delivery/ca-san_francisc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Opening restaurant in San </a:t>
            </a:r>
            <a:r>
              <a:rPr lang="en-US" b="1" dirty="0" smtClean="0"/>
              <a:t>Francisco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200" dirty="0" smtClean="0"/>
              <a:t>By:</a:t>
            </a:r>
          </a:p>
          <a:p>
            <a:pPr algn="ctr"/>
            <a:r>
              <a:rPr lang="en-IN" sz="2200" dirty="0" smtClean="0"/>
              <a:t>Krishna teja perannagari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403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Getting Details of restaurant (facilities &amp; statistics) from foursquare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36" y="2084832"/>
            <a:ext cx="104870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9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60137"/>
            <a:ext cx="11579902" cy="1463040"/>
          </a:xfrm>
        </p:spPr>
        <p:txBody>
          <a:bodyPr/>
          <a:lstStyle/>
          <a:p>
            <a:pPr algn="ctr"/>
            <a:r>
              <a:rPr lang="en-IN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Transformations on collected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Merging the restaurant and education details dataframe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000" dirty="0"/>
              <a:t>The educational data will be helpful when we will plot the clusters and we are also using institution as one of the parameter for cluster analysis</a:t>
            </a:r>
            <a:endParaRPr lang="en-IN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Dropping unnecessary columns and NA values with mode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000" dirty="0"/>
              <a:t>We will drop the columns which are not used for cluster analysis. They will be used afterwards for </a:t>
            </a:r>
            <a:r>
              <a:rPr lang="en-IN" sz="2000" dirty="0" smtClean="0"/>
              <a:t>analysing </a:t>
            </a:r>
            <a:r>
              <a:rPr lang="en-IN" sz="2000" dirty="0"/>
              <a:t>the results. Similarly we are replacing the NA values with mode rather than mean as they are categorical in nature</a:t>
            </a:r>
            <a:endParaRPr lang="en-IN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Coding the categorical variables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000" dirty="0"/>
              <a:t>We will use LabelEncoder() from sklearn to convert the categorical variables to codes before performing cluster analysis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932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Finding best k for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8" y="2286000"/>
            <a:ext cx="1003966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8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Performing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4" y="2285999"/>
            <a:ext cx="10487025" cy="42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60137"/>
            <a:ext cx="11579902" cy="1463040"/>
          </a:xfrm>
        </p:spPr>
        <p:txBody>
          <a:bodyPr/>
          <a:lstStyle/>
          <a:p>
            <a:pPr algn="ctr"/>
            <a:r>
              <a:rPr lang="en-IN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8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Selecting cluster for further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1978701"/>
            <a:ext cx="9720262" cy="41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3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Identifying right location in the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38" y="1899285"/>
            <a:ext cx="9515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3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83820"/>
          </a:xfrm>
        </p:spPr>
        <p:txBody>
          <a:bodyPr/>
          <a:lstStyle/>
          <a:p>
            <a:pPr algn="ctr"/>
            <a:r>
              <a:rPr lang="en-IN" dirty="0" smtClean="0"/>
              <a:t>Analysing Valencia ST by price and rating</a:t>
            </a:r>
            <a:endParaRPr lang="en-US" dirty="0"/>
          </a:p>
        </p:txBody>
      </p:sp>
      <p:sp>
        <p:nvSpPr>
          <p:cNvPr id="4" name="AutoShape 2" descr="data:image/png;base64,iVBORw0KGgoAAAANSUhEUgAAAlwAAALOCAYAAAB8ss34AAAABHNCSVQICAgIfAhkiAAAAAlwSFlzAAALEgAACxIB0t1+/AAAADl0RVh0U29mdHdhcmUAbWF0cGxvdGxpYiB2ZXJzaW9uIDIuMi41LCBodHRwOi8vbWF0cGxvdGxpYi5vcmcvSM8oowAAIABJREFUeJzs3Xd0VNe99vHnB5KQBBISIBAdbINtmrGNux3iCrjgxL3gdtPvm5vc3NzEyY1T7PTenGY7jinuvcS49xjsgLHpBhe6QAIk1Pt+/9gjNBKSEKA9Mxq+n7W0RjrnzNl7NNLMM7sdc84JAAAA4fSIdwUAAACSHYELAAAgMAIXAABAYAQuAACAwAhcAAAAgRG4AAAAAiNwAdgrM/uBmc0LdO7/M7M7It+PMjNnZimJUr99rMcKM/tkJ49dZ2ZntbPvk2a2qQvrdb2ZvdFV59tLWc7MDotFWUB3QuACYsTMnjWzW9rYfqGZbd3XkJGozOwVM/tsZ493zv3EOdfp4xOZc268c+6VeNcDQOIhcAGxc5eka8zMWm2/RtLdzrn62FcJyS5ZgjzQ3RG4gNh5TFI/Sac1bTCzXEnnS5oT+bmXmf3KzDaY2TYz+6uZZUT2fdLMNpnZ182s0MwKzOyGqHO1aFlq3Y1kZkeY2fNmttPM3jezy9qrqJmNNrNXzazMzJ6XNKDV/hPN7E0zKzGz95q60czsx5HHd6uZlZvZrZHtvzezjWZWamaLzSz6d9Bud2DkMXwUqcfHZnZ1B7/fdDO7P3LsO2Z2VOQc3zCzh1ud949m9rt2ylxnZv9rZkvNbFfknOlR+883s3cjj/1NM5vU6r5nRb7PMLPZZlZsZqvM7JttdBNObq+cyDn+z8y2R857ddT2vmY2x8yKzGy9md1kZj2ifmf/MrPfmtlOST+Iut+vIvX52MxmRG0fYmZPRP42PjCzz0Xt62VmvzOzLZGv35lZr6j934j8LW4xs//o4PkBDmoELiBGnHNVkh6QdG3U5sskrXbOvRf5+eeSxkqaLOkwSUMlfS/q+HxJfSPbPyPpT5HQ1iEz6y3peUn3SBoo6UpJfzaz8e3c5R5Ji+WD1g8lXRd1rqGS/inpR/IB8n8lPWxmec6570h6XdKXnXN9nHNfjtzt35HH1C9y7gdbh4t26vwHSTOcc1mSTpb0bgd3uVDSg1FlPGZmqZLmSZpuZjmR86ZIulzS3A7OdZmk6ZJGS5ok6frIfY+RdKekL0jqL+lvkp6IDiBRvi9plKRDJJ0taVZny4nIl//9D5X//d9mZodH9v1R/u/gEElT5f+mboi67wmSPpJ/rn8cte39yDl/IenvZrtbW++VtEnSEEmXSPqJmZ0Z2fcdSSfKP39HSTpe0k2R38d0+ef/bEljJLU5Jg0AgQuItdmSLm1qtZJ/o5wtSZE3v89J+ppzbqdzrkzSTyRdEXX/Okm3OOfqnHNPSyqXdLj27nxJ65xz/3DO1Tvn3pH0sPybawtmNkLScZK+65yrcc69JunJqENmSXraOfe0c67ROfe8pEWSzm2vcOfcPOfcjkjZv5bUq5P1bpQ0wcwynHMFzrkVHRy72Dn3kHOuTtJvJKVLOtE5VyDpNUmXRo6bLmm7c25xB+f6g3Nui3Nup/xjnxzZ/jlJf3POveWca3DOzZZUIx9IWrtM0k+cc8XOuU3y4bGz5TRpeg5elQ+5l5lZT/nA+G3nXJlzbp2kX8t3TTfZ4pz7Y+T3XRXZtt45d7tzrkH+b26wpEFmNlzSqZJudM5VO+felXRH1Pmulv+bK3TOFUm6OWrfZZL+4Zxb7pyrUFRrGoCWCFxADDnn3pBUJOlCMztEPtjcE9mdJylT0uJId1WJpGci25vsaDXWq1JSn04UPVLSCU3njZz7avlWlNaGSCqOvIE2Wd/qXJe2Otep8m/gbTLfDboq0nVWIt86M6C94yUpUv7lkr4oqcDM/mlmR3Rwl41R921Uc4uN5ANGUwvTLHXcuiVJW6O+j/4dj5T09VaPfXhUOdGGRNep1fd7K0dq+zkYIv97S1PL52S9fEtYp8pyzlVGvu0TOWdTwG/rfEPaKGtI1L6NrfYBaAOBC4i9OfItW9dIes45ty2yfbukKknjnXM5ka++zrnOBCpJqpAPbE2iw9RGSa9GnTcn0uX3pTbOUyApN9Kl12REq3PNbXWu3s65n0X2u+iTRcZr3SjfGpLrnMuRtEtS68kDe3DOPeucO1s+zK2WdHsHhw+PKrOHpGGStkQ2PSZpkplNkG/tu3tvZbdjo6Qft3rsmc65e9s4tiBShz3q10ltPQdb5P9O6uTDX/S+zVE/t3gO9mKLpH5mltXO+ba0UVbT77VALR9X9N8JgCgELiD25siPdfmcIt2J0u5Wmdsl/dbMBkp+vJSZTevked+VdJGZZZpfB+kzUfuekjTWzK4xs9TI13FmdmTrkzjn1st3Ed5sZmlmdqqkC6IOmSfpAjObZmY9zSzd/ID+pnCxTX5sUZMsSfXyLXspZvY9Sdl7ezBmNsjMZkZCR41892lDB3c51swuiozR+u/IfRZGHlO1pIfkWxPfds5t2Fv57bhd0hfN7ATzepvZea3CSpMHJH3bzHIj496+3MYxe9P0HJwmHxQfjHQJPiDpx2aWZWYjJf2P/POyz5xzGyW9KemnkedykvzfTlMovVfSTWaWZ2YD5McUNpX1gKTrzWycmWXKj1sD0AYCFxBjkTE3b0rqLemJVrtvlPSBpIVmVirpBXVurJMk/VZSrXzgma2oVpxId9E58uPBtsh3L/1cfixVW66SH2S9U/5NdE7UuTbKD1D/P/kQtVHSN9T8evJ7SZdEZsP9QdKzkuZLWiPf5VSttru8Wush6euR+u6UHxz+nx0c/7h8F2SxfOvhRZHxXE1mS5qovXcntss5t0g+KN8aKecDtRzoHu0W+W7Nj+Wfx4fkQ2BnbY2UsUX+ufyic251ZN9/ybdofiTpDfkgeec+nLu1K+UH+G+R9Kik70fG5kl+csQiSUslLZP0TmSbnHPzJf1O0kvyv4uXDqAOQFIz5/al5RkAuqfIZIDVkvKdc6VxKP9Lkq5wzk2NddkA4o8WLgBJLzKm638k3RersGVmg83sFDPrEVnO4evyrUcADkKsQAwgqUXGgG2T786cHsOi0+TX6RotqUTSfZL+HMPyASQQuhQBAAACo0sRAAAgMAIXAABAYAk1hmvAgAFu1KhR8a4GAADAXi1evHi7cy5v70cmWOAaNWqUFi1aFO9qAAAA7JWZdfpyVnQpAgAABEbgAgAACIzABQAAEBiBCwAAIDACFwAAQGAELgAAgMAIXAAAAIERuAAAAAIjcAEAAARG4AIAAAiMwAUAABAYgQsAACAwAhcAAEBgBC4AAIDACFwAAACBEbgAAAACI3ABAAAERuACAAAIjMAFAAAQGIELAAAgMAIXAABAYCnxrgAAAEC30tggbfr3Pt2FwAUAALA3VcXSBy9Ka56VPnhBqtq5T3cncAEAALTmnLR9jbTmGR+yNiyUXIOU0U8ac4409hzp5ks6fToCF2LHOalkvbR1ub8dO13qf2i8awUAgFdfI617wwesNc/49ypJGjRBOvW//fvW0GOlHj33+dQELoRRWykVrpK2LfMBa9tyadsKqaa0+ZjnvitNukz6xDcIXgCA+CjbKq19zoesD1+W6iqklHRp9FTplK/61qyc4QdcDIELB8Y5qXSLD1Rbl0Vul0s7P5Rcoz8mLUsaNN6Hq0ETpPyJUmZ/6e3bpUV3SkvvlyZe6oPXgDHxfTwAgOTW2CgVLJHWPOdbsQre9duzh0lHXSGNnSaNOk1Ky+zSYs0516UnPBBTpkxxixYtinc10J76GqlodXOLVVPAqipuPiZnpA9UgyZI+RP8bc5IqUc7K5CUF0r/+r30779LDTXShIulT3xTyhsbm8cEAEh+NWW+9Wrtsz5oVRRKMmn48T5gjZnmGwbM9um0ZrbYOTelU8cSuNCm8sKWLVbblvvBg431fn9KhjRoXHOL1aAJ/uf0vvtZXpH05h+kf98h1VVJEy7ywWvgEV33mAAglMqd/sNjel9p8CQpf5LUZ2C8a3Vw2/lR81isdf+SGuukXn2lw870Y7EOO0vq3f+AiiBwofMa6qTta/fsEqwobD4me2jLFqv8iVK/Q/Zr0OBeVWyX3vyj726sq5TGf8oHr0Hjur4sIJS6KmnVk9La56VTvuL/Z5C8KrZLcz7lXz8V9Z7aJ98/94Mn+dv8SVLu6PZb/HFgGur8TMKmWYU71vrtA8b6Vqyx06XhJ0g9U7usSAIX2la5s2WL1dZlvouwodbv75km5R2xZ5dgZr/Y17Vih7TgVunt26TacmnchdLUG32TL5CInJO2vCMtmScte1iq2SVZD6lXlnT1w9Lw4+JdQ4RQtlWaPVMq2SBdeY805Gj/Grt1qX+NLVjqX2ddgz8+rY9/XY0OYQOPlFJ6xfdxdFcVO6QPnvch64OX/P9dzzRp5Ck+YI09xzcQBELgOtg1Nkg7PvQzBLetaA5YpZubj+k9sGWL1aAJfsB6Fyb/LlG5U1rwJ+mtv0m1ZdKRF/jgRYsBEkXFdmnpAz5oFa7ws5vGXSgdPUvKGeFbPsoLpavul0afFu/aoivt2iTNvqD5+R11atvH1VVLRat8AGsKYduW+w+TktQjpfnDbn5TEJsgZeTG7rF0F87597WmVqxN/5bkpD6DImtjTZMO+aT/oBMDBK6DSfWuqFAVWYKhcJVUX+X390jxzamtuwS729iCyp3Swr9Ib/3VLy1xxPnS1G9Kg4+Kd81wMGqolz58SVoyV3p/vh8bMvRYH7ImXNxyLGPZVmnOhVLxOumyuf4TN7q/4nU+bFWVSLMe9oOv90Vjo1T8sW8JK4i0hm1dKpVvaz4mZ0QkgE1q7prMHrrPA7u7vdpK6ePXIgPen21uPBhytG/FGnOONHhyXLpqCVzJqLFRKlkX1R0YCVglG5qPycht2WKVP8F/akqmpuqqYmnhX334qtklHX6uD15Djo53zXAw2PGhb8l6716prMAvb3LUldLkqzseZ1ixQ5r3aWnbSumSv/sWMHRf2z+Q5syUaiukax/r2tefsm3+tT06hO34ULvHhmX0i7SARVrDBk+S+o+ReibZKk8lG5tnFH78qlRfLaX2lg49PRKyzpay8uNdSwJXt1db4V+YWywautJ3qUmSTOp/2J5dgtlDDp5PPlUlvptx4Z98K9/Y6b6rcegx8a4Zkk1thbTiMR+0Nrzpx2UddrZvzRo7XUpJ69x5qndJd1/qu0Au/LM0+cqw9UYYhat92GpskK593L8Oh1ZTHunJiAph21b6pXQk3409cFzUAP1JfrxrWu/wdesqjQ3SpkW+q3Dtc5EJCJJyR0XGYk3z47ISrAGBwNWdlBb4RdeiuwR3fqTdn2Z6Zft/nN1dghP9AMsuXpCt26reJb11mx9gX13im5anfksadmy8a4buzDkfjJbMlZY/4sfa9DvUh6yjrpSyB+/feWvKpfuu9N0j5/1aOu6zXVtvhFWwVJr7KalHqnTdE1Le4fGrS0O9X6qnKYA1dU1Wl0QOaPpgHj1L8iipT1786txaVYn0YeRi0Guf9xeDtp7SiJOaZxUOGJPQDQkEru6gvEh68Wb/qbkpXOWO2rNLMGdkQv+xJYzqUj+jccGtvtvxsLN88GJmGPZF2TZp6X3+/3L7Gt+FMf7TPmiNOLFr/hfrqqUHr/Of5M++xV86BIlv82Jp7qf9lTOueyIxL0fmnB/IvzuERbomd0UNPemT33KGZP7E2C1V4Zxfhmj3xaAX7Hkx6EPPlDJywtelixC4EllDnV/c8+Wf+us1Hf8FadxM3xycnh3v2nV/NWV+Da83/+g/LR16hg9eI06Id82QqBrqfBfGknn+TcA1+LV6jr7GrwMXYrZTQ530yOekFY/6rvBPfpsPVolsw0Jp3iV+kcxrn5ByR8a7Rvumqrh5hmSbS1Vk+Q/40SGsq5aqaLoY9NrIZXSK1/ntgyY0r/A+bEqYdR1jgMCVqD56RZp/o/9DP/QMafrPuYRNKDXlPti++UepcrufJjz1W9LIk+JdMySKovd9l+F790kVRX6plMlXSpNnxeb/srFBeuIr0rvzpJO+LJ3zI0JXIvr4NemeK3w38nVP+rGyySB6qYqmAfptLlUxKWqQ/sTOtT51dDHosdO67GLQiYDAlWiK10vPfcevPJ0zUpr+Uz+7jhfX8Gor/HUa3/yDf1Md/QkfvEadEu+aIR6qS32r0pJ50qa3/ZvK2Om+y/Cws2K/Dl1jo/TMt6S3/yYde4N03m9YhTyRrH1Buv9q3+V27eNS1qB41yispqUqCt6LahHrYKmKpq7JrCF+LHJTK9aWJf7Y7GG+m3Ds9CAXg04EBK5EUVsp/et3/vpa1kM67X+kk/5LSk2Pd80OPrWV0qI7/XNRUej/+afeyEKUBwPnpPVv+pC18jF/yagBh0vHXCNNujz+a9I5J714i/TGb3x9Lvxz8k3x745WP+3H2uUdLl3z+AFfc69bK9vWcnD+1mUtl6ro2SsyYzJyMegxkZC1HxeD7m4IXPHmnLTycem5m6RdG/1CiGffIvUdFu+aobZSWnyXD8Ll2/w046k3+pavJH9hOOiUbpHevUd6924/8zcty18U/ehr/JiRRHu+X/uV9NIP/aK+l9yZcNPfDyorHpUe/qxfWHnWw6z43pbopSp2fCgNmRy5GPSAeNcspghc8bRtpTT/m9K61/2gwBm/oPsqEdVVSYtn++BVVuCnIU+90Y/1SrQ3YnRefa20Zr5vzfrgBck1SiNP9V2G42Ym/rpEC/8qPXOjn6l1+byk7IJJeO/dLz32RT9x4qoHmMyEDhG44qGq2M88/PcdflbTGTf5MRl0DSS2umrpnTnSG7+Vyrb4F9mpN/pJDQSv7mPbCh+ylt4vVe7wY0omX+W/EnH6fkfemSs98V/SyJOlK+/jDT+WFs+WnvyqH2pw5X2JH9ARdwSuWGps8G/YL97iF5yb8h/S6d+RMvvFu2bYF/U1zcGrdLM07Dg/uP6wMwleiaqqRFr+kA9aW5b4xSiPOM93GR56eredZi5JWvaQ9OgX/MDkWQ/zehILb98uPf2//ioCl8+VUjPiXSN0AwSuWNmw0HcfFrwnjThZmvFzP2sD3Vd9jX8Df+O3fvzd0Cm+xWvM2QSvRNDY6Lvrl8z1s37rq6WB4/0A+ImXJdfA5qZB2/3H+Ov1xXtwfzL71x+k578rHX6edOk/GD+HTiNwhVZaIL3wfd99kTVEOueHfmA8b8jJo77WD7Z+/Td+leYhx/jgNXYaz3M8lGyQ3r3Xr1lVskHq1VeadKkfmzV4cvI+Jx++LN13lV/76drHmXgTwqu/lF7+kb+iwEW3x35pEHRrBK5Q6mukhX/2/6CNddLJX/FLPdDPn7zqa6X37pVe/5V/ox882Qevw2ck75t8oqirllY/5VscP3pFkvOTGo6+xncdHixdPhsW+otep+dI1z0u9Tsk3jVKDs5JL/3I/29PukK68E+MucU+I3CFsOZZv0Dhzo98s/O0H/HCdzBpqPMrkr/+K39pivxJPngdcR7Bq6ttedeHrGUP+IuT9x0uTb7aD4DvbpdU6SpblkhzL5J6pvmWroFHxLtG3ZtzftmeBbdKx1wnnf87FpzFfiFwdaXtH0jPftuvoNt/jDTjZ36tERycGuqkpQ9Ir/3Sr8g8aKI09Zt+7SResPdf5U5p2YN+bNbWZX4hxSMv8F2Go6fyu5WkwlXSnAulxnpp1iN+3SPsu8ZGaf43/Izy47/gx97yoQn7icDVFWrK/EKEC/7krwH1yRv9P2dKWrxrhkTQUO8Dwmu/lHZ+6Ndc+8Q3pCNnEg46q7FB+uhl35q1+p9SQ63vsj16ljTxEhabbMuOD33oqi6Vrn6Qi7Lvq8YG6cmv+L+5U74qnXUzYQsHhMB1IJzzLRjPf08q3+q7Ms78fvJfQwv7p6FeWv6wD1471koDx/ngNe5TBK/27PzYT0h49x6/BEdGrh9Dc/TV/rps6FjJRh+6yrZKV94rHTI13jXqHhrq/YKmyx70wwE++W3CFg4YgWt/bVkizb9R2viWn5V27i/9JUCAvWlskJY/Ir32C2n7GinvCB+8xn+6e68H1VVqK6VVT/iWhXWvSzK/xtnRs/yF3JmGv2/KtklzP+VbvC6bIx0+Pd41Smz1tdLDn/F/g2d+Tzrt6/GuEZIEgWtfVWz3C5e+M8dfB+qsH0hHXUULBfZdY4O/Dttrv5SKVvuLJH/iG/4afokWvJzzY9Lqq/yMwKbbukq/vlVd1Z63bW1rsa/VuZr21ZT6LsPcUT5kHXUlSxwcqMqd0ryL/Ji3i+/w4R57qqv265mteUaa9lPppP+Md42QRAhcndVQLy36u/Tyj6XaCj9G65M3Sul9Y1cHJKfGRmnlY9Krv5CKVvkJF5/4hl+vrb2p57EMQE37XOP+Pb4eKVJKhl+aITU98n3UbWqmH/uYmuFve/WRxpzjFwjmg0zXqd4l3XO5b5WfeavvlkWz2krp/qulD1+Szvu1dNxn410jJBkCV2d89KrvPixa5df2mf5zplqj6zU2+m6MV38hFa6QckZKfQYFDEDRoSdjz227Q1IkCHW4L+q29blYryhx1FZI913tJyCc+yvp+M/Fu0aJoaZcuvcKad0b0oW3+pZVoIvtS+A6+F41Szb49VdWPi7ljJAuv5u1lBBOjx7S+E/52Yurn5IW3+Wn9Wf220sg6kSrUfQtq2MfvNJ6+wstP3SDvxZgbbl06tfiXav4qt4lzbtE2rzYd7dOvCTeNQLCBi4z+5qkz0pykpZJusE5Vx2yzHbVVUn/+r2/Rp5MOv0m6eQvHzyrVSO+evSQxs30X0BXS033g+cf/aL0wg98q9fp3zk4P0juHtu2XLr0Lv7nkDCCBS4zGyrpK5LGOeeqzOwBSVdIuitUmW1yznfpPHuTvybe+Iuks2+RcobHtBoAEFTPVOmi26S0TD9po7ZCmvaTgyt0lRf52Zvb10iXz2P2JhJK6C7FFEkZZlYnKVPSlsDltVS4Spr/Tenj16SB46Xr/ymNOjWmVQCAmOnRU7rgD1Jqb3/d19ryyGVrEmyGbAilBX59spIN0lX3S4eeEe8aAS0EC1zOuc1m9itJGyRVSXrOOfdcqPJaqCqRXvmp9PbtUq8sP5D02BsY6Asg+ZlJ03/qZ4a+9ks/U+/Tf03ucX67NkmzL5DKC6VZD/HBGgkpZJdirqQLJY2WVCLpQTOb5Zyb1+q4z0v6vCSNGDHiwAptbPALK754s+/Hn3KDH6vVu/+BnRcAuhMz6Yyb/ID6F37gx7Becqcf65Vsitf5sFVVIl3zqDT8+HjXCGhTyAVxzpL0sXOuyDlXJ+kRSSe3Psg5d5tzbopzbkpeXt7+l7bxben2M/x1sgaMlb7wqnT+bwlbAA5ep37Nt/C//0+/REJtRbxr1LW2fyDdOcNf+/a6JwhbSGgh+9g2SDrRzDLluxTPlNT1i2yVbZWe/7609D4pa4h08d/94pIH00BRAGjP8Z/zS4o88WVp3sV+fFMyLO5cuEqaPdOvXXfdU1L+hHjXCOhQyDFcb5nZQ5LekVQvaYmk27qsgPpa6a2/+AUlG2qlU//HXx+rV58uKwIAksLRV/vZiw9/1oeUax71a8F1VwVL/WzEHqnS9U9JeYfHu0bAXgUdRe6c+76k73f5idc+Lz3zLWnHB9LYGdK0H0v9D+3yYgAgaYz/tG/puv8a6a7zpGsek7IGxbtW+27TYmnep6W0LN+NyGs/uonudVGzHR/664bdHVk1+OqHpKvu4x8OADpj7DTp6gel4vXSP6ZLJRvjXaN9s2GhX/ohI1e64Wle+9GtdI/AVVPuZ9r8+UR/Xayzfyh9aYE05ux41wwAupdDpkrXPiZV7JD+McN/kO0OPn5NmnuRb5W7Yb6UOzLeNQL2SWIHLuekpQ9Kt07xl+SZcLH0X4ulU74ipaTFu3YA0D0NP166/kmprtKHrm0r412jjq19Qbr7Un/92+uflrKHxLtGwD5L3MBV8J5053Tpkc9KfQZJn3neL96XlR/vmgFA9zf4KB9eZH5M15Yl8a5R21b/U7rvSmnAGH+1kO447gxQIgauih3Sk/8t/W2qHxQ/84/S515mfRUA6GoDj5D+Y76U1sfPXtywMN41amnFo9ID10r5E6XrnmRdRXRr5pyLdx12m3LkSLfoOufHbJ3wBWnqjVJGTryrBQDJbdcmPxi9dIt0xT3SoafHu0bSe/dJj31JGn6CdNUDUnp2vGsE7MHMFjvnpnTm2MRq4dq1SRo8WfrSm/5aYIQtAAiv7zA/EL3fIdI9l0nvz49vfRbfJT36RX9NxFkPE7aQFBIrcPUbLV37uG/mBgDETp+Bvtsuf6J0/yxp+cPxqcdbt0lPflU67CzfspXWOz71ALpYYgWu9BwuyQMA8ZLZzy+IOvwE6aHPSO/MjW35//qDNP8b0uHnSVfcLaVmxLZ8IKDEClwAgPhKz/aLSh96hr/+4sK/xqbcV38pPf9dvyL+ZbOllF6xKReIEQIXAKCltEzpynulI86XnrlReu1X4cpyTnrxFunlH0mTrpAuukPqmRquPCBOCFwAgD2l9JIunS1NvEx66YfSCzf7cNSVnJOe/Y70+q+lY66TPvUXqWfQS/wCccNfNgCgbT1TpE//zbd4vfEbqbZCmv4zqUcXfFZvbJSe/l9p0d+l478gzfg5Y3iR1AhcAID29eghnf87vzjqglt96Jr5B6lHz/0/Z2OD9MRXpHfnSad8VTrrZsIWkh6BCwDQMTPpnB/50PXqz/w1GC+6bf/GWjXUS499UVr2oDT1W9Inv0XYwkGBwAUA2Dsz6fRv+3Wxnv+uVFclXXqXlJre+XPU10oPf0Za9YR05vek074erLpAomHQPACg8075inTer6U18/2q9DXlnbtfXbX0wDU+bE37KWELBx0CFwBg3xz3WelTf5XWvS7Nu0iqKun4+NpK6d4rpDXP+LB20n/Gpp5AAiFwAQD23eQrfZfi5nekOTOlih1tH1dTJt19qfTRK9KFf/JhDThi7NrZAAAgAElEQVQIEbgAAPtn3IV+gdSi96W7zpXKtrbcX71LmnuRtGGBdPEd0tGz4lNPIAEQuAAA+2/M2f5SQLs2SXdOl0o2+O2VO6XZM6UtS3xL2MRL4lpNIN4IXACAAzP6NOnax6WqndKdM6QNC6XZF0iFq/xFqMfNjHcNgbgjcAEADtywKdL1/5Tqq6U7p0k7PpSuuk8aOy3eNQMSAoELANA18idKN8yXxkyTZj0sHXpGvGsEJAwWPgUAdJ28sdLVD8S7FkDCoYULAAAgMAIXAABAYAQuAACAwAhcAAAAgRG4AAAAAiNwAQAABEbgAgAACIzABQAAEBiBCwAAIDACFwAAQGAELgAAgMAIXAAAAIERuAAAAAIjcAEAAARG4AIAAAiMwAUAABAYgQsAACAwAhcAAEBgBC4AAIDACFwAAACBEbgAAAACI3ABAAAERuACAAAIjMAFAAAQGIELAAAgMAIXAABAYAQuAACAwAhcAAAAgRG4AAAAAiNwAQAABEbgAgAACIzABQAAEBiBCwAAIDACFwAAQGAELgAAgMAIXAAAAIERuAAAAAIjcAEAAARG4AIAAAgsWOAys8PN7N2or1Iz++9Q5QEAACSqlFAnds69L2myJJlZT0mbJT0aqjwAAIBEFasuxTMlfeicWx+j8gAAABJGrALXFZLujVFZAAAACSV44DKzNEkzJT3Yzv7Pm9kiM1tUVFQUujoAAAAxF4sWrhmS3nHObWtrp3PuNufcFOfclLy8vBhUBwAAILZiEbiuFN2JAADgIBY0cJlZpqSzJT0SshwAAIBEFmxZCElyzlVK6h+yDAAAgETHSvMAAACBEbgAAAACI3ABAAAERuACAAAIjMAFAAAQGIELAAAgMAIXAABAYAQuAACAwAhcAAAAgRG4AAAAAiNwAQAABEbgAgAACIzABQAAEBiBCwAAIDACFwAAQGAELgAAgMAIXAAAAIERuAAAAAIjcAEAAARG4AIAAAiMwAUAABAYgQsAACAwAhcAAEBgBC4AAIDACFwAAACBEbgAAAACI3ABAAAERuACAAAIjMAFAAAQGIELAAAgMAIXAABAYAQuAACAwAhcAAAAgRG4AAAAAiNwAQAABEbgAgAACIzABQAAEBiBCwAAIDACFwAAQGAELgAAgMAIXAAAAIERuAAAAAIjcAEAAARG4AIAAAiMwAUAABAYgQsAACAwAhcAAEBgBC4AAIDACFwAAACBEbgAAAACI3ABAAAERuACAAAIjMAFAAAQGIELAAAgMAIXAABAYAQuAACAwAhcAAAAgRG4AAAAAiNwAQAABEbgAgAACIzABQAAEBiBCwAAIDACFwAAQGAELgAAgMCCBi4zyzGzh8xstZmtMrOTQpYHAACQiFICn//3kp5xzl1iZmmSMgOXBwAAkHCCBS4zy5b0CUnXS5JzrlZSbajyAAAAElXILsVDJBVJ+oeZLTGzO8ysd8DyAAAAElLIwJUi6RhJf3HOHS2pQtK3Wh9kZp83s0VmtqioqChgdQAAAOIjZODaJGmTc+6tyM8PyQewFpxztznnpjjnpuTl5QWsDgAAQHwEC1zOua2SNprZ4ZFNZ0paGao8AACARBV6luJ/Sbo7MkPxI0k3BC4PAAAg4QQNXM65dyVNCVkGAABAomOleQAAgMAIXAAAAIERuAAAAAIjcAEAAARG4AIAAAiMwAUAABAYgQsAACAwAhcAAEBgBC4AAIDACFwAAACBEbgAAAACI3ABAAAERuACAAAIjMAFAAAQGIELAAAgMAIXAABAYAQuAACAwAhcAAAAgRG4AAAAAiNwAQAABEbgAgAACIzABQAAEBiBCwAAIDACFwAAQGAELgAAgMAIXAAAAIERuAAAAAIjcAEAAARG4AIAAAiMwAUAABAYgQsAACAwAhcAAEBgBC4AAIDA9hq4zOyrndkGAACAtnWmheu6NrZd38X1AAAASFop7e0wsyslXSVptJk9EbUrS9KO0BUDAABIFu0GLklvSiqQNEDSr6O2l0laGrJSAAAAyaTdwOWcWy9pvaSTYlcdAACA5NOZQfMXmdlaM9tlZqVmVmZmpbGoHAAAQDLoqEuxyS8kXeCcWxW6MgAAAMmoM7MUtxG2AAAA9l9nWrgWmdn9kh6TVNO00Tn3SLBaAQAAJJHOBK5sSZWSzona5iQRuAAAADphr4HLOXdDLCoCAACQrPYauMzsH/ItWi045/4jSI0AAACSTGe6FJ+K+j5d0qclbQlTHQAAgOTTmS7Fh6N/NrN7Jb0QrEYAAABJpjPLQrQ2RtKIrq4IAABAsurMGK4y+TFcFrndKunGwPUCAABIGp3pUsyKRUUAAACSVWcGzcvMZkr6ROTHV5xzT3V0PAAAAJp15uLVP5P0VUkrI19fNbOfhq4YAABAsuhMC9e5kiY75xolycxmS1oi6dshKwYAAJAsOjtLMSfq+74hKgIAAJCsOtPC9VNJS8zsZfmZip8QrVsAAACd1plZivea2SuSjpMPXDc657aGrhgAAECyaDdwmdk0SVnOuYeccwWSnohsv9rMCp1zz8eqkgAAAN1ZR2O4bpb0ahvbX5R0S5jqAAAAJJ+OAlemc66o9cZId2LvcFUCAABILh0FrnQz26PL0cxSJWWEqxIAAEBy6ShwPSLpdjPb3ZoV+f6vkX0AAADohI4C102Stklab2aLzWyxpHWSiiL7AAAA0AntzlJ0ztVL+paZ3SzpsMjmD5xzVTGpGQAAQJLozDpcVZKWxaAuAAAASakzK83vNzNbJ6lMUoOkeufclJDlAQAAJKKggSvidOfc9hiUAwAAkJD2GrjM7Jg2Nu+StD4yzgsAAAAd6EwL158lHSNpqfy1FCdEvu9vZl90zj3XwX2dpOfMzEn6m3PutgOtMAAAQHfT0bIQTdZJOto5N8U5d6ykoyUtl3SWpF/s5b6nOOeOkTRD0v8zs0+0PsDMPm9mi8xsUVHRHgvbAwAAdHudCVxHOOdWNP3gnFspH8A+2tsdnXNbIreFkh6VdHwbx9wWCXNT8vLyOl9zAACAbqIzget9M/uLmU2NfP1Z0hoz6yWprr07mVlvM8tq+l7SOfItYwAAAAeVzozhul7Sf0r6b/kxXG9I+l/5sHV6B/cbJOlRM2sq5x7n3DMHUlkAAIDuqDOBa7qkW51zv25jX3l7d4p0OR61vxUDAABIFp3pUpwp34U418zOM7NYrN0FAACQNPYauJxzN8hfS/FBSVdJ+tDM7ghdMQAAgGTRqdYq51ydmc2XX1crQ9KFkj4bsmIAAADJYq8tXGY23czukvSBpEsk3SFpcOB6AQAAJI3OzlK8T9IXnHM1YasDAACQfPYauJxzV0T/bGanSLrKOff/gtUKAAAgiXRqDJeZTZYfMH+ZpI8lPRKyUgAAAMmk3cBlZmMlXSHpSkk7JN0vyZxzHS12CgAAgFY6auFaLel1SRc45z6QJDP7WkxqBQAAkEQ6mqV4saStkl42s9vN7Ez5S/sAAABgH7QbuJxzjzrnLpd0hKRXJH1N0qDIhazPiVH9AAAAur3OrDRf4Zy72zl3vqRhkt6V9K3gNQMAAEgSnbmW4m7OuZ3Oub85584IVSEAAIBks0+BCwAAAPuOwAUAABAYgQsAACAwAhcAAEBgBC4AAIDACFwAAACBEbgAAAACI3ABAAAERuACAAAIjMAFAAAQGIELAAAgMAIXAABAYAQuAACAwAhcAAAAgRG4AAAAAiNwAQAABEbgAgAACIzABQAAEBiBCwAAIDACFwAAQGAELgAAgMAIXAAAAIERuAAAAAIjcAEAAARG4AIAAAiMwAUAABAYgQsAACAwAhcAAEBgBC4AAIDACFwAAACBEbgAAAACI3ABAAAERuACAAAIjMAFAAAQGIELAAAgMAIXAABAYAQuAACAwAhcAAAAgRG4AAAAAiNwAQAABEbgAgAACIzABQAAEBiBCwAAIDACFwAAQGAELgAAgMAIXAAAAIERuAAAAAIjcAEAAARG4AIAAAiMwAUAABAYgQsAACCw4IHLzHqa2RIzeyp0WQAAAIkoFi1cX5W0KgblAAAAJKSggcvMhkk6T9IdIcsBAABIZKFbuH4n6ZuSGts7wMw+b2aLzGxRUVFR4OoAAADEXrDAZWbnSyp0zi3u6Djn3G3OuSnOuSl5eXmhqgMAABA3IVu4TpE008zWSbpP0hlmNi9geQAAAAkpWOByzn3bOTfMOTdK0hWSXnLOzQpVHgAAQKJiHS4AAIDAUmJRiHPuFUmvxKIsAACAREMLFwAAQGAELgAAgMAIXAAAAIERuAAAAAIjcAEAAARG4AIAAAiMwAUAABAYgQsAACAwAhcAAEBgBC4AAIDACFwAAACBEbgAAAACI3ABAAAERuACAAAIjMAFAAAQGIELAAAgMAIXAABAYAQuAACAwAhcAAAAgRG4AAAAAiNwAQAABEbgAgAACIzABQAAEBiBCwAAIDACFwAAQGAELgAAgMAIXAAAAIERuAAAAAIjcAEAAARG4AIAAAiMwAUAABAYgQsAACAwAhcAAEBgBC4AAIDACFwAAACBEbgAAAACI3ABAAAERuACAAAIjMAFAAAQGIELAAAgMAIXAABAYAQuAACAwAhcAAAAgRG4AAAAAiNwAQAABEbgAgAACIzABQAAEBiBCwAAIDACFwAAQGAELgAAgMAIXAAAAIERuAAAAAIjcAEAAARG4AIAAAiMwAUAABAYgQsAACAwAhcAAEBgBC4AAIDACFwAAACBEbgAAAACI3ABAAAERuACAAAIjMAFAAAQWLDAZWbpZva2mb1nZivM7OZQZQEAACSylIDnrpF0hnOu3MxSJb1hZvOdcwsDlgkAAJBwggUu55yTVB75MTXy5UKVBwAAkKiCjuEys55m9q6kQknPO+feClkeAABAIgoauJxzDc65yZKGSTrezCa0PsbMPm9mi8xsUVFRUcjqAAAAxEVMZik650okvSJpehv7bnPOTXHOTcnLy4tFdQAAAGIq5CzFPDPLiXyfIeksSatDlQcAAJCoQs5SHCxptpn1lA92DzjnngpYHgAAQEIKOUtxqaSjQ50fAACgu2CleQAAgMAIXAAAAIERuAAAAAIjcAEAAARG4AIAAAiMwAUAABAYgQsAACAwAhcAAEBgBC4AAIDACFwAAACBEbgAAAACI3ABAAAERuACAAAIjMAFAAAQGIELAAAgMAIXAABAYAQuAACAwAhcAAAAgRG4AAAAAiNwAQAABEbgAgAACIzABQAAEBiBCwAAIDACFwAAQGAELgAAgMAIXAAAAIERuAAAAAIjcAEAAARG4AIAAAiMwAUAABBYSrwrAAAAuh/nnIrKalSwq1oZaT2Vk5mqnIw0paXQltMWAhcAAGhTWXWdNu6s0oadldpUXKkNOyu1cWelNhZXaePOStXUN+5xnz69Unz4ykxVbmaacjLTlJuZqpzMNOVkpCq3d2pkW2R7Rpqy0lPUo4fF4RHGDoELANAldlXVaVNxpQpLa5SdkaKBWenKy+ql9NSe8a4a2lFb36gtJVXauDtMVUUClQ9WxZV1LY7P6pWiYf0ydWheb31ybJ5G9M9Ufna6qusbVVJZq5LKOhVH3RZX1u0+T2l1nZxrux49TD6QNYW0jNTdQS23d9ru1rOm4Jbb2/+ckdZ9/rYIXACAvXLOqaSyTptLqrSpuFKbiquiviq1uaRKZdX1bd63b0aqBmX30qBsH8AGZadrYKtbglkYTd1+PkBV7W6h8i1WVSrYVaXGqBCU2tM0NCdDw/tlasLEwRqem6kR/TI1vF+GRvTLVN+MVJntX0tUQ6PTrqo6lUSCWPRt66BWsKtaqwpKVVxZp6q6hnbP2SulR6QVLXX37e6g1urnptu+GalK6Rn7bk8CFwBAzjntqKjV5lYhavf3xVWqqG35xtc7raeG98vU0JwMnTC6n4bmZmhYbqYGZfdSaXW9CkurVVhao21lTbc1+rCwXIVlNapv3LOpo29GaosgNjA6mGX30qAsf0swa6mp26+pVaqpy6+pG7C6rmW338CsXhrRL1PHj+6n4bk+XDV95Wenq2egrr2ePUz9eqepX++0fbpfdV2DSirrVFJVq+KK5qBWXFmrXVV1Kq5oDm5rC8t3729o42+sSVZ6SnOXZqvA1l5w69MrZb/DpkTgAoCDQmOj0/byGm1qFaKiw1XrN+bs9BQNzc3UyP69dcphAzQ0xweqYbkZGpabsd+tHY2NTsWVtdpWWqPCSBgrLKtu/rmsRm99XKHCsmrVNez5ppmdnqKB2ekalN1LAyMhbGBW889Nt92pu6kjdQ2+26+py29DpMtvU6SlqjPdfsNzfSvVsNzMbhdY01N7Kr9vT+X3Te/0fZxzKqupV0lFJKg1tahV1Kqkqq5Fl2dxZa0+3l6h4sradltpJSmlh+3RYrYvCFwAkAQaGp0Ky6rbbKHaXFylTSVVqm01wDk3M1VDczM0ZmCWTj984O4WqqE5GRoaCVQh9Ohh6t+nl/r36aVxym73uMZGp5KquuYwVurDWGFpczh7++OdKiqrUW3DnoO3s9JT2uy6HNSq5SwzLb5vhc45FZXXNI+figSppm7Ajrr9ZnRxt1+yMDNlp6cqOz1VI5TZ6fvVNzRGAllT92ZTV2fzz74FrVYbd1buW51ceyPY4mDKlClu0aJF8a4GACSc+oZGbS1tDlTRY6k2l1RpS0nVHq1BA/qktWiVGhppmRqak6mhuRnq0ys5PnM3jS8rLKvRtkgo21ZaraJWPxeW1ewROiXfIpQX1WXZZpdmVi/1PoDfV3lNfXOQioyfap7x13a33/B+kSAVw24/7BszW+ycm9KZY5Pjvw0Aurm6hkYVlFRrU0llc6tUVEtVwa7qPcak5GX10rDcDE0alqMZEwbv7uprClXJ0qW2N2am3N5pyu2dpsPzs9o9zjk/aHt3AIsaX9bUtfnOhmIVlta0u9yBD2Ituy6bfu7XO01FZTVRrVPN46l2VtS2OFdTt98heb01dWxec7jqpt1+2DsCFwDEQE19gw9U7QxI31pa3aLbyEwalJWuYbkZmjIyd3d3nw9TGRqSk8Gb8j4ys8gA6TSNHdRxMNs96L+NVrLC0mq9t6lE20qr92iZahLd7Td9aN8W3X7DczOVk0m338GGwAVgvzQ2OpXX1qusul5l1XW7b0urIrfVzfsqaurVwYShpNXQ6LS1tNqvTVVW02INoh4mDe7ru/lOPLS/hkW6/pq6/Qb3zWDF7jgxM/XN8MsHjNlLMCuraZ6NuaOiVnmRrkC6/dAagQs4CDU2OlXsDkv1Kq2u2x2aSlsFqN3HVLXcVl5b3+4ihk1Se5qy0v106oPxzaepleq0MXmRrr7MyJiqDOX3TVdqHNYCQteJHph92MD2gxkgEbiAbsc5p4rahj0CUGlUONpzW12LcFVe0/mwlJWe4r96pWpk/8zd27IzUpXdtG/3cc3HZ6enqldKD7pNAEAELiCmmsJSiy646va75Vq2QPlt5Z3onkvpYXsEoBH9osJSOyEpKz1V2RmEJQDoagQuIAZWbinV3IXr9Pi7W1RZ2/5lKiS/GnN0K1FWeoqG98ts8XN0UMqOCk5NQSo9lbAEAImEwAUEUlvfqGdXbNWcBev073XFSk/toQsmDdFhA/soOyO1VWhq/j4jtSdhCQCSDIEL6GLbSqt1z1sbdM/bG1RUVqOR/TN103lH6tJjh6tvZpiVuwEAiY3ABXQB55z+va5Ysxes07PLt6rBOZ1++EBdc9JITR2Tpx4H4Qw9AEAzAhdwACpr6/XYki2as2CdVm8tU3Z6im44ZZRmnThSI/v3jnf1AAAJgsAVR42NTks379Iheb2VnU5XU3eybnuF5i5crwcWbVRZdb3GDc7Wzy+eqJlHDT1oLqcCAOg8AlecLNlQrB88uVLvbSxRak/TaWPyNGNCvs4eN0g5mWnxrh7a0NDo9OqaQs1+c71eXVOklB6mcycO1rUnjdSxI3MZ6A4AaBeBK8YKy6r1i2fe10OLN2lgVi/dcuF4bSqu0j+XFuil1YVK6WE6+bABOm9ivs4el69+vQlf8VZSWasHFm3UvIUbtGFnpQZl99LXzhqrK48froHZ6fGuHgCgGzC3t+WmY2jKlClu0aJF8a5GELX1jbrrzY/1hxc/UE19gz5z6iH68hmHqU8vn3mdc1q2eZeeXrZVTy8r0IadlerZw3TSIf01Y2K+po3P14A+veL8KA4uyzfv0pwFfu2smvpGHT+6n647aZTOGT+IS7IAAGRmi51zUzp1LIErvJffL9QPn1ypj7ZX6MwjBuqm88dp9ID2B1Q757SyoFRPLyvQ08u26uPtFeph0vGj++m8iYM1bXw+LSuB1NY3av7yAs1ZsF6L1xcrI7WnPn3MUF170kgdkZ8d7+oBABIIgStBrNteoR8+tVIvri7U6AG99b3zx+n0Iwbu0zmcc3p/W5meXrZV85cVaG1hucyk40b204yJ+Zo+IV+D+2YEegQHj627qnXPW+t1z9sbtb28RqMH9NasE0fqkmOHqW8GExoAAHsicMVZRU29bn35A/399Y+V2tP0lTPH6IZTRist5cC7odY2ha/lBVq9tUySdOzIXM2YkK8ZEwdraA7hq7Occ3rr452as2Cdnl2xTY3O6YzDB+rak0fptMMGsHYWAKBDBK44cc7psXc362fzV2tbaY0uPmaYbpx+eLDuvw+LyvXMcj/ma8WWUknSUcNzdO6EfM2YMFgj+mcGKbe7q6ip16NLNmvOgnVas61cOZmpunzKcM06caSG9+N3BgDoHAJXHCzbtEs/eHKFFq8v1lHD+uoHM8fr6BG5MSt//Y6K3S1fSzftkiRNGJqtcycO1rkTBmtUB2PGDhYfFZVr7sL1emjRJpXV1Gv8kGxdd/IozTxqiNJTWTsLALBvCFwxtKO8Rr967n3d9++N6t87Td+cfoQuOWZYXLujNu6s9C1fywu0ZEOJJOnIwdm+5WviYB02sE/c6hZrDY1OL60u1JwF6/T62u1K7Wk6b+JgXXPSKB0zIoe1swAA+43AFQN1DY2au2C9fvvCGlXVNuj6k0fpK2eNSbgV47eUVGn+cj/gftH6YknS2EF9fMvXxMEaM7BPUoaO4opa3b9oo+YuWK/NJVXKz07X1SeM0BXHj1BeFstrAAAOHIErsDfWbtfNT67Q2sJynTZmgL5/wfhu0Wq0dVe1nl3hx3y9vW6nnJMOzeutcycO1owJg3Xk4KxuH76Wbdql2QvW6cn3/NpZJx7i1846axxrZwEAuhaBK5CNOyv1o3+u1LMrtmlEv0x99/xxOuvIgd0ypBSWVevZFds0f1mBFn60Q41OGj2gt2ZMyNe5Ewdr/JDsbvO4auob9PQyv3bWkg0lykzrqYuOGaprThylw/Oz4l09AECSInB1scraev31lQ/119c+Uk8zffmMw/SZU0cnzUDrHeU1em7lNj29rEBvfrhDDY1Ow/tl6NwJgzVj4mAdNaxvQoavLSVVuuetDbr37Q3aUVGrQwb01jUnjdTFxw5LuK5dAEDyIXB1EeecnlpaoJ88vUoFu6p14eQh+taMI5J6odHiilo9v3Kbnl5eoH99sF11DU5DczJ2r/N19PCcuE4IcM5pwUc7NOfN9Xp+lV8768wjBum6k0fqlENZOwsAEDsJEbjMbLikOZLyJTVKus059/uO7pNIgWvlllL94MkVevvjnRo/JFs/mDlex43qF+9qxdSuyjq9sMq3fL2+drtqGxqVn52u6ZFux2NH5qpnjAJOeU29Hn1nk+YsWK+1heXKzUzV5ceN0NUnjGDtLABAXCRK4BosabBz7h0zy5K0WNKnnHMr27tPIgSu4opa/fr593XPWxvUNyNV35h2hC4/bnjMgkWiKq2u00urCvX0sgK9sqZItfWNysvq5Vu+JgzW8aP7BfkdfVBYrrkL1unhdzarvKZeE4f21bUnjdQFrJ0FAIizhAhcexRk9rikW51zz7d3TDwDV31Do+59e4N+9dwaldfU65oTR+prZ41V30zGArVWXlOvl1f78PXy+4WqrmvUgD5pOmd8vs6dMFgnHtJPKQcwI7C+oVEvri7U3AXr9cYH25XWs4fOmzRY1540UpOHs3YWACAxJFzgMrNRkl6TNME5V9recfEKXAs+3KGbn1yh1VvLdPKh/fX9C8Yzu62TKmvr9cr7RXp6WYFeWl2oytoG5Wamatp4P+br5EP7d3o5hh3lNbp/0UbdvXCDNpdUaXDfdM06caQuP264BvRh7SwAQGJJqMBlZn0kvSrpx865R9rY/3lJn5ekESNGHLt+/fqg9Ym2uaRKP3l6lf65tEBDczJ003lHavqEfFpQ9lN1XYNeXePD14urCvX/27vvcKmqq4/j3x9FQEAUsEUUUCMCSgdBTMQGsRtFCfYSNZpYYjSvphmT12jUGCtJjII1+toSiRV7LyASFBAxiooFEUVAASnr/WOfgbmXey9DObPnnrM+z3MfZva5M3cN0/bZZa35i5bQqllj9uqyKfvsuBkDt21Lk0YrTwP+54M53PTidO6f+DHfLFnGztu04egBHdiz8yZrNVLmnHPOpaliOlySGgP3A4+Y2eWr+v1yjXAtXLyUvz39Dn95+m3M4NRB23Lyrlv7mqB1aOHipTw37TMefONjHp08k3kLl9CyaSP26rwpe++4OTtt3ZpHJ83k5hen858ZX9J8vYYc3KsdRw9oz7c39dFF55xzla8iOlwKw0Q3AZ+b2Zml3CbtDpeZ8cikT/j9/VP4cM4C9t1xc87bZ3vabeS73NL0zZJlPP/2Zzz4+seMmTyTLxcsXn5s642bc8yADhzcawtaeu4s55xz9UildLh2AZ4FXiekhQD4hZk9WNtt0uxwvTVzHhf8exLPvz2b7Tdryfn7d2XANm1S+VuudouXLuPF/87mpXdmM3Dbtuy8TRufwlKHXzsAACAASURBVHXOOVcvrU6Hq1FaQZjZc0D0b9Ivv17Mnx97i1teeo8WTRrxuwO7cni/rXxtUCSNGzbgu9ttzHe32zh2KM4551zZpNbhim3pMuPOcR9w6SNTmfP1Nxy+01actVcnWjdfL3ZozjnnXJ0WL17MjBkzWLhwYexQHNC0aVPatWtH48ZrvvQlkx2ucdM/5/zRk5j00Vz6dWjN+Qd0oeu3WsUOyznnnCvJjBkzaNmyJR06dPBlF5GZGbNnz2bGjBl07Nhxje8nUx2uT75cyMUPTeFfEz5isw2actXwnuzfbXN/sTrnnKtXFi5c6J2tCiGJNm3aMGvWrLW6n0x0uBYtWcr1z77LtU++zZJlxmm7b8spg7Zh/fUy8fCcc87lkHe2Kse6eC7qdY/EzHh8yqf8/oHJvDf7awZ32ZRf7duFrdp4mgfnnHPOVY56u1Xv7U/nc8yosfzw5nE0btiAW07ox3VH9/HOlnPOObcONGzYkB49erDDDjtw6KGH8vXXX9f4e/vssw9z5sxZ47/zyCOP0KNHD3r06EGLFi3o1KkTPXr04Oijj2bcuHGcfvrpa3zflaRsxatLUUoernkLF3PV49MY9fx0mjVuyJl7bcfRA9qXXK/POeecq3RTpkyhc+fOUWNo0aIF8+fPB+CII46gd+/enHXWWcuPmxlmRoMG6+77d9CgQVx22WX06VNSaquVLFmyhEaN0pm8q+k5WZ08XPWml7IsSfOw22VPc/1z7zK0dzuePGcQJ+zS0TtbzjnnXIq+853v8PbbbzN9+nQ6d+7MqaeeSq9evfjggw/o0KEDn332GQA333wz3bp1o3v37hx11FEAzJo1i0MOOYS+ffvSt29fnn/++ZL/7lNPPcV+++0HwFdffcXxxx9P37596dmzJ/fddx8AN954I4ceeij7778/gwcPXsePfN2pF2u4Xnv/C37778n854M59NpqQ0Ye24du7TaMHZZzzjmXugv+PYnJH81dp/fZ5VsbcP7+XUv63SVLlvDQQw/xve99D4CpU6cyatQoRowYUeX3Jk2axIUXXsjzzz9P27Zt+fzzzwE444wz+OlPf8ouu+zC+++/z5AhQ5gyZcpqx3zhhRey++67M3LkSObMmUO/fv3Yc889AXjxxReZOHEirVu3Xu37LZeK7nB9Om8hf3xoKveMn8EmLZtw+WHdOajHFjRo4Ds3nHPOuTQtWLCAHj16AGGE64QTTuCjjz6iffv29O/ff6Xff+KJJxg6dCht27YFWN75eeyxx5g8efLy35s7dy7z5s2jZcuWqxXPmDFjGD16NJdddhkQUme8//77AOy1114V3dmCCu1wfbNkGTe+8C5XPf42i5Ys5Ue7bsNPdt+WFk0qMlznnHMuNaWORK1rzZo1Y8KECSu1N2/evMbfN7Ma0ycsW7aMF198kWbNmq1VPGbGPffcQ6dOnaq0v/zyy7XGVEkqbvHTk1M/5XtXPMMfHnyTfh1bM+anu3Lu3tt7Z8s555yrYHvssQd33nkns2fPBlg+pTh48GCuueaa5b9XUyeuFEOGDOHqq6+msNnvtddeW8uIy6uiOlzTZ3/FcaPGYsCoY/sy8ti+dGxb+b1W55xzLu+6du3KL3/5S3bddVe6d+++fEfjVVddxbhx4+jWrRtdunThr3/96xrd/69//WsWL15Mt27d2GGHHfj1r3+9LsNPXUWlhWj2re3sitsf4riBHVmvUUX1BZ1zzrmyqYS0EK6qtU0LUVHzdJ02bcnJu24TOwznnHPOuXWqooaRGjX03YfOOeecy56K6nA555xzzmWRd7icc84551LmHS7nnHPOuZR5h8s555xzLmXe4XLOOedcFYMGDeKRRx6p0nbFFVdw6qmnRoqoNFdccQVff/318uv77LMPc+bMiRjRCt7hcs4551wVw4cP54477qjSdscddzB8+PBIEQVmxrJly2o9Xr3D9eCDD7LhhhuWI7RV8g6Xc84556oYOnQo999/P4sWLQJg+vTpfPTRR+yyyy4AXHrppfTt25du3bpx/vnnL/+dzp07c+KJJ9K1a1cGDx7MggULgDBiNm7cOAA+++wzOnToAMDSpUs555xzlt/X3/72t5ViKdzvqaeeSq9evfjggw845ZRT6NOnD127dl3+96+66io++ugjdtttN3bbbTcAOnTowGeffVZnbGPHjqVbt24MGDCAc845hx122CGV/9OKSnzqnHPOuWoeOhc+eX3d3udmO8LeF9d6uE2bNvTr14+HH36YAw88kDvuuINhw4YhiTFjxjBt2jReeeUVzIwDDjiAZ555hq222opp06Zx++238/e//53DDjuMe+65hyOPPLLWv3PDDTfQqlUrxo4dy6JFixg4cCCDBw+mY8eOVX5v6tSpjBo1ihEjRgBw4YUX0rp1a5YuXcoee+zBxIkTOf3007n88st58sknadu27Up/q7bYjjvuOK677jp23nlnzj333DX8D101H+Fyzjnn3EqKpxWLpxPHjBnDmDFj6NmzJ7169eLNN99k2rRpAHTs2JEePXoA0Lt3b6ZPn17n3xgzZgw333wzPXr0YKeddmL27NnL76tY+/bt6d+///Lrd955J7169aJnz55MmjSJyZMnr/Lx1BTbnDlzmDdvHjvvvDMAhx9++CrvZ035CJdzzjlXyeoYiUrTQQcdxFlnncX48eNZsGABvXr1AsI6qvPOO4+TTz65yu9Pnz6dJk2aLL/esGHD5dN2jRo1Wr72auHChct/x8y4+uqrGTJkSJ2xNG/efPnld999l8suu4yxY8ey0UYbceyxx1a5z9rUFFs560n7CJdzzjnnVtKiRQsGDRrE8ccfX2Wx/JAhQxg5ciTz588H4MMPP+TTTz+t8746dOjAq6++CsDdd99d5b7+8pe/sHjxYgDeeustvvrqqzrva+7cuTRv3pxWrVoxc+ZMHnrooeXHWrZsybx580p+jBtttBEtW7bkpZdeAlhpo8C65CNczjnnnKvR8OHDOfjgg6t0RAYPHsyUKVMYMGAAEDpmt956Kw0bNqz1fs4++2wOO+wwbrnlFnbffffl7T/84Q+ZPn06vXr1wszYeOON+de//lVnTN27d6dnz5507dqVrbfemoEDBy4/dtJJJ7H33nuz+eab8+STT5b0GG+44QZOPPFEmjdvzqBBg2jVqlVJt1tdKudw2qr06dPHCrsYnHPOubyaMmUKnTt3jh1GLsyfP58WLVoAcPHFF/Pxxx9z5ZVXrvR7NT0nkl41sz6l/B0f4XLOOedcbj3wwANcdNFFLFmyhPbt23PjjTem8ne8w+Wcc8653Bo2bBjDhg1L/e/4onnnnHOuAlXSkp+8WxfPhXe4nHPOuQrTtGlTZs+e7Z2uCmBmzJ49m6ZNm67V/fiUonPOOVdh2rVrx4wZM5g1a1bsUByhA9yuXbu1ug/vcDnnnHMVpnHjxiuVt3H1m08pOuecc86lzDtczjnnnHMp8w6Xc84551zKKirTvKR5wNTYcUTQFvgsdhAR+OPOF3/c+eKPO1/y+rg7mVnLUn6x0hbNTy01RX6WSBrnjzs//HHniz/ufPHHnS+SSq5H6FOKzjnnnHMp8w6Xc84551zKKq3DdV3sACLxx50v/rjzxR93vvjjzpeSH3dFLZp3zjnnnMuiShvhcs4555zLHO9wOeecc86lLGqHS9LAUtqyRtJKBbJqanPZ4M+3ywP/PK+7LWty/Lj7l9JWk9gjXFeX2JY199TQdnfZoygzSWeU0pZBeX2+JelISb9Jrm8lqV/suNKW49e5f56vkPn3N/l93CNqaLu2lBtGSXwqaQCwM7CxpLOKDm0ANIwRUzlI2h7oCrSSdHDRoQ2ApnGiKqtjgCurtR1bQ1sm+PPNCGAZsDvwO2Ae4UO6b8ygyiBvr3P/PM/R+zvHj7sfMIDwOj+96NAGQONS7iNWpvn1gBbJ3y9OiT8XGBolovLoBOwHbAjsX9Q+DzgxSkRlIGk4cDjQUdLookMbALPjRFUWuXy+i+xkZr0kvQZgZl9IWi92UGnJ8evcP8/z9f7O6+NuTihf1AjYuKh9HnBoKXcQNS2EpPZm9l5yeSNgjuUgT4WkAWb2Yuw4ykVSe6AjcBFwbtGhecBEM1sSJbAyydvzXSDpZcLIx9ik47UxMMbMekYOLRX+OvfP8zzJ8ePe2szeSS63NLN5pd42yhouSb+RtL2ZvSepiaQngP8CMyXtGSOmcpB0oqRvm9mLyfqWkZK+lDRRUq/Y8aXFzN4zs6fMbICZPQ28AbQmdPgz+yWU1+e7yFXAP4FNJF0IPAf8IW5I6cnx69w/z3P0/s7x4/5l8jp/R9J6ksYAMyTNlLR7KfcRa9H8MGBqcvmYJI6NgV3J8AcycAYwPbk8HOgObA2cRUbXdwBIul/SDsnlzQlfRMcDt0g6M2pw6crl811gZrcBPyeM+HwMHGRmd8WNKj05fp3753m+3t95fdyHs+J1fjTQBGhDWKN6USl3EKvD9U3RUPMQ4HYzW2pmU4i3rqwclpjZ4uTyfsDNZjbbzB4jzA9nVUczeyO5fBzwqJntD+xE+ELKqrw+3wBIuhJobWbXmtk1yfs7y/L6OvfP83y9v/P6uItf598jvM6XmNkkSlw0H6vDtUjSDsmajt2AMUXH1o8UUzksk7S5pKbAHsBjRceaRYqpHBYXXd4DeBAgmfteFiWi8sjr810wHviVpLclXSqpT+yAUpbX17l/nufr/Z3Xx71IUmdJhVGt1X6dxzr7OIOQr2Nj4M9m9i6ApH2A1yLFVA6/AcYRtkqPTnrGSNoVeCdmYCn7QNJpwAygF/AwgKRmlHhmUE/l9fkGwMxuAm6S1Bo4BPijpK3M7NuRQ0tLXl/n/nmer/d3Xh/3z4DRhJ2KVxYtnN8HmFjKHXjx6jKT1AhoaWZfFLU1JzwX8+NFlh5JmxDyMG0OXGtmY5L23YDeZnZZzPjSlMfnuzqF/DXDgIOAyck0W+bk+XWeV3l9f+f1ca8t73A551Ih6Y/AwYQda3cC95rZnLhROedcHFle0Oici+tdYICZfRY7EOeciy1aLUVJDSTtHOvvO+fSZWZ/LXS2JG0j6VeS3ljV7ZxzrhIl/Zad1vj2kTPNv2hmA6IFEJGkLYD2FI0ymtkz8SJyacrj853kohpGyF/TjZCr5l4zez1qYCmT1NrMPq/W1rGwmDzLkpPoDlR9nd8cLaAyyen7+x5gJPCQmWV5F24Vkl4ys/5rdNvIHa4LCKv7781DCYiCZG3LMGAysDRpNjM7IF5U6Uu2EZ9AKHy6vMipmWU5R1Hunm9JJxISIrYjrN26E7jPzDpGDaxMJD0P7G1mc5PrXYA7zWyHuJGlS9ItwDbABKq+zk+v/Vb1X97e3wVJFYHjgP7AXcCNZvZm3KjSJ+n3wDgzu2+1bxu5wzWPkChtKbAAEOGFukG0oMpA0lSgm5ktih1LOUm6C3iTMOLxO+AIYIqZnRE1sJTl7fmW9A3wIvAzMxuXtL1jZlvHjaw8JO1LyLC/L6HQ783AEWY2IWpgKZM0BeiSp5NnyN/7uzpJrQgnWL8EPgD+DtxalBw1UyR9AbQCFlG139J6VbeNumjezFqu+rcy6R1CXp68vUG3NbNDJR1oZjdJ+gfwSOygyiBvz/e3gEOByyVtShjhynIeqirM7AFJjQmJEVsSShpNixxWObwBbEYo45QneXt/L5ckAT0SOIqQc+02YBdCiadB8SJLVds1vWHUDpckEUY5OprZ7yVtCWxuZq/EjKsMvgYmSHqcojdp1ofeWZGJe05Sc+4TwnqPrMvV850slP8L8BdJ7YAfAJ8mIyD/NLNfRA0wJZKuBopHdzYgfBmfJimzz3eRtsBkSa9Q9XWeyam1ouc7V+/vAkn3AtsDtwD7m1mho/1/ksbFiyxdZrY0SXb63aTpKTN7uJTbxk4LMYJQ8mJ34PfAfOBaoG/MoMpgdPKTN9dJ2gj4NeHxtyBkLc66vD7fmNkM4DLgMkmdCJ2vrKr+JfNqlCji+W3sAMqs8Hy/Ss7e35IaABPM7OCajptZZst4SboQGAj8I2n6uaRdzOxXq7xt5DVc482sl6TXzKxn0vYfM+seLagykbQesF1ydWpW57td4M+3y4NkCrlwwvyKmX0aM55yS04otzSzkkq91Gd5zTIgaSLQ08yWJtcbAePNrNuqbht7hGuxpIYkw/BJ8dPMby+VNAi4CZhOWHC3paRjsrqNWNKRZnarpLNqOm5ml5c7pnLK2/Odd5K+TUiB0YWqu3EzvWlA0mHApcBThNf51ZLOMbO7owaWMklPAQcQvk8nALMkPW1mNX7eZcgYSYeQsywDiQ2AQlmjkteix+5wXQX8E9gkGaYbSphuyro/AYPNbCqApO2A24HeUaNKT/Pk37xuksjb8513o4DzgT8DuxG2zitqROXxS6BvYVQrOYF+jFDYOstamdlcST8ERpnZ+ckoSNadRZJlQFJusgwAlwDjkzV7ImwOKGlpTPRaipK2B/YgBP64mU2JGlAZSJpYffixpjaXDXl9viU9bmZ7rKotayS9ama9Jb1uZjsmbc+a2Xdix5am4sebXG8A/Ke4LYskvQ4MJoxi/9LMxubh/Z1nSaLbnQj9lpfM7MNSbhd7l+ItZnYUITdT9bYsGyfpBsLuDgjbajO/wFbSTcAZhQLGyXqHP2U98SkrP99HkOHnO0lwuz7QNnmOC6M7GxBSRmTdwqSzMU3ST4APgU0ix1QOD0t6hDB6CyEZ6EMR4ymX3xHS2zyXdLa2BjKfBiRvWQYkVe9Av53820ZSm1LW7VXEovmi6w2B182sS7SgykBSE+DHhHwlAp4BRmQ9cV7x5oi62rKmluf7WjP7JmpgKZF0BnAmoXP1ISs6XHOBv5vZNbFiKwdJfYEpwIaE3detgEvM7KWogZWBpIMpep2b2T8jh+RSIukvJFkGzKxzcnI1xswymWVA0rN1HDYz+24dx8N9xOhwSToP+AXQjJDDBMIb9BvgOjM7r+xBRSKpNdAuJ7ta/gMMMrMvkuutgadzMOVwhplduaq2rJF0mpldHTuOGCS1IHwIfxU7lnKR9Ecz+59VtWWNpFFUzb8G5KJkWW6zDKypBjH+qJldlGSZv9TMNkh+WppZmzx0tiQ9JWmDpMMxARglKdM79RJ/Al6Q9HuFelQvEBYgZt0xNbQdW+4gys3Mrpa0s6TDJR1d+IkdV5oknSrpfeA94ANJ70k6NXZcZbJXDW17lz2K8rsfeCD5eZwwdT4/akTlkdcsAy9LOknSam8OiL1L8X5Jzc3sK0lHAr2AK83svchxpS2Xu1rM7GZJrxJ2bgk42MwmRw4rNZKGE+pGdpRUnBixJTA7TlTlo1qKGRNqC2aOpF8BOxNGcd9J2rYGrpTU2sz+N2qAKZF0CnAqsE21z7GWhJOqTDOze4qvS7qdsDsz62rKMrDK5J8ZcAxh5/EESS8QvsMfL+WGsddwTQS6A90IC4pvIHwJ7xotqDLI866W5IxoU4o6+2b2fryI0iOpPdCRkJPp3KJD84CJZrYkSmBlopwVM1YoYtzdzBZWa29G2K23Xc23rN8UihdvRA2vczP7PE5U8ShUVHjAzLaNHUva8phloCD5LjsAuIawHGokcHVhU1hNYo9wLTEzk3QgYWTrBkk1Tb9kTV53tZxGyE80kzDiIcKIRyY7mslI7XtA7rIxJ3JXzLh6ZytpWyAps1MtZvYl8KWkx6rPTki62MzOreWmmSBpHlXXcH0CZHrdWpGZwLOEvkQzSb3MbHzkmFInqQthlGt/4D5WFO1+gjBTV6PYHa55yQL6I4HvJj3GxpFjKofHzeyuwhUze0fS2TEDKpMzgE5mlvnptGI1fCADfEmoxfazwvRTBuWqmDEwQ9Ie1acXJO1OPjqdQyUtNLPbACSNAJpEjil1yXrk3EnW4R4L/JcVn29GqI2cWZJeBhYQRrR+Y2YLkkPPSxpY520jTyluRljjMtbMnpW0FWH9QybXeBRIeh7Y28zmJte7AHea2Q5xI0uXpCeBvbI+lVadpAuAjwjFTkUo4LwZMBU4xcwGxYsuPZJqXBpgZk+XO5ZykNSVcLb7HCHPmhHqCg4EDjSzSRHDS10ydTqa8EW0N/C5mZ0ZN6p0KdTRW5rM1GxJSIb5tplNiBxa6pIp9B2zmt6mNpK2M7O31ui2OVleUVEk7Qv8HNgX6ERYRHxE1t+kSfLPToTdPMUjHpneoSnpZTPbqVrbS2bW37dRZ0uS9PVwoCuhcz0JuK2mqcasSHZbF7QE/gU8T1LuJKvruCSdCPyRsCPx98A5wHigJzDSzP4YMbzUSbqHcMKYqwLlAJKGEN7jxbVS/7Cq20WZUpT0nJntUsNUSy5qMZnZA5IaA2MIH1AHmVnm13AB7yc/6yU/ebFMobBvoabc0KJjmT3jkdQfuBroTHi+GwJfZfn9nXSsRsaOo8wKo3kq+nff5MeArBbtPpOwC7clIdFtezP7TNL6wFhCZyzLLgJek/QG+VgyACyfKt8Q+C6hbuohQElJjX2Eq4wkXU3VL9jdgXeA6QBmdnqEsMqukAokdhzlUkgNQFg8b4Q3508JWdh7m9lzEcNLjaRxhOnTu4A+wNHAt83sF1EDc24dqCvhp/JRQWMS8DfgdYryb2V1yUBBIaNA4TmX1BK4x8wGr+q2sUa4Wtd1PKtD0IRF0sUyW0+vJpIGEFJ/tAC2ktQdONnMMp0YMlkUv38thzPZ2Sows7clNTSzpYQEv5nPy5RXkn5MmD4trpU63MxGxI0sNc0k9SQkEF8vuazkp2mdt8yGz8zsqthBRFBYJL8wWYc+G+hQyg1jlfZ5lxVDz9WZmWV1CBoIIzzAwuRLqJDPo4mZfV33Leu3ZHfHUGB00ZnhGznYLLAxcCLhTVmcfyzrpT+eAfYEridslf8YONbXrGWTpAlm1qNaW2ZHepJNQLUys93KFUsMCtVRFhE2ShRPKWY6LYSk3wJXECorXE1IcXRTKSP3UUa4zKxjjL9bQR4nfBEVyj80I6zn2jlaRGViZh9IVfrZS2v73Qy5j5Cr5jHy8XgLjiKc/f+EMIW6JWG9QyYlCUDPAw4CNk6aPyU8/xfXlRAxIxpIUiHRbXIimdm1mlnvUJWg0JHuX9SW2bQQkvqb2Utm9tuk6S5J9wPNSp2VizWlWGtiMMh+DxloambLa22Z2fxkoWXWfSBpZ8AkrQecTlhsmnXrW8YL+FaXfNleaGZHAguBCyKHVA53EhIfDjKzT2B56ptjCOvYaqo1mCWPAHdK+ivhi/dHwMNxQ3JpyWGHcwTVkpomObgW1PzrK4uV+PRPdRzLbA+5yFfFGXkl9WY1nrR67EeExeNbADMIo3o/jhpRedwvaR8zezB2IOViZkslbSxpvRzl6elQPRVA0vH6o6RMTx8n/gc4GTiFsFxkDGE62WVQMqJ7PmG3HsDTwO+SygOuBhW3S1FSYzNbHDuONEnqC9xBSIYJsDkwzMxytYg+L5L0J80J6xwWk5P0J5L+RjgjHA0s35Wa1bxrksYQpo1vMrOZSdumhGzce5nZnhHDK4tk5LoT4cR5atY/y/MsycP1BqEmMIQlBN3N7OB4UaVH0hzgmdqOl5IOI3ZpHwAUFvXsRkgYuD+huHFmJfUTtyd8MAl4M8sfTDWkw6gi6+kw8lr6g3BC8RFhHVce/g+GEYo3Py1pk6RtJqHDeVi0qMpE0iDCl+90wufalpKOMbNav6Tqu+S7qx9h1N4Ir/dXrNJGMtKxjZkVr8m8QFKWk3fPou7ZuVWKXdpnJ0In6/tAa8L00mgz+yJaUGUiaQegC1Uz1WaypJFWUZDczG6q63h9JWl7M3uztjWLOVir6HJE0qvA4WY2Nbm+HXC7mfWOG1k6JA0mrOuZRsipB9AO2BY41czGxIqtHCS9CJxTyCOY1BG8zMwGxI0sHZLGm1md689XeR+R0kJcSDjjex+4HfgnMC4vuxclnQ8MInS4HiTUHXvOzIbWdTtXv0i6zsxOqmX7uJlZJtcqStoF2LpwAiHpbsIJFcD/mtkT0YIro+T/oR/wRta/fGFFQshVtWWFpCmEmrjTq7V3BB40s85RAisTST0II5qtCCOanxPSvvwnamApkXTv2k6XxupwzSIU7r0CuN/MFkp6J+v5twokvQ50B15LMtVuClxvZrUlx8yEJB/V/7DyyF4mOx55Jelx4DQzm5xcf52wjqk58Asz+17E8FIj6RUz65dcPpEwYv9PYDDwbzO7OGZ8aZM0kjCtdkvSdATQyMyOixdVeiRNAzqb2ZJq7esBk81s2ziRlZekDQDMbG7sWCpdrDVcmxE+hIYDVyQjAM0kNar+4s2oBWa2TNKS5MX6KdmtN1bsNuD/CDXWfkTYLj8rakRlkqTD6EDVxKeZnEIGNih0thLTChtCJF0UKaZyaFx0+STCQvlZki4jlHPKdIeLsDvxx4R0LyIsML42akTpGgmMlXQH8EHStiWhnNUN0aIqE0lnVbsO8CXwqplleS3XGouV+HQp8BDwkKSmwH7A+sCHkh43s8NjxFVG4yRtCPydUN5nPvBK3JDKoo2Z3SDpjKTe1tOSMl13C0DSLYQitxNYkfjUgKx2uDYsvlJtGD7LG2IaJOVsGhBmD2YBmNlXkvJwIvmjZAfq8l2oks4gpILJHDO7SNK/gAMJdVJFSHdzRLUTjqzqk/z8O7m+L6Fo948k3WVml0SLrEJVVFqIpAjkwVldRF0TSR0IIwITI4eSOkkvmVl/SY8AVxF29NxtZttEDi1VyVqPLjnZuYSkfwN/NbMHqrXvB5xiZvvGiSxdkqYTiviK0KHe2cw+kdSCsEazR123r+9qWlSc5dI+eZd8jh9SSOKdvM7vJmyCe9XMusSMLw1ruys1aloISX8ALikqedEI+HbEkFJVV4Z9SV2B981sXhlDKrf/TZLl/YxQoXBqkQAAE9NJREFUg2oDQsmXrHuDMI3+cexAyuSnwAOShgKFnZi9CaWr9osWVcrMrEMth5YRvoQySdJwwm7zjpJGFx3agFDYN3ckPWRme8eOI2VbAcVJjRcD7c1sgaRFtdym3qprV6qkknalxk4LsdLZz7rYelmpatmtVtCI8AK+NmtDsZL6mNm42HGUWzLSY4QcVD0I08bFRV5XmSivvpLUhLBoumvSNAn4h5ktjBeVS4Ok9kBH4CJCHrKCecDErK7LreMEWoTNYJuXM55yk/RrwonEfUnT/oScc38CrjOzI2LFloZ1sSs1dodrItDXzBYl15sR0kN0rfuW2ZR8Sb2WtaFYSa8BLQgpQO7IyfoGJO1a1/FkHZtzmSKpDaHcy/tZrp4haSmhnI1qONzfzJqVOaSyUyhLtwvh/+C5LJ9Yr4tdqbEzzd8KPC5pFGEk4HhWlAnIHTNbJOmo2HGsa2bWU1Inwu6duyV9w4rO13txo0tPoUMlqTkrdqZuB2xP2DTiXL0n6X7gXDN7Q9LmhGnkccA2SS66K+JGmJopwMlmNq36AUkf1PD7mSLpFjM7irDxq3pbFtW0K3UrQoWJknalRl80L2lvYA+SYqdm9kjUgFzqJHUndL4OAz4xs4GRQ0pVkoH7O8BGhPQA44Cvszbk7vJJ0qTCrISkXwDbm9nRySao5zOc+HQo8Hohs361YweZ2b8ihFU21Zf/SGpI+P/I1AxNMUmdCbtSt2DFrtTRpc7axB7hwswews/2c0NSA2ATQnqA5uQjD5fM7GtJJwBXm9klynbNMZcvxXVg9yCku8HM5klaFiek9JnZ3XUcy2xnS9J5wC8IuTPnsmJK9RvgumiBlYGZTSGMbAIgaRMz+7TU2zdIJapVkDRP0twafuYlT2AuSGohqVeSkyvTJH1H0gjCGcE5wHNAJzM7KG5kZSFJAwiLyAupEhpGjCdVklpJuljSm5JmJz9TkrbMv9Zz6ANJp0n6PtALeBiWr8ltXOctM0ZSVnPrLWdmF5lZS+BSM9vAzFomP23M7LzY8aVFUuvqP8ArkjZKLq9SrBGuxwnb5O8F/i/L63iKSRphZqcml3cB/gH8l7Ct9GQzezBqgClJ1jO8D9wBXGBmMyOHVG5nAOcB/zSzSZK2BurasVrf3Qk8AQwys08AJG1GqCxwF7BXxNjcuncC8DtgT2BYUZqf/sCoaFGlrFoKDAgjPbsVTiqyvAsZwMzOk7QF0J6qFTSeiRdVqj4DqvdVtiCsWTRKqBYTbQ1Xko/pYMJanqaEki93mNnnUQIqg+I57yRFxM/MbHzyBXynmfWJG2E6JLXPS6fagaSpZtZpdY85V59IGg9MBq4nfOGKsBnoB5D9XciSLiY81skUVdDIakdT0tmEk4pzzOz1pO1dM+tY8n1UwKL5BoRV/lcDf0hKQ2RStQ7Xq2bWu+iYZ2TOKIWi3T8n5KTKfNFuSWOAx4CbCqOZCgXajyXUF9wzYnjOrRPJd9cZwD6EL+EJkt4xszzUxUXSVKBbIa1THkhqB/yZsEvxfOA/q/N8R1nDBaGYr6SrCcNxA4HvZ7mzldhe0kRJrwPbKdRdK7xxc7XWIWduA94kJIe8AJhOqDmWVcOANoRamZ9L+hx4CmhN2JnqXL1nZsvM7M/AccAvJV1DBWxEK6N3yNn3lpnNMLNDCUtCHiXUgC5ZlBEuhZpjcwhrep4AqiQSM7PxNdys3ksyMhf7yMwWS2oLfNfM7o0Rl0tXYTRT0sTCFnlJT5tZnYlRnXP1h6R9gYFm9ovYsZSDpHuA7oQ12cUVNE6PFlQZJZtCtjGzN0q+TaQO11OEOW9YMfddYFmdaskrSW3N7LOi60cSCoC+Afy91MKf9ZVyWLRbUj/Ce3mspC7A94A3s7oxJO8kDQEOompR3/vM7OGogbnUSDqmpnYzy2TyckmnEzY+rXFS2+hruFygDBc7rbZ27VeEJKD/IBQynmFmmS5gLWk/4FlgS1YU7b7AzKrvcsoESecDexOmVx4FdiJMKe4JPGJmF8aLzq1rkq4AtgNuJqR9gVDU92hgmpmdESs2ly6FsjbbJVenmtniun6/PpP0JfAVIbPA7cBdZrZaeSS9w1VGymmx0+INAcnOnu+Y2VeSGgPjzWzHuBGmQ9JGZvZF7DjKLVmj2ANoAnwCtDOzuckQ/MtZzTyeV5LeMrPtamgX8JaZfTtCWC5lkgYRSvFNJ3yHbQkck9W0EAo1gXuTpD8BDiCUNboduNfM5q3qPvK0wK8SjKX2YqdZTgjZTFJPwiaNhmb2FUCyfm1p3Tet16ZKmgW8ADwPvGBmb0WOqRyWmNlS4GtJ/zWzuQBmtiDLmcdzbKGkfmb2SrX2vsDCGAG5svgTMLhQ2kihTuzthE5JFpmZLQPGAGOSAYO9geHAZcDGq7oD73CVV16LnX4MFHagfi5pczP7WFIbqm2YyBIz2yT5ENo5+Tk7SRHxEqHG3CVRA0zPN5LWN7OvKfrwTXLveYcre44F/qJQO7EwpbglMDc55rKpcXEdSTN7K+mEZFWVgZJk+nQ0MDoZvV/1HURMfCrCwuniRZavZHkBtXJe7LQ6hWKnTZIv5syTtA0hZ88ZwBZmVtKbtL6R1KSm3DzJbtzNC0kDXbYk1QSWF/UtVBlw2SRpJOG7+5ak6QigkZkdFy+q9Ejabm1nKGLtUhwMjACmAR8mze2AbYFTzWxM2YNyqZPUuPqiyuo7GLNEUmFkawDhjP8dwujWS4S1a99EDM+5dSaPJ9B5J6kJ8GNgF0In+xlgRJ4Soa6uWB2uKcDeZja9WntH4EEz61z2oCKRdLOZHR07jjRJ2o1wFtQEeA04qfDcF+9gzJpkvdJ4wnTqv/IykufyxU+gnStNrDVcjVgx11/sQzKcuTbHxU4vAYZYKNw8FHhU0lFm9hI1byDIim+xYv3WjyQ1InTAXgReNLN3Ygbn3DpyJbBnbSfQQG5OoPNA0sS6jvsu5NrF6nCNBMZKuoNQkwjClMsPgBsixVQO7Vi52Gkfwm6PLFvPzCYBmNndyQjnvZLOZUUC3MxJ1rDcm/wgaX3geEJ5n45Aw3jRObfO5PIEOseWET63/wH8G1gQN5z6I+ai+S6EPBbLF1kCo81scpSAyiCvxU4ljQP2K15EmxQBvZ9QGqFltOBSlOzKG8CKUa6ewNskaSLM7O6I4Tm3Tkg6j1Ajs6YT6DvN7KJYsbl0SNqekA5hf8Igwj+AMWaW2V3n64InPo2gqOL4TOAAM9sqckipkrQnMMvM/lOtvRXwk6xmHk9ycL1E6GC9QFhE7GeDLnPyeALtAknDgGuBP5rZpbHjqWSxFs23As4j1N4qJAv7FLgPuNjM5pQ9qAjyVuzUOedc/SdpC8II5veBL4A7CXUG50cNrMLF6nA9AjwB3FSYZkpyuBwL7GFme5U9KBdFlmtIOpcHyWf3+YS1Pb8BTgMOBt4EzjCzjyOG59YxSU8DLQmdrLuBz4uPm9nnNd3OxetwTTWzTqt7zNVPea0h6VweSHoYeABoDhwO3EYo8XIgYffigRHDc+uYpOms2OxU3IEQofxNptckr41YHa4xwGOEEa6ZSdumhBGuvcxsz7IH5VKT1EusrYZk/6xmXHcuD6oVp3+/eE2qpAlm1iNedM5VjlhpIYYB5wJPS9okaZtJqEt0WKSYXHryWkOykPT1EMKurSWE5JDXm9nbUQNzbt1pUHT55jqOOZdrUTpcZvYF8D/Jj8u+31L7B+9pZYyjrCRdDGwKPA5sBrwL/Be4S9IfzOyumPE5t47cJ6mFmc03s18VGiVtC6xV7TnnsqTi0kJIOs7MRsWOw7m1Jel1M9sxudwIeNrMBkraCHjWzHaIG6FzzrlyqcTh3gtiB+DKR1ImK8snlklqnVz+Fklm+WSEN8sljVzOSNpe0h6SWlRr/16smFy6JP1O0l6SmseOpb6ItWi+tlpMArYzsybljMfFU32RbZYkCQEvAaYC2wOnmNkDkjYGrjSzw6MG6Nw6IOl04MeEtZo9CKkg7kuOZbY4fd5JOh7YhVBNYx7wLPBM4bl3K4vV4ZoJDCEkTKtyCHjBzL5V9qBcavLcwU5GuLYG3s5LQl+XL5JeBwaY2XxJHQi5mW4xsyuLdzC6bErysB0GnA1slNVSbetCrF2K9wMtzGxC9QOSnip/OC5lm1JHB7v84ZRPkgRweSJASaea2YiIITm3rjUsZBg3s+mSBgF3S2qPT51nlqTrgS6EDAPPAkOB8VGDqnCxdimeUMcxn2bJnlx2sCWdVb0JOE9SUwAzu7z8UTm3zn0iqUfh/Z2MdO0HjAR2jBuaS1EbwrrUOYSTys+8eHXdKm6XonNZIWke8CAwiRVn+mcCVwCYmW8QcfWepHbAkkKZtmrHBprZ8xHCcmUiqTNhBuOnhNHOdpFDqlje4XIuJZK2Ai4n5N66wMy+lvSOl75wztV3ySjmd4DvAhsBLxLS3YyMGlgFi7WGy7nMM7P3gaGSDgQelfTn2DE559w6sjfwDGHH9Uexg6kPfITLuTKQtD4hx9xOZvbd2PE459zaSjZGfNvMHpPUDGhkZvNix1WpvMPlnHPOudUi6UTgJKC1mW0j6dvAX81sj8ihVaxKzDTvXCZI6iPpSUm3StpS0qOS5kgaK8lzEznn6rMfAwOBuQBmNg3YJGpEFc47XM6lZwQh0/wDhHxjfzOzDYFzk2POOVdfLTKzbwpXknqxPmVWB+9wOZeexmb2kJndDpiZ3U248DjQNG5ozjm3Vp6W9AugmaS9gLuAf0eOqaJ5h8u59CyUNFjSoYBJOghA0q7A0rihOefcWjkXmAW8DpxMyDn4q6gRVThfNO9cSiR1J0wpLiMkBTwFOAb4EDjJE0I651x+eIfLOeeccyWR9CS1r9Uy36VYO+9wOReBpOPMbFTsOJxzbnVI6l1Dc3/g58CnZta3zCHVG97hci4CSe+b2Vax43DOuTWVrEf9NdAE+IOZPRQ5pIrmpX2cS4mkibUdAjYtZyzOObeuSBpC6GgtBC40sycjh1Qv+AiXcymRNBMYAnxR/RDwgpl9q/xROefcmpM0FtgYuJRQsLoKMxtf9qDqCR/hci499wMtzGxC9QOSnip/OM45t9a+AuYDQ4FDCCeQBQbsHiOo+sBHuJxzzjnnUuaJT51zzjnnUuYdLuecc865lHmHyznnnHMuZb5o3jnnnHMlkySgH7AFYaH8R8Ar5ovC6+SL5p1zzjlXEkmDgRHANEJdWIB2wLbAqWY2JlZslc47XM4555wriaQpwN5mNr1ae0fgQTPrHCWwesDXcDnnnHOuVI2AGTW0fwg0LnMs9Yqv4XLOOedcqUYCYyXdAXyQtG0J/AC4IVpU9YBPKTrnnHOuZJK6AAcQFs2LMOI12swmRw2swnmHyznnnHMuZb6GyznnnHMlkdRH0pOSbpW0paRHJc2RNFZSz9jxVTLvcDnnnHOuVCOAS4AHgBeAv5nZhsC5yTFXC59SdM4551xJJL1mZj2Ty++b2VY1HXMr8xEu55xzzpVqoaTBkg4FTNJBAJJ2BZbGDa2yeVoI55xzzpXqR4QpxWXAEOAUSTcS8nCdFDGuiudTis4555xzKfMpReecc86tNUnHxY6hkvkIl3POOefWWvVF9K4qX8PlnHPOuZJImljbIWDTcsZS33iHyznnnHOl2pSwWP6Lau0i5OVytfAOl3POOedKdT/QwswmVD8g6anyh1N/+Bou55xzzrmU+S5F55xzzrmUeYfLOeeccy5l3uFyzjnnnEuZd7icc6mQZJL+VHT9bEm/XcVtDpB07ip+Z5Ck+2s5Nl1S2zUKONz+t5LOXtPbl/t+nXP1h3e4nHNpWQQcvDodIDMbbWYXpxhTrST5rm3nXGq8w+WcS8sS4Drgp9UPSNpY0j2SxiY/A5P2YyVdk1zeRtJLyfHfSZpfdBctJN0t6U1Jt0lS0bFzJL2S/Gyb3Fd7SY9Lmpj8u1XSfqOkyyU9CfwxuX0XSU9JekfS6UUxnyXpjeTnzBLafylpqqTHgE5r+X/pnKvnvMPlnEvTtcARklpVa78S+LOZ9QUOAa6v4bZXAlcmv/NRtWM9gTOBLsDWwMCiY3PNrB9wDXBF0nYNcLOZdQNuA64q+v3tgD3N7GfJ9e0JiR37AedLaiypN3AcsBPQHzhRUs9VtP8gifNgoG9d/0nOuezzIXTnXGrMbK6km4HTgQVFh/YkjCQVrm8gqWW1mw8ADkou/wO4rOjYK2Y2A0DSBKAD8Fxy7Paif/9cdF8HJ5dvAS4puq+7zGxp0fUHzGwRsEjSp4TM2rsA/zSzr5K/eS/wHUJ27ZraGyTtXyfto2v8D3LO5YZ3uJxzabsCGA+MKmprAAwws+JOGFVnBuu0qOjyUqp+llktl6ml/asS7ru2wOoK2LNKO+eW8ylF51yqzOxz4E7ghKLmMcBPClck9ajhpi8RphshTM+ValjRvy8ml18ouo8jWDEaVqpngIMkrS+pOfB94NlVtH9fUrNk5G7/1fx7zrmM8REu51w5/ImiDhZhivFaSRMJn0PPAD+qdpszgVsl/Qx4APiyxL/VRNLLhBPK4UV/b6Skc4BZhHVXJTOz8ZJuBF5Jmq43s9cgLLyvpf3/gAnAe4ROmHMux7yWonOuIklaH1hgZibpB8BwMzswdlzOObcmfITLOVepegPXJCkf5gDHR47HOefWmI9wOeecc86lzBfNO+ecc86lzDtczjnnnHMp8w6Xc84551zKvMPlnHPOOZcy73A555xzzqXMO1zOOeeccyn7f25U0VKqeCz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6" r="8044" b="7201"/>
          <a:stretch/>
        </p:blipFill>
        <p:spPr>
          <a:xfrm>
            <a:off x="832632" y="1469036"/>
            <a:ext cx="10739776" cy="5140859"/>
          </a:xfrm>
        </p:spPr>
      </p:pic>
    </p:spTree>
    <p:extLst>
      <p:ext uri="{BB962C8B-B14F-4D97-AF65-F5344CB8AC3E}">
        <p14:creationId xmlns:p14="http://schemas.microsoft.com/office/powerpoint/2010/main" val="126105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1873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Analysing Valencia ST by </a:t>
            </a:r>
            <a:r>
              <a:rPr lang="en-IN" dirty="0" smtClean="0"/>
              <a:t>likes, photos and tips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8" t="8176" r="8176"/>
          <a:stretch/>
        </p:blipFill>
        <p:spPr>
          <a:xfrm>
            <a:off x="629587" y="1603948"/>
            <a:ext cx="10328223" cy="5021704"/>
          </a:xfrm>
        </p:spPr>
      </p:pic>
      <p:sp>
        <p:nvSpPr>
          <p:cNvPr id="7" name="Rectangle 6"/>
          <p:cNvSpPr/>
          <p:nvPr/>
        </p:nvSpPr>
        <p:spPr>
          <a:xfrm>
            <a:off x="2443397" y="1783830"/>
            <a:ext cx="1349114" cy="4137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3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60137"/>
            <a:ext cx="11579902" cy="1463040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71" y="255433"/>
            <a:ext cx="9720072" cy="61399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Restaurant facilities in each cluster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1" y="995206"/>
            <a:ext cx="4076700" cy="282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09" y="995206"/>
            <a:ext cx="3800475" cy="2676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71" y="4128619"/>
            <a:ext cx="37719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912" y="3824131"/>
            <a:ext cx="38385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15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Restaurant facilities in each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9" y="2286000"/>
            <a:ext cx="5819775" cy="364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2190750"/>
            <a:ext cx="58959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Top venue categories in each </a:t>
            </a:r>
            <a:r>
              <a:rPr lang="en-IN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27885"/>
            <a:ext cx="9610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7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institutions in each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08" y="1744980"/>
            <a:ext cx="97440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42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60137"/>
            <a:ext cx="11579902" cy="1463040"/>
          </a:xfrm>
        </p:spPr>
        <p:txBody>
          <a:bodyPr/>
          <a:lstStyle/>
          <a:p>
            <a:pPr algn="ctr"/>
            <a:r>
              <a:rPr lang="en-IN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0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Solutions to problem based on insights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We have identified fro the above data that </a:t>
            </a:r>
            <a:r>
              <a:rPr lang="en-IN" b="1" dirty="0"/>
              <a:t>third cluster</a:t>
            </a:r>
            <a:r>
              <a:rPr lang="en-IN" dirty="0"/>
              <a:t> (Labelled as Cluster 2) has got the maximum likes, ratings and tips. Hence we will be focussing on third </a:t>
            </a:r>
            <a:r>
              <a:rPr lang="en-IN" dirty="0" smtClean="0"/>
              <a:t>cluster </a:t>
            </a:r>
            <a:r>
              <a:rPr lang="en-IN" dirty="0"/>
              <a:t>to answer the </a:t>
            </a:r>
            <a:r>
              <a:rPr lang="en-IN" dirty="0" smtClean="0"/>
              <a:t>business </a:t>
            </a:r>
            <a:r>
              <a:rPr lang="en-IN" dirty="0"/>
              <a:t>questions</a:t>
            </a:r>
            <a:r>
              <a:rPr lang="en-IN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i="1" dirty="0" smtClean="0">
                <a:latin typeface="Arial" panose="020B0604020202020204" pitchFamily="34" charset="0"/>
              </a:rPr>
              <a:t>“Question </a:t>
            </a:r>
            <a:r>
              <a:rPr lang="en-US" sz="2000" b="1" i="1" dirty="0">
                <a:latin typeface="Arial" panose="020B0604020202020204" pitchFamily="34" charset="0"/>
              </a:rPr>
              <a:t>1: Which is the right location for starting a restaurant in San </a:t>
            </a:r>
            <a:r>
              <a:rPr lang="en-US" sz="2000" b="1" i="1" dirty="0" smtClean="0">
                <a:latin typeface="Arial" panose="020B0604020202020204" pitchFamily="34" charset="0"/>
              </a:rPr>
              <a:t>Francisco </a:t>
            </a:r>
            <a:r>
              <a:rPr lang="en-US" sz="2000" b="1" i="1" dirty="0">
                <a:latin typeface="Arial" panose="020B0604020202020204" pitchFamily="34" charset="0"/>
              </a:rPr>
              <a:t>to serve the maximum number of students</a:t>
            </a:r>
            <a:r>
              <a:rPr lang="en-US" sz="2000" b="1" i="1" dirty="0" smtClean="0">
                <a:latin typeface="Arial" panose="020B0604020202020204" pitchFamily="34" charset="0"/>
              </a:rPr>
              <a:t>?”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i="1" dirty="0" smtClean="0">
              <a:latin typeface="Arial" panose="020B0604020202020204" pitchFamily="34" charset="0"/>
            </a:endParaRPr>
          </a:p>
          <a:p>
            <a:pPr lvl="0" algn="just">
              <a:buClr>
                <a:srgbClr val="58B6C0"/>
              </a:buCl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prstClr val="black"/>
                </a:solidFill>
              </a:rPr>
              <a:t>1125 Valencia St</a:t>
            </a:r>
            <a:r>
              <a:rPr lang="en-IN" dirty="0">
                <a:solidFill>
                  <a:prstClr val="black"/>
                </a:solidFill>
              </a:rPr>
              <a:t> is the top repeated neighbourhood in cluster 3. It has got good rating and has least prices. This </a:t>
            </a:r>
            <a:r>
              <a:rPr lang="en-IN" dirty="0" smtClean="0">
                <a:solidFill>
                  <a:prstClr val="black"/>
                </a:solidFill>
              </a:rPr>
              <a:t>neighbourhood </a:t>
            </a:r>
            <a:r>
              <a:rPr lang="en-IN" dirty="0">
                <a:solidFill>
                  <a:prstClr val="black"/>
                </a:solidFill>
              </a:rPr>
              <a:t>will be the best location to open our restaurant. If cost constraints do not permit this location we can also consider location nearby </a:t>
            </a:r>
            <a:r>
              <a:rPr lang="en-IN" b="1" dirty="0">
                <a:solidFill>
                  <a:prstClr val="black"/>
                </a:solidFill>
              </a:rPr>
              <a:t>Academy of Arts University</a:t>
            </a:r>
            <a:r>
              <a:rPr lang="en-IN" dirty="0">
                <a:solidFill>
                  <a:prstClr val="black"/>
                </a:solidFill>
              </a:rPr>
              <a:t> campus.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i="1" dirty="0"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5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Solutions to problem based on insights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i="1" dirty="0" smtClean="0"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i="1" dirty="0" smtClean="0">
                <a:latin typeface="Arial" panose="020B0604020202020204" pitchFamily="34" charset="0"/>
              </a:rPr>
              <a:t>“</a:t>
            </a:r>
            <a:r>
              <a:rPr lang="en-IN" sz="2000" b="1" i="1" dirty="0">
                <a:latin typeface="Arial" panose="020B0604020202020204" pitchFamily="34" charset="0"/>
              </a:rPr>
              <a:t>Question 2: Which cuisine in the menu will provide a competitive edge to in the highly contested San </a:t>
            </a:r>
            <a:r>
              <a:rPr lang="en-IN" sz="2000" b="1" i="1" dirty="0" smtClean="0">
                <a:latin typeface="Arial" panose="020B0604020202020204" pitchFamily="34" charset="0"/>
              </a:rPr>
              <a:t>Francisco </a:t>
            </a:r>
            <a:r>
              <a:rPr lang="en-IN" sz="2000" b="1" i="1" dirty="0">
                <a:latin typeface="Arial" panose="020B0604020202020204" pitchFamily="34" charset="0"/>
              </a:rPr>
              <a:t>food services market</a:t>
            </a:r>
            <a:r>
              <a:rPr lang="en-IN" sz="2000" b="1" i="1" dirty="0" smtClean="0">
                <a:latin typeface="Arial" panose="020B0604020202020204" pitchFamily="34" charset="0"/>
              </a:rPr>
              <a:t>?”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i="1" dirty="0" smtClean="0">
              <a:latin typeface="Arial" panose="020B0604020202020204" pitchFamily="34" charset="0"/>
            </a:endParaRPr>
          </a:p>
          <a:p>
            <a:pPr lvl="0" algn="just">
              <a:buClr>
                <a:srgbClr val="58B6C0"/>
              </a:buClr>
              <a:buFont typeface="Wingdings" panose="05000000000000000000" pitchFamily="2" charset="2"/>
              <a:buChar char="Ø"/>
            </a:pPr>
            <a:r>
              <a:rPr lang="en-IN" dirty="0"/>
              <a:t>We have identified </a:t>
            </a:r>
            <a:r>
              <a:rPr lang="en-IN" b="1" dirty="0"/>
              <a:t>Japanese, Mediterranean and Indian cuisines</a:t>
            </a:r>
            <a:r>
              <a:rPr lang="en-IN" dirty="0"/>
              <a:t> as the most preferred and distinct cuisines in third cluster. Market research indicates that international students come from </a:t>
            </a:r>
            <a:r>
              <a:rPr lang="en-IN" b="1" dirty="0"/>
              <a:t>China and India</a:t>
            </a:r>
            <a:r>
              <a:rPr lang="en-IN" dirty="0"/>
              <a:t> predominantly in San </a:t>
            </a:r>
            <a:r>
              <a:rPr lang="en-IN" dirty="0" smtClean="0"/>
              <a:t>Francisco </a:t>
            </a:r>
            <a:r>
              <a:rPr lang="en-IN" dirty="0">
                <a:hlinkClick r:id="rId2"/>
              </a:rPr>
              <a:t>Source: USFCA.edu</a:t>
            </a:r>
            <a:r>
              <a:rPr lang="en-IN" dirty="0"/>
              <a:t>. Hence the restaurant should focus on </a:t>
            </a:r>
            <a:r>
              <a:rPr lang="en-IN" b="1" dirty="0"/>
              <a:t>Indian dishes</a:t>
            </a:r>
            <a:r>
              <a:rPr lang="en-IN" dirty="0"/>
              <a:t> as one of the predominant target consumer group is international </a:t>
            </a:r>
            <a:r>
              <a:rPr lang="en-IN" dirty="0" smtClean="0"/>
              <a:t>students</a:t>
            </a:r>
          </a:p>
          <a:p>
            <a:pPr lvl="0" algn="just">
              <a:buClr>
                <a:srgbClr val="58B6C0"/>
              </a:buClr>
              <a:buFont typeface="Wingdings" panose="05000000000000000000" pitchFamily="2" charset="2"/>
              <a:buChar char="Ø"/>
            </a:pPr>
            <a:endParaRPr lang="en-US" sz="2000" b="1" i="1" dirty="0"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97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Solutions to problem based on insights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i="1" dirty="0" smtClean="0"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i="1" dirty="0" smtClean="0">
                <a:latin typeface="Arial" panose="020B0604020202020204" pitchFamily="34" charset="0"/>
              </a:rPr>
              <a:t>“</a:t>
            </a:r>
            <a:r>
              <a:rPr lang="en-IN" sz="2000" b="1" i="1" dirty="0">
                <a:latin typeface="Arial" panose="020B0604020202020204" pitchFamily="34" charset="0"/>
              </a:rPr>
              <a:t>Question 3: What type to amenities should be provided to improve customer satisfaction while maintaining the operational cost at the minimum level?”</a:t>
            </a:r>
            <a:endParaRPr lang="en-IN" sz="2000" b="1" i="1" dirty="0" smtClean="0"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i="1" dirty="0" smtClean="0">
              <a:latin typeface="Arial" panose="020B0604020202020204" pitchFamily="34" charset="0"/>
            </a:endParaRPr>
          </a:p>
          <a:p>
            <a:pPr lvl="0" algn="just">
              <a:buClr>
                <a:srgbClr val="58B6C0"/>
              </a:buClr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average price tier is </a:t>
            </a:r>
            <a:r>
              <a:rPr lang="en-IN" b="1" dirty="0"/>
              <a:t>2.0</a:t>
            </a:r>
            <a:r>
              <a:rPr lang="en-IN" dirty="0"/>
              <a:t> so we will focus only on services that are in high demand and try to excel in providing the services. Based on the above results the facilities provided include </a:t>
            </a:r>
            <a:r>
              <a:rPr lang="en-IN" b="1" dirty="0"/>
              <a:t>Music, parking, rest rooms, wheel chair, delivery and table services</a:t>
            </a:r>
            <a:r>
              <a:rPr lang="en-IN" dirty="0"/>
              <a:t>. </a:t>
            </a:r>
            <a:endParaRPr lang="en-IN" dirty="0" smtClean="0"/>
          </a:p>
          <a:p>
            <a:pPr lvl="0" algn="just">
              <a:buClr>
                <a:srgbClr val="58B6C0"/>
              </a:buClr>
              <a:buFont typeface="Wingdings" panose="05000000000000000000" pitchFamily="2" charset="2"/>
              <a:buChar char="Ø"/>
            </a:pPr>
            <a:r>
              <a:rPr lang="en-IN" dirty="0" smtClean="0"/>
              <a:t>We </a:t>
            </a:r>
            <a:r>
              <a:rPr lang="en-IN" dirty="0"/>
              <a:t>will not be providing </a:t>
            </a:r>
            <a:r>
              <a:rPr lang="en-IN" b="1" dirty="0" smtClean="0"/>
              <a:t>Wi-Fi, </a:t>
            </a:r>
            <a:r>
              <a:rPr lang="en-IN" b="1" dirty="0"/>
              <a:t>Private rooms, </a:t>
            </a:r>
            <a:r>
              <a:rPr lang="en-IN" b="1" dirty="0" smtClean="0"/>
              <a:t>Outdoor </a:t>
            </a:r>
            <a:r>
              <a:rPr lang="en-IN" b="1" dirty="0"/>
              <a:t>seating, reservations</a:t>
            </a:r>
            <a:endParaRPr lang="en-IN" dirty="0"/>
          </a:p>
          <a:p>
            <a:pPr lvl="0" algn="just">
              <a:buClr>
                <a:srgbClr val="58B6C0"/>
              </a:buClr>
              <a:buFont typeface="Wingdings" panose="05000000000000000000" pitchFamily="2" charset="2"/>
              <a:buChar char="Ø"/>
            </a:pPr>
            <a:endParaRPr lang="en-US" sz="2000" b="1" i="1" dirty="0"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17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60137"/>
            <a:ext cx="11579902" cy="1463040"/>
          </a:xfrm>
        </p:spPr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93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Based </a:t>
            </a:r>
            <a:r>
              <a:rPr lang="en-IN" dirty="0"/>
              <a:t>on the analysis of the collected data the restaurant should be located in </a:t>
            </a:r>
            <a:r>
              <a:rPr lang="en-IN" b="1" dirty="0"/>
              <a:t>1125 Valencia St</a:t>
            </a:r>
            <a:r>
              <a:rPr lang="en-IN" dirty="0"/>
              <a:t> and should serve </a:t>
            </a:r>
            <a:r>
              <a:rPr lang="en-IN" b="1" dirty="0"/>
              <a:t>Indian </a:t>
            </a:r>
            <a:r>
              <a:rPr lang="en-IN" b="1" dirty="0" smtClean="0"/>
              <a:t>Dishes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We </a:t>
            </a:r>
            <a:r>
              <a:rPr lang="en-IN" dirty="0"/>
              <a:t>will be offering both </a:t>
            </a:r>
            <a:r>
              <a:rPr lang="en-IN" b="1" dirty="0"/>
              <a:t>home delivery services and table services</a:t>
            </a:r>
            <a:r>
              <a:rPr lang="en-IN" dirty="0"/>
              <a:t>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For </a:t>
            </a:r>
            <a:r>
              <a:rPr lang="en-IN" dirty="0"/>
              <a:t>offering home delivery service we will </a:t>
            </a:r>
            <a:r>
              <a:rPr lang="en-IN" dirty="0" smtClean="0"/>
              <a:t>partner </a:t>
            </a:r>
            <a:r>
              <a:rPr lang="en-IN" dirty="0"/>
              <a:t>with </a:t>
            </a:r>
            <a:r>
              <a:rPr lang="en-IN" dirty="0">
                <a:hlinkClick r:id="rId2"/>
              </a:rPr>
              <a:t>Grubhub.com</a:t>
            </a:r>
            <a:r>
              <a:rPr lang="en-IN" dirty="0"/>
              <a:t>. For home delivery service our main focus will be on </a:t>
            </a:r>
            <a:r>
              <a:rPr lang="en-IN" b="1" dirty="0"/>
              <a:t>convenient affordable </a:t>
            </a:r>
            <a:r>
              <a:rPr lang="en-IN" b="1" dirty="0" smtClean="0"/>
              <a:t>service</a:t>
            </a:r>
            <a:r>
              <a:rPr lang="en-IN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For </a:t>
            </a:r>
            <a:r>
              <a:rPr lang="en-IN" dirty="0"/>
              <a:t>table </a:t>
            </a:r>
            <a:r>
              <a:rPr lang="en-IN" dirty="0" smtClean="0"/>
              <a:t>services </a:t>
            </a:r>
            <a:r>
              <a:rPr lang="en-IN" dirty="0"/>
              <a:t>we will have </a:t>
            </a:r>
            <a:r>
              <a:rPr lang="en-IN" b="1" dirty="0"/>
              <a:t>indoor seating arrangement with music</a:t>
            </a:r>
            <a:r>
              <a:rPr lang="en-IN" dirty="0"/>
              <a:t>. We will have facilities such as </a:t>
            </a:r>
            <a:r>
              <a:rPr lang="en-IN" b="1" dirty="0"/>
              <a:t>wheel chair, parking and restrooms</a:t>
            </a:r>
            <a:r>
              <a:rPr lang="en-IN" dirty="0"/>
              <a:t>. For home delivery service our main focus will be on </a:t>
            </a:r>
            <a:r>
              <a:rPr lang="en-IN" b="1" dirty="0"/>
              <a:t>dining </a:t>
            </a:r>
            <a:r>
              <a:rPr lang="en-IN" b="1" dirty="0" smtClean="0"/>
              <a:t>experience</a:t>
            </a:r>
            <a:r>
              <a:rPr lang="en-IN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To </a:t>
            </a:r>
            <a:r>
              <a:rPr lang="en-IN" dirty="0"/>
              <a:t>reduce expenditure on labour and office space we will </a:t>
            </a:r>
            <a:r>
              <a:rPr lang="en-IN" i="1" dirty="0"/>
              <a:t>not be investing on private room, </a:t>
            </a:r>
            <a:r>
              <a:rPr lang="en-IN" i="1" dirty="0" smtClean="0"/>
              <a:t>Wi-Fi, </a:t>
            </a:r>
            <a:r>
              <a:rPr lang="en-IN" i="1" dirty="0"/>
              <a:t>reservation, </a:t>
            </a:r>
            <a:r>
              <a:rPr lang="en-IN" i="1" dirty="0" smtClean="0"/>
              <a:t>outdoor </a:t>
            </a:r>
            <a:r>
              <a:rPr lang="en-IN" i="1" dirty="0"/>
              <a:t>seating etc.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7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 San Francisco </a:t>
            </a:r>
            <a:r>
              <a:rPr lang="en-IN" dirty="0"/>
              <a:t>being a densely populated business </a:t>
            </a:r>
            <a:r>
              <a:rPr lang="en-IN" dirty="0" smtClean="0"/>
              <a:t>centre </a:t>
            </a:r>
            <a:r>
              <a:rPr lang="en-IN" dirty="0"/>
              <a:t>has a lot of demand for restaurants and food-service operators due to the changing preference of residents to dine out or take prepared food home.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Though </a:t>
            </a:r>
            <a:r>
              <a:rPr lang="en-IN" dirty="0"/>
              <a:t>the future looks bright for the food-service industry overall, there are no guarantees in this business and San Francisco, is seeing more restaurants fail fast for a number of reasons.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Despite being lauded as one of the top food cities in countless articles, the city is also one of the toughest markets in the U.S. to operate a business</a:t>
            </a:r>
            <a:r>
              <a:rPr lang="en-IN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traffic congestion combined with the </a:t>
            </a:r>
            <a:r>
              <a:rPr lang="en-IN" b="1" dirty="0"/>
              <a:t>Netflix effect</a:t>
            </a:r>
            <a:r>
              <a:rPr lang="en-IN" dirty="0"/>
              <a:t> is keeping people indoor paying way for </a:t>
            </a:r>
            <a:r>
              <a:rPr lang="en-IN" b="1" dirty="0"/>
              <a:t>delivery services</a:t>
            </a:r>
            <a:r>
              <a:rPr lang="en-IN" dirty="0"/>
              <a:t> to act </a:t>
            </a:r>
            <a:r>
              <a:rPr lang="en-IN" dirty="0" smtClean="0"/>
              <a:t>as </a:t>
            </a:r>
            <a:r>
              <a:rPr lang="en-IN" dirty="0"/>
              <a:t>a potential threat to the local restaurants.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60137"/>
            <a:ext cx="11579902" cy="1463040"/>
          </a:xfrm>
        </p:spPr>
        <p:txBody>
          <a:bodyPr/>
          <a:lstStyle/>
          <a:p>
            <a:pPr algn="ctr"/>
            <a:r>
              <a:rPr lang="en-IN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0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Identify the </a:t>
            </a:r>
            <a:r>
              <a:rPr lang="en-IN" b="1" dirty="0"/>
              <a:t>right location</a:t>
            </a:r>
            <a:r>
              <a:rPr lang="en-IN" dirty="0"/>
              <a:t> that will have more </a:t>
            </a:r>
            <a:r>
              <a:rPr lang="en-IN" b="1" dirty="0"/>
              <a:t>footfall</a:t>
            </a:r>
            <a:r>
              <a:rPr lang="en-IN" dirty="0"/>
              <a:t> and scope to serve the customers through </a:t>
            </a:r>
            <a:r>
              <a:rPr lang="en-IN" b="1" dirty="0"/>
              <a:t>delivery</a:t>
            </a:r>
            <a:r>
              <a:rPr lang="en-IN" dirty="0"/>
              <a:t> without facing much </a:t>
            </a:r>
            <a:r>
              <a:rPr lang="en-IN" b="1" dirty="0"/>
              <a:t>traffic congestion</a:t>
            </a:r>
            <a:r>
              <a:rPr lang="en-IN" dirty="0"/>
              <a:t>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Identifying </a:t>
            </a:r>
            <a:r>
              <a:rPr lang="en-IN" dirty="0"/>
              <a:t>the </a:t>
            </a:r>
            <a:r>
              <a:rPr lang="en-IN" b="1" dirty="0"/>
              <a:t>right cuisine for the menu</a:t>
            </a:r>
            <a:r>
              <a:rPr lang="en-IN" dirty="0"/>
              <a:t> that will give us a competitive edge in the market. </a:t>
            </a:r>
            <a:r>
              <a:rPr lang="en-IN" dirty="0" smtClean="0"/>
              <a:t>By </a:t>
            </a:r>
            <a:r>
              <a:rPr lang="en-IN" dirty="0"/>
              <a:t>keeping the menu </a:t>
            </a:r>
            <a:r>
              <a:rPr lang="en-IN" b="1" dirty="0"/>
              <a:t>limited to one cuisine</a:t>
            </a:r>
            <a:r>
              <a:rPr lang="en-IN" dirty="0"/>
              <a:t> restaurant can more efficiently plan for </a:t>
            </a:r>
            <a:r>
              <a:rPr lang="en-IN" dirty="0" smtClean="0"/>
              <a:t>labour </a:t>
            </a:r>
            <a:r>
              <a:rPr lang="en-IN" dirty="0"/>
              <a:t>costs, can serve a lot more guests and improve </a:t>
            </a:r>
            <a:r>
              <a:rPr lang="en-IN" b="1" dirty="0"/>
              <a:t>bottom-line profit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Identifying the </a:t>
            </a:r>
            <a:r>
              <a:rPr lang="en-IN" b="1" dirty="0"/>
              <a:t>facilities and amenities</a:t>
            </a:r>
            <a:r>
              <a:rPr lang="en-IN" dirty="0"/>
              <a:t> to be provided to </a:t>
            </a:r>
            <a:r>
              <a:rPr lang="en-IN" b="1" dirty="0"/>
              <a:t>overcome the Netflix influence</a:t>
            </a:r>
            <a:r>
              <a:rPr lang="en-IN" dirty="0"/>
              <a:t>. Amenities provided by the restaurants such as </a:t>
            </a:r>
            <a:r>
              <a:rPr lang="en-IN" b="1" dirty="0"/>
              <a:t>parking, restroom, </a:t>
            </a:r>
            <a:r>
              <a:rPr lang="en-IN" b="1" dirty="0" smtClean="0"/>
              <a:t>Wi-Fi </a:t>
            </a:r>
            <a:r>
              <a:rPr lang="en-IN" b="1" dirty="0"/>
              <a:t>etc.,</a:t>
            </a:r>
            <a:r>
              <a:rPr lang="en-IN" dirty="0"/>
              <a:t> also have a significant impact on the customers visiting the restaurant. While providing and maintaining amenities such as parking involve </a:t>
            </a:r>
            <a:r>
              <a:rPr lang="en-IN" b="1" dirty="0"/>
              <a:t>significant </a:t>
            </a:r>
            <a:r>
              <a:rPr lang="en-IN" b="1" dirty="0" smtClean="0"/>
              <a:t>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59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Target customer </a:t>
            </a:r>
            <a:r>
              <a:rPr lang="en-US" b="1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solution developed from the current project will help the </a:t>
            </a:r>
            <a:r>
              <a:rPr lang="en-IN" b="1" dirty="0"/>
              <a:t>individuals who are planning to open their own restaurant in San </a:t>
            </a:r>
            <a:r>
              <a:rPr lang="en-IN" b="1" dirty="0" smtClean="0"/>
              <a:t>Francisco</a:t>
            </a:r>
            <a:r>
              <a:rPr lang="en-IN" dirty="0" smtClean="0"/>
              <a:t>. </a:t>
            </a:r>
            <a:r>
              <a:rPr lang="en-IN" dirty="0"/>
              <a:t>It will provide a list of suggestions which if incorporated can </a:t>
            </a:r>
            <a:r>
              <a:rPr lang="en-IN" b="1" dirty="0"/>
              <a:t>improve the profitability of the restaurant</a:t>
            </a:r>
            <a:r>
              <a:rPr lang="en-IN" b="1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In the current study we will be focussing on the restaurants situated nearby </a:t>
            </a:r>
            <a:r>
              <a:rPr lang="en-IN" b="1" dirty="0"/>
              <a:t>educational institutions</a:t>
            </a:r>
            <a:r>
              <a:rPr lang="en-IN" dirty="0"/>
              <a:t>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Due to the presence of </a:t>
            </a:r>
            <a:r>
              <a:rPr lang="en-IN" b="1" dirty="0"/>
              <a:t>highly reputed educational institutions and job opportunities</a:t>
            </a:r>
            <a:r>
              <a:rPr lang="en-IN" dirty="0"/>
              <a:t> students from all over the globe come to </a:t>
            </a:r>
            <a:r>
              <a:rPr lang="en-IN" dirty="0" smtClean="0"/>
              <a:t>San </a:t>
            </a:r>
            <a:r>
              <a:rPr lang="en-IN" dirty="0"/>
              <a:t>F</a:t>
            </a:r>
            <a:r>
              <a:rPr lang="en-IN" dirty="0" smtClean="0"/>
              <a:t>rancisco </a:t>
            </a:r>
            <a:r>
              <a:rPr lang="en-IN" dirty="0"/>
              <a:t>to study.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money spent on </a:t>
            </a:r>
            <a:r>
              <a:rPr lang="en-IN" b="1" dirty="0"/>
              <a:t>food related expenses by international students</a:t>
            </a:r>
            <a:r>
              <a:rPr lang="en-IN" dirty="0"/>
              <a:t> is significantly higher and employing the </a:t>
            </a:r>
            <a:r>
              <a:rPr lang="en-IN" b="1" dirty="0"/>
              <a:t>correct positioning strategy</a:t>
            </a:r>
            <a:r>
              <a:rPr lang="en-IN" dirty="0"/>
              <a:t> will help our restaurant succeed.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Restaurants competing for market share in student segment is </a:t>
            </a:r>
            <a:r>
              <a:rPr lang="en-IN" b="1" dirty="0"/>
              <a:t>lesser</a:t>
            </a:r>
            <a:r>
              <a:rPr lang="en-IN" dirty="0"/>
              <a:t> than the working </a:t>
            </a:r>
            <a:r>
              <a:rPr lang="en-IN" dirty="0" smtClean="0"/>
              <a:t>class </a:t>
            </a:r>
            <a:r>
              <a:rPr lang="en-IN" dirty="0"/>
              <a:t>segment.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7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60137"/>
            <a:ext cx="11579902" cy="1463040"/>
          </a:xfrm>
        </p:spPr>
        <p:txBody>
          <a:bodyPr/>
          <a:lstStyle/>
          <a:p>
            <a:pPr algn="ctr"/>
            <a:r>
              <a:rPr lang="en-IN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7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Data </a:t>
            </a:r>
            <a:r>
              <a:rPr lang="en-IN" b="1" dirty="0"/>
              <a:t>about educational institutions in San </a:t>
            </a:r>
            <a:r>
              <a:rPr lang="en-IN" b="1" dirty="0" smtClean="0"/>
              <a:t>Francisco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4" y="1949920"/>
            <a:ext cx="10363200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3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Getting coordinates from OpenCageData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67849"/>
            <a:ext cx="10372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6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Getting details of popular locations from foursquare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9528947" cy="42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5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</TotalTime>
  <Words>1038</Words>
  <Application>Microsoft Office PowerPoint</Application>
  <PresentationFormat>Widescreen</PresentationFormat>
  <Paragraphs>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Tw Cen MT</vt:lpstr>
      <vt:lpstr>Tw Cen MT Condensed</vt:lpstr>
      <vt:lpstr>Wingdings</vt:lpstr>
      <vt:lpstr>Wingdings 3</vt:lpstr>
      <vt:lpstr>Integral</vt:lpstr>
      <vt:lpstr>Opening restaurant in San Francisco </vt:lpstr>
      <vt:lpstr>Introduction</vt:lpstr>
      <vt:lpstr>Background</vt:lpstr>
      <vt:lpstr>Business Problem</vt:lpstr>
      <vt:lpstr>Target customer groups</vt:lpstr>
      <vt:lpstr>data</vt:lpstr>
      <vt:lpstr>Data about educational institutions in San Francisco</vt:lpstr>
      <vt:lpstr>Getting coordinates from OpenCageData</vt:lpstr>
      <vt:lpstr>Getting details of popular locations from foursquare</vt:lpstr>
      <vt:lpstr>Getting Details of restaurant (facilities &amp; statistics) from foursquare</vt:lpstr>
      <vt:lpstr>Methodology</vt:lpstr>
      <vt:lpstr>Transformations on collected data</vt:lpstr>
      <vt:lpstr>Finding best k for cluster analysis</vt:lpstr>
      <vt:lpstr>Performing Cluster Analysis</vt:lpstr>
      <vt:lpstr>Results</vt:lpstr>
      <vt:lpstr>Selecting cluster for further analysis</vt:lpstr>
      <vt:lpstr>Identifying right location in the cluster</vt:lpstr>
      <vt:lpstr>Analysing Valencia ST by price and rating</vt:lpstr>
      <vt:lpstr>Analysing Valencia ST by likes, photos and tips</vt:lpstr>
      <vt:lpstr>Restaurant facilities in each cluster</vt:lpstr>
      <vt:lpstr>Restaurant facilities in each cluster</vt:lpstr>
      <vt:lpstr>Top venue categories in each cluster</vt:lpstr>
      <vt:lpstr>Top institutions in each cluster</vt:lpstr>
      <vt:lpstr>Discussion</vt:lpstr>
      <vt:lpstr>Solutions to problem based on insights from data</vt:lpstr>
      <vt:lpstr>Solutions to problem based on insights from data</vt:lpstr>
      <vt:lpstr>Solutions to problem based on insights from data</vt:lpstr>
      <vt:lpstr>Conclusion</vt:lpstr>
      <vt:lpstr>Conclusion</vt:lpstr>
      <vt:lpstr>THE END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restaurant in San Fransisco </dc:title>
  <dc:creator>krishna teja perannagari</dc:creator>
  <cp:lastModifiedBy>krishna teja perannagari</cp:lastModifiedBy>
  <cp:revision>12</cp:revision>
  <dcterms:created xsi:type="dcterms:W3CDTF">2020-04-04T08:31:14Z</dcterms:created>
  <dcterms:modified xsi:type="dcterms:W3CDTF">2020-04-04T10:11:58Z</dcterms:modified>
</cp:coreProperties>
</file>