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sldIdLst>
    <p:sldId id="259" r:id="rId3"/>
    <p:sldId id="271" r:id="rId4"/>
    <p:sldId id="287" r:id="rId5"/>
    <p:sldId id="293" r:id="rId6"/>
    <p:sldId id="294" r:id="rId7"/>
    <p:sldId id="295" r:id="rId8"/>
    <p:sldId id="290" r:id="rId9"/>
    <p:sldId id="291" r:id="rId10"/>
    <p:sldId id="292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66" autoAdjust="0"/>
  </p:normalViewPr>
  <p:slideViewPr>
    <p:cSldViewPr>
      <p:cViewPr>
        <p:scale>
          <a:sx n="75" d="100"/>
          <a:sy n="75" d="100"/>
        </p:scale>
        <p:origin x="-131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FFC94-3559-4741-AE48-74C3D1678B19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59964-E212-4C59-9960-824284595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3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92208-43AF-493B-A568-A1F4F27495C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logo-and-stagecoach-lockup-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69062"/>
            <a:ext cx="3670300" cy="63277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7772400" cy="14700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657600"/>
            <a:ext cx="6400800" cy="9144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en-US" sz="1800" b="1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Name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228600"/>
          </a:xfrm>
        </p:spPr>
        <p:txBody>
          <a:bodyPr/>
          <a:lstStyle/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554038" y="3430588"/>
            <a:ext cx="5775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38150" y="5791200"/>
            <a:ext cx="2819400" cy="7620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Location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54038" y="3430588"/>
            <a:ext cx="5775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54038" y="3430588"/>
            <a:ext cx="5775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3" descr="logo-and-stagecoach-lockup-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69062"/>
            <a:ext cx="3670300" cy="6327775"/>
          </a:xfrm>
          <a:prstGeom prst="rect">
            <a:avLst/>
          </a:prstGeom>
          <a:noFill/>
        </p:spPr>
      </p:pic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54038" y="3430588"/>
            <a:ext cx="5775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4" name="Picture 3" descr="logo-and-stagecoach-lockup-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69062"/>
            <a:ext cx="3670300" cy="6327775"/>
          </a:xfrm>
          <a:prstGeom prst="rect">
            <a:avLst/>
          </a:prstGeom>
          <a:noFill/>
        </p:spPr>
      </p:pic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554038" y="3430588"/>
            <a:ext cx="5775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545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logo-and-stagecoach-lockup-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69064"/>
            <a:ext cx="3670300" cy="632777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2"/>
            <a:ext cx="7772400" cy="14700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def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657600"/>
            <a:ext cx="6400800" cy="9144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en-US" sz="1800" b="1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Presenter Name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629400"/>
            <a:ext cx="2133600" cy="228600"/>
          </a:xfrm>
        </p:spPr>
        <p:txBody>
          <a:bodyPr/>
          <a:lstStyle/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554039" y="3430588"/>
            <a:ext cx="5775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438150" y="5791200"/>
            <a:ext cx="2819400" cy="7620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Location</a:t>
            </a:r>
            <a:br>
              <a:rPr lang="en-US" dirty="0" smtClean="0"/>
            </a:br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54039" y="3430588"/>
            <a:ext cx="5775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554039" y="3430588"/>
            <a:ext cx="5775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0" name="Picture 3" descr="logo-and-stagecoach-lockup-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69064"/>
            <a:ext cx="3670300" cy="6327775"/>
          </a:xfrm>
          <a:prstGeom prst="rect">
            <a:avLst/>
          </a:prstGeom>
          <a:noFill/>
        </p:spPr>
      </p:pic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54039" y="3430588"/>
            <a:ext cx="5775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4" name="Picture 3" descr="logo-and-stagecoach-lockup-pp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369064"/>
            <a:ext cx="3670300" cy="6327775"/>
          </a:xfrm>
          <a:prstGeom prst="rect">
            <a:avLst/>
          </a:prstGeom>
          <a:noFill/>
        </p:spPr>
      </p:pic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554039" y="3430588"/>
            <a:ext cx="5775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573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6" name="Picture 18" descr="WF_Corp_Sig_rgb_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9" b="4089"/>
          <a:stretch>
            <a:fillRect/>
          </a:stretch>
        </p:blipFill>
        <p:spPr bwMode="auto">
          <a:xfrm>
            <a:off x="5225144" y="5257800"/>
            <a:ext cx="3524250" cy="130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3917" y="1360489"/>
            <a:ext cx="5975048" cy="19335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2060" y="3624263"/>
            <a:ext cx="5955392" cy="1752600"/>
          </a:xfrm>
        </p:spPr>
        <p:txBody>
          <a:bodyPr tIns="0"/>
          <a:lstStyle>
            <a:lvl1pPr marL="0" indent="0">
              <a:buFont typeface="Wingdings" pitchFamily="2" charset="2"/>
              <a:buNone/>
              <a:defRPr b="1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527655" y="3430588"/>
            <a:ext cx="55003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17434" name="Picture 26" descr="New_WFOnly_Lar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29" y="400050"/>
            <a:ext cx="707571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183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73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B23-03F5-43C7-90A6-E465EC7DA83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58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B23-03F5-43C7-90A6-E465EC7DA83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7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4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B23-03F5-43C7-90A6-E465EC7DA83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48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B23-03F5-43C7-90A6-E465EC7DA83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2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B23-03F5-43C7-90A6-E465EC7DA83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94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B23-03F5-43C7-90A6-E465EC7DA83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38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B23-03F5-43C7-90A6-E465EC7DA83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60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2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2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B23-03F5-43C7-90A6-E465EC7DA83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328"/>
            <a:ext cx="8229600" cy="5047672"/>
          </a:xfrm>
        </p:spPr>
        <p:txBody>
          <a:bodyPr/>
          <a:lstStyle>
            <a:lvl1pPr>
              <a:spcBef>
                <a:spcPts val="800"/>
              </a:spcBef>
              <a:defRPr/>
            </a:lvl1pPr>
            <a:lvl2pPr>
              <a:spcBef>
                <a:spcPts val="800"/>
              </a:spcBef>
              <a:defRPr/>
            </a:lvl2pPr>
            <a:lvl3pPr>
              <a:spcBef>
                <a:spcPts val="800"/>
              </a:spcBef>
              <a:defRPr/>
            </a:lvl3pPr>
            <a:lvl4pPr>
              <a:spcBef>
                <a:spcPts val="800"/>
              </a:spcBef>
              <a:defRPr/>
            </a:lvl4pPr>
            <a:lvl5pPr>
              <a:spcBef>
                <a:spcPts val="8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B23-03F5-43C7-90A6-E465EC7DA83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061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B23-03F5-43C7-90A6-E465EC7DA83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15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B23-03F5-43C7-90A6-E465EC7DA83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99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B23-03F5-43C7-90A6-E465EC7DA83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95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34975" y="187373"/>
            <a:ext cx="8255000" cy="11080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6563" y="1371649"/>
            <a:ext cx="4051300" cy="2466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0263" y="1371649"/>
            <a:ext cx="4051300" cy="2466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6563" y="3991023"/>
            <a:ext cx="4051300" cy="2466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263" y="3991023"/>
            <a:ext cx="4051300" cy="2466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5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B23-03F5-43C7-90A6-E465EC7DA83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0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3200401"/>
            <a:ext cx="7772400" cy="5334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sub-headline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B23-03F5-43C7-90A6-E465EC7DA83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304288"/>
            <a:ext cx="8343900" cy="11430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7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B23-03F5-43C7-90A6-E465EC7DA83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B23-03F5-43C7-90A6-E465EC7DA83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7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B23-03F5-43C7-90A6-E465EC7DA83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B23-03F5-43C7-90A6-E465EC7DA83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3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8788" y="1422399"/>
            <a:ext cx="8537294" cy="5072529"/>
          </a:xfrm>
        </p:spPr>
        <p:txBody>
          <a:bodyPr vert="horz" lIns="91440" tIns="45720" rIns="91440" bIns="45720" rtlCol="0">
            <a:normAutofit/>
          </a:bodyPr>
          <a:lstStyle>
            <a:lvl1pPr marL="342900" indent="-166688" algn="l" defTabSz="914400" rtl="0" eaLnBrk="1" latinLnBrk="0" hangingPunct="1">
              <a:spcBef>
                <a:spcPct val="20000"/>
              </a:spcBef>
              <a:buFont typeface="Wingdings" pitchFamily="2" charset="2"/>
              <a:buNone/>
              <a:defRPr lang="en-US" sz="2800" kern="1200" dirty="0" smtClean="0">
                <a:solidFill>
                  <a:schemeClr val="bg1"/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/>
              <a:t>“Quote”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6B23-03F5-43C7-90A6-E465EC7DA83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948238" y="3495675"/>
            <a:ext cx="3470275" cy="403225"/>
          </a:xfrm>
        </p:spPr>
        <p:txBody>
          <a:bodyPr>
            <a:normAutofit/>
          </a:bodyPr>
          <a:lstStyle>
            <a:lvl1pPr marL="0" indent="0" algn="r">
              <a:buNone/>
              <a:defRPr sz="18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— Source</a:t>
            </a:r>
          </a:p>
        </p:txBody>
      </p:sp>
    </p:spTree>
    <p:extLst>
      <p:ext uri="{BB962C8B-B14F-4D97-AF65-F5344CB8AC3E}">
        <p14:creationId xmlns:p14="http://schemas.microsoft.com/office/powerpoint/2010/main" val="398449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06B23-03F5-43C7-90A6-E465EC7DA83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29400"/>
            <a:ext cx="289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1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fontAlgn="base" latinLnBrk="0" hangingPunct="1">
        <a:lnSpc>
          <a:spcPct val="105000"/>
        </a:lnSpc>
        <a:spcBef>
          <a:spcPct val="0"/>
        </a:spcBef>
        <a:spcAft>
          <a:spcPct val="0"/>
        </a:spcAft>
        <a:buNone/>
        <a:defRPr lang="en-US" sz="3200" kern="1200" dirty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2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1200"/>
        </a:spcBef>
        <a:buFont typeface="Verdana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12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12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1200"/>
        </a:spcBef>
        <a:buFont typeface="Wingdings" pitchFamily="2" charset="2"/>
        <a:buChar char="§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9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06B23-03F5-43C7-90A6-E465EC7DA832}" type="datetimeFigureOut">
              <a:rPr lang="en-US" smtClean="0"/>
              <a:t>10/4/2016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9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9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A3C82-A69E-4303-A87D-9FBEF26E2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1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3" descr="logo-and-stagecoach-lockup-pp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68302"/>
            <a:ext cx="3670300" cy="632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itle 1"/>
          <p:cNvSpPr>
            <a:spLocks noGrp="1"/>
          </p:cNvSpPr>
          <p:nvPr>
            <p:ph type="ctrTitle"/>
          </p:nvPr>
        </p:nvSpPr>
        <p:spPr>
          <a:xfrm>
            <a:off x="685800" y="1752602"/>
            <a:ext cx="7772400" cy="2285999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3600" dirty="0" smtClean="0">
                <a:solidFill>
                  <a:srgbClr val="C00000"/>
                </a:solidFill>
                <a:latin typeface="Georgia" pitchFamily="18" charset="0"/>
              </a:rPr>
              <a:t>API.AI – </a:t>
            </a:r>
            <a:r>
              <a:rPr lang="en-US" sz="2400" dirty="0" smtClean="0">
                <a:solidFill>
                  <a:srgbClr val="C00000"/>
                </a:solidFill>
                <a:latin typeface="Georgia" pitchFamily="18" charset="0"/>
              </a:rPr>
              <a:t>A Conversational UX Platform</a:t>
            </a:r>
            <a:r>
              <a:rPr lang="en-US" sz="3600" dirty="0" smtClean="0">
                <a:solidFill>
                  <a:srgbClr val="C00000"/>
                </a:solidFill>
                <a:latin typeface="Georgia" pitchFamily="18" charset="0"/>
              </a:rPr>
              <a:t/>
            </a:r>
            <a:br>
              <a:rPr lang="en-US" sz="3600" dirty="0" smtClean="0">
                <a:solidFill>
                  <a:srgbClr val="C00000"/>
                </a:solidFill>
                <a:latin typeface="Georgia" pitchFamily="18" charset="0"/>
              </a:rPr>
            </a:br>
            <a:r>
              <a:rPr lang="en-US" sz="3600" dirty="0" smtClean="0">
                <a:solidFill>
                  <a:srgbClr val="C00000"/>
                </a:solidFill>
                <a:latin typeface="Georgia" pitchFamily="18" charset="0"/>
              </a:rPr>
              <a:t>iGnite@EGS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114800"/>
            <a:ext cx="6553200" cy="1066800"/>
          </a:xfrm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Sudheen  Bhatt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Krishna, Augustine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2800" smtClean="0">
                <a:solidFill>
                  <a:schemeClr val="tx1"/>
                </a:solidFill>
                <a:latin typeface="Georgia" panose="02040502050405020303" pitchFamily="18" charset="0"/>
              </a:rPr>
              <a:t>Oct 3</a:t>
            </a:r>
            <a:r>
              <a:rPr lang="en-US" sz="2800" baseline="30000" smtClean="0">
                <a:solidFill>
                  <a:schemeClr val="tx1"/>
                </a:solidFill>
                <a:latin typeface="Georgia" panose="02040502050405020303" pitchFamily="18" charset="0"/>
              </a:rPr>
              <a:t>rd</a:t>
            </a:r>
            <a:r>
              <a:rPr lang="en-US" sz="2800" smtClean="0">
                <a:solidFill>
                  <a:schemeClr val="tx1"/>
                </a:solidFill>
                <a:latin typeface="Georgia" panose="02040502050405020303" pitchFamily="18" charset="0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Georgia" panose="02040502050405020303" pitchFamily="18" charset="0"/>
              </a:rPr>
              <a:t>2016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228600" y="6356638"/>
            <a:ext cx="48768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prstClr val="white">
                    <a:lumMod val="65000"/>
                  </a:prstClr>
                </a:solidFill>
              </a:rPr>
              <a:t>© </a:t>
            </a:r>
            <a:r>
              <a:rPr lang="en-US" sz="800" dirty="0" smtClean="0">
                <a:solidFill>
                  <a:prstClr val="white">
                    <a:lumMod val="65000"/>
                  </a:prstClr>
                </a:solidFill>
              </a:rPr>
              <a:t>2016 </a:t>
            </a:r>
            <a:r>
              <a:rPr lang="en-US" sz="800" dirty="0">
                <a:solidFill>
                  <a:prstClr val="white">
                    <a:lumMod val="65000"/>
                  </a:prstClr>
                </a:solidFill>
              </a:rPr>
              <a:t>Wells Fargo Bank, N.A. All rights reserved.  Internal use only</a:t>
            </a:r>
            <a:r>
              <a:rPr lang="en-US" sz="1000" dirty="0">
                <a:solidFill>
                  <a:prstClr val="white">
                    <a:lumMod val="6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20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sz="4400" dirty="0" smtClean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4400" dirty="0" smtClean="0">
                <a:solidFill>
                  <a:srgbClr val="C00000"/>
                </a:solidFill>
              </a:rPr>
              <a:t>Thank You 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760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3048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API.AI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914400"/>
            <a:ext cx="8077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Agent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a virtual assistant that is created on api.ai platform trained on some specific skills based on the domain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Entities</a:t>
            </a:r>
            <a:r>
              <a:rPr lang="en-US" dirty="0"/>
              <a:t> represent concepts that are often specific to a domain as a way of mapping natural language phrases to canonical phrases that capture their meaning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Intents</a:t>
            </a:r>
            <a:r>
              <a:rPr lang="en-US" dirty="0"/>
              <a:t> represent a mapping between what a user says and what action should be taken by </a:t>
            </a:r>
            <a:r>
              <a:rPr lang="en-US" dirty="0" smtClean="0"/>
              <a:t>the application.</a:t>
            </a:r>
          </a:p>
          <a:p>
            <a:endParaRPr lang="en-US" dirty="0"/>
          </a:p>
          <a:p>
            <a:r>
              <a:rPr lang="en-US" b="1" dirty="0"/>
              <a:t>Actions</a:t>
            </a:r>
            <a:r>
              <a:rPr lang="en-US" dirty="0"/>
              <a:t> correspond to the steps your application will take when specific intents are triggered by user inputs. An action may have parameters for specifying detailed information about 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Contexts</a:t>
            </a:r>
            <a:r>
              <a:rPr lang="en-US" dirty="0"/>
              <a:t> are strings that represent the current context of the user expression. </a:t>
            </a:r>
            <a:r>
              <a:rPr lang="en-US" dirty="0" smtClean="0"/>
              <a:t>Context preserves the previous phrases the user interacted with the system and when it needs more information as the previous phrases are vague.</a:t>
            </a:r>
            <a:endParaRPr lang="en-US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7948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u462716\Desktop\API.AI\new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-76200"/>
            <a:ext cx="12812191" cy="7942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0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462716\Desktop\API.AI\Screen Shot 2016-10-03 at 6.07.52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12838176" cy="756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462716\Desktop\API.AI\Screen Shot 2016-10-03 at 6.08.31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2838176" cy="760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42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0"/>
            <a:ext cx="4572000" cy="6629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0">
            <a:normAutofit fontScale="92500" lnSpcReduction="20000"/>
          </a:bodyPr>
          <a:lstStyle/>
          <a:p>
            <a:pPr marL="342900" indent="-342900">
              <a:spcBef>
                <a:spcPts val="800"/>
              </a:spcBef>
            </a:pPr>
            <a:r>
              <a:rPr lang="en-US" sz="1400" dirty="0">
                <a:latin typeface="Verdana" pitchFamily="34" charset="0"/>
              </a:rPr>
              <a:t>{</a:t>
            </a:r>
          </a:p>
          <a:p>
            <a:pPr marL="342900" indent="-342900">
              <a:spcBef>
                <a:spcPts val="800"/>
              </a:spcBef>
            </a:pPr>
            <a:r>
              <a:rPr lang="en-US" sz="1400" dirty="0">
                <a:latin typeface="Verdana" pitchFamily="34" charset="0"/>
              </a:rPr>
              <a:t>  "id": "818c4e7e-c972-4684-b180-501ace861788",</a:t>
            </a:r>
          </a:p>
          <a:p>
            <a:pPr marL="342900" indent="-342900">
              <a:spcBef>
                <a:spcPts val="800"/>
              </a:spcBef>
            </a:pPr>
            <a:r>
              <a:rPr lang="en-US" sz="1400" dirty="0">
                <a:latin typeface="Verdana" pitchFamily="34" charset="0"/>
              </a:rPr>
              <a:t>  "timestamp": "2016-10-04T05:26:06.519Z",</a:t>
            </a:r>
          </a:p>
          <a:p>
            <a:pPr marL="342900" indent="-342900">
              <a:spcBef>
                <a:spcPts val="800"/>
              </a:spcBef>
            </a:pPr>
            <a:r>
              <a:rPr lang="en-US" sz="1400" dirty="0">
                <a:latin typeface="Verdana" pitchFamily="34" charset="0"/>
              </a:rPr>
              <a:t>  "result": {</a:t>
            </a:r>
          </a:p>
          <a:p>
            <a:pPr marL="342900" indent="-342900">
              <a:spcBef>
                <a:spcPts val="800"/>
              </a:spcBef>
            </a:pPr>
            <a:r>
              <a:rPr lang="en-US" sz="1400" dirty="0">
                <a:latin typeface="Verdana" pitchFamily="34" charset="0"/>
              </a:rPr>
              <a:t>    "source": "agent",</a:t>
            </a:r>
          </a:p>
          <a:p>
            <a:pPr marL="342900" indent="-342900">
              <a:spcBef>
                <a:spcPts val="800"/>
              </a:spcBef>
            </a:pPr>
            <a:r>
              <a:rPr lang="en-US" sz="1400" dirty="0">
                <a:latin typeface="Verdana" pitchFamily="34" charset="0"/>
              </a:rPr>
              <a:t>    "</a:t>
            </a:r>
            <a:r>
              <a:rPr lang="en-US" sz="1400" dirty="0" err="1">
                <a:latin typeface="Verdana" pitchFamily="34" charset="0"/>
              </a:rPr>
              <a:t>resolvedQuery</a:t>
            </a:r>
            <a:r>
              <a:rPr lang="en-US" sz="1400" dirty="0">
                <a:latin typeface="Verdana" pitchFamily="34" charset="0"/>
              </a:rPr>
              <a:t>": "create new certificate",</a:t>
            </a:r>
          </a:p>
          <a:p>
            <a:pPr marL="342900" indent="-342900">
              <a:spcBef>
                <a:spcPts val="800"/>
              </a:spcBef>
            </a:pPr>
            <a:r>
              <a:rPr lang="en-US" sz="1400" dirty="0" smtClean="0">
                <a:latin typeface="Verdana" pitchFamily="34" charset="0"/>
              </a:rPr>
              <a:t>    "</a:t>
            </a:r>
            <a:r>
              <a:rPr lang="en-US" sz="1400" dirty="0" err="1">
                <a:latin typeface="Verdana" pitchFamily="34" charset="0"/>
              </a:rPr>
              <a:t>actionIncomplete</a:t>
            </a:r>
            <a:r>
              <a:rPr lang="en-US" sz="1400" dirty="0">
                <a:latin typeface="Verdana" pitchFamily="34" charset="0"/>
              </a:rPr>
              <a:t>": false,</a:t>
            </a:r>
          </a:p>
          <a:p>
            <a:pPr marL="342900" indent="-342900">
              <a:spcBef>
                <a:spcPts val="800"/>
              </a:spcBef>
            </a:pPr>
            <a:r>
              <a:rPr lang="en-US" sz="1400" dirty="0">
                <a:latin typeface="Verdana" pitchFamily="34" charset="0"/>
              </a:rPr>
              <a:t>    "parameters": {</a:t>
            </a:r>
          </a:p>
          <a:p>
            <a:pPr marL="342900" indent="-342900">
              <a:spcBef>
                <a:spcPts val="800"/>
              </a:spcBef>
            </a:pPr>
            <a:r>
              <a:rPr lang="en-US" sz="1400" b="1" dirty="0">
                <a:solidFill>
                  <a:srgbClr val="00B050"/>
                </a:solidFill>
                <a:latin typeface="Verdana" pitchFamily="34" charset="0"/>
              </a:rPr>
              <a:t>      "Action": "Create",</a:t>
            </a:r>
          </a:p>
          <a:p>
            <a:pPr marL="342900" indent="-342900">
              <a:spcBef>
                <a:spcPts val="800"/>
              </a:spcBef>
            </a:pPr>
            <a:r>
              <a:rPr lang="en-US" sz="1400" dirty="0">
                <a:latin typeface="Verdana" pitchFamily="34" charset="0"/>
              </a:rPr>
              <a:t>      "</a:t>
            </a:r>
            <a:r>
              <a:rPr lang="en-US" sz="1400" dirty="0" err="1">
                <a:latin typeface="Verdana" pitchFamily="34" charset="0"/>
              </a:rPr>
              <a:t>CommunicationMethod</a:t>
            </a:r>
            <a:r>
              <a:rPr lang="en-US" sz="1400" dirty="0">
                <a:latin typeface="Verdana" pitchFamily="34" charset="0"/>
              </a:rPr>
              <a:t>": "",</a:t>
            </a:r>
          </a:p>
          <a:p>
            <a:pPr marL="342900" indent="-342900">
              <a:spcBef>
                <a:spcPts val="800"/>
              </a:spcBef>
            </a:pPr>
            <a:r>
              <a:rPr lang="en-US" sz="1400" dirty="0">
                <a:latin typeface="Verdana" pitchFamily="34" charset="0"/>
              </a:rPr>
              <a:t>      </a:t>
            </a:r>
            <a:r>
              <a:rPr lang="en-US" sz="1400" b="1" dirty="0">
                <a:solidFill>
                  <a:srgbClr val="00B050"/>
                </a:solidFill>
                <a:latin typeface="Verdana" pitchFamily="34" charset="0"/>
              </a:rPr>
              <a:t>"</a:t>
            </a:r>
            <a:r>
              <a:rPr lang="en-US" sz="1400" b="1" dirty="0" err="1">
                <a:solidFill>
                  <a:srgbClr val="00B050"/>
                </a:solidFill>
                <a:latin typeface="Verdana" pitchFamily="34" charset="0"/>
              </a:rPr>
              <a:t>DocumentType</a:t>
            </a:r>
            <a:r>
              <a:rPr lang="en-US" sz="1400" b="1" dirty="0">
                <a:solidFill>
                  <a:srgbClr val="00B050"/>
                </a:solidFill>
                <a:latin typeface="Verdana" pitchFamily="34" charset="0"/>
              </a:rPr>
              <a:t>": "Certificate",</a:t>
            </a:r>
          </a:p>
          <a:p>
            <a:pPr marL="342900" indent="-342900">
              <a:spcBef>
                <a:spcPts val="800"/>
              </a:spcBef>
            </a:pPr>
            <a:r>
              <a:rPr lang="en-US" sz="1400" dirty="0">
                <a:latin typeface="Verdana" pitchFamily="34" charset="0"/>
              </a:rPr>
              <a:t>      "</a:t>
            </a:r>
            <a:r>
              <a:rPr lang="en-US" sz="1400" dirty="0" err="1">
                <a:latin typeface="Verdana" pitchFamily="34" charset="0"/>
              </a:rPr>
              <a:t>PolicyType</a:t>
            </a:r>
            <a:r>
              <a:rPr lang="en-US" sz="1400" dirty="0">
                <a:latin typeface="Verdana" pitchFamily="34" charset="0"/>
              </a:rPr>
              <a:t>": ""</a:t>
            </a:r>
          </a:p>
          <a:p>
            <a:pPr marL="342900" indent="-342900">
              <a:spcBef>
                <a:spcPts val="800"/>
              </a:spcBef>
            </a:pPr>
            <a:r>
              <a:rPr lang="en-US" sz="1400" dirty="0">
                <a:latin typeface="Verdana" pitchFamily="34" charset="0"/>
              </a:rPr>
              <a:t>    },</a:t>
            </a:r>
          </a:p>
          <a:p>
            <a:pPr marL="342900" indent="-342900">
              <a:spcBef>
                <a:spcPts val="800"/>
              </a:spcBef>
            </a:pPr>
            <a:r>
              <a:rPr lang="en-US" sz="1400" dirty="0">
                <a:latin typeface="Verdana" pitchFamily="34" charset="0"/>
              </a:rPr>
              <a:t>    "contexts": [],</a:t>
            </a:r>
          </a:p>
          <a:p>
            <a:pPr marL="342900" indent="-342900">
              <a:spcBef>
                <a:spcPts val="800"/>
              </a:spcBef>
            </a:pPr>
            <a:r>
              <a:rPr lang="en-US" sz="1400" dirty="0">
                <a:latin typeface="Verdana" pitchFamily="34" charset="0"/>
              </a:rPr>
              <a:t>    "metadata": </a:t>
            </a:r>
            <a:r>
              <a:rPr lang="en-US" sz="1400" dirty="0" smtClean="0">
                <a:latin typeface="Verdana" pitchFamily="34" charset="0"/>
              </a:rPr>
              <a:t>……</a:t>
            </a:r>
            <a:endParaRPr lang="en-US" sz="1400" dirty="0">
              <a:latin typeface="Verdana" pitchFamily="34" charset="0"/>
            </a:endParaRPr>
          </a:p>
          <a:p>
            <a:pPr marL="342900" indent="-342900">
              <a:spcBef>
                <a:spcPts val="800"/>
              </a:spcBef>
            </a:pPr>
            <a:r>
              <a:rPr lang="en-US" sz="1400" dirty="0">
                <a:latin typeface="Verdana" pitchFamily="34" charset="0"/>
              </a:rPr>
              <a:t>    "fulfillment": {</a:t>
            </a:r>
          </a:p>
          <a:p>
            <a:pPr marL="342900" indent="-342900">
              <a:spcBef>
                <a:spcPts val="800"/>
              </a:spcBef>
            </a:pPr>
            <a:r>
              <a:rPr lang="en-US" sz="1400" dirty="0">
                <a:latin typeface="Verdana" pitchFamily="34" charset="0"/>
              </a:rPr>
              <a:t>      </a:t>
            </a:r>
            <a:r>
              <a:rPr lang="en-US" sz="1400" b="1" dirty="0">
                <a:solidFill>
                  <a:srgbClr val="00B050"/>
                </a:solidFill>
                <a:latin typeface="Verdana" pitchFamily="34" charset="0"/>
              </a:rPr>
              <a:t>"speech": ""</a:t>
            </a:r>
          </a:p>
          <a:p>
            <a:pPr marL="342900" indent="-342900">
              <a:spcBef>
                <a:spcPts val="800"/>
              </a:spcBef>
            </a:pPr>
            <a:r>
              <a:rPr lang="en-US" sz="1400" dirty="0">
                <a:latin typeface="Verdana" pitchFamily="34" charset="0"/>
              </a:rPr>
              <a:t>    </a:t>
            </a:r>
            <a:r>
              <a:rPr lang="en-US" sz="1400" dirty="0" smtClean="0">
                <a:latin typeface="Verdana" pitchFamily="34" charset="0"/>
              </a:rPr>
              <a:t>},</a:t>
            </a:r>
            <a:endParaRPr lang="en-US" sz="1400" dirty="0">
              <a:latin typeface="Verdana" pitchFamily="34" charset="0"/>
            </a:endParaRPr>
          </a:p>
          <a:p>
            <a:pPr marL="342900" indent="-342900">
              <a:spcBef>
                <a:spcPts val="800"/>
              </a:spcBef>
            </a:pPr>
            <a:r>
              <a:rPr lang="en-US" sz="1400" dirty="0">
                <a:latin typeface="Verdana" pitchFamily="34" charset="0"/>
              </a:rPr>
              <a:t>  },</a:t>
            </a:r>
          </a:p>
          <a:p>
            <a:pPr marL="342900" indent="-342900">
              <a:spcBef>
                <a:spcPts val="800"/>
              </a:spcBef>
            </a:pPr>
            <a:r>
              <a:rPr lang="en-US" sz="1400" dirty="0">
                <a:latin typeface="Verdana" pitchFamily="34" charset="0"/>
              </a:rPr>
              <a:t>  "status": {</a:t>
            </a:r>
          </a:p>
          <a:p>
            <a:pPr marL="342900" indent="-342900">
              <a:spcBef>
                <a:spcPts val="800"/>
              </a:spcBef>
            </a:pPr>
            <a:r>
              <a:rPr lang="en-US" sz="1400" dirty="0">
                <a:latin typeface="Verdana" pitchFamily="34" charset="0"/>
              </a:rPr>
              <a:t>    "code": 200,</a:t>
            </a:r>
          </a:p>
          <a:p>
            <a:pPr marL="342900" indent="-342900">
              <a:spcBef>
                <a:spcPts val="800"/>
              </a:spcBef>
            </a:pPr>
            <a:r>
              <a:rPr lang="en-US" sz="1400" dirty="0">
                <a:latin typeface="Verdana" pitchFamily="34" charset="0"/>
              </a:rPr>
              <a:t>    "</a:t>
            </a:r>
            <a:r>
              <a:rPr lang="en-US" sz="1400" dirty="0" err="1">
                <a:latin typeface="Verdana" pitchFamily="34" charset="0"/>
              </a:rPr>
              <a:t>errorType</a:t>
            </a:r>
            <a:r>
              <a:rPr lang="en-US" sz="1400" dirty="0">
                <a:latin typeface="Verdana" pitchFamily="34" charset="0"/>
              </a:rPr>
              <a:t>": "success"</a:t>
            </a:r>
          </a:p>
          <a:p>
            <a:pPr marL="342900" indent="-342900">
              <a:spcBef>
                <a:spcPts val="800"/>
              </a:spcBef>
            </a:pPr>
            <a:r>
              <a:rPr lang="en-US" sz="1400" dirty="0">
                <a:latin typeface="Verdana" pitchFamily="34" charset="0"/>
              </a:rPr>
              <a:t>  </a:t>
            </a:r>
            <a:r>
              <a:rPr lang="en-US" sz="1400" dirty="0" smtClean="0">
                <a:latin typeface="Verdana" pitchFamily="34" charset="0"/>
              </a:rPr>
              <a:t>}</a:t>
            </a:r>
          </a:p>
          <a:p>
            <a:pPr marL="342900" indent="-342900">
              <a:spcBef>
                <a:spcPts val="800"/>
              </a:spcBef>
            </a:pPr>
            <a:r>
              <a:rPr lang="en-US" sz="1400" dirty="0" smtClean="0">
                <a:latin typeface="Verdana" pitchFamily="34" charset="0"/>
              </a:rPr>
              <a:t>}</a:t>
            </a:r>
            <a:endParaRPr lang="en-US" sz="1400" dirty="0">
              <a:latin typeface="Verdana" pitchFamily="34" charset="0"/>
            </a:endParaRPr>
          </a:p>
          <a:p>
            <a:pPr marL="342900" indent="-342900" algn="l" defTabSz="914400" rtl="0" eaLnBrk="1" latinLnBrk="0" hangingPunct="1">
              <a:spcBef>
                <a:spcPts val="800"/>
              </a:spcBef>
            </a:pPr>
            <a:endParaRPr lang="en-US" sz="1400" kern="1200" dirty="0" err="1" smtClean="0">
              <a:solidFill>
                <a:schemeClr val="tx1"/>
              </a:solidFill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24400" y="0"/>
            <a:ext cx="4572000" cy="66294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91440" tIns="45720" rIns="91440" bIns="45720" rtlCol="0">
            <a:normAutofit/>
          </a:bodyPr>
          <a:lstStyle/>
          <a:p>
            <a:pPr latinLnBrk="1"/>
            <a:r>
              <a:rPr lang="en-US" sz="1300" dirty="0"/>
              <a:t>{</a:t>
            </a:r>
          </a:p>
          <a:p>
            <a:pPr latinLnBrk="1"/>
            <a:r>
              <a:rPr lang="en-US" sz="1300" dirty="0"/>
              <a:t>  "id": "d5ce7b63-826f-4319-8b16-04986be337c9",</a:t>
            </a:r>
          </a:p>
          <a:p>
            <a:pPr latinLnBrk="1"/>
            <a:r>
              <a:rPr lang="en-US" sz="1300" dirty="0"/>
              <a:t>  "timestamp": "2016-10-04T05:24:11.699Z",</a:t>
            </a:r>
          </a:p>
          <a:p>
            <a:pPr latinLnBrk="1"/>
            <a:r>
              <a:rPr lang="en-US" sz="1300" dirty="0"/>
              <a:t>  "result": {</a:t>
            </a:r>
          </a:p>
          <a:p>
            <a:pPr latinLnBrk="1"/>
            <a:r>
              <a:rPr lang="en-US" sz="1300" dirty="0"/>
              <a:t>    "source": "agent",</a:t>
            </a:r>
          </a:p>
          <a:p>
            <a:pPr latinLnBrk="1"/>
            <a:r>
              <a:rPr lang="en-US" sz="1300" dirty="0"/>
              <a:t>    "</a:t>
            </a:r>
            <a:r>
              <a:rPr lang="en-US" sz="1300" dirty="0" err="1"/>
              <a:t>resolvedQuery</a:t>
            </a:r>
            <a:r>
              <a:rPr lang="en-US" sz="1300" dirty="0"/>
              <a:t>": "call my broker",</a:t>
            </a:r>
          </a:p>
          <a:p>
            <a:pPr latinLnBrk="1"/>
            <a:r>
              <a:rPr lang="en-US" sz="1300" dirty="0"/>
              <a:t>   </a:t>
            </a:r>
            <a:r>
              <a:rPr lang="en-US" sz="1300" dirty="0" smtClean="0"/>
              <a:t> </a:t>
            </a:r>
            <a:r>
              <a:rPr lang="en-US" sz="1300" dirty="0"/>
              <a:t>"</a:t>
            </a:r>
            <a:r>
              <a:rPr lang="en-US" sz="1300" dirty="0" err="1"/>
              <a:t>actionIncomplete</a:t>
            </a:r>
            <a:r>
              <a:rPr lang="en-US" sz="1300" dirty="0"/>
              <a:t>": false,</a:t>
            </a:r>
          </a:p>
          <a:p>
            <a:pPr latinLnBrk="1"/>
            <a:r>
              <a:rPr lang="en-US" sz="1300" dirty="0"/>
              <a:t>    "parameters": {</a:t>
            </a:r>
          </a:p>
          <a:p>
            <a:pPr latinLnBrk="1"/>
            <a:r>
              <a:rPr lang="en-US" sz="1300" dirty="0"/>
              <a:t>     </a:t>
            </a:r>
            <a:r>
              <a:rPr lang="en-US" sz="1300" b="1" dirty="0">
                <a:solidFill>
                  <a:srgbClr val="00B050"/>
                </a:solidFill>
              </a:rPr>
              <a:t> "</a:t>
            </a:r>
            <a:r>
              <a:rPr lang="en-US" sz="1300" b="1" dirty="0" err="1">
                <a:solidFill>
                  <a:srgbClr val="00B050"/>
                </a:solidFill>
              </a:rPr>
              <a:t>CommunicationMethod</a:t>
            </a:r>
            <a:r>
              <a:rPr lang="en-US" sz="1300" b="1" dirty="0">
                <a:solidFill>
                  <a:srgbClr val="00B050"/>
                </a:solidFill>
              </a:rPr>
              <a:t>": "call",</a:t>
            </a:r>
          </a:p>
          <a:p>
            <a:pPr latinLnBrk="1"/>
            <a:r>
              <a:rPr lang="en-US" sz="1300" b="1" dirty="0">
                <a:solidFill>
                  <a:srgbClr val="00B050"/>
                </a:solidFill>
              </a:rPr>
              <a:t>      "</a:t>
            </a:r>
            <a:r>
              <a:rPr lang="en-US" sz="1300" b="1" dirty="0" err="1">
                <a:solidFill>
                  <a:srgbClr val="00B050"/>
                </a:solidFill>
              </a:rPr>
              <a:t>InsuranceTeam</a:t>
            </a:r>
            <a:r>
              <a:rPr lang="en-US" sz="1300" b="1" dirty="0">
                <a:solidFill>
                  <a:srgbClr val="00B050"/>
                </a:solidFill>
              </a:rPr>
              <a:t>": "Support",</a:t>
            </a:r>
          </a:p>
          <a:p>
            <a:pPr latinLnBrk="1"/>
            <a:r>
              <a:rPr lang="en-US" sz="1300" dirty="0"/>
              <a:t>      "</a:t>
            </a:r>
            <a:r>
              <a:rPr lang="en-US" sz="1300" dirty="0" err="1"/>
              <a:t>Support_EmailSubject</a:t>
            </a:r>
            <a:r>
              <a:rPr lang="en-US" sz="1300" dirty="0"/>
              <a:t>": "",</a:t>
            </a:r>
          </a:p>
          <a:p>
            <a:pPr latinLnBrk="1"/>
            <a:r>
              <a:rPr lang="en-US" sz="1300" dirty="0"/>
              <a:t>      "given-name": ""</a:t>
            </a:r>
          </a:p>
          <a:p>
            <a:pPr latinLnBrk="1"/>
            <a:r>
              <a:rPr lang="en-US" sz="1300" dirty="0"/>
              <a:t>    },</a:t>
            </a:r>
          </a:p>
          <a:p>
            <a:pPr latinLnBrk="1"/>
            <a:r>
              <a:rPr lang="en-US" sz="1300" dirty="0"/>
              <a:t>    "contexts": [],</a:t>
            </a:r>
          </a:p>
          <a:p>
            <a:pPr latinLnBrk="1"/>
            <a:r>
              <a:rPr lang="en-US" sz="1300" dirty="0"/>
              <a:t>    "metadata": {</a:t>
            </a:r>
          </a:p>
          <a:p>
            <a:pPr latinLnBrk="1"/>
            <a:r>
              <a:rPr lang="en-US" sz="1300" dirty="0"/>
              <a:t>      "</a:t>
            </a:r>
            <a:r>
              <a:rPr lang="en-US" sz="1300" dirty="0" err="1"/>
              <a:t>intentId</a:t>
            </a:r>
            <a:r>
              <a:rPr lang="en-US" sz="1300" dirty="0"/>
              <a:t>": "7c42589d-1d61-4346-8f1e-89717544b0c5",</a:t>
            </a:r>
          </a:p>
          <a:p>
            <a:pPr latinLnBrk="1"/>
            <a:r>
              <a:rPr lang="en-US" sz="1300" dirty="0"/>
              <a:t>      "</a:t>
            </a:r>
            <a:r>
              <a:rPr lang="en-US" sz="1300" dirty="0" err="1"/>
              <a:t>webhookUsed</a:t>
            </a:r>
            <a:r>
              <a:rPr lang="en-US" sz="1300" dirty="0"/>
              <a:t>": "false",</a:t>
            </a:r>
          </a:p>
          <a:p>
            <a:pPr latinLnBrk="1"/>
            <a:r>
              <a:rPr lang="en-US" sz="1300" dirty="0"/>
              <a:t>      "</a:t>
            </a:r>
            <a:r>
              <a:rPr lang="en-US" sz="1300" dirty="0" err="1"/>
              <a:t>intentName</a:t>
            </a:r>
            <a:r>
              <a:rPr lang="en-US" sz="1300" dirty="0"/>
              <a:t>": "call + email support"</a:t>
            </a:r>
          </a:p>
          <a:p>
            <a:pPr latinLnBrk="1"/>
            <a:r>
              <a:rPr lang="en-US" sz="1300" dirty="0"/>
              <a:t>    },</a:t>
            </a:r>
          </a:p>
          <a:p>
            <a:pPr latinLnBrk="1"/>
            <a:r>
              <a:rPr lang="en-US" sz="1300" dirty="0"/>
              <a:t>    "fulfillment": {</a:t>
            </a:r>
          </a:p>
          <a:p>
            <a:pPr latinLnBrk="1"/>
            <a:r>
              <a:rPr lang="en-US" sz="1300" dirty="0"/>
              <a:t>     </a:t>
            </a:r>
            <a:r>
              <a:rPr lang="en-US" sz="1300" b="1" dirty="0">
                <a:solidFill>
                  <a:srgbClr val="00B050"/>
                </a:solidFill>
              </a:rPr>
              <a:t> "speech": ""</a:t>
            </a:r>
          </a:p>
          <a:p>
            <a:pPr latinLnBrk="1"/>
            <a:r>
              <a:rPr lang="en-US" sz="1300" dirty="0"/>
              <a:t>    },</a:t>
            </a:r>
          </a:p>
          <a:p>
            <a:pPr latinLnBrk="1"/>
            <a:r>
              <a:rPr lang="en-US" sz="1300" dirty="0"/>
              <a:t>    "score": 1</a:t>
            </a:r>
          </a:p>
          <a:p>
            <a:pPr latinLnBrk="1"/>
            <a:r>
              <a:rPr lang="en-US" sz="1300" dirty="0"/>
              <a:t>  },</a:t>
            </a:r>
          </a:p>
          <a:p>
            <a:pPr latinLnBrk="1"/>
            <a:r>
              <a:rPr lang="en-US" sz="1300" dirty="0"/>
              <a:t>  "status": {</a:t>
            </a:r>
          </a:p>
          <a:p>
            <a:pPr latinLnBrk="1"/>
            <a:r>
              <a:rPr lang="en-US" sz="1300" dirty="0"/>
              <a:t>    "code": 200,</a:t>
            </a:r>
          </a:p>
          <a:p>
            <a:pPr latinLnBrk="1"/>
            <a:r>
              <a:rPr lang="en-US" sz="1300" dirty="0"/>
              <a:t>    "</a:t>
            </a:r>
            <a:r>
              <a:rPr lang="en-US" sz="1300" dirty="0" err="1"/>
              <a:t>errorType</a:t>
            </a:r>
            <a:r>
              <a:rPr lang="en-US" sz="1300" dirty="0"/>
              <a:t>": "success"</a:t>
            </a:r>
          </a:p>
          <a:p>
            <a:pPr latinLnBrk="1"/>
            <a:r>
              <a:rPr lang="en-US" sz="1300" dirty="0"/>
              <a:t>  </a:t>
            </a:r>
            <a:r>
              <a:rPr lang="en-US" sz="1300" dirty="0" smtClean="0"/>
              <a:t>}</a:t>
            </a:r>
            <a:endParaRPr lang="en-US" sz="1300" dirty="0"/>
          </a:p>
          <a:p>
            <a:pPr latinLnBrk="1"/>
            <a:r>
              <a:rPr lang="en-US" sz="1300" dirty="0"/>
              <a:t>}</a:t>
            </a:r>
          </a:p>
          <a:p>
            <a:pPr marL="342900" indent="-342900" algn="l" defTabSz="914400" rtl="0" eaLnBrk="1" latinLnBrk="0" hangingPunct="1">
              <a:spcBef>
                <a:spcPts val="800"/>
              </a:spcBef>
            </a:pPr>
            <a:endParaRPr lang="en-US" sz="1400" kern="1200" dirty="0" err="1" smtClean="0">
              <a:solidFill>
                <a:schemeClr val="tx1"/>
              </a:solidFill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7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400" y="304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2-way conversation</a:t>
            </a:r>
          </a:p>
        </p:txBody>
      </p:sp>
      <p:pic>
        <p:nvPicPr>
          <p:cNvPr id="2050" name="Picture 2" descr="https://files.readme.io/qycg1hlzRWmnqvT6TCOI_agent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94" y="1371600"/>
            <a:ext cx="8812106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Elbow Connector 5"/>
          <p:cNvCxnSpPr>
            <a:endCxn id="10" idx="3"/>
          </p:cNvCxnSpPr>
          <p:nvPr/>
        </p:nvCxnSpPr>
        <p:spPr>
          <a:xfrm rot="5400000">
            <a:off x="6981824" y="3743324"/>
            <a:ext cx="1562100" cy="933452"/>
          </a:xfrm>
          <a:prstGeom prst="bentConnector2">
            <a:avLst/>
          </a:prstGeom>
          <a:ln w="28575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667000" y="4419600"/>
            <a:ext cx="2330872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Speech/Response is played back to the user</a:t>
            </a:r>
          </a:p>
        </p:txBody>
      </p:sp>
      <p:cxnSp>
        <p:nvCxnSpPr>
          <p:cNvPr id="19" name="Elbow Connector 18"/>
          <p:cNvCxnSpPr>
            <a:stCxn id="13" idx="1"/>
            <a:endCxn id="2050" idx="1"/>
          </p:cNvCxnSpPr>
          <p:nvPr/>
        </p:nvCxnSpPr>
        <p:spPr>
          <a:xfrm rot="10800000">
            <a:off x="331894" y="2533650"/>
            <a:ext cx="2335106" cy="2457450"/>
          </a:xfrm>
          <a:prstGeom prst="bentConnector3">
            <a:avLst>
              <a:gd name="adj1" fmla="val 109790"/>
            </a:avLst>
          </a:prstGeom>
          <a:ln w="28575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1894" y="4495800"/>
            <a:ext cx="3020906" cy="4572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2500" lnSpcReduction="10000"/>
          </a:bodyPr>
          <a:lstStyle/>
          <a:p>
            <a:pPr marL="342900" indent="-342900" algn="l" defTabSz="914400" rtl="0" eaLnBrk="1" latinLnBrk="0" hangingPunct="1">
              <a:spcBef>
                <a:spcPts val="800"/>
              </a:spcBef>
            </a:pPr>
            <a:r>
              <a:rPr lang="en-US" sz="1400" b="1" kern="1200" dirty="0" smtClean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Context is preserved on API.AI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0" y="4419600"/>
            <a:ext cx="1885948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 smtClean="0">
                <a:solidFill>
                  <a:schemeClr val="tx1"/>
                </a:solidFill>
              </a:rPr>
              <a:t>Action is analyzed</a:t>
            </a:r>
          </a:p>
        </p:txBody>
      </p:sp>
      <p:cxnSp>
        <p:nvCxnSpPr>
          <p:cNvPr id="16" name="Elbow Connector 15"/>
          <p:cNvCxnSpPr>
            <a:stCxn id="10" idx="1"/>
            <a:endCxn id="13" idx="3"/>
          </p:cNvCxnSpPr>
          <p:nvPr/>
        </p:nvCxnSpPr>
        <p:spPr>
          <a:xfrm rot="10800000">
            <a:off x="4997872" y="4991100"/>
            <a:ext cx="412328" cy="12700"/>
          </a:xfrm>
          <a:prstGeom prst="bentConnector3">
            <a:avLst>
              <a:gd name="adj1" fmla="val 50000"/>
            </a:avLst>
          </a:prstGeom>
          <a:ln w="28575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59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3400" y="304800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Traning</a:t>
            </a: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API.AI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" y="956370"/>
            <a:ext cx="80772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 smtClean="0"/>
              <a:t>As the users can input any type of text or speech, it becomes important to have as many intents mapped to actions, so the system can work seamlessly.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400" b="1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 smtClean="0"/>
              <a:t>WF team has worked with API.AI team to load various commonly used phrases to intents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4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b="1" dirty="0" smtClean="0"/>
              <a:t>The more the phrases that are mapped to, the better the voice assistant can recognize the phrase.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69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u462716\AppData\Local\Microsoft\Windows\Temporary Internet Files\Content.Outlook\X1XS5QL1\Screen Shot 2016-10-03 at 5.14.09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100911" cy="749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27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ppt-template-2007">
  <a:themeElements>
    <a:clrScheme name="Office">
      <a:dk1>
        <a:sysClr val="windowText" lastClr="000000"/>
      </a:dk1>
      <a:lt1>
        <a:sysClr val="window" lastClr="FFFFFF"/>
      </a:lt1>
      <a:dk2>
        <a:srgbClr val="BB0826"/>
      </a:dk2>
      <a:lt2>
        <a:srgbClr val="AFAFAF"/>
      </a:lt2>
      <a:accent1>
        <a:srgbClr val="688FCF"/>
      </a:accent1>
      <a:accent2>
        <a:srgbClr val="F28B13"/>
      </a:accent2>
      <a:accent3>
        <a:srgbClr val="739600"/>
      </a:accent3>
      <a:accent4>
        <a:srgbClr val="F25316"/>
      </a:accent4>
      <a:accent5>
        <a:srgbClr val="C2BF00"/>
      </a:accent5>
      <a:accent6>
        <a:srgbClr val="696B6E"/>
      </a:accent6>
      <a:hlink>
        <a:srgbClr val="336699"/>
      </a:hlink>
      <a:folHlink>
        <a:srgbClr val="336699"/>
      </a:folHlink>
    </a:clrScheme>
    <a:fontScheme name="Wells Fargo">
      <a:majorFont>
        <a:latin typeface="Georgi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>
          <a:solidFill>
            <a:schemeClr val="tx1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91440" tIns="45720" rIns="91440" bIns="45720" rtlCol="0">
        <a:normAutofit/>
      </a:bodyPr>
      <a:lstStyle>
        <a:defPPr marL="342900" indent="-342900" algn="l" defTabSz="914400" rtl="0" eaLnBrk="1" latinLnBrk="0" hangingPunct="1">
          <a:spcBef>
            <a:spcPts val="800"/>
          </a:spcBef>
          <a:defRPr sz="1400" kern="1200" dirty="0" err="1" smtClean="0">
            <a:solidFill>
              <a:schemeClr val="tx1"/>
            </a:solidFill>
            <a:latin typeface="Verdana" pitchFamily="34" charset="0"/>
            <a:ea typeface="+mn-ea"/>
            <a:cs typeface="+mn-cs"/>
          </a:defRPr>
        </a:defPPr>
      </a:lstStyle>
    </a:txDef>
  </a:objectDefaults>
  <a:extraClrSchemeLst/>
  <a:custClrLst>
    <a:custClr name="Custom Color 1">
      <a:srgbClr val="FCC60A"/>
    </a:custClr>
    <a:custClr name="Custom Color 2">
      <a:srgbClr val="A4BCE2"/>
    </a:custClr>
    <a:custClr name="Custom Color 3">
      <a:srgbClr val="F7B971"/>
    </a:custClr>
    <a:custClr name="Custom Color 4">
      <a:srgbClr val="ABC071"/>
    </a:custClr>
    <a:custClr name="Custom Color 5">
      <a:srgbClr val="F79873"/>
    </a:custClr>
    <a:custClr name="Custom Color 6">
      <a:srgbClr val="DAD971"/>
    </a:custClr>
    <a:custClr name="Custom Color 7">
      <a:srgbClr val="824A91"/>
    </a:custClr>
    <a:custClr name="Custom Color 8">
      <a:srgbClr val="F2E2BD"/>
    </a:custClr>
    <a:custClr name="Custom Color 9">
      <a:srgbClr val="704610"/>
    </a:custClr>
    <a:custClr name="Custom Color 10">
      <a:srgbClr val="A99070"/>
    </a:custClr>
  </a:custClrLst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238</Words>
  <Application>Microsoft Office PowerPoint</Application>
  <PresentationFormat>On-screen Show (4:3)</PresentationFormat>
  <Paragraphs>83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4_ppt-template-2007</vt:lpstr>
      <vt:lpstr>4_Office Theme</vt:lpstr>
      <vt:lpstr>API.AI – A Conversational UX Platform iGnite@EGS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Wells Fargo &amp; Co.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Chunduri, Sridhar N.</dc:creator>
  <cp:lastModifiedBy>Tholasimham, Krishna K.</cp:lastModifiedBy>
  <cp:revision>95</cp:revision>
  <dcterms:created xsi:type="dcterms:W3CDTF">2016-04-18T07:47:18Z</dcterms:created>
  <dcterms:modified xsi:type="dcterms:W3CDTF">2016-10-04T05:33:18Z</dcterms:modified>
</cp:coreProperties>
</file>