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1" r:id="rId6"/>
    <p:sldId id="264" r:id="rId7"/>
    <p:sldId id="263" r:id="rId8"/>
    <p:sldId id="262" r:id="rId9"/>
    <p:sldId id="268" r:id="rId10"/>
    <p:sldId id="266" r:id="rId11"/>
    <p:sldId id="265" r:id="rId12"/>
    <p:sldId id="269" r:id="rId13"/>
    <p:sldId id="260"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542A1-6EFB-4F8A-986F-CC6DB6B6E52C}"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EBE2D-B1C6-4947-91CC-3C40EB978F48}" type="slidenum">
              <a:rPr lang="en-US" smtClean="0"/>
              <a:t>‹#›</a:t>
            </a:fld>
            <a:endParaRPr lang="en-US"/>
          </a:p>
        </p:txBody>
      </p:sp>
    </p:spTree>
    <p:extLst>
      <p:ext uri="{BB962C8B-B14F-4D97-AF65-F5344CB8AC3E}">
        <p14:creationId xmlns:p14="http://schemas.microsoft.com/office/powerpoint/2010/main" val="145497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d858a5d9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b="1"/>
              <a:t>Sushil: to present</a:t>
            </a:r>
            <a:endParaRPr b="1"/>
          </a:p>
          <a:p>
            <a:pPr marL="457200" marR="0" lvl="0" indent="-298450" algn="l" rtl="0">
              <a:lnSpc>
                <a:spcPct val="100000"/>
              </a:lnSpc>
              <a:spcBef>
                <a:spcPts val="0"/>
              </a:spcBef>
              <a:spcAft>
                <a:spcPts val="0"/>
              </a:spcAft>
              <a:buSzPts val="1100"/>
              <a:buAutoNum type="alphaLcParenR"/>
            </a:pPr>
            <a:r>
              <a:rPr lang="en-US"/>
              <a:t>Describe the underlying technology stack, including the use of LLM and other related technology. </a:t>
            </a:r>
            <a:endParaRPr/>
          </a:p>
          <a:p>
            <a:pPr marL="0" marR="0" lvl="0" indent="0" algn="l" rtl="0">
              <a:lnSpc>
                <a:spcPct val="100000"/>
              </a:lnSpc>
              <a:spcBef>
                <a:spcPts val="0"/>
              </a:spcBef>
              <a:spcAft>
                <a:spcPts val="0"/>
              </a:spcAft>
              <a:buClr>
                <a:srgbClr val="000000"/>
              </a:buClr>
              <a:buSzPts val="1100"/>
              <a:buFont typeface="Arial"/>
              <a:buNone/>
            </a:pPr>
            <a:r>
              <a:rPr lang="en-US"/>
              <a:t>b)  Outline the system architecture and its components, highlighting any innovative or unique features. </a:t>
            </a:r>
            <a:endParaRPr/>
          </a:p>
          <a:p>
            <a:pPr marL="0" lvl="0" indent="0" algn="l" rtl="0">
              <a:lnSpc>
                <a:spcPct val="100000"/>
              </a:lnSpc>
              <a:spcBef>
                <a:spcPts val="0"/>
              </a:spcBef>
              <a:spcAft>
                <a:spcPts val="0"/>
              </a:spcAft>
              <a:buSzPts val="1100"/>
              <a:buNone/>
            </a:pPr>
            <a:endParaRPr/>
          </a:p>
        </p:txBody>
      </p:sp>
      <p:sp>
        <p:nvSpPr>
          <p:cNvPr id="176" name="Google Shape;176;g23d858a5d9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45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b="1"/>
              <a:t>?? Presenting</a:t>
            </a:r>
            <a:r>
              <a:rPr lang="en-US"/>
              <a:t> seems like we covered already in the diagram slide 4.  Suggest we remove this slide. “Hiding” slide for now.  (Phil)</a:t>
            </a:r>
            <a:endParaRPr/>
          </a:p>
        </p:txBody>
      </p:sp>
      <p:sp>
        <p:nvSpPr>
          <p:cNvPr id="220" name="Google Shape;220;p3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3077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3d858a5d97_2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3d858a5d97_2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Sushil: to present</a:t>
            </a:r>
            <a:endParaRPr b="1"/>
          </a:p>
        </p:txBody>
      </p:sp>
    </p:spTree>
    <p:extLst>
      <p:ext uri="{BB962C8B-B14F-4D97-AF65-F5344CB8AC3E}">
        <p14:creationId xmlns:p14="http://schemas.microsoft.com/office/powerpoint/2010/main" val="174415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d858a5d97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Sushil: to present</a:t>
            </a:r>
            <a:endParaRPr b="1"/>
          </a:p>
        </p:txBody>
      </p:sp>
      <p:sp>
        <p:nvSpPr>
          <p:cNvPr id="205" name="Google Shape;205;g23d858a5d97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172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a:solidFill>
                  <a:srgbClr val="374151"/>
                </a:solidFill>
              </a:rPr>
              <a:t>Fang: to present</a:t>
            </a:r>
            <a:endParaRPr b="1">
              <a:solidFill>
                <a:srgbClr val="374151"/>
              </a:solidFill>
            </a:endParaRPr>
          </a:p>
          <a:p>
            <a:pPr marL="457200" lvl="0" indent="-298450" algn="l" rtl="0">
              <a:lnSpc>
                <a:spcPct val="100000"/>
              </a:lnSpc>
              <a:spcBef>
                <a:spcPts val="0"/>
              </a:spcBef>
              <a:spcAft>
                <a:spcPts val="0"/>
              </a:spcAft>
              <a:buSzPts val="1100"/>
              <a:buChar char="●"/>
            </a:pPr>
            <a:r>
              <a:rPr lang="en-US" b="0" i="0">
                <a:solidFill>
                  <a:srgbClr val="374151"/>
                </a:solidFill>
                <a:latin typeface="Arial"/>
                <a:ea typeface="Arial"/>
                <a:cs typeface="Arial"/>
                <a:sym typeface="Arial"/>
              </a:rPr>
              <a:t>LLM serves as the core intelligence behind the ChatBot's ability to understand natural language inputs, generate contextually relevant responses, maintain conversational context, and even generate content for emails. It empowers (enhance the conversation capabilities and responses of) the ChatBot to provide a more human-like and engaging conversational experience for users. Here's how LLM is utilized: </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User Interaction:</a:t>
            </a:r>
            <a:r>
              <a:rPr lang="en-US" b="0" i="0">
                <a:solidFill>
                  <a:srgbClr val="374151"/>
                </a:solidFill>
                <a:latin typeface="Arial"/>
                <a:ea typeface="Arial"/>
                <a:cs typeface="Arial"/>
                <a:sym typeface="Arial"/>
              </a:rPr>
              <a:t> When a user interacts with the ChatBot through the Streamlit app by entering questions or messages, these inputs are sent to the OpenAI API for processing.</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Language Understanding:</a:t>
            </a:r>
            <a:r>
              <a:rPr lang="en-US" b="0" i="0">
                <a:solidFill>
                  <a:srgbClr val="374151"/>
                </a:solidFill>
                <a:latin typeface="Arial"/>
                <a:ea typeface="Arial"/>
                <a:cs typeface="Arial"/>
                <a:sym typeface="Arial"/>
              </a:rPr>
              <a:t> The OpenAI GPT-3.5 model, which is an LLM, is trained on a massive amount of text data and can understand and interpret natural language inputs effectively. It understands the context, semantics, and nuances of the user's messages.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Generating Responses:</a:t>
            </a:r>
            <a:r>
              <a:rPr lang="en-US" b="0" i="0">
                <a:solidFill>
                  <a:srgbClr val="374151"/>
                </a:solidFill>
                <a:latin typeface="Arial"/>
                <a:ea typeface="Arial"/>
                <a:cs typeface="Arial"/>
                <a:sym typeface="Arial"/>
              </a:rPr>
              <a:t> The primary function of the LLM is to generate responses based on the user inputs. It generates text that is contextually relevant and aims to provide meaningful answers, explanations, or information based on the queries it receives.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Conversational Flow:</a:t>
            </a:r>
            <a:r>
              <a:rPr lang="en-US" b="0" i="0">
                <a:solidFill>
                  <a:srgbClr val="374151"/>
                </a:solidFill>
                <a:latin typeface="Arial"/>
                <a:ea typeface="Arial"/>
                <a:cs typeface="Arial"/>
                <a:sym typeface="Arial"/>
              </a:rPr>
              <a:t> The LLM helps maintain the conversational flow by understanding previous messages in the chat history and crafting responses that fit within the ongoing conversation. This enables the ChatBot to provide coherent and contextually appropriate responses.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Personalization:</a:t>
            </a:r>
            <a:r>
              <a:rPr lang="en-US" b="0" i="0">
                <a:solidFill>
                  <a:srgbClr val="374151"/>
                </a:solidFill>
                <a:latin typeface="Arial"/>
                <a:ea typeface="Arial"/>
                <a:cs typeface="Arial"/>
                <a:sym typeface="Arial"/>
              </a:rPr>
              <a:t> The LLM can use the information provided by the user, such as their name or other context, to generate personalized responses. This creates a more engaging and user-centric interaction.</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Generating Email Content:</a:t>
            </a:r>
            <a:r>
              <a:rPr lang="en-US" b="0" i="0">
                <a:solidFill>
                  <a:srgbClr val="374151"/>
                </a:solidFill>
                <a:latin typeface="Arial"/>
                <a:ea typeface="Arial"/>
                <a:cs typeface="Arial"/>
                <a:sym typeface="Arial"/>
              </a:rPr>
              <a:t> The LLM is also used to generate content for emails, such as registration confirmation messages. It can craft well-structured and relevant content to send to users' email addresses.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Temperature Parameter:</a:t>
            </a:r>
            <a:r>
              <a:rPr lang="en-US" b="0" i="0">
                <a:solidFill>
                  <a:srgbClr val="374151"/>
                </a:solidFill>
                <a:latin typeface="Arial"/>
                <a:ea typeface="Arial"/>
                <a:cs typeface="Arial"/>
                <a:sym typeface="Arial"/>
              </a:rPr>
              <a:t> The project code includes a "temperature" parameter when calling the LLM, which determines the randomness of the generated responses. A higher temperature value increases randomness, while a lower value makes the responses more deterministic and focused.</a:t>
            </a:r>
            <a:endParaRPr/>
          </a:p>
          <a:p>
            <a:pPr marL="457200" lvl="0" indent="-228600" algn="l" rtl="0">
              <a:lnSpc>
                <a:spcPct val="100000"/>
              </a:lnSpc>
              <a:spcBef>
                <a:spcPts val="0"/>
              </a:spcBef>
              <a:spcAft>
                <a:spcPts val="0"/>
              </a:spcAft>
              <a:buSzPts val="1100"/>
              <a:buNone/>
            </a:pPr>
            <a:endParaRPr/>
          </a:p>
        </p:txBody>
      </p:sp>
      <p:sp>
        <p:nvSpPr>
          <p:cNvPr id="227" name="Google Shape;227;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60638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374151"/>
                </a:solidFill>
              </a:rPr>
              <a:t>Fang: to present</a:t>
            </a:r>
            <a:endParaRPr b="1">
              <a:solidFill>
                <a:srgbClr val="374151"/>
              </a:solidFill>
            </a:endParaRPr>
          </a:p>
          <a:p>
            <a:pPr marL="457200" lvl="0" indent="-298450" algn="l" rtl="0">
              <a:lnSpc>
                <a:spcPct val="100000"/>
              </a:lnSpc>
              <a:spcBef>
                <a:spcPts val="0"/>
              </a:spcBef>
              <a:spcAft>
                <a:spcPts val="0"/>
              </a:spcAft>
              <a:buSzPts val="1100"/>
              <a:buChar char="●"/>
            </a:pPr>
            <a:r>
              <a:rPr lang="en-US" b="0" i="0">
                <a:solidFill>
                  <a:srgbClr val="374151"/>
                </a:solidFill>
                <a:latin typeface="Arial"/>
                <a:ea typeface="Arial"/>
                <a:cs typeface="Arial"/>
                <a:sym typeface="Arial"/>
              </a:rPr>
              <a:t>The OpenAI API serves as the backbone of the ChatBot’s, plays a crucial role by enabling the generation of responses and embeddings, which are essential for creating meaningful and interactive conversations. </a:t>
            </a:r>
            <a:r>
              <a:rPr lang="en-US" b="0" i="0">
                <a:solidFill>
                  <a:srgbClr val="000000"/>
                </a:solidFill>
                <a:latin typeface="Arial"/>
                <a:ea typeface="Arial"/>
                <a:cs typeface="Arial"/>
                <a:sym typeface="Arial"/>
              </a:rPr>
              <a:t>It enables the ChatBot to understand user queries, generate coherent responses, and create meaningful embeddings for efficient information retrieval to provide human-like interactions and enhance the overall user experience.</a:t>
            </a:r>
            <a:endParaRPr/>
          </a:p>
          <a:p>
            <a:pPr marL="457200" lvl="0" indent="-298450" algn="l" rtl="0">
              <a:lnSpc>
                <a:spcPct val="100000"/>
              </a:lnSpc>
              <a:spcBef>
                <a:spcPts val="0"/>
              </a:spcBef>
              <a:spcAft>
                <a:spcPts val="0"/>
              </a:spcAft>
              <a:buSzPts val="1100"/>
              <a:buChar char="●"/>
            </a:pPr>
            <a:r>
              <a:rPr lang="en-US" b="0" i="0">
                <a:solidFill>
                  <a:srgbClr val="374151"/>
                </a:solidFill>
                <a:latin typeface="Arial"/>
                <a:ea typeface="Arial"/>
                <a:cs typeface="Arial"/>
                <a:sym typeface="Arial"/>
              </a:rPr>
              <a:t>Here's how the OpenAI API is used for these purposes: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Generating Responses:</a:t>
            </a:r>
            <a:r>
              <a:rPr lang="en-US" b="0" i="0">
                <a:solidFill>
                  <a:srgbClr val="374151"/>
                </a:solidFill>
                <a:latin typeface="Arial"/>
                <a:ea typeface="Arial"/>
                <a:cs typeface="Arial"/>
                <a:sym typeface="Arial"/>
              </a:rPr>
              <a:t> The OpenAI API is utilized to generate responses to the ChatBot. When a user inputs a message or query, it's sent to the OpenAI API for processing. The API employs advanced language models, such as GPT-3, to analyze the input and generate relevant and contextually appropriate responses. These responses can be in the form of textual messages that the ChatBot can provide to users, mimicking natural language conversations. The API offers control over the response generation process through parameters like "temperature" and "max tokens." Temperature controls the randomness of the generated responses, allowing the ChatBot to produce more diverse and creative outputs. Max tokens restricts the length of the generated response to a specified number of tokens, preventing excessively lengthy replies.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Generating Embeddings:</a:t>
            </a:r>
            <a:r>
              <a:rPr lang="en-US" b="0" i="0">
                <a:solidFill>
                  <a:srgbClr val="374151"/>
                </a:solidFill>
                <a:latin typeface="Arial"/>
                <a:ea typeface="Arial"/>
                <a:cs typeface="Arial"/>
                <a:sym typeface="Arial"/>
              </a:rPr>
              <a:t> Embeddings are numerical representations of text that capture its semantic meaning. Embeddings play a critical role in various natural language processing tasks, including information retrieval and similarity analysis. In the ChatBot project, embeddings are used to represent the content of documents and user queries. The OpenAI API provides an "Embedding" endpoint that allows developers to create embeddings for input text. These embeddings are compact numerical vectors that encode the underlying meaning of the text. Embeddings are useful for various tasks, including comparing the similarity between documents, clustering similar documents, and enhancing the retrieval of relevant information from a knowledge base.</a:t>
            </a:r>
            <a:endParaRPr/>
          </a:p>
          <a:p>
            <a:pPr marL="457200" lvl="0" indent="-228600" algn="l" rtl="0">
              <a:lnSpc>
                <a:spcPct val="100000"/>
              </a:lnSpc>
              <a:spcBef>
                <a:spcPts val="0"/>
              </a:spcBef>
              <a:spcAft>
                <a:spcPts val="0"/>
              </a:spcAft>
              <a:buSzPts val="1100"/>
              <a:buNone/>
            </a:pPr>
            <a:endParaRPr/>
          </a:p>
        </p:txBody>
      </p:sp>
      <p:sp>
        <p:nvSpPr>
          <p:cNvPr id="234" name="Google Shape;234;p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8702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7219e5712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277219e5712_4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spcBef>
                <a:spcPts val="0"/>
              </a:spcBef>
              <a:spcAft>
                <a:spcPts val="0"/>
              </a:spcAft>
              <a:buClr>
                <a:schemeClr val="dk1"/>
              </a:buClr>
              <a:buSzPts val="1100"/>
              <a:buFont typeface="Arial"/>
              <a:buNone/>
            </a:pPr>
            <a:r>
              <a:rPr lang="en-US" sz="1000" b="1">
                <a:solidFill>
                  <a:srgbClr val="1F1F1F"/>
                </a:solidFill>
              </a:rPr>
              <a:t>Lam: to present</a:t>
            </a:r>
            <a:endParaRPr sz="1000">
              <a:solidFill>
                <a:srgbClr val="374151"/>
              </a:solidFill>
            </a:endParaRPr>
          </a:p>
          <a:p>
            <a:pPr marL="0" marR="0" lvl="0" indent="0" algn="l" rtl="0">
              <a:lnSpc>
                <a:spcPct val="100000"/>
              </a:lnSpc>
              <a:spcBef>
                <a:spcPts val="0"/>
              </a:spcBef>
              <a:spcAft>
                <a:spcPts val="0"/>
              </a:spcAft>
              <a:buClr>
                <a:srgbClr val="374151"/>
              </a:buClr>
              <a:buSzPts val="1100"/>
              <a:buFont typeface="Arial"/>
              <a:buNone/>
            </a:pPr>
            <a:r>
              <a:rPr lang="en-US" sz="1000" b="0" i="0">
                <a:solidFill>
                  <a:srgbClr val="374151"/>
                </a:solidFill>
                <a:latin typeface="Arial"/>
                <a:ea typeface="Arial"/>
                <a:cs typeface="Arial"/>
                <a:sym typeface="Arial"/>
              </a:rPr>
              <a:t>Pinecone plays a vital role in the ChatBot project by enabling efficient vector storage, indexing, search and retrieval, which is essential for providing accurate and contextually relevant response information to users.  </a:t>
            </a:r>
            <a:endParaRPr sz="1000"/>
          </a:p>
          <a:p>
            <a:pPr marL="457200" lvl="0" indent="-292100" algn="l" rtl="0">
              <a:lnSpc>
                <a:spcPct val="100000"/>
              </a:lnSpc>
              <a:spcBef>
                <a:spcPts val="0"/>
              </a:spcBef>
              <a:spcAft>
                <a:spcPts val="0"/>
              </a:spcAft>
              <a:buSzPts val="1000"/>
              <a:buFont typeface="Arial"/>
              <a:buAutoNum type="arabicPeriod"/>
            </a:pPr>
            <a:r>
              <a:rPr lang="en-US" sz="1000" b="1">
                <a:latin typeface="Arial"/>
                <a:ea typeface="Arial"/>
                <a:cs typeface="Arial"/>
                <a:sym typeface="Arial"/>
              </a:rPr>
              <a:t>Creating index and storing numerical vectors generated from document chunks by OpenAI embedding model into knowledge base</a:t>
            </a:r>
            <a:r>
              <a:rPr lang="en-US" sz="1000" b="1" i="0">
                <a:solidFill>
                  <a:srgbClr val="374151"/>
                </a:solidFill>
                <a:latin typeface="Arial"/>
                <a:ea typeface="Arial"/>
                <a:cs typeface="Arial"/>
                <a:sym typeface="Arial"/>
              </a:rPr>
              <a:t>:</a:t>
            </a:r>
            <a:r>
              <a:rPr lang="en-US" sz="1000" b="0" i="0">
                <a:solidFill>
                  <a:srgbClr val="374151"/>
                </a:solidFill>
                <a:latin typeface="Arial"/>
                <a:ea typeface="Arial"/>
                <a:cs typeface="Arial"/>
                <a:sym typeface="Arial"/>
              </a:rPr>
              <a:t>      In the ChatBot project, embeddings of textual data, such as user queries and knowledge base content, are used as vectors. These embeddings capture the semantic meaning of the text and are used to represent the content in a high-dimensional space. Numerical vectors (data points) are organized and indexed in Pinecone database (knowledge base). Pinecone index is a data structure optimized for efficient (fast and accurate) similarity search and retrieval. </a:t>
            </a:r>
            <a:endParaRPr sz="1000"/>
          </a:p>
          <a:p>
            <a:pPr marL="457200" marR="0" lvl="0" indent="-292100" algn="l" rtl="0">
              <a:lnSpc>
                <a:spcPct val="100000"/>
              </a:lnSpc>
              <a:spcBef>
                <a:spcPts val="0"/>
              </a:spcBef>
              <a:spcAft>
                <a:spcPts val="0"/>
              </a:spcAft>
              <a:buClr>
                <a:srgbClr val="000000"/>
              </a:buClr>
              <a:buSzPts val="1000"/>
              <a:buFont typeface="Arial"/>
              <a:buAutoNum type="arabicPeriod"/>
            </a:pPr>
            <a:r>
              <a:rPr lang="en-US" sz="1000" b="1" i="0">
                <a:solidFill>
                  <a:srgbClr val="374151"/>
                </a:solidFill>
                <a:latin typeface="Arial"/>
                <a:ea typeface="Arial"/>
                <a:cs typeface="Arial"/>
                <a:sym typeface="Arial"/>
              </a:rPr>
              <a:t>Knowledge Base Enrichment:</a:t>
            </a:r>
            <a:r>
              <a:rPr lang="en-US" sz="1000" b="0" i="0">
                <a:solidFill>
                  <a:srgbClr val="374151"/>
                </a:solidFill>
                <a:latin typeface="Arial"/>
                <a:ea typeface="Arial"/>
                <a:cs typeface="Arial"/>
                <a:sym typeface="Arial"/>
              </a:rPr>
              <a:t> Pinecone's indexing capabilities also enable the ChatBot to continuously enrich its knowledge base. New documents or pieces of information can be added to the index as new vectors. This means that as the ChatBot interacts with users and learns from their queries, it can incorporate new knowledge and adapt its responses over time</a:t>
            </a:r>
            <a:endParaRPr sz="1000"/>
          </a:p>
          <a:p>
            <a:pPr marL="457200" marR="0" lvl="0" indent="-292100" algn="l" rtl="0">
              <a:lnSpc>
                <a:spcPct val="100000"/>
              </a:lnSpc>
              <a:spcBef>
                <a:spcPts val="0"/>
              </a:spcBef>
              <a:spcAft>
                <a:spcPts val="0"/>
              </a:spcAft>
              <a:buClr>
                <a:srgbClr val="000000"/>
              </a:buClr>
              <a:buSzPts val="1000"/>
              <a:buFont typeface="Arial"/>
              <a:buAutoNum type="arabicPeriod"/>
            </a:pPr>
            <a:r>
              <a:rPr lang="en-US" sz="1000" b="1">
                <a:latin typeface="Arial"/>
                <a:ea typeface="Arial"/>
                <a:cs typeface="Arial"/>
                <a:sym typeface="Arial"/>
              </a:rPr>
              <a:t>Performing a comparison and similarity search in the knowledge base for generated embedding of user input</a:t>
            </a:r>
            <a:r>
              <a:rPr lang="en-US" sz="1000" b="1" i="0">
                <a:solidFill>
                  <a:srgbClr val="374151"/>
                </a:solidFill>
                <a:latin typeface="Arial"/>
                <a:ea typeface="Arial"/>
                <a:cs typeface="Arial"/>
                <a:sym typeface="Arial"/>
              </a:rPr>
              <a:t>:</a:t>
            </a:r>
            <a:r>
              <a:rPr lang="en-US" sz="1000" b="0" i="0">
                <a:solidFill>
                  <a:srgbClr val="374151"/>
                </a:solidFill>
                <a:latin typeface="Arial"/>
                <a:ea typeface="Arial"/>
                <a:cs typeface="Arial"/>
                <a:sym typeface="Arial"/>
              </a:rPr>
              <a:t> When a user inputs a query, the ChatBot generates an embedding for the query text using the OpenAI embedding model. This embedding represents the user's intent or question. The ChatBot then utilizes Pinecone's indexing capabilities to perform a similarity search to identify the similar information.</a:t>
            </a:r>
            <a:endParaRPr sz="1000"/>
          </a:p>
          <a:p>
            <a:pPr marL="457200" marR="0" lvl="0" indent="-292100" algn="l" rtl="0">
              <a:lnSpc>
                <a:spcPct val="100000"/>
              </a:lnSpc>
              <a:spcBef>
                <a:spcPts val="0"/>
              </a:spcBef>
              <a:spcAft>
                <a:spcPts val="0"/>
              </a:spcAft>
              <a:buClr>
                <a:srgbClr val="000000"/>
              </a:buClr>
              <a:buSzPts val="1000"/>
              <a:buFont typeface="Arial"/>
              <a:buAutoNum type="arabicPeriod"/>
            </a:pPr>
            <a:r>
              <a:rPr lang="en-US" sz="1000" b="1" i="0">
                <a:latin typeface="Arial"/>
                <a:ea typeface="Arial"/>
                <a:cs typeface="Arial"/>
                <a:sym typeface="Arial"/>
              </a:rPr>
              <a:t>Retrieving most relevant information by </a:t>
            </a:r>
            <a:r>
              <a:rPr lang="en-US" sz="1000" b="1">
                <a:latin typeface="Arial"/>
                <a:ea typeface="Arial"/>
                <a:cs typeface="Arial"/>
                <a:sym typeface="Arial"/>
              </a:rPr>
              <a:t>extracting the corresponding metadata from these vectors, including the content of the knowledge base entries </a:t>
            </a:r>
            <a:r>
              <a:rPr lang="en-US" sz="1000" b="0" i="0">
                <a:solidFill>
                  <a:srgbClr val="374151"/>
                </a:solidFill>
                <a:latin typeface="Arial"/>
                <a:ea typeface="Arial"/>
                <a:cs typeface="Arial"/>
                <a:sym typeface="Arial"/>
              </a:rPr>
              <a:t>.</a:t>
            </a:r>
            <a:endParaRPr sz="1000"/>
          </a:p>
        </p:txBody>
      </p:sp>
      <p:sp>
        <p:nvSpPr>
          <p:cNvPr id="249" name="Google Shape;249;g277219e5712_4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2625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a:solidFill>
                  <a:srgbClr val="374151"/>
                </a:solidFill>
              </a:rPr>
              <a:t>Joyce: to present</a:t>
            </a:r>
            <a:endParaRPr b="1">
              <a:solidFill>
                <a:srgbClr val="374151"/>
              </a:solidFill>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User Input:</a:t>
            </a:r>
            <a:r>
              <a:rPr lang="en-US" b="0" i="0">
                <a:solidFill>
                  <a:srgbClr val="374151"/>
                </a:solidFill>
                <a:latin typeface="Arial"/>
                <a:ea typeface="Arial"/>
                <a:cs typeface="Arial"/>
                <a:sym typeface="Arial"/>
              </a:rPr>
              <a:t> The interaction begins when a user provides an input to the ChatBot. This input could be a question, a query, or a request for information. The user submits their input through the user interface of the ChatBot application.</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API Call to OpenAI for Embedding:</a:t>
            </a:r>
            <a:r>
              <a:rPr lang="en-US" b="0" i="0">
                <a:solidFill>
                  <a:srgbClr val="374151"/>
                </a:solidFill>
                <a:latin typeface="Arial"/>
                <a:ea typeface="Arial"/>
                <a:cs typeface="Arial"/>
                <a:sym typeface="Arial"/>
              </a:rPr>
              <a:t> Once the user input is received, the ChatBot makes an API call to the OpenAI API to generate an embedding for the user's input. The embedding captures the semantic meaning of the text and represents it as a numerical vector.</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Embedding Comparison with Knowledge Base:</a:t>
            </a:r>
            <a:r>
              <a:rPr lang="en-US" b="0" i="0">
                <a:solidFill>
                  <a:srgbClr val="374151"/>
                </a:solidFill>
                <a:latin typeface="Arial"/>
                <a:ea typeface="Arial"/>
                <a:cs typeface="Arial"/>
                <a:sym typeface="Arial"/>
              </a:rPr>
              <a:t> The ChatBot takes the generated embedding for the user input and performs a similarity search in the knowledge base. It uses Pinecone's indexing capabilities to retrieve vectors from the knowledge base that are most similar to the user's query embedding. These retrieved vectors correspond to knowledge base entries that are contextually relevant to the user's query.</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Retrieval of Relevant Information:</a:t>
            </a:r>
            <a:r>
              <a:rPr lang="en-US" b="0" i="0">
                <a:solidFill>
                  <a:srgbClr val="374151"/>
                </a:solidFill>
                <a:latin typeface="Arial"/>
                <a:ea typeface="Arial"/>
                <a:cs typeface="Arial"/>
                <a:sym typeface="Arial"/>
              </a:rPr>
              <a:t> Pinecone returns a list of vectors representing knowledge base entries that are contextually relevant to the user's query. The ChatBot extracts the corresponding information from these vectors, which typically include the content of the knowledge base entries.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Response Generation:</a:t>
            </a:r>
            <a:r>
              <a:rPr lang="en-US" b="0" i="0">
                <a:solidFill>
                  <a:srgbClr val="374151"/>
                </a:solidFill>
                <a:latin typeface="Arial"/>
                <a:ea typeface="Arial"/>
                <a:cs typeface="Arial"/>
                <a:sym typeface="Arial"/>
              </a:rPr>
              <a:t> Based on the retrieved relevant information, the ChatBot generates a response to the user's query. It may use the content from the knowledge base vectors as part of the response or craft a response based on a combination of the knowledge base content and other predefined responses.</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Display Response:</a:t>
            </a:r>
            <a:r>
              <a:rPr lang="en-US" b="0" i="0">
                <a:solidFill>
                  <a:srgbClr val="374151"/>
                </a:solidFill>
                <a:latin typeface="Arial"/>
                <a:ea typeface="Arial"/>
                <a:cs typeface="Arial"/>
                <a:sym typeface="Arial"/>
              </a:rPr>
              <a:t> The generated response is then displayed to the user through the user interface of the ChatBot application. The user sees the response on their screen, allowing them to understand and engage with the information provided by the ChatBot.</a:t>
            </a:r>
            <a:endParaRPr/>
          </a:p>
          <a:p>
            <a:pPr marL="457200" lvl="0" indent="-298450" algn="l" rtl="0">
              <a:lnSpc>
                <a:spcPct val="100000"/>
              </a:lnSpc>
              <a:spcBef>
                <a:spcPts val="0"/>
              </a:spcBef>
              <a:spcAft>
                <a:spcPts val="0"/>
              </a:spcAft>
              <a:buSzPts val="1100"/>
              <a:buFont typeface="Arial"/>
              <a:buAutoNum type="arabicPeriod"/>
            </a:pPr>
            <a:r>
              <a:rPr lang="en-US" b="1" i="0">
                <a:solidFill>
                  <a:srgbClr val="374151"/>
                </a:solidFill>
                <a:latin typeface="Arial"/>
                <a:ea typeface="Arial"/>
                <a:cs typeface="Arial"/>
                <a:sym typeface="Arial"/>
              </a:rPr>
              <a:t>User Interaction Continues:</a:t>
            </a:r>
            <a:r>
              <a:rPr lang="en-US" b="0" i="0">
                <a:solidFill>
                  <a:srgbClr val="374151"/>
                </a:solidFill>
                <a:latin typeface="Arial"/>
                <a:ea typeface="Arial"/>
                <a:cs typeface="Arial"/>
                <a:sym typeface="Arial"/>
              </a:rPr>
              <a:t> The user may continue the interaction by providing additional input or queries. The ChatBot repeats the process of generating embeddings, performing similarity searches, and generating responses for each new user input.</a:t>
            </a:r>
            <a:endParaRPr/>
          </a:p>
          <a:p>
            <a:pPr marL="457200" lvl="0" indent="-298450" algn="l" rtl="0">
              <a:lnSpc>
                <a:spcPct val="100000"/>
              </a:lnSpc>
              <a:spcBef>
                <a:spcPts val="0"/>
              </a:spcBef>
              <a:spcAft>
                <a:spcPts val="0"/>
              </a:spcAft>
              <a:buSzPts val="1100"/>
              <a:buChar char="●"/>
            </a:pPr>
            <a:r>
              <a:rPr lang="en-US" b="0" i="0">
                <a:solidFill>
                  <a:srgbClr val="374151"/>
                </a:solidFill>
                <a:latin typeface="Arial"/>
                <a:ea typeface="Arial"/>
                <a:cs typeface="Arial"/>
                <a:sym typeface="Arial"/>
              </a:rPr>
              <a:t>Throughout this workflow, the integration of OpenAI and Pinecone plays a crucial role. OpenAI's API generates embeddings that capture the meaning of user input, allowing the ChatBot to understand the user's intent. Pinecone's indexing capabilities ensure efficient and accurate retrieval of relevant information from the knowledge base, enhancing the ChatBot's ability to provide contextually relevant responses.</a:t>
            </a:r>
            <a:endParaRPr/>
          </a:p>
          <a:p>
            <a:pPr marL="457200" lvl="0" indent="-228600" algn="l" rtl="0">
              <a:lnSpc>
                <a:spcPct val="100000"/>
              </a:lnSpc>
              <a:spcBef>
                <a:spcPts val="0"/>
              </a:spcBef>
              <a:spcAft>
                <a:spcPts val="0"/>
              </a:spcAft>
              <a:buSzPts val="1100"/>
              <a:buNone/>
            </a:pPr>
            <a:endParaRPr/>
          </a:p>
        </p:txBody>
      </p:sp>
      <p:sp>
        <p:nvSpPr>
          <p:cNvPr id="269" name="Google Shape;269;p4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33372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31C8D5A-817D-4CEA-A33A-D9CE10511A28}" type="datetimeFigureOut">
              <a:rPr lang="en-US" smtClean="0"/>
              <a:t>2/15/2024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161801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C8D5A-817D-4CEA-A33A-D9CE10511A28}"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143811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31C8D5A-817D-4CEA-A33A-D9CE10511A28}" type="datetimeFigureOut">
              <a:rPr lang="en-US" smtClean="0"/>
              <a:t>2/15/2024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379637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31C8D5A-817D-4CEA-A33A-D9CE10511A28}" type="datetimeFigureOut">
              <a:rPr lang="en-US" smtClean="0"/>
              <a:t>2/15/2024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D1472F-05D6-429B-BB28-579FD9B143F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4949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31C8D5A-817D-4CEA-A33A-D9CE10511A28}" type="datetimeFigureOut">
              <a:rPr lang="en-US" smtClean="0"/>
              <a:t>2/15/2024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418298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31C8D5A-817D-4CEA-A33A-D9CE10511A28}"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2716983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31C8D5A-817D-4CEA-A33A-D9CE10511A28}"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49132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1C8D5A-817D-4CEA-A33A-D9CE10511A28}"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4252705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31C8D5A-817D-4CEA-A33A-D9CE10511A28}" type="datetimeFigureOut">
              <a:rPr lang="en-US" smtClean="0"/>
              <a:t>2/15/2024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378660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1C8D5A-817D-4CEA-A33A-D9CE10511A28}"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985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31C8D5A-817D-4CEA-A33A-D9CE10511A28}" type="datetimeFigureOut">
              <a:rPr lang="en-US" smtClean="0"/>
              <a:t>2/15/2024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258175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1C8D5A-817D-4CEA-A33A-D9CE10511A28}"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250678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1C8D5A-817D-4CEA-A33A-D9CE10511A28}"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79543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1C8D5A-817D-4CEA-A33A-D9CE10511A28}"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150484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C8D5A-817D-4CEA-A33A-D9CE10511A28}"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155186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C8D5A-817D-4CEA-A33A-D9CE10511A28}"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107107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C8D5A-817D-4CEA-A33A-D9CE10511A28}"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1472F-05D6-429B-BB28-579FD9B143FC}" type="slidenum">
              <a:rPr lang="en-US" smtClean="0"/>
              <a:t>‹#›</a:t>
            </a:fld>
            <a:endParaRPr lang="en-US"/>
          </a:p>
        </p:txBody>
      </p:sp>
    </p:spTree>
    <p:extLst>
      <p:ext uri="{BB962C8B-B14F-4D97-AF65-F5344CB8AC3E}">
        <p14:creationId xmlns:p14="http://schemas.microsoft.com/office/powerpoint/2010/main" val="102778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1C8D5A-817D-4CEA-A33A-D9CE10511A28}" type="datetimeFigureOut">
              <a:rPr lang="en-US" smtClean="0"/>
              <a:t>2/15/2024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D1472F-05D6-429B-BB28-579FD9B143FC}" type="slidenum">
              <a:rPr lang="en-US" smtClean="0"/>
              <a:t>‹#›</a:t>
            </a:fld>
            <a:endParaRPr lang="en-US"/>
          </a:p>
        </p:txBody>
      </p:sp>
    </p:spTree>
    <p:extLst>
      <p:ext uri="{BB962C8B-B14F-4D97-AF65-F5344CB8AC3E}">
        <p14:creationId xmlns:p14="http://schemas.microsoft.com/office/powerpoint/2010/main" val="32010268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linkedin.com/in/krishnatray"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CSTU GPT Conversational Agent</a:t>
            </a:r>
            <a:br>
              <a:rPr lang="en-US" sz="4800" dirty="0" smtClean="0"/>
            </a:br>
            <a:r>
              <a:rPr lang="en-US" sz="2800" dirty="0" smtClean="0"/>
              <a:t>Final Project - </a:t>
            </a:r>
            <a:r>
              <a:rPr lang="en-US" sz="2800" dirty="0"/>
              <a:t>CSE 646 AI Applications</a:t>
            </a:r>
            <a:r>
              <a:rPr lang="en-US" sz="2800" dirty="0" smtClean="0"/>
              <a:t/>
            </a:r>
            <a:br>
              <a:rPr lang="en-US" sz="2800" dirty="0" smtClean="0"/>
            </a:br>
            <a:r>
              <a:rPr lang="en-US" sz="2800" dirty="0" smtClean="0"/>
              <a:t>Prof - </a:t>
            </a:r>
            <a:r>
              <a:rPr lang="en-US" sz="2800" dirty="0" err="1" smtClean="0"/>
              <a:t>Laiq</a:t>
            </a:r>
            <a:r>
              <a:rPr lang="en-US" sz="2800" dirty="0" smtClean="0"/>
              <a:t> Ahmad</a:t>
            </a:r>
            <a:r>
              <a:rPr lang="en-US" sz="4000" dirty="0" smtClean="0"/>
              <a:t> </a:t>
            </a:r>
            <a:endParaRPr lang="en-US" sz="4800" dirty="0"/>
          </a:p>
        </p:txBody>
      </p:sp>
      <p:sp>
        <p:nvSpPr>
          <p:cNvPr id="3" name="Subtitle 2"/>
          <p:cNvSpPr>
            <a:spLocks noGrp="1"/>
          </p:cNvSpPr>
          <p:nvPr>
            <p:ph type="subTitle" idx="1"/>
          </p:nvPr>
        </p:nvSpPr>
        <p:spPr>
          <a:xfrm>
            <a:off x="1371600" y="4021328"/>
            <a:ext cx="9448800" cy="1480569"/>
          </a:xfrm>
        </p:spPr>
        <p:txBody>
          <a:bodyPr>
            <a:normAutofit/>
          </a:bodyPr>
          <a:lstStyle/>
          <a:p>
            <a:r>
              <a:rPr lang="en-US" dirty="0" smtClean="0"/>
              <a:t>Sushil K Sharma, MS, MBA</a:t>
            </a:r>
          </a:p>
          <a:p>
            <a:r>
              <a:rPr lang="en-US" dirty="0" smtClean="0">
                <a:hlinkClick r:id="rId2"/>
              </a:rPr>
              <a:t>www.LinkedIn.com/in/krishnatray</a:t>
            </a:r>
            <a:endParaRPr lang="en-US" dirty="0" smtClean="0"/>
          </a:p>
          <a:p>
            <a:r>
              <a:rPr lang="en-US" dirty="0"/>
              <a:t>https://github.com/krishnatray/cstu_ai_app_cse646</a:t>
            </a:r>
            <a:endParaRPr lang="en-US" dirty="0" smtClean="0"/>
          </a:p>
        </p:txBody>
      </p:sp>
      <p:pic>
        <p:nvPicPr>
          <p:cNvPr id="4" name="Google Shape;146;p1" descr="Chat Icon Vector Art, Icons, and Graphics for Free Download"/>
          <p:cNvPicPr preferRelativeResize="0"/>
          <p:nvPr/>
        </p:nvPicPr>
        <p:blipFill rotWithShape="1">
          <a:blip r:embed="rId3">
            <a:alphaModFix/>
          </a:blip>
          <a:srcRect r="-3" b="-3"/>
          <a:stretch/>
        </p:blipFill>
        <p:spPr>
          <a:xfrm>
            <a:off x="9891020" y="4108436"/>
            <a:ext cx="1471822" cy="1489136"/>
          </a:xfrm>
          <a:custGeom>
            <a:avLst/>
            <a:gdLst/>
            <a:ahLst/>
            <a:cxnLst/>
            <a:rect l="l" t="t" r="r" b="b"/>
            <a:pathLst>
              <a:path w="1796104" h="1796104" extrusionOk="0">
                <a:moveTo>
                  <a:pt x="898052" y="0"/>
                </a:moveTo>
                <a:cubicBezTo>
                  <a:pt x="1394032" y="0"/>
                  <a:pt x="1796104" y="402072"/>
                  <a:pt x="1796104" y="898052"/>
                </a:cubicBezTo>
                <a:cubicBezTo>
                  <a:pt x="1796104" y="1394032"/>
                  <a:pt x="1394032" y="1796104"/>
                  <a:pt x="898052" y="1796104"/>
                </a:cubicBezTo>
                <a:cubicBezTo>
                  <a:pt x="402072" y="1796104"/>
                  <a:pt x="0" y="1394032"/>
                  <a:pt x="0" y="898052"/>
                </a:cubicBezTo>
                <a:cubicBezTo>
                  <a:pt x="0" y="402072"/>
                  <a:pt x="402072" y="0"/>
                  <a:pt x="898052" y="0"/>
                </a:cubicBezTo>
                <a:close/>
              </a:path>
            </a:pathLst>
          </a:custGeom>
          <a:noFill/>
          <a:ln>
            <a:noFill/>
          </a:ln>
        </p:spPr>
      </p:pic>
      <p:pic>
        <p:nvPicPr>
          <p:cNvPr id="5" name="Google Shape;148;p1" descr="A white text on a black background&#10;&#10;Description automatically generated"/>
          <p:cNvPicPr preferRelativeResize="0"/>
          <p:nvPr/>
        </p:nvPicPr>
        <p:blipFill rotWithShape="1">
          <a:blip r:embed="rId4">
            <a:alphaModFix/>
          </a:blip>
          <a:srcRect/>
          <a:stretch/>
        </p:blipFill>
        <p:spPr>
          <a:xfrm>
            <a:off x="8879431" y="3219803"/>
            <a:ext cx="2229083" cy="605111"/>
          </a:xfrm>
          <a:prstGeom prst="rect">
            <a:avLst/>
          </a:prstGeom>
          <a:noFill/>
          <a:ln>
            <a:noFill/>
          </a:ln>
        </p:spPr>
      </p:pic>
      <p:pic>
        <p:nvPicPr>
          <p:cNvPr id="6" name="Google Shape;149;p1" descr="A black and white logo&#10;&#10;Description automatically generated"/>
          <p:cNvPicPr preferRelativeResize="0"/>
          <p:nvPr/>
        </p:nvPicPr>
        <p:blipFill rotWithShape="1">
          <a:blip r:embed="rId5">
            <a:alphaModFix/>
          </a:blip>
          <a:srcRect/>
          <a:stretch/>
        </p:blipFill>
        <p:spPr>
          <a:xfrm>
            <a:off x="9114777" y="490942"/>
            <a:ext cx="2377677" cy="539346"/>
          </a:xfrm>
          <a:prstGeom prst="rect">
            <a:avLst/>
          </a:prstGeom>
          <a:noFill/>
          <a:ln>
            <a:noFill/>
          </a:ln>
        </p:spPr>
      </p:pic>
      <p:pic>
        <p:nvPicPr>
          <p:cNvPr id="7" name="Google Shape;150;p1" descr="A black arrows in a circle&#10;&#10;Description automatically generated"/>
          <p:cNvPicPr preferRelativeResize="0"/>
          <p:nvPr/>
        </p:nvPicPr>
        <p:blipFill rotWithShape="1">
          <a:blip r:embed="rId6">
            <a:alphaModFix/>
          </a:blip>
          <a:srcRect/>
          <a:stretch/>
        </p:blipFill>
        <p:spPr>
          <a:xfrm>
            <a:off x="8677192" y="4380019"/>
            <a:ext cx="724532" cy="813390"/>
          </a:xfrm>
          <a:prstGeom prst="rect">
            <a:avLst/>
          </a:prstGeom>
          <a:noFill/>
          <a:ln>
            <a:noFill/>
          </a:ln>
        </p:spPr>
      </p:pic>
    </p:spTree>
    <p:extLst>
      <p:ext uri="{BB962C8B-B14F-4D97-AF65-F5344CB8AC3E}">
        <p14:creationId xmlns:p14="http://schemas.microsoft.com/office/powerpoint/2010/main" val="39277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
        <p:nvSpPr>
          <p:cNvPr id="237" name="Google Shape;237;p38"/>
          <p:cNvSpPr txBox="1">
            <a:spLocks noGrp="1"/>
          </p:cNvSpPr>
          <p:nvPr>
            <p:ph idx="1"/>
          </p:nvPr>
        </p:nvSpPr>
        <p:spPr>
          <a:xfrm>
            <a:off x="685800" y="1895061"/>
            <a:ext cx="10820400" cy="43236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3200" dirty="0">
                <a:latin typeface="Arial"/>
                <a:ea typeface="Arial"/>
                <a:cs typeface="Arial"/>
                <a:sym typeface="Arial"/>
              </a:rPr>
              <a:t>2</a:t>
            </a:r>
            <a:r>
              <a:rPr lang="en-US" sz="3200" b="0" i="0" dirty="0">
                <a:latin typeface="Arial"/>
                <a:ea typeface="Arial"/>
                <a:cs typeface="Arial"/>
                <a:sym typeface="Arial"/>
              </a:rPr>
              <a:t>) </a:t>
            </a:r>
            <a:r>
              <a:rPr lang="en-US" sz="3200" b="0" i="0" dirty="0" err="1">
                <a:latin typeface="Arial"/>
                <a:ea typeface="Arial"/>
                <a:cs typeface="Arial"/>
                <a:sym typeface="Arial"/>
              </a:rPr>
              <a:t>OpenAI</a:t>
            </a:r>
            <a:r>
              <a:rPr lang="en-US" sz="3200" b="0" i="0" dirty="0">
                <a:latin typeface="Arial"/>
                <a:ea typeface="Arial"/>
                <a:cs typeface="Arial"/>
                <a:sym typeface="Arial"/>
              </a:rPr>
              <a:t> API</a:t>
            </a:r>
            <a:endParaRPr dirty="0"/>
          </a:p>
          <a:p>
            <a:pPr marL="0" lvl="0" indent="457200" algn="l" rtl="0">
              <a:lnSpc>
                <a:spcPct val="90000"/>
              </a:lnSpc>
              <a:spcBef>
                <a:spcPts val="1000"/>
              </a:spcBef>
              <a:spcAft>
                <a:spcPts val="0"/>
              </a:spcAft>
              <a:buSzPts val="1800"/>
              <a:buNone/>
            </a:pPr>
            <a:r>
              <a:rPr lang="en-US" b="0" i="0" dirty="0">
                <a:latin typeface="Arial"/>
                <a:ea typeface="Arial"/>
                <a:cs typeface="Arial"/>
                <a:sym typeface="Arial"/>
              </a:rPr>
              <a:t>Serving as the backbone of the </a:t>
            </a:r>
            <a:r>
              <a:rPr lang="en-US" b="0" i="0" dirty="0" err="1">
                <a:latin typeface="Arial"/>
                <a:ea typeface="Arial"/>
                <a:cs typeface="Arial"/>
                <a:sym typeface="Arial"/>
              </a:rPr>
              <a:t>ChatBot</a:t>
            </a:r>
            <a:r>
              <a:rPr lang="en-US" dirty="0">
                <a:latin typeface="Arial"/>
                <a:ea typeface="Arial"/>
                <a:cs typeface="Arial"/>
                <a:sym typeface="Arial"/>
              </a:rPr>
              <a:t>, enabling the generation of responses</a:t>
            </a:r>
            <a:br>
              <a:rPr lang="en-US" dirty="0">
                <a:latin typeface="Arial"/>
                <a:ea typeface="Arial"/>
                <a:cs typeface="Arial"/>
                <a:sym typeface="Arial"/>
              </a:rPr>
            </a:br>
            <a:r>
              <a:rPr lang="en-US" dirty="0">
                <a:latin typeface="Arial"/>
                <a:ea typeface="Arial"/>
                <a:cs typeface="Arial"/>
                <a:sym typeface="Arial"/>
              </a:rPr>
              <a:t>      and </a:t>
            </a:r>
            <a:r>
              <a:rPr lang="en-US" dirty="0" err="1">
                <a:latin typeface="Arial"/>
                <a:ea typeface="Arial"/>
                <a:cs typeface="Arial"/>
                <a:sym typeface="Arial"/>
              </a:rPr>
              <a:t>embeddings</a:t>
            </a:r>
            <a:r>
              <a:rPr lang="en-US" dirty="0">
                <a:latin typeface="Arial"/>
                <a:ea typeface="Arial"/>
                <a:cs typeface="Arial"/>
                <a:sym typeface="Arial"/>
              </a:rPr>
              <a:t>:</a:t>
            </a:r>
            <a:endParaRPr dirty="0"/>
          </a:p>
          <a:p>
            <a:pPr marL="685800" lvl="0" indent="-228600" algn="l" rtl="0">
              <a:lnSpc>
                <a:spcPct val="90000"/>
              </a:lnSpc>
              <a:spcBef>
                <a:spcPts val="1000"/>
              </a:spcBef>
              <a:spcAft>
                <a:spcPts val="0"/>
              </a:spcAft>
              <a:buSzPts val="1800"/>
              <a:buFont typeface="Arial"/>
              <a:buChar char="•"/>
            </a:pPr>
            <a:r>
              <a:rPr lang="en-US" sz="2400" b="0" i="0" dirty="0">
                <a:latin typeface="Arial"/>
                <a:ea typeface="Arial"/>
                <a:cs typeface="Arial"/>
                <a:sym typeface="Arial"/>
              </a:rPr>
              <a:t>Generating responses: </a:t>
            </a:r>
            <a:endParaRPr dirty="0"/>
          </a:p>
          <a:p>
            <a:pPr marL="457200" lvl="0" indent="0" algn="l" rtl="0">
              <a:lnSpc>
                <a:spcPct val="90000"/>
              </a:lnSpc>
              <a:spcBef>
                <a:spcPts val="1000"/>
              </a:spcBef>
              <a:spcAft>
                <a:spcPts val="0"/>
              </a:spcAft>
              <a:buSzPts val="1800"/>
              <a:buNone/>
            </a:pPr>
            <a:r>
              <a:rPr lang="en-US" sz="2400" dirty="0">
                <a:latin typeface="Arial"/>
                <a:ea typeface="Arial"/>
                <a:cs typeface="Arial"/>
                <a:sym typeface="Arial"/>
              </a:rPr>
              <a:t>	- C</a:t>
            </a:r>
            <a:r>
              <a:rPr lang="en-US" sz="2400" b="0" i="0" dirty="0">
                <a:latin typeface="Arial"/>
                <a:ea typeface="Arial"/>
                <a:cs typeface="Arial"/>
                <a:sym typeface="Arial"/>
              </a:rPr>
              <a:t>onversation history </a:t>
            </a:r>
            <a:endParaRPr dirty="0"/>
          </a:p>
          <a:p>
            <a:pPr marL="457200" lvl="0" indent="0" algn="l" rtl="0">
              <a:lnSpc>
                <a:spcPct val="90000"/>
              </a:lnSpc>
              <a:spcBef>
                <a:spcPts val="1000"/>
              </a:spcBef>
              <a:spcAft>
                <a:spcPts val="0"/>
              </a:spcAft>
              <a:buSzPts val="1800"/>
              <a:buNone/>
            </a:pPr>
            <a:r>
              <a:rPr lang="en-US" sz="2400" dirty="0">
                <a:latin typeface="Arial"/>
                <a:ea typeface="Arial"/>
                <a:cs typeface="Arial"/>
                <a:sym typeface="Arial"/>
              </a:rPr>
              <a:t>	- </a:t>
            </a:r>
            <a:r>
              <a:rPr lang="en-US" sz="2400" b="0" i="0" dirty="0">
                <a:latin typeface="Arial"/>
                <a:ea typeface="Arial"/>
                <a:cs typeface="Arial"/>
                <a:sym typeface="Arial"/>
              </a:rPr>
              <a:t>Parameters </a:t>
            </a:r>
            <a:endParaRPr dirty="0"/>
          </a:p>
          <a:p>
            <a:pPr marL="685800" lvl="0" indent="-228600" algn="l" rtl="0">
              <a:lnSpc>
                <a:spcPct val="90000"/>
              </a:lnSpc>
              <a:spcBef>
                <a:spcPts val="1000"/>
              </a:spcBef>
              <a:spcAft>
                <a:spcPts val="0"/>
              </a:spcAft>
              <a:buSzPts val="1800"/>
              <a:buChar char="•"/>
            </a:pPr>
            <a:r>
              <a:rPr lang="en-US" sz="2400" dirty="0">
                <a:latin typeface="Arial"/>
                <a:ea typeface="Arial"/>
                <a:cs typeface="Arial"/>
                <a:sym typeface="Arial"/>
              </a:rPr>
              <a:t>Function call: registration function for recording user information and</a:t>
            </a:r>
            <a:br>
              <a:rPr lang="en-US" sz="2400" dirty="0">
                <a:latin typeface="Arial"/>
                <a:ea typeface="Arial"/>
                <a:cs typeface="Arial"/>
                <a:sym typeface="Arial"/>
              </a:rPr>
            </a:br>
            <a:r>
              <a:rPr lang="en-US" sz="2400" dirty="0">
                <a:latin typeface="Arial"/>
                <a:ea typeface="Arial"/>
                <a:cs typeface="Arial"/>
                <a:sym typeface="Arial"/>
              </a:rPr>
              <a:t>                         sending a confirmation email</a:t>
            </a:r>
            <a:endParaRPr sz="2400" b="0" i="0" dirty="0">
              <a:latin typeface="Arial"/>
              <a:ea typeface="Arial"/>
              <a:cs typeface="Arial"/>
              <a:sym typeface="Arial"/>
            </a:endParaRPr>
          </a:p>
          <a:p>
            <a:pPr marL="685800" lvl="0" indent="-228600" algn="l" rtl="0">
              <a:lnSpc>
                <a:spcPct val="90000"/>
              </a:lnSpc>
              <a:spcBef>
                <a:spcPts val="1000"/>
              </a:spcBef>
              <a:spcAft>
                <a:spcPts val="0"/>
              </a:spcAft>
              <a:buSzPts val="1800"/>
              <a:buFont typeface="Arial"/>
              <a:buChar char="•"/>
            </a:pPr>
            <a:r>
              <a:rPr lang="en-US" sz="2400" dirty="0">
                <a:latin typeface="Arial"/>
                <a:ea typeface="Arial"/>
                <a:cs typeface="Arial"/>
                <a:sym typeface="Arial"/>
              </a:rPr>
              <a:t>Generating </a:t>
            </a:r>
            <a:r>
              <a:rPr lang="en-US" sz="2400" dirty="0" err="1">
                <a:latin typeface="Arial"/>
                <a:ea typeface="Arial"/>
                <a:cs typeface="Arial"/>
                <a:sym typeface="Arial"/>
              </a:rPr>
              <a:t>embeddings</a:t>
            </a:r>
            <a:r>
              <a:rPr lang="en-US" sz="2400" dirty="0">
                <a:latin typeface="Arial"/>
                <a:ea typeface="Arial"/>
                <a:cs typeface="Arial"/>
                <a:sym typeface="Arial"/>
              </a:rPr>
              <a:t>: </a:t>
            </a:r>
            <a:r>
              <a:rPr lang="en-US" sz="2400" b="0" i="0" dirty="0">
                <a:latin typeface="Arial"/>
                <a:ea typeface="Arial"/>
                <a:cs typeface="Arial"/>
                <a:sym typeface="Arial"/>
              </a:rPr>
              <a:t>text-embedding-ada-002 model</a:t>
            </a:r>
            <a:endParaRPr dirty="0"/>
          </a:p>
          <a:p>
            <a:pPr marL="685800" lvl="0" indent="-114300" algn="l" rtl="0">
              <a:lnSpc>
                <a:spcPct val="90000"/>
              </a:lnSpc>
              <a:spcBef>
                <a:spcPts val="1000"/>
              </a:spcBef>
              <a:spcAft>
                <a:spcPts val="0"/>
              </a:spcAft>
              <a:buSzPts val="1800"/>
              <a:buFont typeface="Arial"/>
              <a:buNone/>
            </a:pPr>
            <a:endParaRPr sz="2400" dirty="0">
              <a:latin typeface="Arial"/>
              <a:ea typeface="Arial"/>
              <a:cs typeface="Arial"/>
              <a:sym typeface="Arial"/>
            </a:endParaRPr>
          </a:p>
          <a:p>
            <a:pPr marL="0" lvl="0" indent="0" algn="l" rtl="0">
              <a:lnSpc>
                <a:spcPct val="90000"/>
              </a:lnSpc>
              <a:spcBef>
                <a:spcPts val="1000"/>
              </a:spcBef>
              <a:spcAft>
                <a:spcPts val="0"/>
              </a:spcAft>
              <a:buSzPts val="1800"/>
              <a:buNone/>
            </a:pPr>
            <a:endParaRPr dirty="0">
              <a:latin typeface="Arial"/>
              <a:ea typeface="Arial"/>
              <a:cs typeface="Arial"/>
              <a:sym typeface="Arial"/>
            </a:endParaRPr>
          </a:p>
        </p:txBody>
      </p:sp>
    </p:spTree>
    <p:extLst>
      <p:ext uri="{BB962C8B-B14F-4D97-AF65-F5344CB8AC3E}">
        <p14:creationId xmlns:p14="http://schemas.microsoft.com/office/powerpoint/2010/main" val="243523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77219e5712_4_7"/>
          <p:cNvSpPr txBox="1">
            <a:spLocks noGrp="1"/>
          </p:cNvSpPr>
          <p:nvPr>
            <p:ph type="title"/>
          </p:nvPr>
        </p:nvSpPr>
        <p:spPr>
          <a:xfrm>
            <a:off x="3156857" y="404615"/>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
        <p:nvSpPr>
          <p:cNvPr id="252" name="Google Shape;252;g277219e5712_4_7"/>
          <p:cNvSpPr txBox="1">
            <a:spLocks noGrp="1"/>
          </p:cNvSpPr>
          <p:nvPr>
            <p:ph idx="1"/>
          </p:nvPr>
        </p:nvSpPr>
        <p:spPr>
          <a:xfrm>
            <a:off x="685800" y="1894700"/>
            <a:ext cx="10820400" cy="4963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3900" b="0" i="0">
                <a:latin typeface="Arial"/>
                <a:ea typeface="Arial"/>
                <a:cs typeface="Arial"/>
                <a:sym typeface="Arial"/>
              </a:rPr>
              <a:t>3) Pinecone – A knowledge base for chatbot</a:t>
            </a:r>
            <a:endParaRPr sz="3900">
              <a:latin typeface="Arial"/>
              <a:ea typeface="Arial"/>
              <a:cs typeface="Arial"/>
              <a:sym typeface="Arial"/>
            </a:endParaRPr>
          </a:p>
          <a:p>
            <a:pPr marL="744537" lvl="0" indent="-299522" algn="l" rtl="0">
              <a:lnSpc>
                <a:spcPct val="150000"/>
              </a:lnSpc>
              <a:spcBef>
                <a:spcPts val="1000"/>
              </a:spcBef>
              <a:spcAft>
                <a:spcPts val="0"/>
              </a:spcAft>
              <a:buSzPts val="1992"/>
              <a:buFont typeface="Noto Sans Symbols"/>
              <a:buChar char="❖"/>
            </a:pPr>
            <a:r>
              <a:rPr lang="en-US" sz="1991">
                <a:latin typeface="Arial"/>
                <a:ea typeface="Arial"/>
                <a:cs typeface="Arial"/>
                <a:sym typeface="Arial"/>
              </a:rPr>
              <a:t>Creating index and storing numerical vectors generated from document chunks by OpenAI embedding model into knowledge base. </a:t>
            </a:r>
            <a:endParaRPr sz="1991"/>
          </a:p>
          <a:p>
            <a:pPr marL="744537" lvl="0" indent="-299522" algn="l" rtl="0">
              <a:lnSpc>
                <a:spcPct val="150000"/>
              </a:lnSpc>
              <a:spcBef>
                <a:spcPts val="1000"/>
              </a:spcBef>
              <a:spcAft>
                <a:spcPts val="0"/>
              </a:spcAft>
              <a:buSzPts val="1992"/>
              <a:buFont typeface="Noto Sans Symbols"/>
              <a:buChar char="❖"/>
            </a:pPr>
            <a:r>
              <a:rPr lang="en-US" sz="1991">
                <a:latin typeface="Arial"/>
                <a:ea typeface="Arial"/>
                <a:cs typeface="Arial"/>
                <a:sym typeface="Arial"/>
              </a:rPr>
              <a:t>Enriching knowledge base: Pinecone's indexing capabilities enable us to continuously enrich its knowledge base by adding new vector data.</a:t>
            </a:r>
            <a:endParaRPr sz="1991">
              <a:latin typeface="Arial"/>
              <a:ea typeface="Arial"/>
              <a:cs typeface="Arial"/>
              <a:sym typeface="Arial"/>
            </a:endParaRPr>
          </a:p>
          <a:p>
            <a:pPr marL="744537" lvl="0" indent="-299522" algn="l" rtl="0">
              <a:lnSpc>
                <a:spcPct val="150000"/>
              </a:lnSpc>
              <a:spcBef>
                <a:spcPts val="1000"/>
              </a:spcBef>
              <a:spcAft>
                <a:spcPts val="0"/>
              </a:spcAft>
              <a:buSzPts val="1992"/>
              <a:buFont typeface="Noto Sans Symbols"/>
              <a:buChar char="❖"/>
            </a:pPr>
            <a:r>
              <a:rPr lang="en-US" sz="1991">
                <a:latin typeface="Arial"/>
                <a:ea typeface="Arial"/>
                <a:cs typeface="Arial"/>
                <a:sym typeface="Arial"/>
              </a:rPr>
              <a:t>Performing a comparison and similarity search in the knowledge base for generated embedding of user input. </a:t>
            </a:r>
            <a:endParaRPr sz="1991"/>
          </a:p>
          <a:p>
            <a:pPr marL="744537" lvl="0" indent="-299522" algn="l" rtl="0">
              <a:lnSpc>
                <a:spcPct val="150000"/>
              </a:lnSpc>
              <a:spcBef>
                <a:spcPts val="1000"/>
              </a:spcBef>
              <a:spcAft>
                <a:spcPts val="0"/>
              </a:spcAft>
              <a:buSzPts val="1992"/>
              <a:buFont typeface="Noto Sans Symbols"/>
              <a:buChar char="❖"/>
            </a:pPr>
            <a:r>
              <a:rPr lang="en-US" sz="1991" i="0">
                <a:latin typeface="Arial"/>
                <a:ea typeface="Arial"/>
                <a:cs typeface="Arial"/>
                <a:sym typeface="Arial"/>
              </a:rPr>
              <a:t>Retrieving most relevant information by </a:t>
            </a:r>
            <a:r>
              <a:rPr lang="en-US" sz="1991">
                <a:latin typeface="Arial"/>
                <a:ea typeface="Arial"/>
                <a:cs typeface="Arial"/>
                <a:sym typeface="Arial"/>
              </a:rPr>
              <a:t>extracting the corresponding metadata from these vectors, including the content of the knowledge base entries.</a:t>
            </a:r>
            <a:endParaRPr sz="1991">
              <a:latin typeface="Arial"/>
              <a:ea typeface="Arial"/>
              <a:cs typeface="Arial"/>
              <a:sym typeface="Arial"/>
            </a:endParaRPr>
          </a:p>
          <a:p>
            <a:pPr marL="0" lvl="0" indent="0" algn="l" rtl="0">
              <a:lnSpc>
                <a:spcPct val="90000"/>
              </a:lnSpc>
              <a:spcBef>
                <a:spcPts val="1000"/>
              </a:spcBef>
              <a:spcAft>
                <a:spcPts val="0"/>
              </a:spcAft>
              <a:buSzPts val="1800"/>
              <a:buNone/>
            </a:pPr>
            <a:endParaRPr b="1">
              <a:latin typeface="Arial"/>
              <a:ea typeface="Arial"/>
              <a:cs typeface="Arial"/>
              <a:sym typeface="Arial"/>
            </a:endParaRPr>
          </a:p>
          <a:p>
            <a:pPr marL="0" lvl="0" indent="0" algn="l" rtl="0">
              <a:lnSpc>
                <a:spcPct val="90000"/>
              </a:lnSpc>
              <a:spcBef>
                <a:spcPts val="1000"/>
              </a:spcBef>
              <a:spcAft>
                <a:spcPts val="0"/>
              </a:spcAft>
              <a:buSzPts val="1800"/>
              <a:buNone/>
            </a:pPr>
            <a:endParaRPr>
              <a:latin typeface="Arial"/>
              <a:ea typeface="Arial"/>
              <a:cs typeface="Arial"/>
              <a:sym typeface="Arial"/>
            </a:endParaRPr>
          </a:p>
        </p:txBody>
      </p:sp>
    </p:spTree>
    <p:extLst>
      <p:ext uri="{BB962C8B-B14F-4D97-AF65-F5344CB8AC3E}">
        <p14:creationId xmlns:p14="http://schemas.microsoft.com/office/powerpoint/2010/main" val="25970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Workflow</a:t>
            </a:r>
            <a:endParaRPr>
              <a:latin typeface="Arial"/>
              <a:ea typeface="Arial"/>
              <a:cs typeface="Arial"/>
              <a:sym typeface="Arial"/>
            </a:endParaRPr>
          </a:p>
        </p:txBody>
      </p:sp>
      <p:sp>
        <p:nvSpPr>
          <p:cNvPr id="272" name="Google Shape;272;p41"/>
          <p:cNvSpPr txBox="1">
            <a:spLocks noGrp="1"/>
          </p:cNvSpPr>
          <p:nvPr>
            <p:ph idx="1"/>
          </p:nvPr>
        </p:nvSpPr>
        <p:spPr>
          <a:xfrm>
            <a:off x="838199" y="1825625"/>
            <a:ext cx="10982739" cy="4773958"/>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User Input:</a:t>
            </a:r>
            <a:r>
              <a:rPr lang="en-US" b="0" i="0">
                <a:latin typeface="Arial"/>
                <a:ea typeface="Arial"/>
                <a:cs typeface="Arial"/>
                <a:sym typeface="Arial"/>
              </a:rPr>
              <a:t> could be a question, a query, or a request for information.</a:t>
            </a:r>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API Call to OpenAI for Embedding</a:t>
            </a:r>
            <a:r>
              <a:rPr lang="en-US">
                <a:latin typeface="Arial"/>
                <a:ea typeface="Arial"/>
                <a:cs typeface="Arial"/>
                <a:sym typeface="Arial"/>
              </a:rPr>
              <a:t>: </a:t>
            </a:r>
            <a:r>
              <a:rPr lang="en-US" b="0" i="0">
                <a:latin typeface="Arial"/>
                <a:ea typeface="Arial"/>
                <a:cs typeface="Arial"/>
                <a:sym typeface="Arial"/>
              </a:rPr>
              <a:t>generating an embedding for the user's input </a:t>
            </a:r>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Embedding Comparison with Knowledge Base</a:t>
            </a:r>
            <a:r>
              <a:rPr lang="en-US">
                <a:latin typeface="Arial"/>
                <a:ea typeface="Arial"/>
                <a:cs typeface="Arial"/>
                <a:sym typeface="Arial"/>
              </a:rPr>
              <a:t>: performing a similarity search for generated embedding of user input in the knowledge base</a:t>
            </a:r>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Retrieval of Relevant Information: </a:t>
            </a:r>
            <a:r>
              <a:rPr lang="en-US">
                <a:latin typeface="Arial"/>
                <a:ea typeface="Arial"/>
                <a:cs typeface="Arial"/>
                <a:sym typeface="Arial"/>
              </a:rPr>
              <a:t>extracts the corresponding information (metadata) from these vectors, including the content of the knowledge base entries </a:t>
            </a:r>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Response Generation:</a:t>
            </a:r>
            <a:r>
              <a:rPr lang="en-US" b="0" i="0">
                <a:latin typeface="Arial"/>
                <a:ea typeface="Arial"/>
                <a:cs typeface="Arial"/>
                <a:sym typeface="Arial"/>
              </a:rPr>
              <a:t> Generating a response to the user's query based on 	the retrieved relevant information, initial system guide and context history.</a:t>
            </a:r>
            <a:endParaRPr>
              <a:latin typeface="Arial"/>
              <a:ea typeface="Arial"/>
              <a:cs typeface="Arial"/>
              <a:sym typeface="Arial"/>
            </a:endParaRPr>
          </a:p>
          <a:p>
            <a:pPr marL="457200" lvl="0" indent="-457200" algn="l" rtl="0">
              <a:lnSpc>
                <a:spcPct val="90000"/>
              </a:lnSpc>
              <a:spcBef>
                <a:spcPts val="1000"/>
              </a:spcBef>
              <a:spcAft>
                <a:spcPts val="0"/>
              </a:spcAft>
              <a:buSzPts val="1800"/>
              <a:buFont typeface="Arial"/>
              <a:buAutoNum type="arabicPeriod"/>
            </a:pPr>
            <a:r>
              <a:rPr lang="en-US" b="1" i="0">
                <a:latin typeface="Arial"/>
                <a:ea typeface="Arial"/>
                <a:cs typeface="Arial"/>
                <a:sym typeface="Arial"/>
              </a:rPr>
              <a:t>Display Response: </a:t>
            </a:r>
            <a:r>
              <a:rPr lang="en-US">
                <a:latin typeface="Arial"/>
                <a:ea typeface="Arial"/>
                <a:cs typeface="Arial"/>
                <a:sym typeface="Arial"/>
              </a:rPr>
              <a:t>Displaying answers to the user through the web user interface  </a:t>
            </a:r>
            <a:endParaRPr/>
          </a:p>
          <a:p>
            <a:pPr marL="514350" lvl="0" indent="-400050" algn="l" rtl="0">
              <a:lnSpc>
                <a:spcPct val="90000"/>
              </a:lnSpc>
              <a:spcBef>
                <a:spcPts val="1000"/>
              </a:spcBef>
              <a:spcAft>
                <a:spcPts val="0"/>
              </a:spcAft>
              <a:buSzPts val="1800"/>
              <a:buNone/>
            </a:pPr>
            <a:endParaRPr>
              <a:latin typeface="Arial"/>
              <a:ea typeface="Arial"/>
              <a:cs typeface="Arial"/>
              <a:sym typeface="Arial"/>
            </a:endParaRPr>
          </a:p>
        </p:txBody>
      </p:sp>
    </p:spTree>
    <p:extLst>
      <p:ext uri="{BB962C8B-B14F-4D97-AF65-F5344CB8AC3E}">
        <p14:creationId xmlns:p14="http://schemas.microsoft.com/office/powerpoint/2010/main" val="188519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1599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6719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Opportunity Analysis</a:t>
            </a:r>
          </a:p>
          <a:p>
            <a:r>
              <a:rPr lang="en-US" dirty="0" smtClean="0"/>
              <a:t>Capability Mapping</a:t>
            </a:r>
          </a:p>
          <a:p>
            <a:r>
              <a:rPr lang="en-US" dirty="0" smtClean="0"/>
              <a:t>Technical Design / Architecture</a:t>
            </a:r>
          </a:p>
          <a:p>
            <a:r>
              <a:rPr lang="en-US" dirty="0" smtClean="0"/>
              <a:t>Process</a:t>
            </a:r>
          </a:p>
          <a:p>
            <a:r>
              <a:rPr lang="en-US" dirty="0" smtClean="0"/>
              <a:t>Demo </a:t>
            </a:r>
          </a:p>
          <a:p>
            <a:r>
              <a:rPr lang="en-US" dirty="0" smtClean="0"/>
              <a:t>Conclusion</a:t>
            </a:r>
          </a:p>
          <a:p>
            <a:pPr marL="0" indent="0">
              <a:buNone/>
            </a:pPr>
            <a:endParaRPr lang="en-US" dirty="0" smtClean="0"/>
          </a:p>
          <a:p>
            <a:endParaRPr lang="en-US" dirty="0"/>
          </a:p>
        </p:txBody>
      </p:sp>
    </p:spTree>
    <p:extLst>
      <p:ext uri="{BB962C8B-B14F-4D97-AF65-F5344CB8AC3E}">
        <p14:creationId xmlns:p14="http://schemas.microsoft.com/office/powerpoint/2010/main" val="329872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lstStyle/>
          <a:p>
            <a:r>
              <a:rPr lang="en-US" dirty="0" smtClean="0"/>
              <a:t>CSTUGPT is smart and friendly conversational assistant designed to improve student engagement, streamline administrative tasks, and provide personalized information. From answering FAQs to offering real-time updates, course registration, and academic advising,  the </a:t>
            </a:r>
            <a:r>
              <a:rPr lang="en-US" dirty="0" err="1" smtClean="0"/>
              <a:t>Chatbot</a:t>
            </a:r>
            <a:r>
              <a:rPr lang="en-US" dirty="0" smtClean="0"/>
              <a:t> enhances the university experience with convenient, efficient, and personalized support.”</a:t>
            </a:r>
            <a:endParaRPr lang="en-US" dirty="0"/>
          </a:p>
        </p:txBody>
      </p:sp>
    </p:spTree>
    <p:extLst>
      <p:ext uri="{BB962C8B-B14F-4D97-AF65-F5344CB8AC3E}">
        <p14:creationId xmlns:p14="http://schemas.microsoft.com/office/powerpoint/2010/main" val="331234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Mapping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Prospects</a:t>
            </a:r>
          </a:p>
          <a:p>
            <a:pPr lvl="1"/>
            <a:r>
              <a:rPr lang="en-US" dirty="0" smtClean="0"/>
              <a:t>Know </a:t>
            </a:r>
            <a:r>
              <a:rPr lang="en-US" dirty="0"/>
              <a:t>more about </a:t>
            </a:r>
            <a:r>
              <a:rPr lang="en-US" dirty="0" smtClean="0"/>
              <a:t>CSTU</a:t>
            </a:r>
          </a:p>
          <a:p>
            <a:pPr lvl="1"/>
            <a:r>
              <a:rPr lang="en-US" dirty="0" smtClean="0"/>
              <a:t>Academic </a:t>
            </a:r>
            <a:r>
              <a:rPr lang="en-US" dirty="0"/>
              <a:t>programs offered at </a:t>
            </a:r>
            <a:r>
              <a:rPr lang="en-US" dirty="0" smtClean="0"/>
              <a:t>CSTU</a:t>
            </a:r>
          </a:p>
          <a:p>
            <a:pPr lvl="1"/>
            <a:r>
              <a:rPr lang="en-US" dirty="0" smtClean="0"/>
              <a:t>Application Requirements for a Program</a:t>
            </a:r>
          </a:p>
          <a:p>
            <a:r>
              <a:rPr lang="en-US" dirty="0" smtClean="0"/>
              <a:t>Students</a:t>
            </a:r>
          </a:p>
          <a:p>
            <a:pPr lvl="1"/>
            <a:r>
              <a:rPr lang="en-US" dirty="0" smtClean="0"/>
              <a:t>List Course Offerings</a:t>
            </a:r>
          </a:p>
          <a:p>
            <a:pPr lvl="1"/>
            <a:r>
              <a:rPr lang="en-US" dirty="0" smtClean="0"/>
              <a:t>Course Registration</a:t>
            </a:r>
          </a:p>
          <a:p>
            <a:pPr lvl="1"/>
            <a:r>
              <a:rPr lang="en-US" dirty="0" smtClean="0"/>
              <a:t>Registration Confirmation / Reconfirmation</a:t>
            </a:r>
          </a:p>
          <a:p>
            <a:pPr lvl="1"/>
            <a:r>
              <a:rPr lang="en-US" dirty="0" smtClean="0"/>
              <a:t>Check Grades</a:t>
            </a:r>
          </a:p>
          <a:p>
            <a:pPr lvl="1"/>
            <a:r>
              <a:rPr lang="en-US" dirty="0" smtClean="0"/>
              <a:t>Download Transcript</a:t>
            </a:r>
          </a:p>
          <a:p>
            <a:r>
              <a:rPr lang="en-US" dirty="0" smtClean="0"/>
              <a:t>Professors /Staff Members/Admin</a:t>
            </a:r>
          </a:p>
          <a:p>
            <a:pPr lvl="1"/>
            <a:r>
              <a:rPr lang="en-US" dirty="0" smtClean="0"/>
              <a:t>Upload Grades</a:t>
            </a:r>
          </a:p>
          <a:p>
            <a:pPr lvl="1"/>
            <a:r>
              <a:rPr lang="en-US" dirty="0" smtClean="0"/>
              <a:t>Course Registration Summary Reports</a:t>
            </a:r>
            <a:endParaRPr lang="en-US" dirty="0"/>
          </a:p>
        </p:txBody>
      </p:sp>
    </p:spTree>
    <p:extLst>
      <p:ext uri="{BB962C8B-B14F-4D97-AF65-F5344CB8AC3E}">
        <p14:creationId xmlns:p14="http://schemas.microsoft.com/office/powerpoint/2010/main" val="226893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3d858a5d97_2_0"/>
          <p:cNvSpPr/>
          <p:nvPr/>
        </p:nvSpPr>
        <p:spPr>
          <a:xfrm>
            <a:off x="217475" y="1745864"/>
            <a:ext cx="11629200" cy="4939200"/>
          </a:xfrm>
          <a:prstGeom prst="rect">
            <a:avLst/>
          </a:prstGeom>
          <a:solidFill>
            <a:srgbClr val="2D8DA8"/>
          </a:solidFill>
          <a:ln w="12700" cap="flat" cmpd="sng">
            <a:solidFill>
              <a:srgbClr val="405517"/>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800"/>
              <a:buFont typeface="Century Gothic"/>
              <a:buNone/>
            </a:pPr>
            <a:endParaRPr sz="1800" b="0" i="0" u="none" strike="noStrike" cap="none">
              <a:solidFill>
                <a:schemeClr val="dk1"/>
              </a:solidFill>
              <a:latin typeface="Century Gothic"/>
              <a:ea typeface="Century Gothic"/>
              <a:cs typeface="Century Gothic"/>
              <a:sym typeface="Century Gothic"/>
            </a:endParaRPr>
          </a:p>
        </p:txBody>
      </p:sp>
      <p:sp>
        <p:nvSpPr>
          <p:cNvPr id="179" name="Google Shape;179;g23d858a5d97_2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smtClean="0"/>
              <a:t>TECHNICAL </a:t>
            </a:r>
            <a:r>
              <a:rPr lang="en-US" dirty="0"/>
              <a:t>ARCHITECTURE</a:t>
            </a:r>
            <a:endParaRPr dirty="0"/>
          </a:p>
        </p:txBody>
      </p:sp>
      <p:pic>
        <p:nvPicPr>
          <p:cNvPr id="180" name="Google Shape;180;g23d858a5d97_2_0" descr="ChatGPT - Wikipedia"/>
          <p:cNvPicPr preferRelativeResize="0">
            <a:picLocks noGrp="1"/>
          </p:cNvPicPr>
          <p:nvPr>
            <p:ph idx="1"/>
          </p:nvPr>
        </p:nvPicPr>
        <p:blipFill rotWithShape="1">
          <a:blip r:embed="rId3">
            <a:alphaModFix/>
          </a:blip>
          <a:srcRect/>
          <a:stretch/>
        </p:blipFill>
        <p:spPr>
          <a:xfrm>
            <a:off x="9302627" y="2372408"/>
            <a:ext cx="2143200" cy="2143200"/>
          </a:xfrm>
          <a:prstGeom prst="rect">
            <a:avLst/>
          </a:prstGeom>
          <a:noFill/>
          <a:ln>
            <a:noFill/>
          </a:ln>
        </p:spPr>
      </p:pic>
      <p:sp>
        <p:nvSpPr>
          <p:cNvPr id="181" name="Google Shape;181;g23d858a5d97_2_0"/>
          <p:cNvSpPr/>
          <p:nvPr/>
        </p:nvSpPr>
        <p:spPr>
          <a:xfrm>
            <a:off x="5568738" y="2982134"/>
            <a:ext cx="1578600" cy="6252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Backend (Python)</a:t>
            </a:r>
            <a:endParaRPr sz="1800" b="0" i="0" u="none" strike="noStrike" cap="none">
              <a:solidFill>
                <a:schemeClr val="dk1"/>
              </a:solidFill>
              <a:latin typeface="Century Gothic"/>
              <a:ea typeface="Century Gothic"/>
              <a:cs typeface="Century Gothic"/>
              <a:sym typeface="Century Gothic"/>
            </a:endParaRPr>
          </a:p>
        </p:txBody>
      </p:sp>
      <p:pic>
        <p:nvPicPr>
          <p:cNvPr id="182" name="Google Shape;182;g23d858a5d97_2_0"/>
          <p:cNvPicPr preferRelativeResize="0"/>
          <p:nvPr/>
        </p:nvPicPr>
        <p:blipFill rotWithShape="1">
          <a:blip r:embed="rId4">
            <a:alphaModFix/>
          </a:blip>
          <a:srcRect/>
          <a:stretch/>
        </p:blipFill>
        <p:spPr>
          <a:xfrm>
            <a:off x="2886060" y="2934120"/>
            <a:ext cx="1232713" cy="721179"/>
          </a:xfrm>
          <a:prstGeom prst="rect">
            <a:avLst/>
          </a:prstGeom>
          <a:noFill/>
          <a:ln>
            <a:noFill/>
          </a:ln>
        </p:spPr>
      </p:pic>
      <p:pic>
        <p:nvPicPr>
          <p:cNvPr id="183" name="Google Shape;183;g23d858a5d97_2_0"/>
          <p:cNvPicPr preferRelativeResize="0"/>
          <p:nvPr/>
        </p:nvPicPr>
        <p:blipFill rotWithShape="1">
          <a:blip r:embed="rId5">
            <a:alphaModFix/>
          </a:blip>
          <a:srcRect/>
          <a:stretch/>
        </p:blipFill>
        <p:spPr>
          <a:xfrm>
            <a:off x="626420" y="2831079"/>
            <a:ext cx="612891" cy="612891"/>
          </a:xfrm>
          <a:prstGeom prst="rect">
            <a:avLst/>
          </a:prstGeom>
          <a:noFill/>
          <a:ln>
            <a:noFill/>
          </a:ln>
        </p:spPr>
      </p:pic>
      <p:cxnSp>
        <p:nvCxnSpPr>
          <p:cNvPr id="184" name="Google Shape;184;g23d858a5d97_2_0"/>
          <p:cNvCxnSpPr/>
          <p:nvPr/>
        </p:nvCxnSpPr>
        <p:spPr>
          <a:xfrm rot="10800000" flipH="1">
            <a:off x="7147249" y="3285400"/>
            <a:ext cx="2155500" cy="89100"/>
          </a:xfrm>
          <a:prstGeom prst="straightConnector1">
            <a:avLst/>
          </a:prstGeom>
          <a:noFill/>
          <a:ln w="57150" cap="flat" cmpd="sng">
            <a:solidFill>
              <a:schemeClr val="accent1"/>
            </a:solidFill>
            <a:prstDash val="solid"/>
            <a:round/>
            <a:headEnd type="triangle" w="med" len="med"/>
            <a:tailEnd type="triangle" w="med" len="med"/>
          </a:ln>
        </p:spPr>
      </p:cxnSp>
      <p:cxnSp>
        <p:nvCxnSpPr>
          <p:cNvPr id="185" name="Google Shape;185;g23d858a5d97_2_0"/>
          <p:cNvCxnSpPr/>
          <p:nvPr/>
        </p:nvCxnSpPr>
        <p:spPr>
          <a:xfrm rot="10800000" flipH="1">
            <a:off x="4149690" y="3285239"/>
            <a:ext cx="1388100" cy="44700"/>
          </a:xfrm>
          <a:prstGeom prst="straightConnector1">
            <a:avLst/>
          </a:prstGeom>
          <a:noFill/>
          <a:ln w="57150" cap="flat" cmpd="sng">
            <a:solidFill>
              <a:schemeClr val="accent1"/>
            </a:solidFill>
            <a:prstDash val="solid"/>
            <a:round/>
            <a:headEnd type="triangle" w="med" len="med"/>
            <a:tailEnd type="triangle" w="med" len="med"/>
          </a:ln>
        </p:spPr>
      </p:cxnSp>
      <p:cxnSp>
        <p:nvCxnSpPr>
          <p:cNvPr id="186" name="Google Shape;186;g23d858a5d97_2_0"/>
          <p:cNvCxnSpPr/>
          <p:nvPr/>
        </p:nvCxnSpPr>
        <p:spPr>
          <a:xfrm>
            <a:off x="1561811" y="3374500"/>
            <a:ext cx="1292100" cy="0"/>
          </a:xfrm>
          <a:prstGeom prst="straightConnector1">
            <a:avLst/>
          </a:prstGeom>
          <a:noFill/>
          <a:ln w="57150" cap="flat" cmpd="sng">
            <a:solidFill>
              <a:schemeClr val="accent1"/>
            </a:solidFill>
            <a:prstDash val="solid"/>
            <a:round/>
            <a:headEnd type="triangle" w="med" len="med"/>
            <a:tailEnd type="triangle" w="med" len="med"/>
          </a:ln>
        </p:spPr>
      </p:cxnSp>
      <p:sp>
        <p:nvSpPr>
          <p:cNvPr id="187" name="Google Shape;187;g23d858a5d97_2_0"/>
          <p:cNvSpPr txBox="1"/>
          <p:nvPr/>
        </p:nvSpPr>
        <p:spPr>
          <a:xfrm>
            <a:off x="2853951" y="3772699"/>
            <a:ext cx="137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Web UI </a:t>
            </a:r>
            <a:endParaRPr sz="1800" b="0" i="0" u="none" strike="noStrike" cap="none">
              <a:solidFill>
                <a:schemeClr val="dk1"/>
              </a:solidFill>
              <a:latin typeface="Century Gothic"/>
              <a:ea typeface="Century Gothic"/>
              <a:cs typeface="Century Gothic"/>
              <a:sym typeface="Century Gothic"/>
            </a:endParaRPr>
          </a:p>
        </p:txBody>
      </p:sp>
      <p:cxnSp>
        <p:nvCxnSpPr>
          <p:cNvPr id="188" name="Google Shape;188;g23d858a5d97_2_0"/>
          <p:cNvCxnSpPr/>
          <p:nvPr/>
        </p:nvCxnSpPr>
        <p:spPr>
          <a:xfrm>
            <a:off x="6358061" y="3832934"/>
            <a:ext cx="0" cy="622800"/>
          </a:xfrm>
          <a:prstGeom prst="straightConnector1">
            <a:avLst/>
          </a:prstGeom>
          <a:noFill/>
          <a:ln w="57150" cap="flat" cmpd="sng">
            <a:solidFill>
              <a:schemeClr val="accent1"/>
            </a:solidFill>
            <a:prstDash val="solid"/>
            <a:round/>
            <a:headEnd type="triangle" w="med" len="med"/>
            <a:tailEnd type="triangle" w="med" len="med"/>
          </a:ln>
        </p:spPr>
      </p:cxnSp>
      <p:sp>
        <p:nvSpPr>
          <p:cNvPr id="189" name="Google Shape;189;g23d858a5d97_2_0"/>
          <p:cNvSpPr txBox="1"/>
          <p:nvPr/>
        </p:nvSpPr>
        <p:spPr>
          <a:xfrm>
            <a:off x="6709684" y="3925914"/>
            <a:ext cx="18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Embeddings</a:t>
            </a:r>
            <a:endParaRPr sz="1800" b="0" i="0" u="none" strike="noStrike" cap="none">
              <a:solidFill>
                <a:schemeClr val="dk1"/>
              </a:solidFill>
              <a:latin typeface="Century Gothic"/>
              <a:ea typeface="Century Gothic"/>
              <a:cs typeface="Century Gothic"/>
              <a:sym typeface="Century Gothic"/>
            </a:endParaRPr>
          </a:p>
        </p:txBody>
      </p:sp>
      <p:sp>
        <p:nvSpPr>
          <p:cNvPr id="190" name="Google Shape;190;g23d858a5d97_2_0"/>
          <p:cNvSpPr txBox="1"/>
          <p:nvPr/>
        </p:nvSpPr>
        <p:spPr>
          <a:xfrm>
            <a:off x="6453641" y="5584953"/>
            <a:ext cx="1720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Vector Database</a:t>
            </a:r>
            <a:endParaRPr sz="1800" b="0" i="0" u="none" strike="noStrike" cap="none">
              <a:solidFill>
                <a:schemeClr val="dk1"/>
              </a:solidFill>
              <a:latin typeface="Century Gothic"/>
              <a:ea typeface="Century Gothic"/>
              <a:cs typeface="Century Gothic"/>
              <a:sym typeface="Century Gothic"/>
            </a:endParaRPr>
          </a:p>
        </p:txBody>
      </p:sp>
      <p:sp>
        <p:nvSpPr>
          <p:cNvPr id="191" name="Google Shape;191;g23d858a5d97_2_0"/>
          <p:cNvSpPr txBox="1"/>
          <p:nvPr/>
        </p:nvSpPr>
        <p:spPr>
          <a:xfrm>
            <a:off x="9674405" y="4714730"/>
            <a:ext cx="1615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OpenAI API</a:t>
            </a:r>
            <a:endParaRPr sz="1800" b="0" i="0" u="none" strike="noStrike" cap="none">
              <a:solidFill>
                <a:schemeClr val="dk1"/>
              </a:solidFill>
              <a:latin typeface="Century Gothic"/>
              <a:ea typeface="Century Gothic"/>
              <a:cs typeface="Century Gothic"/>
              <a:sym typeface="Century Gothic"/>
            </a:endParaRPr>
          </a:p>
        </p:txBody>
      </p:sp>
      <p:sp>
        <p:nvSpPr>
          <p:cNvPr id="192" name="Google Shape;192;g23d858a5d97_2_0"/>
          <p:cNvSpPr txBox="1"/>
          <p:nvPr/>
        </p:nvSpPr>
        <p:spPr>
          <a:xfrm>
            <a:off x="363134" y="3374500"/>
            <a:ext cx="1921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Prospect/</a:t>
            </a:r>
            <a:endParaRPr sz="1800" b="0" i="0" u="none" strike="noStrike" cap="none">
              <a:solidFill>
                <a:schemeClr val="dk1"/>
              </a:solidFill>
              <a:latin typeface="Century Gothic"/>
              <a:ea typeface="Century Gothic"/>
              <a:cs typeface="Century Gothic"/>
              <a:sym typeface="Century Gothic"/>
            </a:endParaRPr>
          </a:p>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Student,</a:t>
            </a:r>
            <a:endParaRPr sz="1800" b="0" i="0" u="none" strike="noStrike" cap="none">
              <a:solidFill>
                <a:schemeClr val="dk1"/>
              </a:solidFill>
              <a:latin typeface="Century Gothic"/>
              <a:ea typeface="Century Gothic"/>
              <a:cs typeface="Century Gothic"/>
              <a:sym typeface="Century Gothic"/>
            </a:endParaRPr>
          </a:p>
        </p:txBody>
      </p:sp>
      <p:pic>
        <p:nvPicPr>
          <p:cNvPr id="193" name="Google Shape;193;g23d858a5d97_2_0" descr="Chat Icon Vector Art, Icons, and Graphics for Free Download"/>
          <p:cNvPicPr preferRelativeResize="0"/>
          <p:nvPr/>
        </p:nvPicPr>
        <p:blipFill rotWithShape="1">
          <a:blip r:embed="rId6">
            <a:alphaModFix/>
          </a:blip>
          <a:srcRect/>
          <a:stretch/>
        </p:blipFill>
        <p:spPr>
          <a:xfrm>
            <a:off x="1870338" y="3402247"/>
            <a:ext cx="517261" cy="526069"/>
          </a:xfrm>
          <a:prstGeom prst="rect">
            <a:avLst/>
          </a:prstGeom>
          <a:noFill/>
          <a:ln>
            <a:noFill/>
          </a:ln>
        </p:spPr>
      </p:pic>
      <p:pic>
        <p:nvPicPr>
          <p:cNvPr id="194" name="Google Shape;194;g23d858a5d97_2_0" descr="Elasticsearch"/>
          <p:cNvPicPr preferRelativeResize="0"/>
          <p:nvPr/>
        </p:nvPicPr>
        <p:blipFill rotWithShape="1">
          <a:blip r:embed="rId7">
            <a:alphaModFix/>
          </a:blip>
          <a:srcRect/>
          <a:stretch/>
        </p:blipFill>
        <p:spPr>
          <a:xfrm>
            <a:off x="5907261" y="4681358"/>
            <a:ext cx="2703111" cy="735498"/>
          </a:xfrm>
          <a:prstGeom prst="rect">
            <a:avLst/>
          </a:prstGeom>
          <a:noFill/>
          <a:ln>
            <a:noFill/>
          </a:ln>
        </p:spPr>
      </p:pic>
      <p:pic>
        <p:nvPicPr>
          <p:cNvPr id="195" name="Google Shape;195;g23d858a5d97_2_0" descr="Database | Bruker"/>
          <p:cNvPicPr preferRelativeResize="0"/>
          <p:nvPr/>
        </p:nvPicPr>
        <p:blipFill rotWithShape="1">
          <a:blip r:embed="rId8">
            <a:alphaModFix/>
          </a:blip>
          <a:srcRect/>
          <a:stretch/>
        </p:blipFill>
        <p:spPr>
          <a:xfrm>
            <a:off x="3816901" y="4899396"/>
            <a:ext cx="1126063" cy="1126063"/>
          </a:xfrm>
          <a:prstGeom prst="rect">
            <a:avLst/>
          </a:prstGeom>
          <a:noFill/>
          <a:ln>
            <a:noFill/>
          </a:ln>
        </p:spPr>
      </p:pic>
      <p:cxnSp>
        <p:nvCxnSpPr>
          <p:cNvPr id="196" name="Google Shape;196;g23d858a5d97_2_0"/>
          <p:cNvCxnSpPr/>
          <p:nvPr/>
        </p:nvCxnSpPr>
        <p:spPr>
          <a:xfrm rot="5400000">
            <a:off x="4525631" y="3719946"/>
            <a:ext cx="1218600" cy="1140600"/>
          </a:xfrm>
          <a:prstGeom prst="curvedConnector3">
            <a:avLst>
              <a:gd name="adj1" fmla="val 50000"/>
            </a:avLst>
          </a:prstGeom>
          <a:noFill/>
          <a:ln w="57150" cap="flat" cmpd="sng">
            <a:solidFill>
              <a:schemeClr val="accent1"/>
            </a:solidFill>
            <a:prstDash val="solid"/>
            <a:round/>
            <a:headEnd type="none" w="sm" len="sm"/>
            <a:tailEnd type="triangle" w="med" len="med"/>
          </a:ln>
        </p:spPr>
      </p:cxnSp>
      <p:sp>
        <p:nvSpPr>
          <p:cNvPr id="197" name="Google Shape;197;g23d858a5d97_2_0"/>
          <p:cNvSpPr txBox="1"/>
          <p:nvPr/>
        </p:nvSpPr>
        <p:spPr>
          <a:xfrm>
            <a:off x="3816901" y="6025459"/>
            <a:ext cx="1720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Database</a:t>
            </a:r>
            <a:endParaRPr sz="1800" b="0" i="0" u="none" strike="noStrike" cap="none">
              <a:solidFill>
                <a:schemeClr val="dk1"/>
              </a:solidFill>
              <a:latin typeface="Century Gothic"/>
              <a:ea typeface="Century Gothic"/>
              <a:cs typeface="Century Gothic"/>
              <a:sym typeface="Century Gothic"/>
            </a:endParaRPr>
          </a:p>
        </p:txBody>
      </p:sp>
      <p:sp>
        <p:nvSpPr>
          <p:cNvPr id="198" name="Google Shape;198;g23d858a5d97_2_0"/>
          <p:cNvSpPr txBox="1"/>
          <p:nvPr/>
        </p:nvSpPr>
        <p:spPr>
          <a:xfrm>
            <a:off x="465012" y="4981655"/>
            <a:ext cx="1921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Professor/</a:t>
            </a:r>
            <a:endParaRPr sz="1800" b="0" i="0" u="none" strike="noStrike" cap="none">
              <a:solidFill>
                <a:schemeClr val="dk1"/>
              </a:solidFill>
              <a:latin typeface="Century Gothic"/>
              <a:ea typeface="Century Gothic"/>
              <a:cs typeface="Century Gothic"/>
              <a:sym typeface="Century Gothic"/>
            </a:endParaRPr>
          </a:p>
          <a:p>
            <a:pPr marL="0" marR="0" lvl="0" indent="0" algn="l" rtl="0">
              <a:spcBef>
                <a:spcPts val="0"/>
              </a:spcBef>
              <a:spcAft>
                <a:spcPts val="0"/>
              </a:spcAft>
              <a:buClr>
                <a:schemeClr val="dk1"/>
              </a:buClr>
              <a:buSzPts val="1800"/>
              <a:buFont typeface="Century Gothic"/>
              <a:buNone/>
            </a:pPr>
            <a:r>
              <a:rPr lang="en-US" sz="1800" b="0" i="0" u="none" strike="noStrike" cap="none">
                <a:solidFill>
                  <a:schemeClr val="dk1"/>
                </a:solidFill>
                <a:latin typeface="Century Gothic"/>
                <a:ea typeface="Century Gothic"/>
                <a:cs typeface="Century Gothic"/>
                <a:sym typeface="Century Gothic"/>
              </a:rPr>
              <a:t>Admin</a:t>
            </a:r>
            <a:endParaRPr sz="1800" b="0" i="0" u="none" strike="noStrike" cap="none">
              <a:solidFill>
                <a:schemeClr val="dk1"/>
              </a:solidFill>
              <a:latin typeface="Century Gothic"/>
              <a:ea typeface="Century Gothic"/>
              <a:cs typeface="Century Gothic"/>
              <a:sym typeface="Century Gothic"/>
            </a:endParaRPr>
          </a:p>
        </p:txBody>
      </p:sp>
      <p:pic>
        <p:nvPicPr>
          <p:cNvPr id="199" name="Google Shape;199;g23d858a5d97_2_0" descr="Teacher with solid fill"/>
          <p:cNvPicPr preferRelativeResize="0"/>
          <p:nvPr/>
        </p:nvPicPr>
        <p:blipFill rotWithShape="1">
          <a:blip r:embed="rId9">
            <a:alphaModFix/>
          </a:blip>
          <a:srcRect/>
          <a:stretch/>
        </p:blipFill>
        <p:spPr>
          <a:xfrm>
            <a:off x="475665" y="4091009"/>
            <a:ext cx="914400" cy="914400"/>
          </a:xfrm>
          <a:prstGeom prst="rect">
            <a:avLst/>
          </a:prstGeom>
          <a:noFill/>
          <a:ln>
            <a:noFill/>
          </a:ln>
        </p:spPr>
      </p:pic>
      <p:cxnSp>
        <p:nvCxnSpPr>
          <p:cNvPr id="200" name="Google Shape;200;g23d858a5d97_2_0"/>
          <p:cNvCxnSpPr/>
          <p:nvPr/>
        </p:nvCxnSpPr>
        <p:spPr>
          <a:xfrm rot="10800000" flipH="1">
            <a:off x="1561811" y="3655350"/>
            <a:ext cx="1153500" cy="732000"/>
          </a:xfrm>
          <a:prstGeom prst="straightConnector1">
            <a:avLst/>
          </a:prstGeom>
          <a:noFill/>
          <a:ln w="57150" cap="flat" cmpd="sng">
            <a:solidFill>
              <a:schemeClr val="accent1"/>
            </a:solidFill>
            <a:prstDash val="solid"/>
            <a:round/>
            <a:headEnd type="triangle" w="med" len="med"/>
            <a:tailEnd type="triangle" w="med" len="med"/>
          </a:ln>
        </p:spPr>
      </p:cxnSp>
    </p:spTree>
    <p:extLst>
      <p:ext uri="{BB962C8B-B14F-4D97-AF65-F5344CB8AC3E}">
        <p14:creationId xmlns:p14="http://schemas.microsoft.com/office/powerpoint/2010/main" val="355844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System Architecture</a:t>
            </a:r>
            <a:endParaRPr>
              <a:latin typeface="Arial"/>
              <a:ea typeface="Arial"/>
              <a:cs typeface="Arial"/>
              <a:sym typeface="Arial"/>
            </a:endParaRPr>
          </a:p>
        </p:txBody>
      </p:sp>
      <p:sp>
        <p:nvSpPr>
          <p:cNvPr id="223" name="Google Shape;223;p37"/>
          <p:cNvSpPr txBox="1">
            <a:spLocks noGrp="1"/>
          </p:cNvSpPr>
          <p:nvPr>
            <p:ph idx="1"/>
          </p:nvPr>
        </p:nvSpPr>
        <p:spPr>
          <a:xfrm>
            <a:off x="685800" y="2194560"/>
            <a:ext cx="10820400" cy="4024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Arial"/>
              <a:buChar char="•"/>
            </a:pPr>
            <a:r>
              <a:rPr lang="en-US" b="0" i="0" dirty="0">
                <a:latin typeface="Arial"/>
                <a:ea typeface="Arial"/>
                <a:cs typeface="Arial"/>
                <a:sym typeface="Arial"/>
              </a:rPr>
              <a:t>High-level diagram of the system architecture</a:t>
            </a:r>
            <a:endParaRPr dirty="0"/>
          </a:p>
          <a:p>
            <a:pPr marL="457200" lvl="0" indent="-342900" algn="l" rtl="0">
              <a:lnSpc>
                <a:spcPct val="90000"/>
              </a:lnSpc>
              <a:spcBef>
                <a:spcPts val="1000"/>
              </a:spcBef>
              <a:spcAft>
                <a:spcPts val="0"/>
              </a:spcAft>
              <a:buSzPts val="1800"/>
              <a:buFont typeface="Arial"/>
              <a:buChar char="•"/>
            </a:pPr>
            <a:r>
              <a:rPr lang="en-US" b="0" i="0" dirty="0">
                <a:latin typeface="Arial"/>
                <a:ea typeface="Arial"/>
                <a:cs typeface="Arial"/>
                <a:sym typeface="Arial"/>
              </a:rPr>
              <a:t>Key Components: </a:t>
            </a:r>
            <a:endParaRPr dirty="0"/>
          </a:p>
          <a:p>
            <a:pPr marL="0" lvl="0" indent="0" algn="l" rtl="0">
              <a:lnSpc>
                <a:spcPct val="90000"/>
              </a:lnSpc>
              <a:spcBef>
                <a:spcPts val="1000"/>
              </a:spcBef>
              <a:spcAft>
                <a:spcPts val="0"/>
              </a:spcAft>
              <a:buSzPts val="1800"/>
              <a:buNone/>
            </a:pPr>
            <a:r>
              <a:rPr lang="en-US" dirty="0">
                <a:latin typeface="Arial"/>
                <a:ea typeface="Arial"/>
                <a:cs typeface="Arial"/>
                <a:sym typeface="Arial"/>
              </a:rPr>
              <a:t>	+ </a:t>
            </a:r>
            <a:r>
              <a:rPr lang="en-US" b="0" i="0" dirty="0">
                <a:latin typeface="Arial"/>
                <a:ea typeface="Arial"/>
                <a:cs typeface="Arial"/>
                <a:sym typeface="Arial"/>
              </a:rPr>
              <a:t>Frontend</a:t>
            </a:r>
            <a:r>
              <a:rPr lang="en-US" dirty="0">
                <a:latin typeface="Arial"/>
                <a:ea typeface="Arial"/>
                <a:cs typeface="Arial"/>
                <a:sym typeface="Arial"/>
              </a:rPr>
              <a:t>: </a:t>
            </a:r>
            <a:r>
              <a:rPr lang="en-US" dirty="0" err="1">
                <a:latin typeface="Arial"/>
                <a:ea typeface="Arial"/>
                <a:cs typeface="Arial"/>
                <a:sym typeface="Arial"/>
              </a:rPr>
              <a:t>Streamlit</a:t>
            </a:r>
            <a:r>
              <a:rPr lang="en-US" dirty="0">
                <a:latin typeface="Arial"/>
                <a:ea typeface="Arial"/>
                <a:cs typeface="Arial"/>
                <a:sym typeface="Arial"/>
              </a:rPr>
              <a:t> as a user </a:t>
            </a:r>
            <a:r>
              <a:rPr lang="en-US" b="0" i="0" dirty="0">
                <a:latin typeface="Arial"/>
                <a:ea typeface="Arial"/>
                <a:cs typeface="Arial"/>
                <a:sym typeface="Arial"/>
              </a:rPr>
              <a:t>interface for the </a:t>
            </a:r>
            <a:r>
              <a:rPr lang="en-US" b="0" i="0" dirty="0" err="1">
                <a:latin typeface="Arial"/>
                <a:ea typeface="Arial"/>
                <a:cs typeface="Arial"/>
                <a:sym typeface="Arial"/>
              </a:rPr>
              <a:t>chatbot</a:t>
            </a:r>
            <a:endParaRPr dirty="0"/>
          </a:p>
          <a:p>
            <a:pPr marL="0" lvl="0" indent="0" algn="l" rtl="0">
              <a:lnSpc>
                <a:spcPct val="90000"/>
              </a:lnSpc>
              <a:spcBef>
                <a:spcPts val="1000"/>
              </a:spcBef>
              <a:spcAft>
                <a:spcPts val="0"/>
              </a:spcAft>
              <a:buSzPts val="1800"/>
              <a:buNone/>
            </a:pPr>
            <a:r>
              <a:rPr lang="en-US" dirty="0">
                <a:latin typeface="Arial"/>
                <a:ea typeface="Arial"/>
                <a:cs typeface="Arial"/>
                <a:sym typeface="Arial"/>
              </a:rPr>
              <a:t>	+ Backend: </a:t>
            </a:r>
            <a:r>
              <a:rPr lang="en-US" b="0" i="0" dirty="0">
                <a:latin typeface="Arial"/>
                <a:ea typeface="Arial"/>
                <a:cs typeface="Arial"/>
                <a:sym typeface="Arial"/>
              </a:rPr>
              <a:t>Python application and </a:t>
            </a:r>
            <a:r>
              <a:rPr lang="en-US" b="0" i="0" dirty="0" err="1">
                <a:latin typeface="Arial"/>
                <a:ea typeface="Arial"/>
                <a:cs typeface="Arial"/>
                <a:sym typeface="Arial"/>
              </a:rPr>
              <a:t>OpenAI</a:t>
            </a:r>
            <a:r>
              <a:rPr lang="en-US" b="0" i="0" dirty="0">
                <a:latin typeface="Arial"/>
                <a:ea typeface="Arial"/>
                <a:cs typeface="Arial"/>
                <a:sym typeface="Arial"/>
              </a:rPr>
              <a:t> GPT</a:t>
            </a:r>
            <a:endParaRPr dirty="0"/>
          </a:p>
          <a:p>
            <a:pPr marL="0" lvl="0" indent="0" algn="l" rtl="0">
              <a:lnSpc>
                <a:spcPct val="90000"/>
              </a:lnSpc>
              <a:spcBef>
                <a:spcPts val="1000"/>
              </a:spcBef>
              <a:spcAft>
                <a:spcPts val="0"/>
              </a:spcAft>
              <a:buSzPts val="1800"/>
              <a:buNone/>
            </a:pPr>
            <a:r>
              <a:rPr lang="en-US" dirty="0">
                <a:latin typeface="Arial"/>
                <a:ea typeface="Arial"/>
                <a:cs typeface="Arial"/>
                <a:sym typeface="Arial"/>
              </a:rPr>
              <a:t>	+ Knowledge Base: </a:t>
            </a:r>
            <a:r>
              <a:rPr lang="en-US" b="0" i="0" dirty="0">
                <a:latin typeface="Arial"/>
                <a:ea typeface="Arial"/>
                <a:cs typeface="Arial"/>
                <a:sym typeface="Arial"/>
              </a:rPr>
              <a:t>Pinecone as a repository of information</a:t>
            </a:r>
            <a:endParaRPr dirty="0"/>
          </a:p>
          <a:p>
            <a:pPr marL="0" lvl="0" indent="0" algn="l" rtl="0">
              <a:lnSpc>
                <a:spcPct val="90000"/>
              </a:lnSpc>
              <a:spcBef>
                <a:spcPts val="1000"/>
              </a:spcBef>
              <a:spcAft>
                <a:spcPts val="0"/>
              </a:spcAft>
              <a:buSzPts val="1800"/>
              <a:buNone/>
            </a:pPr>
            <a:r>
              <a:rPr lang="en-US" dirty="0">
                <a:latin typeface="Arial"/>
                <a:ea typeface="Arial"/>
                <a:cs typeface="Arial"/>
                <a:sym typeface="Arial"/>
              </a:rPr>
              <a:t>	</a:t>
            </a:r>
            <a:endParaRPr dirty="0">
              <a:latin typeface="Arial"/>
              <a:ea typeface="Arial"/>
              <a:cs typeface="Arial"/>
              <a:sym typeface="Arial"/>
            </a:endParaRPr>
          </a:p>
        </p:txBody>
      </p:sp>
    </p:spTree>
    <p:extLst>
      <p:ext uri="{BB962C8B-B14F-4D97-AF65-F5344CB8AC3E}">
        <p14:creationId xmlns:p14="http://schemas.microsoft.com/office/powerpoint/2010/main" val="1533336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3d858a5d97_2_448"/>
          <p:cNvSpPr txBox="1">
            <a:spLocks noGrp="1"/>
          </p:cNvSpPr>
          <p:nvPr>
            <p:ph type="title"/>
          </p:nvPr>
        </p:nvSpPr>
        <p:spPr>
          <a:xfrm>
            <a:off x="2895600" y="764373"/>
            <a:ext cx="8610600" cy="12930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r>
              <a:rPr lang="en-US"/>
              <a:t>Underlying Technology - Streamlit</a:t>
            </a:r>
            <a:endParaRPr/>
          </a:p>
        </p:txBody>
      </p:sp>
      <p:sp>
        <p:nvSpPr>
          <p:cNvPr id="214" name="Google Shape;214;g23d858a5d97_2_448"/>
          <p:cNvSpPr txBox="1">
            <a:spLocks noGrp="1"/>
          </p:cNvSpPr>
          <p:nvPr>
            <p:ph idx="1"/>
          </p:nvPr>
        </p:nvSpPr>
        <p:spPr>
          <a:xfrm>
            <a:off x="685800" y="2194550"/>
            <a:ext cx="6941700" cy="4024200"/>
          </a:xfrm>
          <a:prstGeom prst="rect">
            <a:avLst/>
          </a:prstGeom>
        </p:spPr>
        <p:txBody>
          <a:bodyPr spcFirstLastPara="1" wrap="square" lIns="91425" tIns="45700" rIns="91425" bIns="45700" anchor="t" anchorCtr="0">
            <a:normAutofit fontScale="77500" lnSpcReduction="20000"/>
          </a:bodyPr>
          <a:lstStyle/>
          <a:p>
            <a:pPr marL="457200" lvl="0" indent="-351631" algn="l" rtl="0">
              <a:lnSpc>
                <a:spcPct val="150000"/>
              </a:lnSpc>
              <a:spcBef>
                <a:spcPts val="1000"/>
              </a:spcBef>
              <a:spcAft>
                <a:spcPts val="0"/>
              </a:spcAft>
              <a:buSzPct val="86206"/>
              <a:buChar char="•"/>
            </a:pPr>
            <a:r>
              <a:rPr lang="en-US" sz="2900" dirty="0"/>
              <a:t>Faster Way to build and Share Data Apps</a:t>
            </a:r>
            <a:endParaRPr sz="2900" dirty="0"/>
          </a:p>
          <a:p>
            <a:pPr marL="457200" lvl="0" indent="-351631" algn="l" rtl="0">
              <a:lnSpc>
                <a:spcPct val="150000"/>
              </a:lnSpc>
              <a:spcBef>
                <a:spcPts val="0"/>
              </a:spcBef>
              <a:spcAft>
                <a:spcPts val="0"/>
              </a:spcAft>
              <a:buSzPct val="86206"/>
              <a:buChar char="•"/>
            </a:pPr>
            <a:r>
              <a:rPr lang="en-US" sz="2900" dirty="0"/>
              <a:t>Comes as Python </a:t>
            </a:r>
            <a:r>
              <a:rPr lang="en-US" sz="2900" dirty="0" smtClean="0"/>
              <a:t>Library</a:t>
            </a:r>
            <a:endParaRPr lang="en-US" sz="2900" dirty="0"/>
          </a:p>
          <a:p>
            <a:pPr marL="731520" lvl="1" indent="-351631">
              <a:lnSpc>
                <a:spcPct val="150000"/>
              </a:lnSpc>
              <a:spcBef>
                <a:spcPts val="0"/>
              </a:spcBef>
              <a:spcAft>
                <a:spcPts val="0"/>
              </a:spcAft>
              <a:buSzPct val="86206"/>
              <a:buChar char="•"/>
            </a:pPr>
            <a:r>
              <a:rPr lang="en-US" sz="2500" dirty="0" smtClean="0"/>
              <a:t>pip </a:t>
            </a:r>
            <a:r>
              <a:rPr lang="en-US" sz="2500" dirty="0"/>
              <a:t>install </a:t>
            </a:r>
            <a:r>
              <a:rPr lang="en-US" sz="2500" dirty="0" err="1"/>
              <a:t>streamlit</a:t>
            </a:r>
            <a:endParaRPr sz="2500" dirty="0"/>
          </a:p>
          <a:p>
            <a:pPr marL="457200" lvl="0" indent="-351631" algn="l" rtl="0">
              <a:lnSpc>
                <a:spcPct val="150000"/>
              </a:lnSpc>
              <a:spcBef>
                <a:spcPts val="0"/>
              </a:spcBef>
              <a:spcAft>
                <a:spcPts val="0"/>
              </a:spcAft>
              <a:buSzPct val="86206"/>
              <a:buChar char="•"/>
            </a:pPr>
            <a:r>
              <a:rPr lang="en-US" sz="2900" dirty="0"/>
              <a:t>Integration with </a:t>
            </a:r>
            <a:r>
              <a:rPr lang="en-US" sz="2900" dirty="0" err="1"/>
              <a:t>github</a:t>
            </a:r>
            <a:endParaRPr sz="2900" dirty="0"/>
          </a:p>
          <a:p>
            <a:pPr marL="457200" lvl="0" indent="-351631" algn="l" rtl="0">
              <a:lnSpc>
                <a:spcPct val="150000"/>
              </a:lnSpc>
              <a:spcBef>
                <a:spcPts val="0"/>
              </a:spcBef>
              <a:spcAft>
                <a:spcPts val="0"/>
              </a:spcAft>
              <a:buSzPct val="86206"/>
              <a:buChar char="•"/>
            </a:pPr>
            <a:r>
              <a:rPr lang="en-US" sz="2900" dirty="0"/>
              <a:t>Quickly deploy app at streamlit.io</a:t>
            </a:r>
            <a:endParaRPr sz="2900" dirty="0"/>
          </a:p>
          <a:p>
            <a:pPr marL="457200" lvl="0" indent="-351631" algn="l" rtl="0">
              <a:lnSpc>
                <a:spcPct val="150000"/>
              </a:lnSpc>
              <a:spcBef>
                <a:spcPts val="0"/>
              </a:spcBef>
              <a:spcAft>
                <a:spcPts val="0"/>
              </a:spcAft>
              <a:buSzPct val="86206"/>
              <a:buChar char="•"/>
            </a:pPr>
            <a:r>
              <a:rPr lang="en-US" sz="2900" dirty="0"/>
              <a:t>Comes with lots of components e.g. chat</a:t>
            </a:r>
            <a:endParaRPr sz="2900" dirty="0"/>
          </a:p>
          <a:p>
            <a:pPr marL="457200" lvl="0" indent="-351631" algn="l" rtl="0">
              <a:lnSpc>
                <a:spcPct val="150000"/>
              </a:lnSpc>
              <a:spcBef>
                <a:spcPts val="0"/>
              </a:spcBef>
              <a:spcAft>
                <a:spcPts val="0"/>
              </a:spcAft>
              <a:buSzPct val="86206"/>
              <a:buChar char="•"/>
            </a:pPr>
            <a:r>
              <a:rPr lang="en-US" sz="2900" dirty="0"/>
              <a:t>Works well with python libraries  e.g. pandas</a:t>
            </a:r>
            <a:endParaRPr sz="2900" dirty="0"/>
          </a:p>
          <a:p>
            <a:pPr marL="457200" lvl="0" indent="0" algn="l" rtl="0">
              <a:spcBef>
                <a:spcPts val="1000"/>
              </a:spcBef>
              <a:spcAft>
                <a:spcPts val="0"/>
              </a:spcAft>
              <a:buNone/>
            </a:pPr>
            <a:endParaRPr dirty="0"/>
          </a:p>
        </p:txBody>
      </p:sp>
      <p:pic>
        <p:nvPicPr>
          <p:cNvPr id="215" name="Google Shape;215;g23d858a5d97_2_448"/>
          <p:cNvPicPr preferRelativeResize="0"/>
          <p:nvPr/>
        </p:nvPicPr>
        <p:blipFill>
          <a:blip r:embed="rId3">
            <a:alphaModFix/>
          </a:blip>
          <a:stretch>
            <a:fillRect/>
          </a:stretch>
        </p:blipFill>
        <p:spPr>
          <a:xfrm>
            <a:off x="7915400" y="3929652"/>
            <a:ext cx="4427524" cy="2928349"/>
          </a:xfrm>
          <a:prstGeom prst="rect">
            <a:avLst/>
          </a:prstGeom>
          <a:noFill/>
          <a:ln>
            <a:noFill/>
          </a:ln>
        </p:spPr>
      </p:pic>
      <p:pic>
        <p:nvPicPr>
          <p:cNvPr id="216" name="Google Shape;216;g23d858a5d97_2_448"/>
          <p:cNvPicPr preferRelativeResize="0"/>
          <p:nvPr/>
        </p:nvPicPr>
        <p:blipFill>
          <a:blip r:embed="rId4">
            <a:alphaModFix/>
          </a:blip>
          <a:stretch>
            <a:fillRect/>
          </a:stretch>
        </p:blipFill>
        <p:spPr>
          <a:xfrm>
            <a:off x="9546475" y="2265975"/>
            <a:ext cx="949450" cy="949450"/>
          </a:xfrm>
          <a:prstGeom prst="rect">
            <a:avLst/>
          </a:prstGeom>
          <a:noFill/>
          <a:ln>
            <a:noFill/>
          </a:ln>
        </p:spPr>
      </p:pic>
    </p:spTree>
    <p:extLst>
      <p:ext uri="{BB962C8B-B14F-4D97-AF65-F5344CB8AC3E}">
        <p14:creationId xmlns:p14="http://schemas.microsoft.com/office/powerpoint/2010/main" val="134872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3d858a5d97_2_163"/>
          <p:cNvSpPr txBox="1">
            <a:spLocks noGrp="1"/>
          </p:cNvSpPr>
          <p:nvPr>
            <p:ph type="title"/>
          </p:nvPr>
        </p:nvSpPr>
        <p:spPr>
          <a:xfrm>
            <a:off x="2895600" y="375348"/>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DATABASE DESIGN</a:t>
            </a:r>
            <a:endParaRPr/>
          </a:p>
        </p:txBody>
      </p:sp>
      <p:pic>
        <p:nvPicPr>
          <p:cNvPr id="208" name="Google Shape;208;g23d858a5d97_2_163"/>
          <p:cNvPicPr preferRelativeResize="0"/>
          <p:nvPr/>
        </p:nvPicPr>
        <p:blipFill>
          <a:blip r:embed="rId3">
            <a:alphaModFix/>
          </a:blip>
          <a:stretch>
            <a:fillRect/>
          </a:stretch>
        </p:blipFill>
        <p:spPr>
          <a:xfrm>
            <a:off x="1471300" y="1307400"/>
            <a:ext cx="9249399" cy="5343876"/>
          </a:xfrm>
          <a:prstGeom prst="rect">
            <a:avLst/>
          </a:prstGeom>
          <a:noFill/>
          <a:ln>
            <a:noFill/>
          </a:ln>
        </p:spPr>
      </p:pic>
    </p:spTree>
    <p:extLst>
      <p:ext uri="{BB962C8B-B14F-4D97-AF65-F5344CB8AC3E}">
        <p14:creationId xmlns:p14="http://schemas.microsoft.com/office/powerpoint/2010/main" val="379367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2"/>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1800"/>
              <a:buNone/>
            </a:pPr>
            <a:r>
              <a:rPr lang="en-US" i="0">
                <a:latin typeface="Arial"/>
                <a:ea typeface="Arial"/>
                <a:cs typeface="Arial"/>
                <a:sym typeface="Arial"/>
              </a:rPr>
              <a:t>Underlying Technology</a:t>
            </a:r>
            <a:endParaRPr>
              <a:latin typeface="Arial"/>
              <a:ea typeface="Arial"/>
              <a:cs typeface="Arial"/>
              <a:sym typeface="Arial"/>
            </a:endParaRPr>
          </a:p>
        </p:txBody>
      </p:sp>
      <p:sp>
        <p:nvSpPr>
          <p:cNvPr id="229" name="Google Shape;229;p2"/>
          <p:cNvSpPr txBox="1">
            <a:spLocks noGrp="1"/>
          </p:cNvSpPr>
          <p:nvPr>
            <p:ph idx="1"/>
          </p:nvPr>
        </p:nvSpPr>
        <p:spPr>
          <a:xfrm>
            <a:off x="838200" y="2090529"/>
            <a:ext cx="10515600" cy="4467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3200" b="0" i="0">
                <a:latin typeface="Arial"/>
                <a:ea typeface="Arial"/>
                <a:cs typeface="Arial"/>
                <a:sym typeface="Arial"/>
              </a:rPr>
              <a:t>1)  Large Language Model (LLM)</a:t>
            </a:r>
            <a:r>
              <a:rPr lang="en-US" sz="3200">
                <a:latin typeface="Arial"/>
                <a:ea typeface="Arial"/>
                <a:cs typeface="Arial"/>
                <a:sym typeface="Arial"/>
              </a:rPr>
              <a:t>:</a:t>
            </a:r>
            <a:endParaRPr/>
          </a:p>
          <a:p>
            <a:pPr marL="0" lvl="0" indent="0" algn="l" rtl="0">
              <a:lnSpc>
                <a:spcPct val="90000"/>
              </a:lnSpc>
              <a:spcBef>
                <a:spcPts val="1000"/>
              </a:spcBef>
              <a:spcAft>
                <a:spcPts val="0"/>
              </a:spcAft>
              <a:buSzPts val="1800"/>
              <a:buNone/>
            </a:pPr>
            <a:r>
              <a:rPr lang="en-US">
                <a:latin typeface="Arial"/>
                <a:ea typeface="Arial"/>
                <a:cs typeface="Arial"/>
                <a:sym typeface="Arial"/>
              </a:rPr>
              <a:t>	Model Details: </a:t>
            </a:r>
            <a:r>
              <a:rPr lang="en-US" b="0" i="0">
                <a:latin typeface="Arial"/>
                <a:ea typeface="Arial"/>
                <a:cs typeface="Arial"/>
                <a:sym typeface="Arial"/>
              </a:rPr>
              <a:t>OpenAI gpt-3.5-turbo-0613 </a:t>
            </a:r>
            <a:r>
              <a:rPr lang="en-US">
                <a:latin typeface="Arial"/>
                <a:ea typeface="Arial"/>
                <a:cs typeface="Arial"/>
                <a:sym typeface="Arial"/>
              </a:rPr>
              <a:t>&amp; text-embedding-ada-002</a:t>
            </a:r>
            <a:endParaRPr>
              <a:latin typeface="Arial"/>
              <a:ea typeface="Arial"/>
              <a:cs typeface="Arial"/>
              <a:sym typeface="Arial"/>
            </a:endParaRPr>
          </a:p>
          <a:p>
            <a:pPr marL="0" lvl="0" indent="0" algn="l" rtl="0">
              <a:lnSpc>
                <a:spcPct val="90000"/>
              </a:lnSpc>
              <a:spcBef>
                <a:spcPts val="1000"/>
              </a:spcBef>
              <a:spcAft>
                <a:spcPts val="0"/>
              </a:spcAft>
              <a:buSzPts val="1800"/>
              <a:buNone/>
            </a:pPr>
            <a:r>
              <a:rPr lang="en-US">
                <a:latin typeface="Arial"/>
                <a:ea typeface="Arial"/>
                <a:cs typeface="Arial"/>
                <a:sym typeface="Arial"/>
              </a:rPr>
              <a:t>	Core Functionality: </a:t>
            </a:r>
            <a:endParaRPr/>
          </a:p>
          <a:p>
            <a:pPr marL="914400" lvl="1" indent="-342900" algn="l" rtl="0">
              <a:lnSpc>
                <a:spcPct val="90000"/>
              </a:lnSpc>
              <a:spcBef>
                <a:spcPts val="500"/>
              </a:spcBef>
              <a:spcAft>
                <a:spcPts val="0"/>
              </a:spcAft>
              <a:buSzPts val="1800"/>
              <a:buChar char="•"/>
            </a:pPr>
            <a:r>
              <a:rPr lang="en-US">
                <a:latin typeface="Arial"/>
                <a:ea typeface="Arial"/>
                <a:cs typeface="Arial"/>
                <a:sym typeface="Arial"/>
              </a:rPr>
              <a:t>User Interaction</a:t>
            </a:r>
            <a:endParaRPr/>
          </a:p>
          <a:p>
            <a:pPr marL="914400" lvl="1" indent="-342900" algn="l" rtl="0">
              <a:lnSpc>
                <a:spcPct val="90000"/>
              </a:lnSpc>
              <a:spcBef>
                <a:spcPts val="500"/>
              </a:spcBef>
              <a:spcAft>
                <a:spcPts val="0"/>
              </a:spcAft>
              <a:buSzPts val="1800"/>
              <a:buChar char="•"/>
            </a:pPr>
            <a:r>
              <a:rPr lang="en-US" i="0">
                <a:latin typeface="Arial"/>
                <a:ea typeface="Arial"/>
                <a:cs typeface="Arial"/>
                <a:sym typeface="Arial"/>
              </a:rPr>
              <a:t>Language Understanding</a:t>
            </a:r>
            <a:endParaRPr/>
          </a:p>
          <a:p>
            <a:pPr marL="914400" lvl="1" indent="-342900" algn="l" rtl="0">
              <a:lnSpc>
                <a:spcPct val="90000"/>
              </a:lnSpc>
              <a:spcBef>
                <a:spcPts val="500"/>
              </a:spcBef>
              <a:spcAft>
                <a:spcPts val="0"/>
              </a:spcAft>
              <a:buSzPts val="1800"/>
              <a:buChar char="•"/>
            </a:pPr>
            <a:r>
              <a:rPr lang="en-US" i="0">
                <a:latin typeface="Arial"/>
                <a:ea typeface="Arial"/>
                <a:cs typeface="Arial"/>
                <a:sym typeface="Arial"/>
              </a:rPr>
              <a:t>Generating Responses including function call  </a:t>
            </a:r>
            <a:endParaRPr>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i="0">
                <a:latin typeface="Arial"/>
                <a:ea typeface="Arial"/>
                <a:cs typeface="Arial"/>
                <a:sym typeface="Arial"/>
              </a:rPr>
              <a:t>Conversational Flow</a:t>
            </a:r>
            <a:endParaRPr/>
          </a:p>
          <a:p>
            <a:pPr marL="914400" lvl="1" indent="-342900" algn="l" rtl="0">
              <a:lnSpc>
                <a:spcPct val="90000"/>
              </a:lnSpc>
              <a:spcBef>
                <a:spcPts val="500"/>
              </a:spcBef>
              <a:spcAft>
                <a:spcPts val="0"/>
              </a:spcAft>
              <a:buSzPts val="1800"/>
              <a:buChar char="•"/>
            </a:pPr>
            <a:r>
              <a:rPr lang="en-US" i="0">
                <a:latin typeface="Arial"/>
                <a:ea typeface="Arial"/>
                <a:cs typeface="Arial"/>
                <a:sym typeface="Arial"/>
              </a:rPr>
              <a:t>Personalization</a:t>
            </a:r>
            <a:endParaRPr i="0">
              <a:latin typeface="Arial"/>
              <a:ea typeface="Arial"/>
              <a:cs typeface="Arial"/>
              <a:sym typeface="Arial"/>
            </a:endParaRPr>
          </a:p>
          <a:p>
            <a:pPr marL="457200" lvl="0" indent="0" algn="l" rtl="0">
              <a:lnSpc>
                <a:spcPct val="90000"/>
              </a:lnSpc>
              <a:spcBef>
                <a:spcPts val="500"/>
              </a:spcBef>
              <a:spcAft>
                <a:spcPts val="0"/>
              </a:spcAft>
              <a:buNone/>
            </a:pPr>
            <a:endParaRPr>
              <a:latin typeface="Arial"/>
              <a:ea typeface="Arial"/>
              <a:cs typeface="Arial"/>
              <a:sym typeface="Arial"/>
            </a:endParaRPr>
          </a:p>
          <a:p>
            <a:pPr marL="457200" lvl="0" indent="0" algn="l" rtl="0">
              <a:lnSpc>
                <a:spcPct val="90000"/>
              </a:lnSpc>
              <a:spcBef>
                <a:spcPts val="500"/>
              </a:spcBef>
              <a:spcAft>
                <a:spcPts val="0"/>
              </a:spcAft>
              <a:buNone/>
            </a:pPr>
            <a:r>
              <a:rPr lang="en-US">
                <a:latin typeface="Arial"/>
                <a:ea typeface="Arial"/>
                <a:cs typeface="Arial"/>
                <a:sym typeface="Arial"/>
              </a:rPr>
              <a:t>This model serves as the central intelligence in chatBots, enabling dynamic and personalized interaction with users.</a:t>
            </a:r>
            <a:endParaRPr>
              <a:latin typeface="Arial"/>
              <a:ea typeface="Arial"/>
              <a:cs typeface="Arial"/>
              <a:sym typeface="Arial"/>
            </a:endParaRPr>
          </a:p>
        </p:txBody>
      </p:sp>
    </p:spTree>
    <p:extLst>
      <p:ext uri="{BB962C8B-B14F-4D97-AF65-F5344CB8AC3E}">
        <p14:creationId xmlns:p14="http://schemas.microsoft.com/office/powerpoint/2010/main" val="34501824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782</TotalTime>
  <Words>1557</Words>
  <Application>Microsoft Office PowerPoint</Application>
  <PresentationFormat>Widescreen</PresentationFormat>
  <Paragraphs>128</Paragraphs>
  <Slides>14</Slides>
  <Notes>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Noto Sans Symbols</vt:lpstr>
      <vt:lpstr>Vapor Trail</vt:lpstr>
      <vt:lpstr>CSTU GPT Conversational Agent Final Project - CSE 646 AI Applications Prof - Laiq Ahmad </vt:lpstr>
      <vt:lpstr>Outline</vt:lpstr>
      <vt:lpstr>Opportunity</vt:lpstr>
      <vt:lpstr>Capability Mapping </vt:lpstr>
      <vt:lpstr>TECHNICAL ARCHITECTURE</vt:lpstr>
      <vt:lpstr>System Architecture</vt:lpstr>
      <vt:lpstr>Underlying Technology - Streamlit</vt:lpstr>
      <vt:lpstr>DATABASE DESIGN</vt:lpstr>
      <vt:lpstr>Underlying Technology</vt:lpstr>
      <vt:lpstr>Underlying Technology</vt:lpstr>
      <vt:lpstr>Underlying Technology</vt:lpstr>
      <vt:lpstr>Workflow</vt:lpstr>
      <vt:lpstr>DEMO</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CSTU GPT</dc:title>
  <dc:creator>Sushil</dc:creator>
  <cp:lastModifiedBy>Sushil</cp:lastModifiedBy>
  <cp:revision>7</cp:revision>
  <dcterms:created xsi:type="dcterms:W3CDTF">2024-02-15T14:58:54Z</dcterms:created>
  <dcterms:modified xsi:type="dcterms:W3CDTF">2024-02-16T04:00:54Z</dcterms:modified>
</cp:coreProperties>
</file>