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entury Gothic" panose="020B0502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MY6QJTUqbIVC0zHlX9oAPv6Li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E49AAC-8250-4867-946D-D5580B7F0173}">
  <a:tblStyle styleId="{64E49AAC-8250-4867-946D-D5580B7F0173}"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E7E7"/>
          </a:solidFill>
        </a:fill>
      </a:tcStyle>
    </a:wholeTbl>
    <a:band1H>
      <a:tcTxStyle b="off" i="off"/>
      <a:tcStyle>
        <a:tcBdr/>
        <a:fill>
          <a:solidFill>
            <a:srgbClr val="F3CCCB"/>
          </a:solidFill>
        </a:fill>
      </a:tcStyle>
    </a:band1H>
    <a:band2H>
      <a:tcTxStyle b="off" i="off"/>
      <a:tcStyle>
        <a:tcBdr/>
      </a:tcStyle>
    </a:band2H>
    <a:band1V>
      <a:tcTxStyle b="off" i="off"/>
      <a:tcStyle>
        <a:tcBdr/>
        <a:fill>
          <a:solidFill>
            <a:srgbClr val="F3CCCB"/>
          </a:solidFill>
        </a:fill>
      </a:tcStyle>
    </a:band1V>
    <a:band2V>
      <a:tcTxStyle b="off" i="off"/>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Phil: Loads slides and advances them.  Introduces next speaker/topic.</a:t>
            </a:r>
            <a:endParaRPr b="1"/>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374151"/>
                </a:solidFill>
              </a:rPr>
              <a:t>Fang: to present</a:t>
            </a:r>
            <a:endParaRPr b="1">
              <a:solidFill>
                <a:srgbClr val="374151"/>
              </a:solidFill>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The OpenAI API serves as the backbone of the ChatBot’s, plays a crucial role by enabling the generation of responses and embeddings, which are essential for creating meaningful and interactive conversations. </a:t>
            </a:r>
            <a:r>
              <a:rPr lang="en-US" b="0" i="0">
                <a:solidFill>
                  <a:srgbClr val="000000"/>
                </a:solidFill>
                <a:latin typeface="Arial"/>
                <a:ea typeface="Arial"/>
                <a:cs typeface="Arial"/>
                <a:sym typeface="Arial"/>
              </a:rPr>
              <a:t>It enables the ChatBot to understand user queries, generate coherent responses, and create meaningful embeddings for efficient information retrieval to provide human-like interactions and enhance the overall user experience.</a:t>
            </a:r>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Here's how the OpenAI API is used for these purposes: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Responses:</a:t>
            </a:r>
            <a:r>
              <a:rPr lang="en-US" b="0" i="0">
                <a:solidFill>
                  <a:srgbClr val="374151"/>
                </a:solidFill>
                <a:latin typeface="Arial"/>
                <a:ea typeface="Arial"/>
                <a:cs typeface="Arial"/>
                <a:sym typeface="Arial"/>
              </a:rPr>
              <a:t> The OpenAI API is utilized to generate responses to the ChatBot. When a user inputs a message or query, it's sent to the OpenAI API for processing. The API employs advanced language models, such as GPT-3, to analyze the input and generate relevant and contextually appropriate responses. These responses can be in the form of textual messages that the ChatBot can provide to users, mimicking natural language conversations. The API offers control over the response generation process through parameters like "temperature" and "max tokens." Temperature controls the randomness of the generated responses, allowing the ChatBot to produce more diverse and creative outputs. Max tokens restricts the length of the generated response to a specified number of tokens, preventing excessively lengthy replies.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Embeddings:</a:t>
            </a:r>
            <a:r>
              <a:rPr lang="en-US" b="0" i="0">
                <a:solidFill>
                  <a:srgbClr val="374151"/>
                </a:solidFill>
                <a:latin typeface="Arial"/>
                <a:ea typeface="Arial"/>
                <a:cs typeface="Arial"/>
                <a:sym typeface="Arial"/>
              </a:rPr>
              <a:t> Embeddings are numerical representations of text that capture its semantic meaning. Embeddings play a critical role in various natural language processing tasks, including information retrieval and similarity analysis. In the ChatBot project, embeddings are used to represent the content of documents and user queries. The OpenAI API provides an "Embedding" endpoint that allows developers to create embeddings for input text. These embeddings are compact numerical vectors that encode the underlying meaning of the text. Embeddings are useful for various tasks, including comparing the similarity between documents, clustering similar documents, and enhancing the retrieval of relevant information from a knowledge base.</a:t>
            </a:r>
            <a:endParaRPr/>
          </a:p>
          <a:p>
            <a:pPr marL="457200" lvl="0" indent="-228600" algn="l" rtl="0">
              <a:lnSpc>
                <a:spcPct val="100000"/>
              </a:lnSpc>
              <a:spcBef>
                <a:spcPts val="0"/>
              </a:spcBef>
              <a:spcAft>
                <a:spcPts val="0"/>
              </a:spcAft>
              <a:buSzPts val="1100"/>
              <a:buNone/>
            </a:pPr>
            <a:endParaRPr/>
          </a:p>
        </p:txBody>
      </p:sp>
      <p:sp>
        <p:nvSpPr>
          <p:cNvPr id="234" name="Google Shape;234;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77219e571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77219e571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000" b="1">
                <a:solidFill>
                  <a:srgbClr val="1F1F1F"/>
                </a:solidFill>
              </a:rPr>
              <a:t>Lam: to present</a:t>
            </a:r>
            <a:endParaRPr sz="1000" b="1">
              <a:solidFill>
                <a:srgbClr val="1F1F1F"/>
              </a:solidFill>
            </a:endParaRPr>
          </a:p>
          <a:p>
            <a:pPr marL="158750" lvl="0" indent="0" algn="l" rtl="0">
              <a:lnSpc>
                <a:spcPct val="100000"/>
              </a:lnSpc>
              <a:spcBef>
                <a:spcPts val="0"/>
              </a:spcBef>
              <a:spcAft>
                <a:spcPts val="0"/>
              </a:spcAft>
              <a:buSzPts val="1100"/>
              <a:buNone/>
            </a:pPr>
            <a:r>
              <a:rPr lang="en-US" sz="1000" b="0" i="0">
                <a:solidFill>
                  <a:srgbClr val="1F1F1F"/>
                </a:solidFill>
                <a:latin typeface="Arial"/>
                <a:ea typeface="Arial"/>
                <a:cs typeface="Arial"/>
                <a:sym typeface="Arial"/>
              </a:rPr>
              <a:t>+Pinecone is a </a:t>
            </a:r>
            <a:r>
              <a:rPr lang="en-US" sz="1000">
                <a:latin typeface="Arial"/>
                <a:ea typeface="Arial"/>
                <a:cs typeface="Arial"/>
                <a:sym typeface="Arial"/>
              </a:rPr>
              <a:t>cloud-based</a:t>
            </a:r>
            <a:r>
              <a:rPr lang="en-US" sz="1000" b="0" i="0">
                <a:solidFill>
                  <a:srgbClr val="1F1F1F"/>
                </a:solidFill>
                <a:latin typeface="Arial"/>
                <a:ea typeface="Arial"/>
                <a:cs typeface="Arial"/>
                <a:sym typeface="Arial"/>
              </a:rPr>
              <a:t> vector database and </a:t>
            </a:r>
            <a:r>
              <a:rPr lang="en-US" sz="1000" b="0" i="0">
                <a:solidFill>
                  <a:srgbClr val="374151"/>
                </a:solidFill>
                <a:latin typeface="Arial"/>
                <a:ea typeface="Arial"/>
                <a:cs typeface="Arial"/>
                <a:sym typeface="Arial"/>
              </a:rPr>
              <a:t>and indexing system</a:t>
            </a:r>
            <a:r>
              <a:rPr lang="en-US" sz="1000" b="0" i="0">
                <a:solidFill>
                  <a:srgbClr val="1F1F1F"/>
                </a:solidFill>
                <a:latin typeface="Arial"/>
                <a:ea typeface="Arial"/>
                <a:cs typeface="Arial"/>
                <a:sym typeface="Arial"/>
              </a:rPr>
              <a:t> (KBaaS platform) with fully managed service that makes it easy to store, index, query/</a:t>
            </a:r>
            <a:r>
              <a:rPr lang="en-US" sz="1000" b="0" i="0">
                <a:solidFill>
                  <a:srgbClr val="374151"/>
                </a:solidFill>
                <a:latin typeface="Arial"/>
                <a:ea typeface="Arial"/>
                <a:cs typeface="Arial"/>
                <a:sym typeface="Arial"/>
              </a:rPr>
              <a:t>retrieve</a:t>
            </a:r>
            <a:r>
              <a:rPr lang="en-US" sz="1000" b="0" i="0">
                <a:solidFill>
                  <a:srgbClr val="1F1F1F"/>
                </a:solidFill>
                <a:latin typeface="Arial"/>
                <a:ea typeface="Arial"/>
                <a:cs typeface="Arial"/>
                <a:sym typeface="Arial"/>
              </a:rPr>
              <a:t>, and search for variety of </a:t>
            </a:r>
            <a:r>
              <a:rPr lang="en-US" sz="1000">
                <a:latin typeface="Arial"/>
                <a:ea typeface="Arial"/>
                <a:cs typeface="Arial"/>
                <a:sym typeface="Arial"/>
              </a:rPr>
              <a:t>multi-dimensional &amp; dense vector embedding </a:t>
            </a:r>
            <a:r>
              <a:rPr lang="en-US" sz="1000" b="0" i="0">
                <a:solidFill>
                  <a:srgbClr val="1F1F1F"/>
                </a:solidFill>
                <a:latin typeface="Arial"/>
                <a:ea typeface="Arial"/>
                <a:cs typeface="Arial"/>
                <a:sym typeface="Arial"/>
              </a:rPr>
              <a:t>data including text, image, audio and code. </a:t>
            </a:r>
            <a:r>
              <a:rPr lang="en-US" sz="1000" b="0" i="0">
                <a:solidFill>
                  <a:srgbClr val="374151"/>
                </a:solidFill>
                <a:latin typeface="Arial"/>
                <a:ea typeface="Arial"/>
                <a:cs typeface="Arial"/>
                <a:sym typeface="Arial"/>
              </a:rPr>
              <a:t>Pinecone can handle high-dimensional vector data efficiently, which is challenging for traditional ones.</a:t>
            </a:r>
            <a:endParaRPr sz="1000"/>
          </a:p>
          <a:p>
            <a:pPr marL="158750" lvl="0" indent="0" algn="l" rtl="0">
              <a:lnSpc>
                <a:spcPct val="100000"/>
              </a:lnSpc>
              <a:spcBef>
                <a:spcPts val="0"/>
              </a:spcBef>
              <a:spcAft>
                <a:spcPts val="0"/>
              </a:spcAft>
              <a:buSzPts val="1100"/>
              <a:buNone/>
            </a:pPr>
            <a:r>
              <a:rPr lang="en-US" sz="1000" b="0" i="0">
                <a:solidFill>
                  <a:srgbClr val="374151"/>
                </a:solidFill>
                <a:latin typeface="Arial"/>
                <a:ea typeface="Arial"/>
                <a:cs typeface="Arial"/>
                <a:sym typeface="Arial"/>
              </a:rPr>
              <a:t>+ Pinecone offers APIs that allow you to easily integrate it into your applications</a:t>
            </a:r>
            <a:endParaRPr sz="1000" b="0" i="0">
              <a:solidFill>
                <a:srgbClr val="1F1F1F"/>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000" b="0" i="0">
                <a:solidFill>
                  <a:srgbClr val="1F1F1F"/>
                </a:solidFill>
                <a:latin typeface="Arial"/>
                <a:ea typeface="Arial"/>
                <a:cs typeface="Arial"/>
                <a:sym typeface="Arial"/>
              </a:rPr>
              <a:t>+Pinecone can be used to query and search for data in a variety of ways, including: Full-text search, Phrase search, Regular expression search, Boolean search, </a:t>
            </a:r>
            <a:r>
              <a:rPr lang="en-US" sz="1000" b="1" i="0">
                <a:solidFill>
                  <a:srgbClr val="1F1F1F"/>
                </a:solidFill>
                <a:latin typeface="Arial"/>
                <a:ea typeface="Arial"/>
                <a:cs typeface="Arial"/>
                <a:sym typeface="Arial"/>
              </a:rPr>
              <a:t>Nearest neighbors search (similarity search), </a:t>
            </a:r>
            <a:r>
              <a:rPr lang="en-US" sz="1000" b="0" i="0">
                <a:solidFill>
                  <a:srgbClr val="1F1F1F"/>
                </a:solidFill>
                <a:latin typeface="Arial"/>
                <a:ea typeface="Arial"/>
                <a:cs typeface="Arial"/>
                <a:sym typeface="Arial"/>
              </a:rPr>
              <a:t>which can be done by calculating the similarity between the documents and then finding the documents with the highest similarity scores by various metrics such as cosine similarity, </a:t>
            </a:r>
            <a:r>
              <a:rPr lang="en-US" sz="1000" b="1" i="0">
                <a:solidFill>
                  <a:srgbClr val="1F1F1F"/>
                </a:solidFill>
                <a:latin typeface="Arial"/>
                <a:ea typeface="Arial"/>
                <a:cs typeface="Arial"/>
                <a:sym typeface="Arial"/>
              </a:rPr>
              <a:t>Vector search: documents to be embedded in vectors</a:t>
            </a:r>
            <a:r>
              <a:rPr lang="en-US" sz="1000" b="0" i="0">
                <a:solidFill>
                  <a:srgbClr val="1F1F1F"/>
                </a:solidFill>
                <a:latin typeface="Arial"/>
                <a:ea typeface="Arial"/>
                <a:cs typeface="Arial"/>
                <a:sym typeface="Arial"/>
              </a:rPr>
              <a:t>.</a:t>
            </a:r>
            <a:endParaRPr sz="1000" b="1" i="0">
              <a:solidFill>
                <a:srgbClr val="1F1F1F"/>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000" b="0" i="0">
                <a:solidFill>
                  <a:srgbClr val="1F1F1F"/>
                </a:solidFill>
                <a:latin typeface="Arial"/>
                <a:ea typeface="Arial"/>
                <a:cs typeface="Arial"/>
                <a:sym typeface="Arial"/>
              </a:rPr>
              <a:t>+Pinecone can also be used to generate text, translate languages, and answer questions.</a:t>
            </a:r>
            <a:endParaRPr sz="1000"/>
          </a:p>
          <a:p>
            <a:pPr marL="158750" lvl="0" indent="0" algn="l" rtl="0">
              <a:lnSpc>
                <a:spcPct val="100000"/>
              </a:lnSpc>
              <a:spcBef>
                <a:spcPts val="0"/>
              </a:spcBef>
              <a:spcAft>
                <a:spcPts val="0"/>
              </a:spcAft>
              <a:buSzPts val="1100"/>
              <a:buNone/>
            </a:pPr>
            <a:r>
              <a:rPr lang="en-US" sz="1000" b="0" i="0">
                <a:solidFill>
                  <a:srgbClr val="1F1F1F"/>
                </a:solidFill>
                <a:latin typeface="Arial"/>
                <a:ea typeface="Arial"/>
                <a:cs typeface="Arial"/>
                <a:sym typeface="Arial"/>
              </a:rPr>
              <a:t>+Here are some of the benefits of using Pinecone:</a:t>
            </a:r>
            <a:endParaRPr sz="1000"/>
          </a:p>
          <a:p>
            <a:pPr marL="457200" lvl="0" indent="-292100" algn="l" rtl="0">
              <a:lnSpc>
                <a:spcPct val="100000"/>
              </a:lnSpc>
              <a:spcBef>
                <a:spcPts val="0"/>
              </a:spcBef>
              <a:spcAft>
                <a:spcPts val="0"/>
              </a:spcAft>
              <a:buSzPts val="1000"/>
              <a:buFont typeface="Arial"/>
              <a:buChar char="•"/>
            </a:pPr>
            <a:r>
              <a:rPr lang="en-US" sz="1000" b="0" i="0">
                <a:solidFill>
                  <a:srgbClr val="1F1F1F"/>
                </a:solidFill>
                <a:latin typeface="Arial"/>
                <a:ea typeface="Arial"/>
                <a:cs typeface="Arial"/>
                <a:sym typeface="Arial"/>
              </a:rPr>
              <a:t>Scalability: Pinecone is a fully managed service that is scalable and reliable, </a:t>
            </a:r>
            <a:r>
              <a:rPr lang="en-US" sz="1000" b="0" i="0">
                <a:solidFill>
                  <a:srgbClr val="374151"/>
                </a:solidFill>
                <a:latin typeface="Arial"/>
                <a:ea typeface="Arial"/>
                <a:cs typeface="Arial"/>
                <a:sym typeface="Arial"/>
              </a:rPr>
              <a:t>suitable for large datasets and high query loads.</a:t>
            </a:r>
            <a:endParaRPr sz="1000" b="0" i="0">
              <a:solidFill>
                <a:srgbClr val="1F1F1F"/>
              </a:solidFill>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en-US" sz="1000" b="0" i="0">
                <a:solidFill>
                  <a:srgbClr val="1F1F1F"/>
                </a:solidFill>
                <a:latin typeface="Arial"/>
                <a:ea typeface="Arial"/>
                <a:cs typeface="Arial"/>
                <a:sym typeface="Arial"/>
              </a:rPr>
              <a:t>Reliability: Pinecone is a reliable service that is backed by Google Cloud. This means that your data is safe and secure, and you can be confident that it will be available when you need it.</a:t>
            </a:r>
            <a:endParaRPr sz="1000"/>
          </a:p>
          <a:p>
            <a:pPr marL="457200" marR="0" lvl="0" indent="-292100" algn="l" rtl="0">
              <a:lnSpc>
                <a:spcPct val="100000"/>
              </a:lnSpc>
              <a:spcBef>
                <a:spcPts val="0"/>
              </a:spcBef>
              <a:spcAft>
                <a:spcPts val="0"/>
              </a:spcAft>
              <a:buClr>
                <a:srgbClr val="000000"/>
              </a:buClr>
              <a:buSzPts val="1000"/>
              <a:buFont typeface="Arial"/>
              <a:buChar char="•"/>
            </a:pPr>
            <a:r>
              <a:rPr lang="en-US" sz="1000">
                <a:solidFill>
                  <a:schemeClr val="lt1"/>
                </a:solidFill>
                <a:latin typeface="Arial"/>
                <a:ea typeface="Arial"/>
                <a:cs typeface="Arial"/>
                <a:sym typeface="Arial"/>
              </a:rPr>
              <a:t>Simplicity</a:t>
            </a:r>
            <a:r>
              <a:rPr lang="en-US" sz="1000" b="0" i="0">
                <a:solidFill>
                  <a:srgbClr val="1F1F1F"/>
                </a:solidFill>
                <a:latin typeface="Arial"/>
                <a:ea typeface="Arial"/>
                <a:cs typeface="Arial"/>
                <a:sym typeface="Arial"/>
              </a:rPr>
              <a:t>: Pinecone is easy to use and can be integrated with a variety of other tools and services. You can easily add or remove data as needed.</a:t>
            </a:r>
            <a:endParaRPr sz="1000"/>
          </a:p>
          <a:p>
            <a:pPr marL="457200" marR="0" lvl="0" indent="-292100" algn="l" rtl="0">
              <a:lnSpc>
                <a:spcPct val="100000"/>
              </a:lnSpc>
              <a:spcBef>
                <a:spcPts val="0"/>
              </a:spcBef>
              <a:spcAft>
                <a:spcPts val="0"/>
              </a:spcAft>
              <a:buClr>
                <a:srgbClr val="000000"/>
              </a:buClr>
              <a:buSzPts val="1000"/>
              <a:buFont typeface="Arial"/>
              <a:buChar char="•"/>
            </a:pPr>
            <a:r>
              <a:rPr lang="en-US" sz="1000" b="0" i="0">
                <a:solidFill>
                  <a:srgbClr val="1F1F1F"/>
                </a:solidFill>
                <a:latin typeface="Arial"/>
                <a:ea typeface="Arial"/>
                <a:cs typeface="Arial"/>
                <a:sym typeface="Arial"/>
              </a:rPr>
              <a:t>Performance: Pinecone can handle large volumes of data, </a:t>
            </a:r>
            <a:r>
              <a:rPr lang="en-US" sz="1000" b="0" i="0">
                <a:solidFill>
                  <a:srgbClr val="374151"/>
                </a:solidFill>
                <a:latin typeface="Arial"/>
                <a:ea typeface="Arial"/>
                <a:cs typeface="Arial"/>
                <a:sym typeface="Arial"/>
              </a:rPr>
              <a:t>optimize storage and indexing strategies for vector data, ensuring quick retrieval times.</a:t>
            </a:r>
            <a:endParaRPr sz="1000" b="0" i="0">
              <a:solidFill>
                <a:srgbClr val="1F1F1F"/>
              </a:solidFill>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en-US" sz="1000" b="0" i="0">
                <a:solidFill>
                  <a:srgbClr val="1F1F1F"/>
                </a:solidFill>
                <a:latin typeface="Arial"/>
                <a:ea typeface="Arial"/>
                <a:cs typeface="Arial"/>
                <a:sym typeface="Arial"/>
              </a:rPr>
              <a:t>This makes it a great choice for applications that require high throughput and low latency. </a:t>
            </a:r>
            <a:endParaRPr sz="1000"/>
          </a:p>
        </p:txBody>
      </p:sp>
      <p:sp>
        <p:nvSpPr>
          <p:cNvPr id="241" name="Google Shape;241;g277219e5712_4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7219e5712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277219e5712_4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spcBef>
                <a:spcPts val="0"/>
              </a:spcBef>
              <a:spcAft>
                <a:spcPts val="0"/>
              </a:spcAft>
              <a:buClr>
                <a:schemeClr val="dk1"/>
              </a:buClr>
              <a:buSzPts val="1100"/>
              <a:buFont typeface="Arial"/>
              <a:buNone/>
            </a:pPr>
            <a:r>
              <a:rPr lang="en-US" sz="1000" b="1">
                <a:solidFill>
                  <a:srgbClr val="1F1F1F"/>
                </a:solidFill>
              </a:rPr>
              <a:t>Lam: to present</a:t>
            </a:r>
            <a:endParaRPr sz="1000">
              <a:solidFill>
                <a:srgbClr val="374151"/>
              </a:solidFill>
            </a:endParaRPr>
          </a:p>
          <a:p>
            <a:pPr marL="0" marR="0" lvl="0" indent="0" algn="l" rtl="0">
              <a:lnSpc>
                <a:spcPct val="100000"/>
              </a:lnSpc>
              <a:spcBef>
                <a:spcPts val="0"/>
              </a:spcBef>
              <a:spcAft>
                <a:spcPts val="0"/>
              </a:spcAft>
              <a:buClr>
                <a:srgbClr val="374151"/>
              </a:buClr>
              <a:buSzPts val="1100"/>
              <a:buFont typeface="Arial"/>
              <a:buNone/>
            </a:pPr>
            <a:r>
              <a:rPr lang="en-US" sz="1000" b="0" i="0">
                <a:solidFill>
                  <a:srgbClr val="374151"/>
                </a:solidFill>
                <a:latin typeface="Arial"/>
                <a:ea typeface="Arial"/>
                <a:cs typeface="Arial"/>
                <a:sym typeface="Arial"/>
              </a:rPr>
              <a:t>Pinecone plays a vital role in the ChatBot project by enabling efficient vector storage, indexing, search and retrieval, which is essential for providing accurate and contextually relevant response information to users.  </a:t>
            </a:r>
            <a:endParaRPr sz="1000"/>
          </a:p>
          <a:p>
            <a:pPr marL="457200" lvl="0" indent="-292100" algn="l" rtl="0">
              <a:lnSpc>
                <a:spcPct val="100000"/>
              </a:lnSpc>
              <a:spcBef>
                <a:spcPts val="0"/>
              </a:spcBef>
              <a:spcAft>
                <a:spcPts val="0"/>
              </a:spcAft>
              <a:buSzPts val="1000"/>
              <a:buFont typeface="Arial"/>
              <a:buAutoNum type="arabicPeriod"/>
            </a:pPr>
            <a:r>
              <a:rPr lang="en-US" sz="1000" b="1">
                <a:latin typeface="Arial"/>
                <a:ea typeface="Arial"/>
                <a:cs typeface="Arial"/>
                <a:sym typeface="Arial"/>
              </a:rPr>
              <a:t>Creating index and storing numerical vectors generated from document chunks by OpenAI embedding model into knowledge base</a:t>
            </a:r>
            <a:r>
              <a:rPr lang="en-US" sz="1000" b="1" i="0">
                <a:solidFill>
                  <a:srgbClr val="374151"/>
                </a:solidFill>
                <a:latin typeface="Arial"/>
                <a:ea typeface="Arial"/>
                <a:cs typeface="Arial"/>
                <a:sym typeface="Arial"/>
              </a:rPr>
              <a:t>:</a:t>
            </a:r>
            <a:r>
              <a:rPr lang="en-US" sz="1000" b="0" i="0">
                <a:solidFill>
                  <a:srgbClr val="374151"/>
                </a:solidFill>
                <a:latin typeface="Arial"/>
                <a:ea typeface="Arial"/>
                <a:cs typeface="Arial"/>
                <a:sym typeface="Arial"/>
              </a:rPr>
              <a:t>      In the ChatBot project, embeddings of textual data, such as user queries and knowledge base content, are used as vectors. These embeddings capture the semantic meaning of the text and are used to represent the content in a high-dimensional space. Numerical vectors (data points) are organized and indexed in Pinecone database (knowledge base). Pinecone index is a data structure optimized for efficient (fast and accurate) similarity search and retrieval. </a:t>
            </a:r>
            <a:endParaRPr sz="1000"/>
          </a:p>
          <a:p>
            <a:pPr marL="457200" marR="0" lvl="0" indent="-292100" algn="l" rtl="0">
              <a:lnSpc>
                <a:spcPct val="100000"/>
              </a:lnSpc>
              <a:spcBef>
                <a:spcPts val="0"/>
              </a:spcBef>
              <a:spcAft>
                <a:spcPts val="0"/>
              </a:spcAft>
              <a:buClr>
                <a:srgbClr val="000000"/>
              </a:buClr>
              <a:buSzPts val="1000"/>
              <a:buFont typeface="Arial"/>
              <a:buAutoNum type="arabicPeriod"/>
            </a:pPr>
            <a:r>
              <a:rPr lang="en-US" sz="1000" b="1" i="0">
                <a:solidFill>
                  <a:srgbClr val="374151"/>
                </a:solidFill>
                <a:latin typeface="Arial"/>
                <a:ea typeface="Arial"/>
                <a:cs typeface="Arial"/>
                <a:sym typeface="Arial"/>
              </a:rPr>
              <a:t>Knowledge Base Enrichment:</a:t>
            </a:r>
            <a:r>
              <a:rPr lang="en-US" sz="1000" b="0" i="0">
                <a:solidFill>
                  <a:srgbClr val="374151"/>
                </a:solidFill>
                <a:latin typeface="Arial"/>
                <a:ea typeface="Arial"/>
                <a:cs typeface="Arial"/>
                <a:sym typeface="Arial"/>
              </a:rPr>
              <a:t> Pinecone's indexing capabilities also enable the ChatBot to continuously enrich its knowledge base. New documents or pieces of information can be added to the index as new vectors. This means that as the ChatBot interacts with users and learns from their queries, it can incorporate new knowledge and adapt its responses over time</a:t>
            </a:r>
            <a:endParaRPr sz="1000"/>
          </a:p>
          <a:p>
            <a:pPr marL="457200" marR="0" lvl="0" indent="-292100" algn="l" rtl="0">
              <a:lnSpc>
                <a:spcPct val="100000"/>
              </a:lnSpc>
              <a:spcBef>
                <a:spcPts val="0"/>
              </a:spcBef>
              <a:spcAft>
                <a:spcPts val="0"/>
              </a:spcAft>
              <a:buClr>
                <a:srgbClr val="000000"/>
              </a:buClr>
              <a:buSzPts val="1000"/>
              <a:buFont typeface="Arial"/>
              <a:buAutoNum type="arabicPeriod"/>
            </a:pPr>
            <a:r>
              <a:rPr lang="en-US" sz="1000" b="1">
                <a:latin typeface="Arial"/>
                <a:ea typeface="Arial"/>
                <a:cs typeface="Arial"/>
                <a:sym typeface="Arial"/>
              </a:rPr>
              <a:t>Performing a comparison and similarity search in the knowledge base for generated embedding of user input</a:t>
            </a:r>
            <a:r>
              <a:rPr lang="en-US" sz="1000" b="1" i="0">
                <a:solidFill>
                  <a:srgbClr val="374151"/>
                </a:solidFill>
                <a:latin typeface="Arial"/>
                <a:ea typeface="Arial"/>
                <a:cs typeface="Arial"/>
                <a:sym typeface="Arial"/>
              </a:rPr>
              <a:t>:</a:t>
            </a:r>
            <a:r>
              <a:rPr lang="en-US" sz="1000" b="0" i="0">
                <a:solidFill>
                  <a:srgbClr val="374151"/>
                </a:solidFill>
                <a:latin typeface="Arial"/>
                <a:ea typeface="Arial"/>
                <a:cs typeface="Arial"/>
                <a:sym typeface="Arial"/>
              </a:rPr>
              <a:t> When a user inputs a query, the ChatBot generates an embedding for the query text using the OpenAI embedding model. This embedding represents the user's intent or question. The ChatBot then utilizes Pinecone's indexing capabilities to perform a similarity search to identify the similar information.</a:t>
            </a:r>
            <a:endParaRPr sz="1000"/>
          </a:p>
          <a:p>
            <a:pPr marL="457200" marR="0" lvl="0" indent="-292100" algn="l" rtl="0">
              <a:lnSpc>
                <a:spcPct val="100000"/>
              </a:lnSpc>
              <a:spcBef>
                <a:spcPts val="0"/>
              </a:spcBef>
              <a:spcAft>
                <a:spcPts val="0"/>
              </a:spcAft>
              <a:buClr>
                <a:srgbClr val="000000"/>
              </a:buClr>
              <a:buSzPts val="1000"/>
              <a:buFont typeface="Arial"/>
              <a:buAutoNum type="arabicPeriod"/>
            </a:pPr>
            <a:r>
              <a:rPr lang="en-US" sz="1000" b="1" i="0">
                <a:latin typeface="Arial"/>
                <a:ea typeface="Arial"/>
                <a:cs typeface="Arial"/>
                <a:sym typeface="Arial"/>
              </a:rPr>
              <a:t>Retrieving most relevant information by </a:t>
            </a:r>
            <a:r>
              <a:rPr lang="en-US" sz="1000" b="1">
                <a:latin typeface="Arial"/>
                <a:ea typeface="Arial"/>
                <a:cs typeface="Arial"/>
                <a:sym typeface="Arial"/>
              </a:rPr>
              <a:t>extracting the corresponding metadata from these vectors, including the content of the knowledge base entries </a:t>
            </a:r>
            <a:r>
              <a:rPr lang="en-US" sz="1000" b="0" i="0">
                <a:solidFill>
                  <a:srgbClr val="374151"/>
                </a:solidFill>
                <a:latin typeface="Arial"/>
                <a:ea typeface="Arial"/>
                <a:cs typeface="Arial"/>
                <a:sym typeface="Arial"/>
              </a:rPr>
              <a:t>.</a:t>
            </a:r>
            <a:endParaRPr sz="1000"/>
          </a:p>
        </p:txBody>
      </p:sp>
      <p:sp>
        <p:nvSpPr>
          <p:cNvPr id="249" name="Google Shape;249;g277219e5712_4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77219e5712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277219e5712_4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spcBef>
                <a:spcPts val="0"/>
              </a:spcBef>
              <a:spcAft>
                <a:spcPts val="0"/>
              </a:spcAft>
              <a:buClr>
                <a:schemeClr val="dk1"/>
              </a:buClr>
              <a:buSzPts val="1100"/>
              <a:buFont typeface="Arial"/>
              <a:buNone/>
            </a:pPr>
            <a:r>
              <a:rPr lang="en-US" sz="1000" b="1">
                <a:solidFill>
                  <a:srgbClr val="1F1F1F"/>
                </a:solidFill>
              </a:rPr>
              <a:t>Lam: to present</a:t>
            </a:r>
            <a:endParaRPr sz="1000" b="1"/>
          </a:p>
          <a:p>
            <a:pPr marL="0" marR="0" lvl="0" indent="0" algn="l" rtl="0">
              <a:lnSpc>
                <a:spcPct val="100000"/>
              </a:lnSpc>
              <a:spcBef>
                <a:spcPts val="0"/>
              </a:spcBef>
              <a:spcAft>
                <a:spcPts val="0"/>
              </a:spcAft>
              <a:buClr>
                <a:srgbClr val="374151"/>
              </a:buClr>
              <a:buSzPts val="1100"/>
              <a:buFont typeface="Arial"/>
              <a:buNone/>
            </a:pPr>
            <a:r>
              <a:rPr lang="en-US" sz="1000" b="1">
                <a:latin typeface="Arial"/>
                <a:ea typeface="Arial"/>
                <a:cs typeface="Arial"/>
                <a:sym typeface="Arial"/>
              </a:rPr>
              <a:t>Summary of coding steps:</a:t>
            </a:r>
            <a:endParaRPr sz="1000"/>
          </a:p>
          <a:p>
            <a:pPr marL="228600" marR="0" lvl="0" indent="-222250" algn="l" rtl="0">
              <a:lnSpc>
                <a:spcPct val="100000"/>
              </a:lnSpc>
              <a:spcBef>
                <a:spcPts val="0"/>
              </a:spcBef>
              <a:spcAft>
                <a:spcPts val="0"/>
              </a:spcAft>
              <a:buClr>
                <a:srgbClr val="374151"/>
              </a:buClr>
              <a:buSzPts val="1000"/>
              <a:buFont typeface="Arial"/>
              <a:buAutoNum type="arabicParenR"/>
            </a:pPr>
            <a:r>
              <a:rPr lang="en-US" sz="1000">
                <a:latin typeface="Arial"/>
                <a:ea typeface="Arial"/>
                <a:cs typeface="Arial"/>
                <a:sym typeface="Arial"/>
              </a:rPr>
              <a:t>Prepare knowledge documents: </a:t>
            </a:r>
            <a:r>
              <a:rPr lang="en-US" sz="1000" i="0">
                <a:latin typeface="Arial"/>
                <a:ea typeface="Arial"/>
                <a:cs typeface="Arial"/>
                <a:sym typeface="Arial"/>
              </a:rPr>
              <a:t>cstu-kb, cstu-qa, CSTU webpage and catalogue</a:t>
            </a:r>
            <a:endParaRPr sz="1000"/>
          </a:p>
          <a:p>
            <a:pPr marL="228600" marR="0" lvl="0" indent="-222250" algn="l" rtl="0">
              <a:lnSpc>
                <a:spcPct val="100000"/>
              </a:lnSpc>
              <a:spcBef>
                <a:spcPts val="0"/>
              </a:spcBef>
              <a:spcAft>
                <a:spcPts val="0"/>
              </a:spcAft>
              <a:buClr>
                <a:srgbClr val="374151"/>
              </a:buClr>
              <a:buSzPts val="1000"/>
              <a:buFont typeface="Arial"/>
              <a:buAutoNum type="arabicParenR"/>
            </a:pPr>
            <a:r>
              <a:rPr lang="en-US" sz="1000">
                <a:latin typeface="Arial"/>
                <a:ea typeface="Arial"/>
                <a:cs typeface="Arial"/>
                <a:sym typeface="Arial"/>
              </a:rPr>
              <a:t>Installing and importing Python pakages: </a:t>
            </a:r>
            <a:r>
              <a:rPr lang="en-US" sz="1000" b="1">
                <a:solidFill>
                  <a:srgbClr val="000000"/>
                </a:solidFill>
                <a:latin typeface="Arial"/>
                <a:ea typeface="Arial"/>
                <a:cs typeface="Arial"/>
                <a:sym typeface="Arial"/>
              </a:rPr>
              <a:t>openai</a:t>
            </a:r>
            <a:r>
              <a:rPr lang="en-US" sz="1000">
                <a:solidFill>
                  <a:srgbClr val="374151"/>
                </a:solidFill>
                <a:latin typeface="Arial"/>
                <a:ea typeface="Arial"/>
                <a:cs typeface="Arial"/>
                <a:sym typeface="Arial"/>
              </a:rPr>
              <a:t>, </a:t>
            </a:r>
            <a:r>
              <a:rPr lang="en-US" sz="1000" b="1">
                <a:solidFill>
                  <a:srgbClr val="000000"/>
                </a:solidFill>
                <a:latin typeface="Arial"/>
                <a:ea typeface="Arial"/>
                <a:cs typeface="Arial"/>
                <a:sym typeface="Arial"/>
              </a:rPr>
              <a:t>python-dotenv</a:t>
            </a:r>
            <a:r>
              <a:rPr lang="en-US" sz="1000">
                <a:solidFill>
                  <a:srgbClr val="374151"/>
                </a:solidFill>
                <a:latin typeface="Arial"/>
                <a:ea typeface="Arial"/>
                <a:cs typeface="Arial"/>
                <a:sym typeface="Arial"/>
              </a:rPr>
              <a:t>, </a:t>
            </a:r>
            <a:r>
              <a:rPr lang="en-US" sz="1000" b="1">
                <a:solidFill>
                  <a:srgbClr val="000000"/>
                </a:solidFill>
                <a:latin typeface="Arial"/>
                <a:ea typeface="Arial"/>
                <a:cs typeface="Arial"/>
                <a:sym typeface="Arial"/>
              </a:rPr>
              <a:t>pinecone-client</a:t>
            </a:r>
            <a:r>
              <a:rPr lang="en-US" sz="1000">
                <a:solidFill>
                  <a:srgbClr val="374151"/>
                </a:solidFill>
                <a:latin typeface="Arial"/>
                <a:ea typeface="Arial"/>
                <a:cs typeface="Arial"/>
                <a:sym typeface="Arial"/>
              </a:rPr>
              <a:t>, and </a:t>
            </a:r>
            <a:r>
              <a:rPr lang="en-US" sz="1000" b="1">
                <a:solidFill>
                  <a:srgbClr val="000000"/>
                </a:solidFill>
                <a:latin typeface="Arial"/>
                <a:ea typeface="Arial"/>
                <a:cs typeface="Arial"/>
                <a:sym typeface="Arial"/>
              </a:rPr>
              <a:t>PyPDF2 =&gt; PdfReader, pinecone</a:t>
            </a:r>
            <a:endParaRPr sz="1000">
              <a:latin typeface="Arial"/>
              <a:ea typeface="Arial"/>
              <a:cs typeface="Arial"/>
              <a:sym typeface="Arial"/>
            </a:endParaRPr>
          </a:p>
          <a:p>
            <a:pPr marL="228600" marR="0" lvl="0" indent="-222250" algn="l" rtl="0">
              <a:lnSpc>
                <a:spcPct val="100000"/>
              </a:lnSpc>
              <a:spcBef>
                <a:spcPts val="0"/>
              </a:spcBef>
              <a:spcAft>
                <a:spcPts val="0"/>
              </a:spcAft>
              <a:buClr>
                <a:srgbClr val="374151"/>
              </a:buClr>
              <a:buSzPts val="1000"/>
              <a:buFont typeface="Arial"/>
              <a:buAutoNum type="arabicParenR"/>
            </a:pPr>
            <a:r>
              <a:rPr lang="en-US" sz="1000" i="0">
                <a:latin typeface="Arial"/>
                <a:ea typeface="Arial"/>
                <a:cs typeface="Arial"/>
                <a:sym typeface="Arial"/>
              </a:rPr>
              <a:t>Getting and setting the </a:t>
            </a:r>
            <a:r>
              <a:rPr lang="en-US" sz="1000" b="1">
                <a:latin typeface="Arial"/>
                <a:ea typeface="Arial"/>
                <a:cs typeface="Arial"/>
                <a:sym typeface="Arial"/>
              </a:rPr>
              <a:t>PINECONE_API_KEY</a:t>
            </a:r>
            <a:endParaRPr sz="1000"/>
          </a:p>
          <a:p>
            <a:pPr marL="228600" marR="0" lvl="0" indent="-222250" algn="l" rtl="0">
              <a:lnSpc>
                <a:spcPct val="100000"/>
              </a:lnSpc>
              <a:spcBef>
                <a:spcPts val="0"/>
              </a:spcBef>
              <a:spcAft>
                <a:spcPts val="0"/>
              </a:spcAft>
              <a:buClr>
                <a:srgbClr val="374151"/>
              </a:buClr>
              <a:buSzPts val="1000"/>
              <a:buFont typeface="Arial"/>
              <a:buAutoNum type="arabicParenR"/>
            </a:pPr>
            <a:r>
              <a:rPr lang="en-US" sz="1000">
                <a:latin typeface="Arial"/>
                <a:ea typeface="Arial"/>
                <a:cs typeface="Arial"/>
                <a:sym typeface="Arial"/>
              </a:rPr>
              <a:t>Selecting embedding model </a:t>
            </a:r>
            <a:r>
              <a:rPr lang="en-US" sz="1000" b="1">
                <a:latin typeface="Arial"/>
                <a:ea typeface="Arial"/>
                <a:cs typeface="Arial"/>
                <a:sym typeface="Arial"/>
              </a:rPr>
              <a:t>"text-embedding-ada-002"</a:t>
            </a:r>
            <a:endParaRPr sz="1000">
              <a:latin typeface="Arial"/>
              <a:ea typeface="Arial"/>
              <a:cs typeface="Arial"/>
              <a:sym typeface="Arial"/>
            </a:endParaRPr>
          </a:p>
          <a:p>
            <a:pPr marL="228600" marR="0" lvl="0" indent="-222250" algn="l" rtl="0">
              <a:lnSpc>
                <a:spcPct val="100000"/>
              </a:lnSpc>
              <a:spcBef>
                <a:spcPts val="0"/>
              </a:spcBef>
              <a:spcAft>
                <a:spcPts val="0"/>
              </a:spcAft>
              <a:buClr>
                <a:srgbClr val="374151"/>
              </a:buClr>
              <a:buSzPts val="1000"/>
              <a:buFont typeface="Arial"/>
              <a:buAutoNum type="arabicParenR"/>
            </a:pPr>
            <a:r>
              <a:rPr lang="en-US" sz="1000">
                <a:latin typeface="Arial"/>
                <a:ea typeface="Arial"/>
                <a:cs typeface="Arial"/>
                <a:sym typeface="Arial"/>
              </a:rPr>
              <a:t>Chunking and embedding document text to vectors</a:t>
            </a:r>
            <a:endParaRPr sz="1000"/>
          </a:p>
          <a:p>
            <a:pPr marL="228600" marR="0" lvl="0" indent="-222250" algn="l" rtl="0">
              <a:lnSpc>
                <a:spcPct val="100000"/>
              </a:lnSpc>
              <a:spcBef>
                <a:spcPts val="0"/>
              </a:spcBef>
              <a:spcAft>
                <a:spcPts val="0"/>
              </a:spcAft>
              <a:buClr>
                <a:srgbClr val="374151"/>
              </a:buClr>
              <a:buSzPts val="1000"/>
              <a:buFont typeface="Arial"/>
              <a:buAutoNum type="arabicParenR"/>
            </a:pPr>
            <a:r>
              <a:rPr lang="en-US" sz="1000">
                <a:latin typeface="Arial"/>
                <a:ea typeface="Arial"/>
                <a:cs typeface="Arial"/>
                <a:sym typeface="Arial"/>
              </a:rPr>
              <a:t>Initializing Pinecone index  </a:t>
            </a:r>
            <a:endParaRPr sz="1000"/>
          </a:p>
          <a:p>
            <a:pPr marL="228600" marR="0" lvl="0" indent="-222250" algn="l" rtl="0">
              <a:lnSpc>
                <a:spcPct val="100000"/>
              </a:lnSpc>
              <a:spcBef>
                <a:spcPts val="0"/>
              </a:spcBef>
              <a:spcAft>
                <a:spcPts val="0"/>
              </a:spcAft>
              <a:buClr>
                <a:srgbClr val="374151"/>
              </a:buClr>
              <a:buSzPts val="1000"/>
              <a:buFont typeface="Arial"/>
              <a:buAutoNum type="arabicParenR"/>
            </a:pPr>
            <a:r>
              <a:rPr lang="en-US" sz="1000" b="1" u="none" strike="noStrike">
                <a:solidFill>
                  <a:srgbClr val="000000"/>
                </a:solidFill>
                <a:latin typeface="Arial"/>
                <a:ea typeface="Arial"/>
                <a:cs typeface="Arial"/>
                <a:sym typeface="Arial"/>
              </a:rPr>
              <a:t>Upserting or deleting vectors from Knowledge Base: </a:t>
            </a:r>
            <a:r>
              <a:rPr lang="en-US" sz="1000" b="1">
                <a:latin typeface="Arial"/>
                <a:ea typeface="Arial"/>
                <a:cs typeface="Arial"/>
                <a:sym typeface="Arial"/>
              </a:rPr>
              <a:t>upsert(cstu_file, index_name, name_space, cstu_id, chunk_size, stride):</a:t>
            </a:r>
            <a:r>
              <a:rPr lang="en-US" sz="1000">
                <a:solidFill>
                  <a:srgbClr val="374151"/>
                </a:solidFill>
                <a:latin typeface="Arial"/>
                <a:ea typeface="Arial"/>
                <a:cs typeface="Arial"/>
                <a:sym typeface="Arial"/>
              </a:rPr>
              <a:t>The </a:t>
            </a:r>
            <a:r>
              <a:rPr lang="en-US" sz="1000" b="1">
                <a:solidFill>
                  <a:srgbClr val="000000"/>
                </a:solidFill>
                <a:latin typeface="Arial"/>
                <a:ea typeface="Arial"/>
                <a:cs typeface="Arial"/>
                <a:sym typeface="Arial"/>
              </a:rPr>
              <a:t>mls_upsert</a:t>
            </a:r>
            <a:r>
              <a:rPr lang="en-US" sz="1000">
                <a:solidFill>
                  <a:srgbClr val="374151"/>
                </a:solidFill>
                <a:latin typeface="Arial"/>
                <a:ea typeface="Arial"/>
                <a:cs typeface="Arial"/>
                <a:sym typeface="Arial"/>
              </a:rPr>
              <a:t> function is defined to upsert chunks of text from a PDF document into the Pinecone index. It iterates through the document in chunks, creates embeddings for each chunk using the specified </a:t>
            </a:r>
            <a:r>
              <a:rPr lang="en-US" sz="1000" b="1">
                <a:solidFill>
                  <a:srgbClr val="000000"/>
                </a:solidFill>
                <a:latin typeface="Arial"/>
                <a:ea typeface="Arial"/>
                <a:cs typeface="Arial"/>
                <a:sym typeface="Arial"/>
              </a:rPr>
              <a:t>embed_model</a:t>
            </a:r>
            <a:r>
              <a:rPr lang="en-US" sz="1000">
                <a:solidFill>
                  <a:srgbClr val="374151"/>
                </a:solidFill>
                <a:latin typeface="Arial"/>
                <a:ea typeface="Arial"/>
                <a:cs typeface="Arial"/>
                <a:sym typeface="Arial"/>
              </a:rPr>
              <a:t>, and then upserts the embeddings and corresponding metadata into the Pinecone index.</a:t>
            </a:r>
            <a:endParaRPr sz="1000"/>
          </a:p>
          <a:p>
            <a:pPr marL="228600" marR="0" lvl="0" indent="-222250" algn="l" rtl="0">
              <a:lnSpc>
                <a:spcPct val="100000"/>
              </a:lnSpc>
              <a:spcBef>
                <a:spcPts val="0"/>
              </a:spcBef>
              <a:spcAft>
                <a:spcPts val="0"/>
              </a:spcAft>
              <a:buClr>
                <a:srgbClr val="374151"/>
              </a:buClr>
              <a:buSzPts val="1000"/>
              <a:buFont typeface="Arial"/>
              <a:buAutoNum type="arabicParenR"/>
            </a:pPr>
            <a:r>
              <a:rPr lang="en-US" sz="1000" b="0">
                <a:solidFill>
                  <a:srgbClr val="000000"/>
                </a:solidFill>
                <a:latin typeface="Arial"/>
                <a:ea typeface="Arial"/>
                <a:cs typeface="Arial"/>
                <a:sym typeface="Arial"/>
              </a:rPr>
              <a:t>Checking index status: index.describe_index_stats()</a:t>
            </a:r>
            <a:endParaRPr sz="1000"/>
          </a:p>
          <a:p>
            <a:pPr marL="228600" marR="0" lvl="0" indent="-222250" algn="l" rtl="0">
              <a:lnSpc>
                <a:spcPct val="100000"/>
              </a:lnSpc>
              <a:spcBef>
                <a:spcPts val="0"/>
              </a:spcBef>
              <a:spcAft>
                <a:spcPts val="0"/>
              </a:spcAft>
              <a:buClr>
                <a:srgbClr val="374151"/>
              </a:buClr>
              <a:buSzPts val="1000"/>
              <a:buFont typeface="Arial"/>
              <a:buAutoNum type="arabicParenR"/>
            </a:pPr>
            <a:r>
              <a:rPr lang="en-US" sz="1000">
                <a:latin typeface="Arial"/>
                <a:ea typeface="Arial"/>
                <a:cs typeface="Arial"/>
                <a:sym typeface="Arial"/>
              </a:rPr>
              <a:t>Querying the Pinecone index to retrieve relevant knowledge base entries (including metadata) based on the generated embedding of user input </a:t>
            </a:r>
            <a:endParaRPr sz="1000"/>
          </a:p>
          <a:p>
            <a:pPr marL="0" marR="0" lvl="0" indent="0" algn="l" rtl="0">
              <a:lnSpc>
                <a:spcPct val="100000"/>
              </a:lnSpc>
              <a:spcBef>
                <a:spcPts val="0"/>
              </a:spcBef>
              <a:spcAft>
                <a:spcPts val="0"/>
              </a:spcAft>
              <a:buClr>
                <a:srgbClr val="374151"/>
              </a:buClr>
              <a:buSzPts val="1100"/>
              <a:buFont typeface="Arial"/>
              <a:buNone/>
            </a:pPr>
            <a:r>
              <a:rPr lang="en-US" sz="1000" b="1">
                <a:solidFill>
                  <a:srgbClr val="000000"/>
                </a:solidFill>
                <a:latin typeface="Arial"/>
                <a:ea typeface="Arial"/>
                <a:cs typeface="Arial"/>
                <a:sym typeface="Arial"/>
              </a:rPr>
              <a:t>kb_res = index.query(res['data'][0]['embedding'], top_k=1, include_metadata=True, namespace='cstu')</a:t>
            </a:r>
            <a:endParaRPr sz="1000">
              <a:latin typeface="Arial"/>
              <a:ea typeface="Arial"/>
              <a:cs typeface="Arial"/>
              <a:sym typeface="Arial"/>
            </a:endParaRPr>
          </a:p>
          <a:p>
            <a:pPr marL="0" marR="0" lvl="0" indent="0" algn="l" rtl="0">
              <a:lnSpc>
                <a:spcPct val="100000"/>
              </a:lnSpc>
              <a:spcBef>
                <a:spcPts val="0"/>
              </a:spcBef>
              <a:spcAft>
                <a:spcPts val="0"/>
              </a:spcAft>
              <a:buClr>
                <a:srgbClr val="374151"/>
              </a:buClr>
              <a:buSzPts val="1100"/>
              <a:buFont typeface="Arial"/>
              <a:buNone/>
            </a:pPr>
            <a:r>
              <a:rPr lang="en-US" sz="1000" b="1">
                <a:solidFill>
                  <a:srgbClr val="000000"/>
                </a:solidFill>
                <a:latin typeface="Arial"/>
                <a:ea typeface="Arial"/>
                <a:cs typeface="Arial"/>
                <a:sym typeface="Arial"/>
              </a:rPr>
              <a:t>If the include_metadata parameter is set to True, the query method will only return the id, score, and metadata for each document. The vector for each document will not be returned</a:t>
            </a:r>
            <a:endParaRPr sz="1000">
              <a:latin typeface="Arial"/>
              <a:ea typeface="Arial"/>
              <a:cs typeface="Arial"/>
              <a:sym typeface="Arial"/>
            </a:endParaRPr>
          </a:p>
          <a:p>
            <a:pPr marL="0" marR="0" lvl="0" indent="0" algn="l" rtl="0">
              <a:lnSpc>
                <a:spcPct val="100000"/>
              </a:lnSpc>
              <a:spcBef>
                <a:spcPts val="0"/>
              </a:spcBef>
              <a:spcAft>
                <a:spcPts val="0"/>
              </a:spcAft>
              <a:buClr>
                <a:srgbClr val="374151"/>
              </a:buClr>
              <a:buSzPts val="1100"/>
              <a:buFont typeface="Arial"/>
              <a:buNone/>
            </a:pPr>
            <a:endParaRPr sz="1000">
              <a:latin typeface="Arial"/>
              <a:ea typeface="Arial"/>
              <a:cs typeface="Arial"/>
              <a:sym typeface="Arial"/>
            </a:endParaRPr>
          </a:p>
          <a:p>
            <a:pPr marL="228600" marR="0" lvl="0" indent="-158750" algn="l" rtl="0">
              <a:lnSpc>
                <a:spcPct val="100000"/>
              </a:lnSpc>
              <a:spcBef>
                <a:spcPts val="0"/>
              </a:spcBef>
              <a:spcAft>
                <a:spcPts val="0"/>
              </a:spcAft>
              <a:buClr>
                <a:srgbClr val="374151"/>
              </a:buClr>
              <a:buSzPts val="1100"/>
              <a:buFont typeface="Arial"/>
              <a:buNone/>
            </a:pPr>
            <a:endParaRPr sz="1000">
              <a:latin typeface="Arial"/>
              <a:ea typeface="Arial"/>
              <a:cs typeface="Arial"/>
              <a:sym typeface="Arial"/>
            </a:endParaRPr>
          </a:p>
          <a:p>
            <a:pPr marL="228600" marR="0" lvl="0" indent="-158750" algn="l" rtl="0">
              <a:lnSpc>
                <a:spcPct val="100000"/>
              </a:lnSpc>
              <a:spcBef>
                <a:spcPts val="0"/>
              </a:spcBef>
              <a:spcAft>
                <a:spcPts val="0"/>
              </a:spcAft>
              <a:buClr>
                <a:srgbClr val="374151"/>
              </a:buClr>
              <a:buSzPts val="1100"/>
              <a:buFont typeface="Arial"/>
              <a:buNone/>
            </a:pPr>
            <a:endParaRPr sz="1000">
              <a:latin typeface="Arial"/>
              <a:ea typeface="Arial"/>
              <a:cs typeface="Arial"/>
              <a:sym typeface="Arial"/>
            </a:endParaRPr>
          </a:p>
          <a:p>
            <a:pPr marL="0" marR="0" lvl="0" indent="0" algn="l" rtl="0">
              <a:lnSpc>
                <a:spcPct val="100000"/>
              </a:lnSpc>
              <a:spcBef>
                <a:spcPts val="0"/>
              </a:spcBef>
              <a:spcAft>
                <a:spcPts val="0"/>
              </a:spcAft>
              <a:buClr>
                <a:srgbClr val="374151"/>
              </a:buClr>
              <a:buSzPts val="1100"/>
              <a:buFont typeface="Arial"/>
              <a:buNone/>
            </a:pPr>
            <a:endParaRPr sz="1000" b="1">
              <a:latin typeface="Arial"/>
              <a:ea typeface="Arial"/>
              <a:cs typeface="Arial"/>
              <a:sym typeface="Arial"/>
            </a:endParaRPr>
          </a:p>
          <a:p>
            <a:pPr marL="0" marR="0" lvl="0" indent="0" algn="l" rtl="0">
              <a:lnSpc>
                <a:spcPct val="100000"/>
              </a:lnSpc>
              <a:spcBef>
                <a:spcPts val="0"/>
              </a:spcBef>
              <a:spcAft>
                <a:spcPts val="0"/>
              </a:spcAft>
              <a:buClr>
                <a:srgbClr val="374151"/>
              </a:buClr>
              <a:buSzPts val="1100"/>
              <a:buFont typeface="Arial"/>
              <a:buNone/>
            </a:pPr>
            <a:endParaRPr sz="1000">
              <a:latin typeface="Arial"/>
              <a:ea typeface="Arial"/>
              <a:cs typeface="Arial"/>
              <a:sym typeface="Arial"/>
            </a:endParaRPr>
          </a:p>
        </p:txBody>
      </p:sp>
      <p:sp>
        <p:nvSpPr>
          <p:cNvPr id="256" name="Google Shape;256;g277219e5712_4_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b="1"/>
              <a:t>Lam: to present</a:t>
            </a:r>
            <a:endParaRPr sz="1000" b="1"/>
          </a:p>
          <a:p>
            <a:pPr marL="0" lvl="0" indent="0" algn="l" rtl="0">
              <a:lnSpc>
                <a:spcPct val="115000"/>
              </a:lnSpc>
              <a:spcBef>
                <a:spcPts val="0"/>
              </a:spcBef>
              <a:spcAft>
                <a:spcPts val="0"/>
              </a:spcAft>
              <a:buClr>
                <a:schemeClr val="dk1"/>
              </a:buClr>
              <a:buSzPts val="1100"/>
              <a:buFont typeface="Arial"/>
              <a:buNone/>
            </a:pPr>
            <a:r>
              <a:rPr lang="en-US" sz="1000">
                <a:solidFill>
                  <a:srgbClr val="374151"/>
                </a:solidFill>
              </a:rPr>
              <a:t>SendGrid is a cloud-based email delivery and management service that provides developers with tools for sending emails. It's designed to simplify the process of sending emails, managing email campaigns, and ensuring that emails are delivered reliably to recipients' inboxes. SendGrid offers various features and capabilities.</a:t>
            </a:r>
            <a:endParaRPr sz="1000">
              <a:solidFill>
                <a:srgbClr val="374151"/>
              </a:solidFill>
            </a:endParaRPr>
          </a:p>
          <a:p>
            <a:pPr marL="0" lvl="0" indent="0" algn="l" rtl="0">
              <a:lnSpc>
                <a:spcPct val="115000"/>
              </a:lnSpc>
              <a:spcBef>
                <a:spcPts val="0"/>
              </a:spcBef>
              <a:spcAft>
                <a:spcPts val="0"/>
              </a:spcAft>
              <a:buClr>
                <a:schemeClr val="dk1"/>
              </a:buClr>
              <a:buSzPts val="1100"/>
              <a:buFont typeface="Arial"/>
              <a:buNone/>
            </a:pPr>
            <a:r>
              <a:rPr lang="en-US" sz="1000">
                <a:solidFill>
                  <a:srgbClr val="374151"/>
                </a:solidFill>
              </a:rPr>
              <a:t>SendGrid offers a powerful API that allows developers to programmatically send emails, enables you to incorporate email functionality directly into applications.</a:t>
            </a:r>
            <a:endParaRPr sz="1000">
              <a:solidFill>
                <a:srgbClr val="374151"/>
              </a:solidFill>
            </a:endParaRPr>
          </a:p>
          <a:p>
            <a:pPr marL="0" lvl="0" indent="0" algn="l" rtl="0">
              <a:spcBef>
                <a:spcPts val="0"/>
              </a:spcBef>
              <a:spcAft>
                <a:spcPts val="0"/>
              </a:spcAft>
              <a:buNone/>
            </a:pPr>
            <a:endParaRPr b="1"/>
          </a:p>
        </p:txBody>
      </p:sp>
      <p:sp>
        <p:nvSpPr>
          <p:cNvPr id="262" name="Google Shape;262;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a:solidFill>
                  <a:srgbClr val="374151"/>
                </a:solidFill>
              </a:rPr>
              <a:t>Joyce: to present</a:t>
            </a:r>
            <a:endParaRPr b="1">
              <a:solidFill>
                <a:srgbClr val="374151"/>
              </a:solidFill>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User Input:</a:t>
            </a:r>
            <a:r>
              <a:rPr lang="en-US" b="0" i="0">
                <a:solidFill>
                  <a:srgbClr val="374151"/>
                </a:solidFill>
                <a:latin typeface="Arial"/>
                <a:ea typeface="Arial"/>
                <a:cs typeface="Arial"/>
                <a:sym typeface="Arial"/>
              </a:rPr>
              <a:t> The interaction begins when a user provides an input to the ChatBot. This input could be a question, a query, or a request for information. The user submits their input through the user interface of the ChatBot application.</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API Call to OpenAI for Embedding:</a:t>
            </a:r>
            <a:r>
              <a:rPr lang="en-US" b="0" i="0">
                <a:solidFill>
                  <a:srgbClr val="374151"/>
                </a:solidFill>
                <a:latin typeface="Arial"/>
                <a:ea typeface="Arial"/>
                <a:cs typeface="Arial"/>
                <a:sym typeface="Arial"/>
              </a:rPr>
              <a:t> Once the user input is received, the ChatBot makes an API call to the OpenAI API to generate an embedding for the user's input. The embedding captures the semantic meaning of the text and represents it as a numerical vector.</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Embedding Comparison with Knowledge Base:</a:t>
            </a:r>
            <a:r>
              <a:rPr lang="en-US" b="0" i="0">
                <a:solidFill>
                  <a:srgbClr val="374151"/>
                </a:solidFill>
                <a:latin typeface="Arial"/>
                <a:ea typeface="Arial"/>
                <a:cs typeface="Arial"/>
                <a:sym typeface="Arial"/>
              </a:rPr>
              <a:t> The ChatBot takes the generated embedding for the user input and performs a similarity search in the knowledge base. It uses Pinecone's indexing capabilities to retrieve vectors from the knowledge base that are most similar to the user's query embedding. These retrieved vectors correspond to knowledge base entries that are contextually relevant to the user's query.</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Retrieval of Relevant Information:</a:t>
            </a:r>
            <a:r>
              <a:rPr lang="en-US" b="0" i="0">
                <a:solidFill>
                  <a:srgbClr val="374151"/>
                </a:solidFill>
                <a:latin typeface="Arial"/>
                <a:ea typeface="Arial"/>
                <a:cs typeface="Arial"/>
                <a:sym typeface="Arial"/>
              </a:rPr>
              <a:t> Pinecone returns a list of vectors representing knowledge base entries that are contextually relevant to the user's query. The ChatBot extracts the corresponding information from these vectors, which typically include the content of the knowledge base entries.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Response Generation:</a:t>
            </a:r>
            <a:r>
              <a:rPr lang="en-US" b="0" i="0">
                <a:solidFill>
                  <a:srgbClr val="374151"/>
                </a:solidFill>
                <a:latin typeface="Arial"/>
                <a:ea typeface="Arial"/>
                <a:cs typeface="Arial"/>
                <a:sym typeface="Arial"/>
              </a:rPr>
              <a:t> Based on the retrieved relevant information, the ChatBot generates a response to the user's query. It may use the content from the knowledge base vectors as part of the response or craft a response based on a combination of the knowledge base content and other predefined responses.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Display Response:</a:t>
            </a:r>
            <a:r>
              <a:rPr lang="en-US" b="0" i="0">
                <a:solidFill>
                  <a:srgbClr val="374151"/>
                </a:solidFill>
                <a:latin typeface="Arial"/>
                <a:ea typeface="Arial"/>
                <a:cs typeface="Arial"/>
                <a:sym typeface="Arial"/>
              </a:rPr>
              <a:t> The generated response is then displayed to the user through the user interface of the ChatBot application. The user sees the response on their screen, allowing them to understand and engage with the information provided by the ChatBot.</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User Interaction Continues:</a:t>
            </a:r>
            <a:r>
              <a:rPr lang="en-US" b="0" i="0">
                <a:solidFill>
                  <a:srgbClr val="374151"/>
                </a:solidFill>
                <a:latin typeface="Arial"/>
                <a:ea typeface="Arial"/>
                <a:cs typeface="Arial"/>
                <a:sym typeface="Arial"/>
              </a:rPr>
              <a:t> The user may continue the interaction by providing additional input or queries. The ChatBot repeats the process of generating embeddings, performing similarity searches, and generating responses for each new user input.</a:t>
            </a:r>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Throughout this workflow, the integration of OpenAI and Pinecone plays a crucial role. OpenAI's API generates embeddings that capture the meaning of user input, allowing the ChatBot to understand the user's intent. Pinecone's indexing capabilities ensure efficient and accurate retrieval of relevant information from the knowledge base, enhancing the ChatBot's ability to provide contextually relevant responses.</a:t>
            </a:r>
            <a:endParaRPr/>
          </a:p>
          <a:p>
            <a:pPr marL="457200" lvl="0" indent="-228600" algn="l" rtl="0">
              <a:lnSpc>
                <a:spcPct val="100000"/>
              </a:lnSpc>
              <a:spcBef>
                <a:spcPts val="0"/>
              </a:spcBef>
              <a:spcAft>
                <a:spcPts val="0"/>
              </a:spcAft>
              <a:buSzPts val="1100"/>
              <a:buNone/>
            </a:pPr>
            <a:endParaRPr/>
          </a:p>
        </p:txBody>
      </p:sp>
      <p:sp>
        <p:nvSpPr>
          <p:cNvPr id="269" name="Google Shape;269;p4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a:t>Sushil: to demo</a:t>
            </a:r>
            <a:endParaRPr b="1"/>
          </a:p>
          <a:p>
            <a:pPr marL="228600" lvl="0" indent="-228600" algn="l" rtl="0">
              <a:lnSpc>
                <a:spcPct val="100000"/>
              </a:lnSpc>
              <a:spcBef>
                <a:spcPts val="0"/>
              </a:spcBef>
              <a:spcAft>
                <a:spcPts val="0"/>
              </a:spcAft>
              <a:buSzPts val="1100"/>
              <a:buAutoNum type="alphaLcParenR"/>
            </a:pPr>
            <a:r>
              <a:rPr lang="en-US"/>
              <a:t>Showcase the chatbot in action, demonstrating its core capabilities with real-world scenarios. </a:t>
            </a:r>
            <a:endParaRPr/>
          </a:p>
          <a:p>
            <a:pPr marL="228600" lvl="0" indent="-228600" algn="l" rtl="0">
              <a:lnSpc>
                <a:spcPct val="100000"/>
              </a:lnSpc>
              <a:spcBef>
                <a:spcPts val="0"/>
              </a:spcBef>
              <a:spcAft>
                <a:spcPts val="0"/>
              </a:spcAft>
              <a:buSzPts val="1100"/>
              <a:buAutoNum type="alphaLcParenR"/>
            </a:pPr>
            <a:r>
              <a:rPr lang="en-US"/>
              <a:t>b) Highlight any specific challenges face during development and how they were addressed. </a:t>
            </a:r>
            <a:br>
              <a:rPr lang="en-US"/>
            </a:br>
            <a:endParaRPr/>
          </a:p>
        </p:txBody>
      </p:sp>
      <p:sp>
        <p:nvSpPr>
          <p:cNvPr id="275" name="Google Shape;2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rPr>
              <a:t>Alok: to present</a:t>
            </a:r>
            <a:endParaRPr b="1"/>
          </a:p>
          <a:p>
            <a:pPr marL="228600" lvl="0" indent="-228600" algn="l" rtl="0">
              <a:lnSpc>
                <a:spcPct val="100000"/>
              </a:lnSpc>
              <a:spcBef>
                <a:spcPts val="0"/>
              </a:spcBef>
              <a:spcAft>
                <a:spcPts val="0"/>
              </a:spcAft>
              <a:buSzPts val="1100"/>
              <a:buAutoNum type="alphaLcParenR"/>
            </a:pPr>
            <a:r>
              <a:rPr lang="en-US"/>
              <a:t>Reflect on the development process and agile methodology used during the project. </a:t>
            </a:r>
            <a:endParaRPr/>
          </a:p>
          <a:p>
            <a:pPr marL="228600" lvl="0" indent="-228600" algn="l" rtl="0">
              <a:lnSpc>
                <a:spcPct val="100000"/>
              </a:lnSpc>
              <a:spcBef>
                <a:spcPts val="0"/>
              </a:spcBef>
              <a:spcAft>
                <a:spcPts val="0"/>
              </a:spcAft>
              <a:buSzPts val="1100"/>
              <a:buAutoNum type="alphaLcParenR"/>
            </a:pPr>
            <a:r>
              <a:rPr lang="en-US"/>
              <a:t>Discuss the successes and achievements, as well as the obstacles encountered and how they were overcome. </a:t>
            </a:r>
            <a:endParaRPr/>
          </a:p>
          <a:p>
            <a:pPr marL="228600" lvl="0" indent="-228600" algn="l" rtl="0">
              <a:lnSpc>
                <a:spcPct val="100000"/>
              </a:lnSpc>
              <a:spcBef>
                <a:spcPts val="0"/>
              </a:spcBef>
              <a:spcAft>
                <a:spcPts val="0"/>
              </a:spcAft>
              <a:buSzPts val="1100"/>
              <a:buAutoNum type="alphaLcParenR"/>
            </a:pPr>
            <a:r>
              <a:rPr lang="en-US"/>
              <a:t>Mention any changes in project scope or adjustments made during the development cycle. </a:t>
            </a:r>
            <a:endParaRPr/>
          </a:p>
        </p:txBody>
      </p:sp>
      <p:sp>
        <p:nvSpPr>
          <p:cNvPr id="280" name="Google Shape;28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a:t>Alok: to present</a:t>
            </a:r>
            <a:endParaRPr b="1"/>
          </a:p>
          <a:p>
            <a:pPr marL="228600" lvl="0" indent="-228600" algn="l" rtl="0">
              <a:lnSpc>
                <a:spcPct val="100000"/>
              </a:lnSpc>
              <a:spcBef>
                <a:spcPts val="0"/>
              </a:spcBef>
              <a:spcAft>
                <a:spcPts val="0"/>
              </a:spcAft>
              <a:buSzPts val="1100"/>
              <a:buAutoNum type="alphaLcParenR"/>
            </a:pPr>
            <a:r>
              <a:rPr lang="en-US"/>
              <a:t>Identify aspects of the chatbot's performance or functionality that could be enhanced in the future. </a:t>
            </a:r>
            <a:endParaRPr/>
          </a:p>
          <a:p>
            <a:pPr marL="228600" lvl="0" indent="-228600" algn="l" rtl="0">
              <a:lnSpc>
                <a:spcPct val="100000"/>
              </a:lnSpc>
              <a:spcBef>
                <a:spcPts val="0"/>
              </a:spcBef>
              <a:spcAft>
                <a:spcPts val="0"/>
              </a:spcAft>
              <a:buSzPts val="1100"/>
              <a:buAutoNum type="alphaLcParenR"/>
            </a:pPr>
            <a:r>
              <a:rPr lang="en-US"/>
              <a:t>Share insights gained from user feedback or testing that could lead to improvements. </a:t>
            </a:r>
            <a:endParaRPr/>
          </a:p>
          <a:p>
            <a:pPr marL="228600" lvl="0" indent="-228600" algn="l" rtl="0">
              <a:lnSpc>
                <a:spcPct val="100000"/>
              </a:lnSpc>
              <a:spcBef>
                <a:spcPts val="0"/>
              </a:spcBef>
              <a:spcAft>
                <a:spcPts val="0"/>
              </a:spcAft>
              <a:buSzPts val="1100"/>
              <a:buAutoNum type="alphaLcParenR"/>
            </a:pPr>
            <a:r>
              <a:rPr lang="en-US"/>
              <a:t>Discuss any potential enhancements to the product or opportunities for further development.</a:t>
            </a:r>
            <a:endParaRPr/>
          </a:p>
        </p:txBody>
      </p:sp>
      <p:sp>
        <p:nvSpPr>
          <p:cNvPr id="286" name="Google Shape;28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Phil, Alok, Fang and any other team members: Presents their own quote.</a:t>
            </a:r>
            <a:endParaRPr b="1"/>
          </a:p>
        </p:txBody>
      </p:sp>
      <p:sp>
        <p:nvSpPr>
          <p:cNvPr id="292" name="Google Shape;2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Joyce (or Phil): Covers presentation agenda</a:t>
            </a:r>
            <a:endParaRPr b="1"/>
          </a:p>
        </p:txBody>
      </p:sp>
      <p:sp>
        <p:nvSpPr>
          <p:cNvPr id="157" name="Google Shape;15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0" name="Google Shape;3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7" name="Google Shape;3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 name="Google Shape;3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d858a5f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Joyce to present</a:t>
            </a:r>
            <a:endParaRPr b="1"/>
          </a:p>
        </p:txBody>
      </p:sp>
      <p:sp>
        <p:nvSpPr>
          <p:cNvPr id="164" name="Google Shape;164;g23d858a5f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3d38c47e5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23d38c47e5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77219e5712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77219e5712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d858a5d9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b="1"/>
              <a:t>Sushil: to present</a:t>
            </a:r>
            <a:endParaRPr b="1"/>
          </a:p>
          <a:p>
            <a:pPr marL="457200" marR="0" lvl="0" indent="-298450" algn="l" rtl="0">
              <a:lnSpc>
                <a:spcPct val="100000"/>
              </a:lnSpc>
              <a:spcBef>
                <a:spcPts val="0"/>
              </a:spcBef>
              <a:spcAft>
                <a:spcPts val="0"/>
              </a:spcAft>
              <a:buSzPts val="1100"/>
              <a:buAutoNum type="alphaLcParenR"/>
            </a:pPr>
            <a:r>
              <a:rPr lang="en-US"/>
              <a:t>Describe the underlying technology stack, including the use of LLM and other related technology. </a:t>
            </a:r>
            <a:endParaRPr/>
          </a:p>
          <a:p>
            <a:pPr marL="0" marR="0" lvl="0" indent="0" algn="l" rtl="0">
              <a:lnSpc>
                <a:spcPct val="100000"/>
              </a:lnSpc>
              <a:spcBef>
                <a:spcPts val="0"/>
              </a:spcBef>
              <a:spcAft>
                <a:spcPts val="0"/>
              </a:spcAft>
              <a:buClr>
                <a:srgbClr val="000000"/>
              </a:buClr>
              <a:buSzPts val="1100"/>
              <a:buFont typeface="Arial"/>
              <a:buNone/>
            </a:pPr>
            <a:r>
              <a:rPr lang="en-US"/>
              <a:t>b)  Outline the system architecture and its components, highlighting any innovative or unique features. </a:t>
            </a:r>
            <a:endParaRPr/>
          </a:p>
          <a:p>
            <a:pPr marL="0" lvl="0" indent="0" algn="l" rtl="0">
              <a:lnSpc>
                <a:spcPct val="100000"/>
              </a:lnSpc>
              <a:spcBef>
                <a:spcPts val="0"/>
              </a:spcBef>
              <a:spcAft>
                <a:spcPts val="0"/>
              </a:spcAft>
              <a:buSzPts val="1100"/>
              <a:buNone/>
            </a:pPr>
            <a:endParaRPr/>
          </a:p>
        </p:txBody>
      </p:sp>
      <p:sp>
        <p:nvSpPr>
          <p:cNvPr id="176" name="Google Shape;176;g23d858a5d9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d858a5d97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Sushil: to present</a:t>
            </a:r>
            <a:endParaRPr b="1"/>
          </a:p>
        </p:txBody>
      </p:sp>
      <p:sp>
        <p:nvSpPr>
          <p:cNvPr id="205" name="Google Shape;205;g23d858a5d97_2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3d858a5d97_2_4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3d858a5d97_2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Sushil: to present</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b="1"/>
              <a:t>?? Presenting</a:t>
            </a:r>
            <a:r>
              <a:rPr lang="en-US"/>
              <a:t> seems like we covered already in the diagram slide 4.  Suggest we remove this slide. “Hiding” slide for now.  (Phil)</a:t>
            </a:r>
            <a:endParaRPr/>
          </a:p>
        </p:txBody>
      </p:sp>
      <p:sp>
        <p:nvSpPr>
          <p:cNvPr id="220" name="Google Shape;220;p3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a:solidFill>
                  <a:srgbClr val="374151"/>
                </a:solidFill>
              </a:rPr>
              <a:t>Fang: to present</a:t>
            </a:r>
            <a:endParaRPr b="1">
              <a:solidFill>
                <a:srgbClr val="374151"/>
              </a:solidFill>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LLM serves as the core intelligence behind the ChatBot's ability to understand natural language inputs, generate contextually relevant responses, maintain conversational context, and even generate content for emails. It empowers (enhance the conversation capabilities and responses of) the ChatBot to provide a more human-like and engaging conversational experience for users. Here's how LLM is utilized: </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User Interaction:</a:t>
            </a:r>
            <a:r>
              <a:rPr lang="en-US" b="0" i="0">
                <a:solidFill>
                  <a:srgbClr val="374151"/>
                </a:solidFill>
                <a:latin typeface="Arial"/>
                <a:ea typeface="Arial"/>
                <a:cs typeface="Arial"/>
                <a:sym typeface="Arial"/>
              </a:rPr>
              <a:t> When a user interacts with the ChatBot through the Streamlit app by entering questions or messages, these inputs are sent to the OpenAI API for processing.</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Language Understanding:</a:t>
            </a:r>
            <a:r>
              <a:rPr lang="en-US" b="0" i="0">
                <a:solidFill>
                  <a:srgbClr val="374151"/>
                </a:solidFill>
                <a:latin typeface="Arial"/>
                <a:ea typeface="Arial"/>
                <a:cs typeface="Arial"/>
                <a:sym typeface="Arial"/>
              </a:rPr>
              <a:t> The OpenAI GPT-3.5 model, which is an LLM, is trained on a massive amount of text data and can understand and interpret natural language inputs effectively. It understands the context, semantics, and nuances of the user's messages.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Responses:</a:t>
            </a:r>
            <a:r>
              <a:rPr lang="en-US" b="0" i="0">
                <a:solidFill>
                  <a:srgbClr val="374151"/>
                </a:solidFill>
                <a:latin typeface="Arial"/>
                <a:ea typeface="Arial"/>
                <a:cs typeface="Arial"/>
                <a:sym typeface="Arial"/>
              </a:rPr>
              <a:t> The primary function of the LLM is to generate responses based on the user inputs. It generates text that is contextually relevant and aims to provide meaningful answers, explanations, or information based on the queries it receives.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Conversational Flow:</a:t>
            </a:r>
            <a:r>
              <a:rPr lang="en-US" b="0" i="0">
                <a:solidFill>
                  <a:srgbClr val="374151"/>
                </a:solidFill>
                <a:latin typeface="Arial"/>
                <a:ea typeface="Arial"/>
                <a:cs typeface="Arial"/>
                <a:sym typeface="Arial"/>
              </a:rPr>
              <a:t> The LLM helps maintain the conversational flow by understanding previous messages in the chat history and crafting responses that fit within the ongoing conversation. This enables the ChatBot to provide coherent and contextually appropriate responses.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Personalization:</a:t>
            </a:r>
            <a:r>
              <a:rPr lang="en-US" b="0" i="0">
                <a:solidFill>
                  <a:srgbClr val="374151"/>
                </a:solidFill>
                <a:latin typeface="Arial"/>
                <a:ea typeface="Arial"/>
                <a:cs typeface="Arial"/>
                <a:sym typeface="Arial"/>
              </a:rPr>
              <a:t> The LLM can use the information provided by the user, such as their name or other context, to generate personalized responses. This creates a more engaging and user-centric interaction.</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Email Content:</a:t>
            </a:r>
            <a:r>
              <a:rPr lang="en-US" b="0" i="0">
                <a:solidFill>
                  <a:srgbClr val="374151"/>
                </a:solidFill>
                <a:latin typeface="Arial"/>
                <a:ea typeface="Arial"/>
                <a:cs typeface="Arial"/>
                <a:sym typeface="Arial"/>
              </a:rPr>
              <a:t> The LLM is also used to generate content for emails, such as registration confirmation messages. It can craft well-structured and relevant content to send to users' email addresses.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Temperature Parameter:</a:t>
            </a:r>
            <a:r>
              <a:rPr lang="en-US" b="0" i="0">
                <a:solidFill>
                  <a:srgbClr val="374151"/>
                </a:solidFill>
                <a:latin typeface="Arial"/>
                <a:ea typeface="Arial"/>
                <a:cs typeface="Arial"/>
                <a:sym typeface="Arial"/>
              </a:rPr>
              <a:t> The project code includes a "temperature" parameter when calling the LLM, which determines the randomness of the generated responses. A higher temperature value increases randomness, while a lower value makes the responses more deterministic and focused.</a:t>
            </a:r>
            <a:endParaRPr/>
          </a:p>
          <a:p>
            <a:pPr marL="457200" lvl="0" indent="-228600" algn="l" rtl="0">
              <a:lnSpc>
                <a:spcPct val="100000"/>
              </a:lnSpc>
              <a:spcBef>
                <a:spcPts val="0"/>
              </a:spcBef>
              <a:spcAft>
                <a:spcPts val="0"/>
              </a:spcAft>
              <a:buSzPts val="1100"/>
              <a:buNone/>
            </a:pPr>
            <a:endParaRPr/>
          </a:p>
        </p:txBody>
      </p:sp>
      <p:sp>
        <p:nvSpPr>
          <p:cNvPr id="227" name="Google Shape;227;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9"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9"/>
          <p:cNvSpPr txBox="1">
            <a:spLocks noGrp="1"/>
          </p:cNvSpPr>
          <p:nvPr>
            <p:ph type="ctrTitle"/>
          </p:nvPr>
        </p:nvSpPr>
        <p:spPr>
          <a:xfrm>
            <a:off x="1371600" y="1803405"/>
            <a:ext cx="9448800" cy="1825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9"/>
          <p:cNvSpPr txBox="1">
            <a:spLocks noGrp="1"/>
          </p:cNvSpPr>
          <p:nvPr>
            <p:ph type="dt" idx="10"/>
          </p:nvPr>
        </p:nvSpPr>
        <p:spPr>
          <a:xfrm>
            <a:off x="7909561" y="4314328"/>
            <a:ext cx="2910900" cy="374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ftr" idx="11"/>
          </p:nvPr>
        </p:nvSpPr>
        <p:spPr>
          <a:xfrm>
            <a:off x="1371600" y="4323845"/>
            <a:ext cx="6400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8077200" y="1430866"/>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8"/>
          <p:cNvSpPr txBox="1">
            <a:spLocks noGrp="1"/>
          </p:cNvSpPr>
          <p:nvPr>
            <p:ph type="title"/>
          </p:nvPr>
        </p:nvSpPr>
        <p:spPr>
          <a:xfrm>
            <a:off x="685777" y="4697360"/>
            <a:ext cx="10821900" cy="819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8"/>
          <p:cNvSpPr>
            <a:spLocks noGrp="1"/>
          </p:cNvSpPr>
          <p:nvPr>
            <p:ph type="pic" idx="2"/>
          </p:nvPr>
        </p:nvSpPr>
        <p:spPr>
          <a:xfrm>
            <a:off x="681727" y="941439"/>
            <a:ext cx="10821900" cy="3478200"/>
          </a:xfrm>
          <a:prstGeom prst="rect">
            <a:avLst/>
          </a:prstGeom>
          <a:noFill/>
          <a:ln>
            <a:noFill/>
          </a:ln>
        </p:spPr>
      </p:sp>
      <p:sp>
        <p:nvSpPr>
          <p:cNvPr id="74" name="Google Shape;74;p28"/>
          <p:cNvSpPr txBox="1">
            <a:spLocks noGrp="1"/>
          </p:cNvSpPr>
          <p:nvPr>
            <p:ph type="body" idx="1"/>
          </p:nvPr>
        </p:nvSpPr>
        <p:spPr>
          <a:xfrm>
            <a:off x="685800" y="5516715"/>
            <a:ext cx="10820400" cy="702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8"/>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9"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9"/>
          <p:cNvSpPr txBox="1">
            <a:spLocks noGrp="1"/>
          </p:cNvSpPr>
          <p:nvPr>
            <p:ph type="title"/>
          </p:nvPr>
        </p:nvSpPr>
        <p:spPr>
          <a:xfrm>
            <a:off x="685800" y="753532"/>
            <a:ext cx="10820400" cy="2802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body" idx="1"/>
          </p:nvPr>
        </p:nvSpPr>
        <p:spPr>
          <a:xfrm>
            <a:off x="1024467" y="3649133"/>
            <a:ext cx="10130400" cy="9990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9"/>
          <p:cNvSpPr txBox="1">
            <a:spLocks noGrp="1"/>
          </p:cNvSpPr>
          <p:nvPr>
            <p:ph type="dt" idx="10"/>
          </p:nvPr>
        </p:nvSpPr>
        <p:spPr>
          <a:xfrm>
            <a:off x="7814452" y="38100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685800" y="379941"/>
            <a:ext cx="6991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10862452" y="381000"/>
            <a:ext cx="6438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30"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30"/>
          <p:cNvSpPr txBox="1">
            <a:spLocks noGrp="1"/>
          </p:cNvSpPr>
          <p:nvPr>
            <p:ph type="title"/>
          </p:nvPr>
        </p:nvSpPr>
        <p:spPr>
          <a:xfrm>
            <a:off x="1024467" y="753533"/>
            <a:ext cx="10151400" cy="2604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txBox="1">
            <a:spLocks noGrp="1"/>
          </p:cNvSpPr>
          <p:nvPr>
            <p:ph type="body" idx="1"/>
          </p:nvPr>
        </p:nvSpPr>
        <p:spPr>
          <a:xfrm>
            <a:off x="1303865" y="3365556"/>
            <a:ext cx="9592800" cy="44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30"/>
          <p:cNvSpPr txBox="1">
            <a:spLocks noGrp="1"/>
          </p:cNvSpPr>
          <p:nvPr>
            <p:ph type="body" idx="2"/>
          </p:nvPr>
        </p:nvSpPr>
        <p:spPr>
          <a:xfrm>
            <a:off x="1024467" y="3959862"/>
            <a:ext cx="10151400" cy="6798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30"/>
          <p:cNvSpPr txBox="1">
            <a:spLocks noGrp="1"/>
          </p:cNvSpPr>
          <p:nvPr>
            <p:ph type="dt" idx="10"/>
          </p:nvPr>
        </p:nvSpPr>
        <p:spPr>
          <a:xfrm>
            <a:off x="7814452" y="38100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0"/>
          <p:cNvSpPr txBox="1">
            <a:spLocks noGrp="1"/>
          </p:cNvSpPr>
          <p:nvPr>
            <p:ph type="ftr" idx="11"/>
          </p:nvPr>
        </p:nvSpPr>
        <p:spPr>
          <a:xfrm>
            <a:off x="685800" y="379941"/>
            <a:ext cx="6991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0"/>
          <p:cNvSpPr txBox="1">
            <a:spLocks noGrp="1"/>
          </p:cNvSpPr>
          <p:nvPr>
            <p:ph type="sldNum" idx="12"/>
          </p:nvPr>
        </p:nvSpPr>
        <p:spPr>
          <a:xfrm>
            <a:off x="10862452" y="381000"/>
            <a:ext cx="6438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30"/>
          <p:cNvSpPr txBox="1"/>
          <p:nvPr/>
        </p:nvSpPr>
        <p:spPr>
          <a:xfrm>
            <a:off x="476250" y="933450"/>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30"/>
          <p:cNvSpPr txBox="1"/>
          <p:nvPr/>
        </p:nvSpPr>
        <p:spPr>
          <a:xfrm>
            <a:off x="10984230" y="2701290"/>
            <a:ext cx="609600" cy="58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31"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31"/>
          <p:cNvSpPr txBox="1">
            <a:spLocks noGrp="1"/>
          </p:cNvSpPr>
          <p:nvPr>
            <p:ph type="title"/>
          </p:nvPr>
        </p:nvSpPr>
        <p:spPr>
          <a:xfrm>
            <a:off x="1024495" y="1124701"/>
            <a:ext cx="10146300" cy="2511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1"/>
          <p:cNvSpPr txBox="1">
            <a:spLocks noGrp="1"/>
          </p:cNvSpPr>
          <p:nvPr>
            <p:ph type="body" idx="1"/>
          </p:nvPr>
        </p:nvSpPr>
        <p:spPr>
          <a:xfrm>
            <a:off x="1024467" y="3648315"/>
            <a:ext cx="10144800" cy="999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31"/>
          <p:cNvSpPr txBox="1">
            <a:spLocks noGrp="1"/>
          </p:cNvSpPr>
          <p:nvPr>
            <p:ph type="dt" idx="10"/>
          </p:nvPr>
        </p:nvSpPr>
        <p:spPr>
          <a:xfrm>
            <a:off x="7814452" y="378883"/>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1"/>
          <p:cNvSpPr txBox="1">
            <a:spLocks noGrp="1"/>
          </p:cNvSpPr>
          <p:nvPr>
            <p:ph type="ftr" idx="11"/>
          </p:nvPr>
        </p:nvSpPr>
        <p:spPr>
          <a:xfrm>
            <a:off x="685800" y="378883"/>
            <a:ext cx="6991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1"/>
          <p:cNvSpPr txBox="1">
            <a:spLocks noGrp="1"/>
          </p:cNvSpPr>
          <p:nvPr>
            <p:ph type="sldNum" idx="12"/>
          </p:nvPr>
        </p:nvSpPr>
        <p:spPr>
          <a:xfrm>
            <a:off x="10862452" y="381000"/>
            <a:ext cx="6438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32"/>
          <p:cNvSpPr txBox="1">
            <a:spLocks noGrp="1"/>
          </p:cNvSpPr>
          <p:nvPr>
            <p:ph type="title"/>
          </p:nvPr>
        </p:nvSpPr>
        <p:spPr>
          <a:xfrm>
            <a:off x="2895600" y="761999"/>
            <a:ext cx="8610600" cy="13038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2"/>
          <p:cNvSpPr txBox="1">
            <a:spLocks noGrp="1"/>
          </p:cNvSpPr>
          <p:nvPr>
            <p:ph type="body" idx="1"/>
          </p:nvPr>
        </p:nvSpPr>
        <p:spPr>
          <a:xfrm>
            <a:off x="685800" y="2202080"/>
            <a:ext cx="3456300" cy="6174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32"/>
          <p:cNvSpPr txBox="1">
            <a:spLocks noGrp="1"/>
          </p:cNvSpPr>
          <p:nvPr>
            <p:ph type="body" idx="2"/>
          </p:nvPr>
        </p:nvSpPr>
        <p:spPr>
          <a:xfrm>
            <a:off x="685799" y="2904565"/>
            <a:ext cx="3456300" cy="3314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32"/>
          <p:cNvSpPr txBox="1">
            <a:spLocks noGrp="1"/>
          </p:cNvSpPr>
          <p:nvPr>
            <p:ph type="body" idx="3"/>
          </p:nvPr>
        </p:nvSpPr>
        <p:spPr>
          <a:xfrm>
            <a:off x="4368800" y="2201333"/>
            <a:ext cx="3456300" cy="6264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32"/>
          <p:cNvSpPr txBox="1">
            <a:spLocks noGrp="1"/>
          </p:cNvSpPr>
          <p:nvPr>
            <p:ph type="body" idx="4"/>
          </p:nvPr>
        </p:nvSpPr>
        <p:spPr>
          <a:xfrm>
            <a:off x="4366858" y="2904067"/>
            <a:ext cx="3456300" cy="3314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32"/>
          <p:cNvSpPr txBox="1">
            <a:spLocks noGrp="1"/>
          </p:cNvSpPr>
          <p:nvPr>
            <p:ph type="body" idx="5"/>
          </p:nvPr>
        </p:nvSpPr>
        <p:spPr>
          <a:xfrm>
            <a:off x="8051800" y="2192866"/>
            <a:ext cx="3456300" cy="6264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32"/>
          <p:cNvSpPr txBox="1">
            <a:spLocks noGrp="1"/>
          </p:cNvSpPr>
          <p:nvPr>
            <p:ph type="body" idx="6"/>
          </p:nvPr>
        </p:nvSpPr>
        <p:spPr>
          <a:xfrm>
            <a:off x="8051801" y="2904565"/>
            <a:ext cx="3456300" cy="3314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32"/>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2"/>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2"/>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3"/>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3"/>
          <p:cNvSpPr txBox="1">
            <a:spLocks noGrp="1"/>
          </p:cNvSpPr>
          <p:nvPr>
            <p:ph type="body" idx="1"/>
          </p:nvPr>
        </p:nvSpPr>
        <p:spPr>
          <a:xfrm>
            <a:off x="688618" y="4191000"/>
            <a:ext cx="3451500" cy="682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3"/>
          <p:cNvSpPr>
            <a:spLocks noGrp="1"/>
          </p:cNvSpPr>
          <p:nvPr>
            <p:ph type="pic" idx="2"/>
          </p:nvPr>
        </p:nvSpPr>
        <p:spPr>
          <a:xfrm>
            <a:off x="688618" y="2362200"/>
            <a:ext cx="345150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33"/>
          <p:cNvSpPr txBox="1">
            <a:spLocks noGrp="1"/>
          </p:cNvSpPr>
          <p:nvPr>
            <p:ph type="body" idx="3"/>
          </p:nvPr>
        </p:nvSpPr>
        <p:spPr>
          <a:xfrm>
            <a:off x="688618" y="4873764"/>
            <a:ext cx="3451500" cy="1344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3"/>
          <p:cNvSpPr txBox="1">
            <a:spLocks noGrp="1"/>
          </p:cNvSpPr>
          <p:nvPr>
            <p:ph type="body" idx="4"/>
          </p:nvPr>
        </p:nvSpPr>
        <p:spPr>
          <a:xfrm>
            <a:off x="4374263" y="4191000"/>
            <a:ext cx="3448800" cy="682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3"/>
          <p:cNvSpPr>
            <a:spLocks noGrp="1"/>
          </p:cNvSpPr>
          <p:nvPr>
            <p:ph type="pic" idx="5"/>
          </p:nvPr>
        </p:nvSpPr>
        <p:spPr>
          <a:xfrm>
            <a:off x="4374263" y="2362200"/>
            <a:ext cx="344880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33"/>
          <p:cNvSpPr txBox="1">
            <a:spLocks noGrp="1"/>
          </p:cNvSpPr>
          <p:nvPr>
            <p:ph type="body" idx="6"/>
          </p:nvPr>
        </p:nvSpPr>
        <p:spPr>
          <a:xfrm>
            <a:off x="4374264" y="4873763"/>
            <a:ext cx="3448800" cy="1344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3"/>
          <p:cNvSpPr txBox="1">
            <a:spLocks noGrp="1"/>
          </p:cNvSpPr>
          <p:nvPr>
            <p:ph type="body" idx="7"/>
          </p:nvPr>
        </p:nvSpPr>
        <p:spPr>
          <a:xfrm>
            <a:off x="8049731" y="4191000"/>
            <a:ext cx="3456600" cy="682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3"/>
          <p:cNvSpPr>
            <a:spLocks noGrp="1"/>
          </p:cNvSpPr>
          <p:nvPr>
            <p:ph type="pic" idx="8"/>
          </p:nvPr>
        </p:nvSpPr>
        <p:spPr>
          <a:xfrm>
            <a:off x="8049855" y="2362200"/>
            <a:ext cx="344790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33"/>
          <p:cNvSpPr txBox="1">
            <a:spLocks noGrp="1"/>
          </p:cNvSpPr>
          <p:nvPr>
            <p:ph type="body" idx="9"/>
          </p:nvPr>
        </p:nvSpPr>
        <p:spPr>
          <a:xfrm>
            <a:off x="8049731" y="4873761"/>
            <a:ext cx="3452400" cy="1344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3"/>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3"/>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4"/>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4"/>
          <p:cNvSpPr txBox="1">
            <a:spLocks noGrp="1"/>
          </p:cNvSpPr>
          <p:nvPr>
            <p:ph type="body" idx="1"/>
          </p:nvPr>
        </p:nvSpPr>
        <p:spPr>
          <a:xfrm rot="5400000">
            <a:off x="4083900" y="-1203541"/>
            <a:ext cx="4024200"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4"/>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4"/>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5"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5"/>
          <p:cNvSpPr txBox="1">
            <a:spLocks noGrp="1"/>
          </p:cNvSpPr>
          <p:nvPr>
            <p:ph type="title"/>
          </p:nvPr>
        </p:nvSpPr>
        <p:spPr>
          <a:xfrm rot="5400000">
            <a:off x="8526000" y="1667866"/>
            <a:ext cx="3903000"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5"/>
          <p:cNvSpPr txBox="1">
            <a:spLocks noGrp="1"/>
          </p:cNvSpPr>
          <p:nvPr>
            <p:ph type="body" idx="1"/>
          </p:nvPr>
        </p:nvSpPr>
        <p:spPr>
          <a:xfrm rot="5400000">
            <a:off x="3175117" y="-1405483"/>
            <a:ext cx="3903000" cy="8204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5"/>
          <p:cNvSpPr txBox="1">
            <a:spLocks noGrp="1"/>
          </p:cNvSpPr>
          <p:nvPr>
            <p:ph type="dt" idx="10"/>
          </p:nvPr>
        </p:nvSpPr>
        <p:spPr>
          <a:xfrm>
            <a:off x="7814452" y="379941"/>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5"/>
          <p:cNvSpPr txBox="1">
            <a:spLocks noGrp="1"/>
          </p:cNvSpPr>
          <p:nvPr>
            <p:ph type="ftr" idx="11"/>
          </p:nvPr>
        </p:nvSpPr>
        <p:spPr>
          <a:xfrm>
            <a:off x="685800" y="381000"/>
            <a:ext cx="6991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5"/>
          <p:cNvSpPr txBox="1">
            <a:spLocks noGrp="1"/>
          </p:cNvSpPr>
          <p:nvPr>
            <p:ph type="sldNum" idx="12"/>
          </p:nvPr>
        </p:nvSpPr>
        <p:spPr>
          <a:xfrm>
            <a:off x="10862452" y="381000"/>
            <a:ext cx="6438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20"/>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21"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21"/>
          <p:cNvSpPr txBox="1">
            <a:spLocks noGrp="1"/>
          </p:cNvSpPr>
          <p:nvPr>
            <p:ph type="title"/>
          </p:nvPr>
        </p:nvSpPr>
        <p:spPr>
          <a:xfrm>
            <a:off x="685800" y="753533"/>
            <a:ext cx="10820400" cy="2802000"/>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1024467" y="3641725"/>
            <a:ext cx="10490100" cy="955800"/>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21"/>
          <p:cNvSpPr txBox="1">
            <a:spLocks noGrp="1"/>
          </p:cNvSpPr>
          <p:nvPr>
            <p:ph type="dt" idx="10"/>
          </p:nvPr>
        </p:nvSpPr>
        <p:spPr>
          <a:xfrm>
            <a:off x="7814452" y="38100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685800" y="381001"/>
            <a:ext cx="6991500" cy="364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10862452" y="381000"/>
            <a:ext cx="6438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body" idx="1"/>
          </p:nvPr>
        </p:nvSpPr>
        <p:spPr>
          <a:xfrm>
            <a:off x="685800" y="2194559"/>
            <a:ext cx="5334000" cy="4024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2"/>
          <p:cNvSpPr txBox="1">
            <a:spLocks noGrp="1"/>
          </p:cNvSpPr>
          <p:nvPr>
            <p:ph type="body" idx="2"/>
          </p:nvPr>
        </p:nvSpPr>
        <p:spPr>
          <a:xfrm>
            <a:off x="6172200" y="2194559"/>
            <a:ext cx="5334000" cy="4024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2"/>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3"/>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body" idx="1"/>
          </p:nvPr>
        </p:nvSpPr>
        <p:spPr>
          <a:xfrm>
            <a:off x="914409" y="2183802"/>
            <a:ext cx="5079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3"/>
          <p:cNvSpPr txBox="1">
            <a:spLocks noGrp="1"/>
          </p:cNvSpPr>
          <p:nvPr>
            <p:ph type="body" idx="2"/>
          </p:nvPr>
        </p:nvSpPr>
        <p:spPr>
          <a:xfrm>
            <a:off x="685800" y="3132666"/>
            <a:ext cx="5311800" cy="3086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3"/>
          <p:cNvSpPr txBox="1">
            <a:spLocks noGrp="1"/>
          </p:cNvSpPr>
          <p:nvPr>
            <p:ph type="body" idx="3"/>
          </p:nvPr>
        </p:nvSpPr>
        <p:spPr>
          <a:xfrm>
            <a:off x="6400800" y="2183802"/>
            <a:ext cx="51054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3"/>
          <p:cNvSpPr txBox="1">
            <a:spLocks noGrp="1"/>
          </p:cNvSpPr>
          <p:nvPr>
            <p:ph type="body" idx="4"/>
          </p:nvPr>
        </p:nvSpPr>
        <p:spPr>
          <a:xfrm>
            <a:off x="6172200" y="3132666"/>
            <a:ext cx="5334000" cy="3086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3"/>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4"/>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5"/>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6"/>
          <p:cNvSpPr txBox="1">
            <a:spLocks noGrp="1"/>
          </p:cNvSpPr>
          <p:nvPr>
            <p:ph type="body" idx="1"/>
          </p:nvPr>
        </p:nvSpPr>
        <p:spPr>
          <a:xfrm>
            <a:off x="4995582" y="746759"/>
            <a:ext cx="6510600" cy="547200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6"/>
          <p:cNvSpPr txBox="1">
            <a:spLocks noGrp="1"/>
          </p:cNvSpPr>
          <p:nvPr>
            <p:ph type="body" idx="2"/>
          </p:nvPr>
        </p:nvSpPr>
        <p:spPr>
          <a:xfrm>
            <a:off x="685800" y="3124199"/>
            <a:ext cx="4114800" cy="3094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6"/>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6"/>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7"/>
          <p:cNvSpPr txBox="1">
            <a:spLocks noGrp="1"/>
          </p:cNvSpPr>
          <p:nvPr>
            <p:ph type="title"/>
          </p:nvPr>
        </p:nvSpPr>
        <p:spPr>
          <a:xfrm>
            <a:off x="685800" y="1524000"/>
            <a:ext cx="68733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7"/>
          <p:cNvSpPr>
            <a:spLocks noGrp="1"/>
          </p:cNvSpPr>
          <p:nvPr>
            <p:ph type="pic" idx="2"/>
          </p:nvPr>
        </p:nvSpPr>
        <p:spPr>
          <a:xfrm>
            <a:off x="7861238" y="751241"/>
            <a:ext cx="3645000" cy="5467500"/>
          </a:xfrm>
          <a:prstGeom prst="rect">
            <a:avLst/>
          </a:prstGeom>
          <a:noFill/>
          <a:ln>
            <a:noFill/>
          </a:ln>
        </p:spPr>
      </p:sp>
      <p:sp>
        <p:nvSpPr>
          <p:cNvPr id="67" name="Google Shape;67;p27"/>
          <p:cNvSpPr txBox="1">
            <a:spLocks noGrp="1"/>
          </p:cNvSpPr>
          <p:nvPr>
            <p:ph type="body" idx="1"/>
          </p:nvPr>
        </p:nvSpPr>
        <p:spPr>
          <a:xfrm>
            <a:off x="685800" y="3124199"/>
            <a:ext cx="6873300" cy="3094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7"/>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7"/>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8"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8"/>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8"/>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8"/>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8"/>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8"/>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078361" y="1213164"/>
            <a:ext cx="4387927" cy="28543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entury Gothic"/>
              <a:buNone/>
            </a:pPr>
            <a:r>
              <a:rPr lang="en-US" sz="4000" b="1">
                <a:solidFill>
                  <a:schemeClr val="dk1"/>
                </a:solidFill>
              </a:rPr>
              <a:t>CSTU CHATGPT TEAM 2</a:t>
            </a:r>
            <a:endParaRPr/>
          </a:p>
        </p:txBody>
      </p:sp>
      <p:sp>
        <p:nvSpPr>
          <p:cNvPr id="145" name="Google Shape;145;p1"/>
          <p:cNvSpPr txBox="1">
            <a:spLocks noGrp="1"/>
          </p:cNvSpPr>
          <p:nvPr>
            <p:ph type="subTitle" idx="1"/>
          </p:nvPr>
        </p:nvSpPr>
        <p:spPr>
          <a:xfrm>
            <a:off x="1449593" y="4189849"/>
            <a:ext cx="3624471" cy="8116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solidFill>
                  <a:schemeClr val="dk1"/>
                </a:solidFill>
              </a:rPr>
              <a:t>Final Presentation</a:t>
            </a:r>
            <a:br>
              <a:rPr lang="en-US" sz="2000">
                <a:solidFill>
                  <a:schemeClr val="dk1"/>
                </a:solidFill>
              </a:rPr>
            </a:br>
            <a:r>
              <a:rPr lang="en-US" sz="2000">
                <a:solidFill>
                  <a:schemeClr val="dk1"/>
                </a:solidFill>
              </a:rPr>
              <a:t>8/23/2023</a:t>
            </a:r>
            <a:endParaRPr/>
          </a:p>
        </p:txBody>
      </p:sp>
      <p:pic>
        <p:nvPicPr>
          <p:cNvPr id="146" name="Google Shape;146;p1" descr="Chat Icon Vector Art, Icons, and Graphics for Free Download"/>
          <p:cNvPicPr preferRelativeResize="0"/>
          <p:nvPr/>
        </p:nvPicPr>
        <p:blipFill rotWithShape="1">
          <a:blip r:embed="rId3">
            <a:alphaModFix/>
          </a:blip>
          <a:srcRect r="-3" b="-3"/>
          <a:stretch/>
        </p:blipFill>
        <p:spPr>
          <a:xfrm>
            <a:off x="6115977" y="1758684"/>
            <a:ext cx="2064275" cy="2064275"/>
          </a:xfrm>
          <a:custGeom>
            <a:avLst/>
            <a:gdLst/>
            <a:ahLst/>
            <a:cxnLst/>
            <a:rect l="l" t="t" r="r" b="b"/>
            <a:pathLst>
              <a:path w="1796104" h="1796104" extrusionOk="0">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a:noFill/>
          <a:ln>
            <a:noFill/>
          </a:ln>
        </p:spPr>
      </p:pic>
      <p:sp>
        <p:nvSpPr>
          <p:cNvPr id="147" name="Google Shape;147;p1"/>
          <p:cNvSpPr txBox="1"/>
          <p:nvPr/>
        </p:nvSpPr>
        <p:spPr>
          <a:xfrm>
            <a:off x="753516" y="1435608"/>
            <a:ext cx="4605293" cy="3785615"/>
          </a:xfrm>
          <a:prstGeom prst="rect">
            <a:avLst/>
          </a:prstGeom>
          <a:noFill/>
          <a:ln>
            <a:noFill/>
          </a:ln>
        </p:spPr>
        <p:txBody>
          <a:bodyPr spcFirstLastPara="1" wrap="square" lIns="91425" tIns="45700" rIns="91425" bIns="45700" anchor="t" anchorCtr="0">
            <a:normAutofit fontScale="97500"/>
          </a:bodyPr>
          <a:lstStyle/>
          <a:p>
            <a:pPr marL="0" marR="0" lvl="0" indent="0" algn="l" rtl="0">
              <a:lnSpc>
                <a:spcPct val="90000"/>
              </a:lnSpc>
              <a:spcBef>
                <a:spcPts val="0"/>
              </a:spcBef>
              <a:spcAft>
                <a:spcPts val="0"/>
              </a:spcAft>
              <a:buClr>
                <a:schemeClr val="lt1"/>
              </a:buClr>
              <a:buSzPct val="100000"/>
              <a:buFont typeface="Century Gothic"/>
              <a:buNone/>
            </a:pPr>
            <a:r>
              <a:rPr lang="en-US" sz="4400" b="0" i="0" u="none" strike="noStrike" cap="none">
                <a:solidFill>
                  <a:schemeClr val="lt1"/>
                </a:solidFill>
                <a:latin typeface="Century Gothic"/>
                <a:ea typeface="Century Gothic"/>
                <a:cs typeface="Century Gothic"/>
                <a:sym typeface="Century Gothic"/>
              </a:rPr>
              <a:t>CSTU CHATGPT </a:t>
            </a:r>
            <a:r>
              <a:rPr lang="en-US" sz="3700" b="0" i="0" u="none" strike="noStrike" cap="none">
                <a:solidFill>
                  <a:schemeClr val="lt1"/>
                </a:solidFill>
                <a:latin typeface="Century Gothic"/>
                <a:ea typeface="Century Gothic"/>
                <a:cs typeface="Century Gothic"/>
                <a:sym typeface="Century Gothic"/>
              </a:rPr>
              <a:t>TEAM 2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lt1"/>
              </a:buClr>
              <a:buSzPct val="100000"/>
              <a:buFont typeface="Century Gothic"/>
              <a:buNone/>
            </a:pPr>
            <a:endParaRPr sz="3300" b="0" i="0" u="none" strike="noStrike" cap="none">
              <a:solidFill>
                <a:schemeClr val="lt1"/>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chemeClr val="lt1"/>
              </a:buClr>
              <a:buSzPct val="100000"/>
              <a:buFont typeface="Century Gothic"/>
              <a:buNone/>
            </a:pPr>
            <a:r>
              <a:rPr lang="en-US" sz="2500" b="0" i="0" u="none" strike="noStrike" cap="none">
                <a:solidFill>
                  <a:schemeClr val="lt1"/>
                </a:solidFill>
                <a:latin typeface="Century Gothic"/>
                <a:ea typeface="Century Gothic"/>
                <a:cs typeface="Century Gothic"/>
                <a:sym typeface="Century Gothic"/>
              </a:rPr>
              <a:t>FINAL PRESENTATION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lt1"/>
              </a:buClr>
              <a:buSzPct val="100000"/>
              <a:buFont typeface="Century Gothic"/>
              <a:buNone/>
            </a:pPr>
            <a:r>
              <a:rPr lang="en-US" sz="2500" b="0" i="0" u="none" strike="noStrike" cap="none">
                <a:solidFill>
                  <a:schemeClr val="lt1"/>
                </a:solidFill>
                <a:latin typeface="Century Gothic"/>
                <a:ea typeface="Century Gothic"/>
                <a:cs typeface="Century Gothic"/>
                <a:sym typeface="Century Gothic"/>
              </a:rPr>
              <a:t>8/23/2023</a:t>
            </a:r>
            <a:endParaRPr sz="1400" b="0" i="0" u="none" strike="noStrike" cap="none">
              <a:solidFill>
                <a:srgbClr val="000000"/>
              </a:solidFill>
              <a:latin typeface="Arial"/>
              <a:ea typeface="Arial"/>
              <a:cs typeface="Arial"/>
              <a:sym typeface="Arial"/>
            </a:endParaRPr>
          </a:p>
        </p:txBody>
      </p:sp>
      <p:pic>
        <p:nvPicPr>
          <p:cNvPr id="148" name="Google Shape;148;p1" descr="A white text on a black background&#10;&#10;Description automatically generated"/>
          <p:cNvPicPr preferRelativeResize="0"/>
          <p:nvPr/>
        </p:nvPicPr>
        <p:blipFill rotWithShape="1">
          <a:blip r:embed="rId4">
            <a:alphaModFix/>
          </a:blip>
          <a:srcRect/>
          <a:stretch/>
        </p:blipFill>
        <p:spPr>
          <a:xfrm>
            <a:off x="8314101" y="910608"/>
            <a:ext cx="2229083" cy="605111"/>
          </a:xfrm>
          <a:prstGeom prst="rect">
            <a:avLst/>
          </a:prstGeom>
          <a:noFill/>
          <a:ln>
            <a:noFill/>
          </a:ln>
        </p:spPr>
      </p:pic>
      <p:pic>
        <p:nvPicPr>
          <p:cNvPr id="149" name="Google Shape;149;p1" descr="A black and white logo&#10;&#10;Description automatically generated"/>
          <p:cNvPicPr preferRelativeResize="0"/>
          <p:nvPr/>
        </p:nvPicPr>
        <p:blipFill rotWithShape="1">
          <a:blip r:embed="rId5">
            <a:alphaModFix/>
          </a:blip>
          <a:srcRect/>
          <a:stretch/>
        </p:blipFill>
        <p:spPr>
          <a:xfrm>
            <a:off x="8543277" y="4044093"/>
            <a:ext cx="2377677" cy="539346"/>
          </a:xfrm>
          <a:prstGeom prst="rect">
            <a:avLst/>
          </a:prstGeom>
          <a:noFill/>
          <a:ln>
            <a:noFill/>
          </a:ln>
        </p:spPr>
      </p:pic>
      <p:pic>
        <p:nvPicPr>
          <p:cNvPr id="150" name="Google Shape;150;p1" descr="A black arrows in a circle&#10;&#10;Description automatically generated"/>
          <p:cNvPicPr preferRelativeResize="0"/>
          <p:nvPr/>
        </p:nvPicPr>
        <p:blipFill rotWithShape="1">
          <a:blip r:embed="rId6">
            <a:alphaModFix/>
          </a:blip>
          <a:srcRect/>
          <a:stretch/>
        </p:blipFill>
        <p:spPr>
          <a:xfrm>
            <a:off x="9193942" y="2302854"/>
            <a:ext cx="724532" cy="813390"/>
          </a:xfrm>
          <a:prstGeom prst="rect">
            <a:avLst/>
          </a:prstGeom>
          <a:noFill/>
          <a:ln>
            <a:noFill/>
          </a:ln>
        </p:spPr>
      </p:pic>
      <p:sp>
        <p:nvSpPr>
          <p:cNvPr id="151" name="Google Shape;151;p1"/>
          <p:cNvSpPr txBox="1"/>
          <p:nvPr/>
        </p:nvSpPr>
        <p:spPr>
          <a:xfrm>
            <a:off x="3164933" y="2055579"/>
            <a:ext cx="17508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1" u="none" strike="noStrike" cap="none">
                <a:solidFill>
                  <a:srgbClr val="FF000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sp>
        <p:nvSpPr>
          <p:cNvPr id="152" name="Google Shape;152;p1"/>
          <p:cNvSpPr txBox="1"/>
          <p:nvPr/>
        </p:nvSpPr>
        <p:spPr>
          <a:xfrm>
            <a:off x="752400" y="3860175"/>
            <a:ext cx="2501700" cy="1230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200"/>
              <a:buFont typeface="Arial"/>
              <a:buNone/>
            </a:pPr>
            <a:r>
              <a:rPr lang="en-US" sz="1600">
                <a:solidFill>
                  <a:schemeClr val="lt1"/>
                </a:solidFill>
                <a:latin typeface="Century Gothic"/>
                <a:ea typeface="Century Gothic"/>
                <a:cs typeface="Century Gothic"/>
                <a:sym typeface="Century Gothic"/>
              </a:rPr>
              <a:t>Joyce </a:t>
            </a:r>
            <a:r>
              <a:rPr lang="en-US" sz="1600" b="0" i="0" u="none" strike="noStrike" cap="none">
                <a:solidFill>
                  <a:schemeClr val="lt1"/>
                </a:solidFill>
                <a:latin typeface="Century Gothic"/>
                <a:ea typeface="Century Gothic"/>
                <a:cs typeface="Century Gothic"/>
                <a:sym typeface="Century Gothic"/>
              </a:rPr>
              <a:t>Cheng</a:t>
            </a:r>
            <a:endParaRPr/>
          </a:p>
          <a:p>
            <a:pPr marL="0" marR="0" lvl="0" indent="0" algn="l" rtl="0">
              <a:lnSpc>
                <a:spcPct val="90000"/>
              </a:lnSpc>
              <a:spcBef>
                <a:spcPts val="1000"/>
              </a:spcBef>
              <a:spcAft>
                <a:spcPts val="0"/>
              </a:spcAft>
              <a:buClr>
                <a:schemeClr val="lt1"/>
              </a:buClr>
              <a:buSzPts val="2200"/>
              <a:buFont typeface="Arial"/>
              <a:buNone/>
            </a:pPr>
            <a:r>
              <a:rPr lang="en-US" sz="1600" b="0" i="0" u="none" strike="noStrike" cap="none">
                <a:solidFill>
                  <a:schemeClr val="lt1"/>
                </a:solidFill>
                <a:latin typeface="Century Gothic"/>
                <a:ea typeface="Century Gothic"/>
                <a:cs typeface="Century Gothic"/>
                <a:sym typeface="Century Gothic"/>
              </a:rPr>
              <a:t>Phil Pyo</a:t>
            </a:r>
            <a:endParaRPr/>
          </a:p>
          <a:p>
            <a:pPr marL="0" marR="0" lvl="0" indent="0" algn="l" rtl="0">
              <a:lnSpc>
                <a:spcPct val="90000"/>
              </a:lnSpc>
              <a:spcBef>
                <a:spcPts val="1000"/>
              </a:spcBef>
              <a:spcAft>
                <a:spcPts val="0"/>
              </a:spcAft>
              <a:buClr>
                <a:schemeClr val="lt1"/>
              </a:buClr>
              <a:buSzPts val="2200"/>
              <a:buFont typeface="Arial"/>
              <a:buNone/>
            </a:pPr>
            <a:endParaRPr sz="1600" b="0" i="0" u="none" strike="noStrike" cap="none">
              <a:solidFill>
                <a:schemeClr val="lt1"/>
              </a:solidFill>
              <a:latin typeface="Century Gothic"/>
              <a:ea typeface="Century Gothic"/>
              <a:cs typeface="Century Gothic"/>
              <a:sym typeface="Century Gothic"/>
            </a:endParaRPr>
          </a:p>
        </p:txBody>
      </p:sp>
      <p:sp>
        <p:nvSpPr>
          <p:cNvPr id="153" name="Google Shape;153;p1"/>
          <p:cNvSpPr txBox="1"/>
          <p:nvPr/>
        </p:nvSpPr>
        <p:spPr>
          <a:xfrm>
            <a:off x="2444934" y="3860166"/>
            <a:ext cx="2752200" cy="1277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200"/>
              <a:buFont typeface="Arial"/>
              <a:buNone/>
            </a:pPr>
            <a:r>
              <a:rPr lang="en-US" sz="1600" b="0" i="0" u="none" strike="noStrike" cap="none">
                <a:solidFill>
                  <a:schemeClr val="lt1"/>
                </a:solidFill>
                <a:latin typeface="Century Gothic"/>
                <a:ea typeface="Century Gothic"/>
                <a:cs typeface="Century Gothic"/>
                <a:sym typeface="Century Gothic"/>
              </a:rPr>
              <a:t>Lam Dao</a:t>
            </a:r>
            <a:endParaRPr sz="16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r>
              <a:rPr lang="en-US" sz="1600" b="0" i="0" u="none" strike="noStrike" cap="none">
                <a:solidFill>
                  <a:schemeClr val="lt1"/>
                </a:solidFill>
                <a:latin typeface="Century Gothic"/>
                <a:ea typeface="Century Gothic"/>
                <a:cs typeface="Century Gothic"/>
                <a:sym typeface="Century Gothic"/>
              </a:rPr>
              <a:t>Sushil K Sharma</a:t>
            </a:r>
            <a:endParaRPr sz="16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endParaRPr sz="1600" b="0" i="0" u="none" strike="noStrike" cap="none">
              <a:solidFill>
                <a:schemeClr val="lt1"/>
              </a:solidFill>
              <a:latin typeface="Century Gothic"/>
              <a:ea typeface="Century Gothic"/>
              <a:cs typeface="Century Gothic"/>
              <a:sym typeface="Century Gothic"/>
            </a:endParaRPr>
          </a:p>
        </p:txBody>
      </p:sp>
      <p:sp>
        <p:nvSpPr>
          <p:cNvPr id="154" name="Google Shape;154;p1"/>
          <p:cNvSpPr txBox="1"/>
          <p:nvPr/>
        </p:nvSpPr>
        <p:spPr>
          <a:xfrm>
            <a:off x="4266306" y="3860166"/>
            <a:ext cx="2752200" cy="14466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200"/>
              <a:buFont typeface="Arial"/>
              <a:buNone/>
            </a:pPr>
            <a:r>
              <a:rPr lang="en-US" sz="1600" b="0" i="0" u="none" strike="noStrike" cap="none">
                <a:solidFill>
                  <a:schemeClr val="lt1"/>
                </a:solidFill>
                <a:latin typeface="Century Gothic"/>
                <a:ea typeface="Century Gothic"/>
                <a:cs typeface="Century Gothic"/>
                <a:sym typeface="Century Gothic"/>
              </a:rPr>
              <a:t>Alok Gupta</a:t>
            </a:r>
            <a:endParaRPr sz="16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r>
              <a:rPr lang="en-US" sz="1600" b="0" i="0" u="none" strike="noStrike" cap="none">
                <a:solidFill>
                  <a:schemeClr val="lt1"/>
                </a:solidFill>
                <a:latin typeface="Century Gothic"/>
                <a:ea typeface="Century Gothic"/>
                <a:cs typeface="Century Gothic"/>
                <a:sym typeface="Century Gothic"/>
              </a:rPr>
              <a:t>Fang Wang </a:t>
            </a:r>
            <a:endParaRPr sz="16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endParaRPr sz="1600" b="0" i="0" u="none" strike="noStrike" cap="none">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7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37" name="Google Shape;237;p38"/>
          <p:cNvSpPr txBox="1">
            <a:spLocks noGrp="1"/>
          </p:cNvSpPr>
          <p:nvPr>
            <p:ph type="body" idx="1"/>
          </p:nvPr>
        </p:nvSpPr>
        <p:spPr>
          <a:xfrm>
            <a:off x="685800" y="1895061"/>
            <a:ext cx="10820400" cy="43236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200">
                <a:latin typeface="Arial"/>
                <a:ea typeface="Arial"/>
                <a:cs typeface="Arial"/>
                <a:sym typeface="Arial"/>
              </a:rPr>
              <a:t>2</a:t>
            </a:r>
            <a:r>
              <a:rPr lang="en-US" sz="3200" b="0" i="0">
                <a:latin typeface="Arial"/>
                <a:ea typeface="Arial"/>
                <a:cs typeface="Arial"/>
                <a:sym typeface="Arial"/>
              </a:rPr>
              <a:t>) OpenAI API</a:t>
            </a:r>
            <a:endParaRPr/>
          </a:p>
          <a:p>
            <a:pPr marL="0" lvl="0" indent="457200" algn="l" rtl="0">
              <a:lnSpc>
                <a:spcPct val="90000"/>
              </a:lnSpc>
              <a:spcBef>
                <a:spcPts val="1000"/>
              </a:spcBef>
              <a:spcAft>
                <a:spcPts val="0"/>
              </a:spcAft>
              <a:buSzPts val="1800"/>
              <a:buNone/>
            </a:pPr>
            <a:r>
              <a:rPr lang="en-US" b="0" i="0">
                <a:latin typeface="Arial"/>
                <a:ea typeface="Arial"/>
                <a:cs typeface="Arial"/>
                <a:sym typeface="Arial"/>
              </a:rPr>
              <a:t>Serving as the backbone of the ChatBot</a:t>
            </a:r>
            <a:r>
              <a:rPr lang="en-US">
                <a:latin typeface="Arial"/>
                <a:ea typeface="Arial"/>
                <a:cs typeface="Arial"/>
                <a:sym typeface="Arial"/>
              </a:rPr>
              <a:t>, enabling the generation of responses</a:t>
            </a:r>
            <a:br>
              <a:rPr lang="en-US">
                <a:latin typeface="Arial"/>
                <a:ea typeface="Arial"/>
                <a:cs typeface="Arial"/>
                <a:sym typeface="Arial"/>
              </a:rPr>
            </a:br>
            <a:r>
              <a:rPr lang="en-US">
                <a:latin typeface="Arial"/>
                <a:ea typeface="Arial"/>
                <a:cs typeface="Arial"/>
                <a:sym typeface="Arial"/>
              </a:rPr>
              <a:t>      and embeddings:</a:t>
            </a:r>
            <a:endParaRPr/>
          </a:p>
          <a:p>
            <a:pPr marL="685800" lvl="0" indent="-228600" algn="l" rtl="0">
              <a:lnSpc>
                <a:spcPct val="90000"/>
              </a:lnSpc>
              <a:spcBef>
                <a:spcPts val="1000"/>
              </a:spcBef>
              <a:spcAft>
                <a:spcPts val="0"/>
              </a:spcAft>
              <a:buSzPts val="1800"/>
              <a:buFont typeface="Arial"/>
              <a:buChar char="•"/>
            </a:pPr>
            <a:r>
              <a:rPr lang="en-US" sz="2400" b="0" i="0">
                <a:latin typeface="Arial"/>
                <a:ea typeface="Arial"/>
                <a:cs typeface="Arial"/>
                <a:sym typeface="Arial"/>
              </a:rPr>
              <a:t>Generating responses: </a:t>
            </a:r>
            <a:endParaRPr/>
          </a:p>
          <a:p>
            <a:pPr marL="457200" lvl="0" indent="0" algn="l" rtl="0">
              <a:lnSpc>
                <a:spcPct val="90000"/>
              </a:lnSpc>
              <a:spcBef>
                <a:spcPts val="1000"/>
              </a:spcBef>
              <a:spcAft>
                <a:spcPts val="0"/>
              </a:spcAft>
              <a:buSzPts val="1800"/>
              <a:buNone/>
            </a:pPr>
            <a:r>
              <a:rPr lang="en-US" sz="2400">
                <a:latin typeface="Arial"/>
                <a:ea typeface="Arial"/>
                <a:cs typeface="Arial"/>
                <a:sym typeface="Arial"/>
              </a:rPr>
              <a:t>	- C</a:t>
            </a:r>
            <a:r>
              <a:rPr lang="en-US" sz="2400" b="0" i="0">
                <a:latin typeface="Arial"/>
                <a:ea typeface="Arial"/>
                <a:cs typeface="Arial"/>
                <a:sym typeface="Arial"/>
              </a:rPr>
              <a:t>onversation history </a:t>
            </a:r>
            <a:endParaRPr/>
          </a:p>
          <a:p>
            <a:pPr marL="457200" lvl="0" indent="0" algn="l" rtl="0">
              <a:lnSpc>
                <a:spcPct val="90000"/>
              </a:lnSpc>
              <a:spcBef>
                <a:spcPts val="1000"/>
              </a:spcBef>
              <a:spcAft>
                <a:spcPts val="0"/>
              </a:spcAft>
              <a:buSzPts val="1800"/>
              <a:buNone/>
            </a:pPr>
            <a:r>
              <a:rPr lang="en-US" sz="2400">
                <a:latin typeface="Arial"/>
                <a:ea typeface="Arial"/>
                <a:cs typeface="Arial"/>
                <a:sym typeface="Arial"/>
              </a:rPr>
              <a:t>	- </a:t>
            </a:r>
            <a:r>
              <a:rPr lang="en-US" sz="2400" b="0" i="0">
                <a:latin typeface="Arial"/>
                <a:ea typeface="Arial"/>
                <a:cs typeface="Arial"/>
                <a:sym typeface="Arial"/>
              </a:rPr>
              <a:t>Parameters </a:t>
            </a:r>
            <a:endParaRPr/>
          </a:p>
          <a:p>
            <a:pPr marL="685800" lvl="0" indent="-228600" algn="l" rtl="0">
              <a:lnSpc>
                <a:spcPct val="90000"/>
              </a:lnSpc>
              <a:spcBef>
                <a:spcPts val="1000"/>
              </a:spcBef>
              <a:spcAft>
                <a:spcPts val="0"/>
              </a:spcAft>
              <a:buSzPts val="1800"/>
              <a:buChar char="•"/>
            </a:pPr>
            <a:r>
              <a:rPr lang="en-US" sz="2400">
                <a:latin typeface="Arial"/>
                <a:ea typeface="Arial"/>
                <a:cs typeface="Arial"/>
                <a:sym typeface="Arial"/>
              </a:rPr>
              <a:t>Function call: registration function for recording user information and</a:t>
            </a:r>
            <a:br>
              <a:rPr lang="en-US" sz="2400">
                <a:latin typeface="Arial"/>
                <a:ea typeface="Arial"/>
                <a:cs typeface="Arial"/>
                <a:sym typeface="Arial"/>
              </a:rPr>
            </a:br>
            <a:r>
              <a:rPr lang="en-US" sz="2400">
                <a:latin typeface="Arial"/>
                <a:ea typeface="Arial"/>
                <a:cs typeface="Arial"/>
                <a:sym typeface="Arial"/>
              </a:rPr>
              <a:t>                         sending a confirmation email</a:t>
            </a:r>
            <a:endParaRPr sz="2400" b="0" i="0">
              <a:latin typeface="Arial"/>
              <a:ea typeface="Arial"/>
              <a:cs typeface="Arial"/>
              <a:sym typeface="Arial"/>
            </a:endParaRPr>
          </a:p>
          <a:p>
            <a:pPr marL="685800" lvl="0" indent="-228600" algn="l" rtl="0">
              <a:lnSpc>
                <a:spcPct val="90000"/>
              </a:lnSpc>
              <a:spcBef>
                <a:spcPts val="1000"/>
              </a:spcBef>
              <a:spcAft>
                <a:spcPts val="0"/>
              </a:spcAft>
              <a:buSzPts val="1800"/>
              <a:buFont typeface="Arial"/>
              <a:buChar char="•"/>
            </a:pPr>
            <a:r>
              <a:rPr lang="en-US" sz="2400">
                <a:latin typeface="Arial"/>
                <a:ea typeface="Arial"/>
                <a:cs typeface="Arial"/>
                <a:sym typeface="Arial"/>
              </a:rPr>
              <a:t>Generating embeddings: </a:t>
            </a:r>
            <a:r>
              <a:rPr lang="en-US" sz="2400" b="0" i="0">
                <a:latin typeface="Arial"/>
                <a:ea typeface="Arial"/>
                <a:cs typeface="Arial"/>
                <a:sym typeface="Arial"/>
              </a:rPr>
              <a:t>text-embedding-ada-002 model</a:t>
            </a:r>
            <a:endParaRPr/>
          </a:p>
          <a:p>
            <a:pPr marL="685800" lvl="0" indent="-114300" algn="l" rtl="0">
              <a:lnSpc>
                <a:spcPct val="90000"/>
              </a:lnSpc>
              <a:spcBef>
                <a:spcPts val="1000"/>
              </a:spcBef>
              <a:spcAft>
                <a:spcPts val="0"/>
              </a:spcAft>
              <a:buSzPts val="1800"/>
              <a:buFont typeface="Arial"/>
              <a:buNone/>
            </a:pPr>
            <a:endParaRPr sz="2400">
              <a:latin typeface="Arial"/>
              <a:ea typeface="Arial"/>
              <a:cs typeface="Arial"/>
              <a:sym typeface="Arial"/>
            </a:endParaRPr>
          </a:p>
          <a:p>
            <a:pPr marL="0" lvl="0" indent="0" algn="l" rtl="0">
              <a:lnSpc>
                <a:spcPct val="90000"/>
              </a:lnSpc>
              <a:spcBef>
                <a:spcPts val="1000"/>
              </a:spcBef>
              <a:spcAft>
                <a:spcPts val="0"/>
              </a:spcAft>
              <a:buSzPts val="1800"/>
              <a:buNone/>
            </a:pP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77219e5712_4_0"/>
          <p:cNvSpPr txBox="1">
            <a:spLocks noGrp="1"/>
          </p:cNvSpPr>
          <p:nvPr>
            <p:ph type="title"/>
          </p:nvPr>
        </p:nvSpPr>
        <p:spPr>
          <a:xfrm>
            <a:off x="2947100" y="844633"/>
            <a:ext cx="8610600" cy="6726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44" name="Google Shape;244;g277219e5712_4_0"/>
          <p:cNvSpPr txBox="1">
            <a:spLocks noGrp="1"/>
          </p:cNvSpPr>
          <p:nvPr>
            <p:ph type="body" idx="1"/>
          </p:nvPr>
        </p:nvSpPr>
        <p:spPr>
          <a:xfrm>
            <a:off x="685800" y="1832925"/>
            <a:ext cx="10820400" cy="493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200" b="0" i="0">
                <a:latin typeface="Arial"/>
                <a:ea typeface="Arial"/>
                <a:cs typeface="Arial"/>
                <a:sym typeface="Arial"/>
              </a:rPr>
              <a:t>3) Pinecone – A knowledge base for chatbot</a:t>
            </a:r>
            <a:endParaRPr/>
          </a:p>
          <a:p>
            <a:pPr marL="0" lvl="0" indent="0" algn="l" rtl="0">
              <a:lnSpc>
                <a:spcPct val="150000"/>
              </a:lnSpc>
              <a:spcBef>
                <a:spcPts val="1000"/>
              </a:spcBef>
              <a:spcAft>
                <a:spcPts val="0"/>
              </a:spcAft>
              <a:buSzPts val="1800"/>
              <a:buNone/>
            </a:pPr>
            <a:r>
              <a:rPr lang="en-US" sz="1800">
                <a:latin typeface="Arial"/>
                <a:ea typeface="Arial"/>
                <a:cs typeface="Arial"/>
                <a:sym typeface="Arial"/>
              </a:rPr>
              <a:t>Pinecone is a cloud-based vector database (KBaaS platform) used to store, index, query, retrieve variety of multi-dimensional vector data including text, image, audio and code with API Integration and different real-time search methods:</a:t>
            </a:r>
            <a:endParaRPr sz="1800"/>
          </a:p>
          <a:p>
            <a:pPr marL="457200" lvl="0" indent="-342900"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Full-text search</a:t>
            </a:r>
            <a:endParaRPr sz="1800"/>
          </a:p>
          <a:p>
            <a:pPr marL="457200" lvl="0" indent="-342900" algn="l" rtl="0">
              <a:lnSpc>
                <a:spcPct val="90000"/>
              </a:lnSpc>
              <a:spcBef>
                <a:spcPts val="1000"/>
              </a:spcBef>
              <a:spcAft>
                <a:spcPts val="0"/>
              </a:spcAft>
              <a:buSzPts val="1800"/>
              <a:buFont typeface="Noto Sans Symbols"/>
              <a:buChar char="❖"/>
            </a:pPr>
            <a:r>
              <a:rPr lang="en-US" sz="1800" b="0" i="0">
                <a:solidFill>
                  <a:schemeClr val="lt1"/>
                </a:solidFill>
                <a:latin typeface="Arial"/>
                <a:ea typeface="Arial"/>
                <a:cs typeface="Arial"/>
                <a:sym typeface="Arial"/>
              </a:rPr>
              <a:t>Phrase search</a:t>
            </a:r>
            <a:endParaRPr sz="1800"/>
          </a:p>
          <a:p>
            <a:pPr marL="457200" lvl="0" indent="-342900" algn="l" rtl="0">
              <a:lnSpc>
                <a:spcPct val="90000"/>
              </a:lnSpc>
              <a:spcBef>
                <a:spcPts val="1000"/>
              </a:spcBef>
              <a:spcAft>
                <a:spcPts val="0"/>
              </a:spcAft>
              <a:buSzPts val="1800"/>
              <a:buFont typeface="Noto Sans Symbols"/>
              <a:buChar char="❖"/>
            </a:pPr>
            <a:r>
              <a:rPr lang="en-US" sz="1800" b="0" i="0">
                <a:solidFill>
                  <a:schemeClr val="lt1"/>
                </a:solidFill>
                <a:latin typeface="Arial"/>
                <a:ea typeface="Arial"/>
                <a:cs typeface="Arial"/>
                <a:sym typeface="Arial"/>
              </a:rPr>
              <a:t>Regex search</a:t>
            </a:r>
            <a:endParaRPr sz="1800"/>
          </a:p>
          <a:p>
            <a:pPr marL="457200" lvl="0" indent="-342900" algn="l" rtl="0">
              <a:lnSpc>
                <a:spcPct val="90000"/>
              </a:lnSpc>
              <a:spcBef>
                <a:spcPts val="1000"/>
              </a:spcBef>
              <a:spcAft>
                <a:spcPts val="0"/>
              </a:spcAft>
              <a:buSzPts val="1800"/>
              <a:buFont typeface="Noto Sans Symbols"/>
              <a:buChar char="❖"/>
            </a:pPr>
            <a:r>
              <a:rPr lang="en-US" sz="1800" b="0" i="0">
                <a:solidFill>
                  <a:schemeClr val="lt1"/>
                </a:solidFill>
                <a:latin typeface="Arial"/>
                <a:ea typeface="Arial"/>
                <a:cs typeface="Arial"/>
                <a:sym typeface="Arial"/>
              </a:rPr>
              <a:t>Boolean search</a:t>
            </a:r>
            <a:endParaRPr sz="1800"/>
          </a:p>
          <a:p>
            <a:pPr marL="457200" lvl="0" indent="-342900" algn="l" rtl="0">
              <a:lnSpc>
                <a:spcPct val="90000"/>
              </a:lnSpc>
              <a:spcBef>
                <a:spcPts val="1000"/>
              </a:spcBef>
              <a:spcAft>
                <a:spcPts val="0"/>
              </a:spcAft>
              <a:buSzPts val="1800"/>
              <a:buFont typeface="Noto Sans Symbols"/>
              <a:buChar char="❖"/>
            </a:pPr>
            <a:r>
              <a:rPr lang="en-US" sz="1800" b="0" i="0">
                <a:solidFill>
                  <a:schemeClr val="lt1"/>
                </a:solidFill>
                <a:latin typeface="Arial"/>
                <a:ea typeface="Arial"/>
                <a:cs typeface="Arial"/>
                <a:sym typeface="Arial"/>
              </a:rPr>
              <a:t>Nearest neighbors search</a:t>
            </a:r>
            <a:endParaRPr sz="1800"/>
          </a:p>
          <a:p>
            <a:pPr marL="457200" lvl="0" indent="-342900" algn="l" rtl="0">
              <a:lnSpc>
                <a:spcPct val="90000"/>
              </a:lnSpc>
              <a:spcBef>
                <a:spcPts val="1000"/>
              </a:spcBef>
              <a:spcAft>
                <a:spcPts val="0"/>
              </a:spcAft>
              <a:buSzPts val="1800"/>
              <a:buFont typeface="Noto Sans Symbols"/>
              <a:buChar char="❖"/>
            </a:pPr>
            <a:r>
              <a:rPr lang="en-US" sz="1800">
                <a:solidFill>
                  <a:schemeClr val="lt1"/>
                </a:solidFill>
                <a:latin typeface="Arial"/>
                <a:ea typeface="Arial"/>
                <a:cs typeface="Arial"/>
                <a:sym typeface="Arial"/>
              </a:rPr>
              <a:t>Vector search</a:t>
            </a:r>
            <a:endParaRPr sz="1800" b="0" i="0">
              <a:solidFill>
                <a:schemeClr val="lt1"/>
              </a:solidFill>
              <a:latin typeface="Arial"/>
              <a:ea typeface="Arial"/>
              <a:cs typeface="Arial"/>
              <a:sym typeface="Arial"/>
            </a:endParaRPr>
          </a:p>
        </p:txBody>
      </p:sp>
      <p:sp>
        <p:nvSpPr>
          <p:cNvPr id="245" name="Google Shape;245;g277219e5712_4_0"/>
          <p:cNvSpPr txBox="1"/>
          <p:nvPr/>
        </p:nvSpPr>
        <p:spPr>
          <a:xfrm>
            <a:off x="6213253" y="3630487"/>
            <a:ext cx="4647000" cy="2160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i="0" u="sng" strike="noStrike" cap="none">
                <a:solidFill>
                  <a:schemeClr val="lt1"/>
                </a:solidFill>
                <a:latin typeface="Arial"/>
                <a:ea typeface="Arial"/>
                <a:cs typeface="Arial"/>
                <a:sym typeface="Arial"/>
              </a:rPr>
              <a:t>Benefits:</a:t>
            </a:r>
            <a:endParaRPr sz="1800" u="sng"/>
          </a:p>
          <a:p>
            <a:pPr marL="342900" marR="0" lvl="0" indent="-342900" algn="l" rtl="0">
              <a:lnSpc>
                <a:spcPct val="150000"/>
              </a:lnSpc>
              <a:spcBef>
                <a:spcPts val="1000"/>
              </a:spcBef>
              <a:spcAft>
                <a:spcPts val="0"/>
              </a:spcAft>
              <a:buClr>
                <a:srgbClr val="000000"/>
              </a:buClr>
              <a:buSzPts val="1800"/>
              <a:buFont typeface="Noto Sans Symbols"/>
              <a:buChar char="❖"/>
            </a:pPr>
            <a:r>
              <a:rPr lang="en-US" sz="1800" b="0" i="0" u="none" strike="noStrike" cap="none">
                <a:solidFill>
                  <a:schemeClr val="lt1"/>
                </a:solidFill>
                <a:latin typeface="Arial"/>
                <a:ea typeface="Arial"/>
                <a:cs typeface="Arial"/>
                <a:sym typeface="Arial"/>
              </a:rPr>
              <a:t>+ Scalability</a:t>
            </a:r>
            <a:endParaRPr sz="1800"/>
          </a:p>
          <a:p>
            <a:pPr marL="342900" marR="0" lvl="0" indent="-304800" algn="l" rtl="0">
              <a:lnSpc>
                <a:spcPct val="150000"/>
              </a:lnSpc>
              <a:spcBef>
                <a:spcPts val="0"/>
              </a:spcBef>
              <a:spcAft>
                <a:spcPts val="0"/>
              </a:spcAft>
              <a:buClr>
                <a:srgbClr val="000000"/>
              </a:buClr>
              <a:buSzPts val="1800"/>
              <a:buFont typeface="Noto Sans Symbols"/>
              <a:buChar char="❖"/>
            </a:pPr>
            <a:r>
              <a:rPr lang="en-US" sz="1800" b="0" i="0" u="none" strike="noStrike" cap="none">
                <a:solidFill>
                  <a:schemeClr val="lt1"/>
                </a:solidFill>
                <a:latin typeface="Arial"/>
                <a:ea typeface="Arial"/>
                <a:cs typeface="Arial"/>
                <a:sym typeface="Arial"/>
              </a:rPr>
              <a:t>+ Reliability</a:t>
            </a:r>
            <a:endParaRPr sz="1800"/>
          </a:p>
          <a:p>
            <a:pPr marL="342900" marR="0" lvl="0" indent="-304800" algn="l" rtl="0">
              <a:lnSpc>
                <a:spcPct val="150000"/>
              </a:lnSpc>
              <a:spcBef>
                <a:spcPts val="0"/>
              </a:spcBef>
              <a:spcAft>
                <a:spcPts val="0"/>
              </a:spcAft>
              <a:buClr>
                <a:srgbClr val="000000"/>
              </a:buClr>
              <a:buSzPts val="1800"/>
              <a:buFont typeface="Noto Sans Symbols"/>
              <a:buChar char="❖"/>
            </a:pPr>
            <a:r>
              <a:rPr lang="en-US" sz="1800" b="0" i="0" u="none" strike="noStrike" cap="none">
                <a:solidFill>
                  <a:schemeClr val="lt1"/>
                </a:solidFill>
                <a:latin typeface="Arial"/>
                <a:ea typeface="Arial"/>
                <a:cs typeface="Arial"/>
                <a:sym typeface="Arial"/>
              </a:rPr>
              <a:t>+ Simplicity</a:t>
            </a:r>
            <a:endParaRPr sz="1800"/>
          </a:p>
          <a:p>
            <a:pPr marL="342900" marR="0" lvl="0" indent="-304800" algn="l" rtl="0">
              <a:lnSpc>
                <a:spcPct val="150000"/>
              </a:lnSpc>
              <a:spcBef>
                <a:spcPts val="0"/>
              </a:spcBef>
              <a:spcAft>
                <a:spcPts val="0"/>
              </a:spcAft>
              <a:buClr>
                <a:srgbClr val="000000"/>
              </a:buClr>
              <a:buSzPts val="1800"/>
              <a:buFont typeface="Noto Sans Symbols"/>
              <a:buChar char="❖"/>
            </a:pPr>
            <a:r>
              <a:rPr lang="en-US" sz="1800" b="0" i="0" u="none" strike="noStrike" cap="none">
                <a:solidFill>
                  <a:schemeClr val="lt1"/>
                </a:solidFill>
                <a:latin typeface="Arial"/>
                <a:ea typeface="Arial"/>
                <a:cs typeface="Arial"/>
                <a:sym typeface="Arial"/>
              </a:rPr>
              <a:t>+ Performance</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77219e5712_4_7"/>
          <p:cNvSpPr txBox="1">
            <a:spLocks noGrp="1"/>
          </p:cNvSpPr>
          <p:nvPr>
            <p:ph type="title"/>
          </p:nvPr>
        </p:nvSpPr>
        <p:spPr>
          <a:xfrm>
            <a:off x="3156857" y="404615"/>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52" name="Google Shape;252;g277219e5712_4_7"/>
          <p:cNvSpPr txBox="1">
            <a:spLocks noGrp="1"/>
          </p:cNvSpPr>
          <p:nvPr>
            <p:ph type="body" idx="1"/>
          </p:nvPr>
        </p:nvSpPr>
        <p:spPr>
          <a:xfrm>
            <a:off x="685800" y="1894700"/>
            <a:ext cx="10820400" cy="49635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1000"/>
              </a:spcBef>
              <a:spcAft>
                <a:spcPts val="0"/>
              </a:spcAft>
              <a:buSzPts val="1800"/>
              <a:buNone/>
            </a:pPr>
            <a:r>
              <a:rPr lang="en-US" sz="3900" b="0" i="0">
                <a:latin typeface="Arial"/>
                <a:ea typeface="Arial"/>
                <a:cs typeface="Arial"/>
                <a:sym typeface="Arial"/>
              </a:rPr>
              <a:t>3) Pinecone – A knowledge base for chatbot</a:t>
            </a:r>
            <a:endParaRPr sz="3900">
              <a:latin typeface="Arial"/>
              <a:ea typeface="Arial"/>
              <a:cs typeface="Arial"/>
              <a:sym typeface="Arial"/>
            </a:endParaRPr>
          </a:p>
          <a:p>
            <a:pPr marL="744537" lvl="0" indent="-299522" algn="l" rtl="0">
              <a:lnSpc>
                <a:spcPct val="150000"/>
              </a:lnSpc>
              <a:spcBef>
                <a:spcPts val="1000"/>
              </a:spcBef>
              <a:spcAft>
                <a:spcPts val="0"/>
              </a:spcAft>
              <a:buSzPts val="1992"/>
              <a:buFont typeface="Noto Sans Symbols"/>
              <a:buChar char="❖"/>
            </a:pPr>
            <a:r>
              <a:rPr lang="en-US" sz="1991">
                <a:latin typeface="Arial"/>
                <a:ea typeface="Arial"/>
                <a:cs typeface="Arial"/>
                <a:sym typeface="Arial"/>
              </a:rPr>
              <a:t>Creating index and storing numerical vectors generated from document chunks by OpenAI embedding model into knowledge base. </a:t>
            </a:r>
            <a:endParaRPr sz="1991"/>
          </a:p>
          <a:p>
            <a:pPr marL="744537" lvl="0" indent="-299522" algn="l" rtl="0">
              <a:lnSpc>
                <a:spcPct val="150000"/>
              </a:lnSpc>
              <a:spcBef>
                <a:spcPts val="1000"/>
              </a:spcBef>
              <a:spcAft>
                <a:spcPts val="0"/>
              </a:spcAft>
              <a:buSzPts val="1992"/>
              <a:buFont typeface="Noto Sans Symbols"/>
              <a:buChar char="❖"/>
            </a:pPr>
            <a:r>
              <a:rPr lang="en-US" sz="1991">
                <a:latin typeface="Arial"/>
                <a:ea typeface="Arial"/>
                <a:cs typeface="Arial"/>
                <a:sym typeface="Arial"/>
              </a:rPr>
              <a:t>Enriching knowledge base: Pinecone's indexing capabilities enable us to continuously enrich its knowledge base by adding new vector data.</a:t>
            </a:r>
            <a:endParaRPr sz="1991">
              <a:latin typeface="Arial"/>
              <a:ea typeface="Arial"/>
              <a:cs typeface="Arial"/>
              <a:sym typeface="Arial"/>
            </a:endParaRPr>
          </a:p>
          <a:p>
            <a:pPr marL="744537" lvl="0" indent="-299522" algn="l" rtl="0">
              <a:lnSpc>
                <a:spcPct val="150000"/>
              </a:lnSpc>
              <a:spcBef>
                <a:spcPts val="1000"/>
              </a:spcBef>
              <a:spcAft>
                <a:spcPts val="0"/>
              </a:spcAft>
              <a:buSzPts val="1992"/>
              <a:buFont typeface="Noto Sans Symbols"/>
              <a:buChar char="❖"/>
            </a:pPr>
            <a:r>
              <a:rPr lang="en-US" sz="1991">
                <a:latin typeface="Arial"/>
                <a:ea typeface="Arial"/>
                <a:cs typeface="Arial"/>
                <a:sym typeface="Arial"/>
              </a:rPr>
              <a:t>Performing a comparison and similarity search in the knowledge base for generated embedding of user input. </a:t>
            </a:r>
            <a:endParaRPr sz="1991"/>
          </a:p>
          <a:p>
            <a:pPr marL="744537" lvl="0" indent="-299522" algn="l" rtl="0">
              <a:lnSpc>
                <a:spcPct val="150000"/>
              </a:lnSpc>
              <a:spcBef>
                <a:spcPts val="1000"/>
              </a:spcBef>
              <a:spcAft>
                <a:spcPts val="0"/>
              </a:spcAft>
              <a:buSzPts val="1992"/>
              <a:buFont typeface="Noto Sans Symbols"/>
              <a:buChar char="❖"/>
            </a:pPr>
            <a:r>
              <a:rPr lang="en-US" sz="1991" i="0">
                <a:latin typeface="Arial"/>
                <a:ea typeface="Arial"/>
                <a:cs typeface="Arial"/>
                <a:sym typeface="Arial"/>
              </a:rPr>
              <a:t>Retrieving most relevant information by </a:t>
            </a:r>
            <a:r>
              <a:rPr lang="en-US" sz="1991">
                <a:latin typeface="Arial"/>
                <a:ea typeface="Arial"/>
                <a:cs typeface="Arial"/>
                <a:sym typeface="Arial"/>
              </a:rPr>
              <a:t>extracting the corresponding metadata from these vectors, including the content of the knowledge base entries.</a:t>
            </a:r>
            <a:endParaRPr sz="1991">
              <a:latin typeface="Arial"/>
              <a:ea typeface="Arial"/>
              <a:cs typeface="Arial"/>
              <a:sym typeface="Arial"/>
            </a:endParaRPr>
          </a:p>
          <a:p>
            <a:pPr marL="0" lvl="0" indent="0" algn="l" rtl="0">
              <a:lnSpc>
                <a:spcPct val="90000"/>
              </a:lnSpc>
              <a:spcBef>
                <a:spcPts val="1000"/>
              </a:spcBef>
              <a:spcAft>
                <a:spcPts val="0"/>
              </a:spcAft>
              <a:buSzPts val="1800"/>
              <a:buNone/>
            </a:pPr>
            <a:endParaRPr b="1">
              <a:latin typeface="Arial"/>
              <a:ea typeface="Arial"/>
              <a:cs typeface="Arial"/>
              <a:sym typeface="Arial"/>
            </a:endParaRPr>
          </a:p>
          <a:p>
            <a:pPr marL="0" lvl="0" indent="0" algn="l" rtl="0">
              <a:lnSpc>
                <a:spcPct val="90000"/>
              </a:lnSpc>
              <a:spcBef>
                <a:spcPts val="1000"/>
              </a:spcBef>
              <a:spcAft>
                <a:spcPts val="0"/>
              </a:spcAft>
              <a:buSzPts val="1800"/>
              <a:buNone/>
            </a:pP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77219e5712_4_13"/>
          <p:cNvSpPr txBox="1">
            <a:spLocks noGrp="1"/>
          </p:cNvSpPr>
          <p:nvPr>
            <p:ph type="title"/>
          </p:nvPr>
        </p:nvSpPr>
        <p:spPr>
          <a:xfrm>
            <a:off x="3167157" y="239865"/>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59" name="Google Shape;259;g277219e5712_4_13"/>
          <p:cNvSpPr txBox="1">
            <a:spLocks noGrp="1"/>
          </p:cNvSpPr>
          <p:nvPr>
            <p:ph type="body" idx="1"/>
          </p:nvPr>
        </p:nvSpPr>
        <p:spPr>
          <a:xfrm>
            <a:off x="935900" y="1812351"/>
            <a:ext cx="10433100" cy="481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900">
                <a:latin typeface="Arial"/>
                <a:ea typeface="Arial"/>
                <a:cs typeface="Arial"/>
                <a:sym typeface="Arial"/>
              </a:rPr>
              <a:t>3) Pinecone – A knowledge base for chatbot</a:t>
            </a:r>
            <a:endParaRPr sz="3900">
              <a:latin typeface="Arial"/>
              <a:ea typeface="Arial"/>
              <a:cs typeface="Arial"/>
              <a:sym typeface="Arial"/>
            </a:endParaRPr>
          </a:p>
          <a:p>
            <a:pPr marL="0" lvl="0" indent="0" algn="l" rtl="0">
              <a:lnSpc>
                <a:spcPct val="90000"/>
              </a:lnSpc>
              <a:spcBef>
                <a:spcPts val="1000"/>
              </a:spcBef>
              <a:spcAft>
                <a:spcPts val="0"/>
              </a:spcAft>
              <a:buSzPts val="1800"/>
              <a:buNone/>
            </a:pPr>
            <a:r>
              <a:rPr lang="en-US" sz="1800" b="1">
                <a:latin typeface="Arial"/>
                <a:ea typeface="Arial"/>
                <a:cs typeface="Arial"/>
                <a:sym typeface="Arial"/>
              </a:rPr>
              <a:t>Key steps:</a:t>
            </a:r>
            <a:endParaRPr sz="1800"/>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Preparing documents: </a:t>
            </a:r>
            <a:r>
              <a:rPr lang="en-US" sz="1800" i="0">
                <a:latin typeface="Arial"/>
                <a:ea typeface="Arial"/>
                <a:cs typeface="Arial"/>
                <a:sym typeface="Arial"/>
              </a:rPr>
              <a:t>CSTU webpage and catalogue =&gt; cstu-kb, cstu-qa</a:t>
            </a:r>
            <a:endParaRPr sz="1800">
              <a:latin typeface="Arial"/>
              <a:ea typeface="Arial"/>
              <a:cs typeface="Arial"/>
              <a:sym typeface="Arial"/>
            </a:endParaRPr>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Installing and importing Pinecone-related Python packages </a:t>
            </a:r>
            <a:endParaRPr sz="1800"/>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Getting and setting the PINECONE API KEY (OPEN AI API KEY)</a:t>
            </a:r>
            <a:endParaRPr sz="1800">
              <a:latin typeface="Arial"/>
              <a:ea typeface="Arial"/>
              <a:cs typeface="Arial"/>
              <a:sym typeface="Arial"/>
            </a:endParaRPr>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Selecting embedding model</a:t>
            </a:r>
            <a:endParaRPr sz="1800"/>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Chunking and embedding document text to chunk vectors</a:t>
            </a:r>
            <a:endParaRPr sz="1800"/>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Initializing Pinecone index  </a:t>
            </a:r>
            <a:endParaRPr sz="1800"/>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Upserting or deleting vectors from Knowledge Base</a:t>
            </a:r>
            <a:endParaRPr sz="1800"/>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Checking the database status</a:t>
            </a:r>
            <a:endParaRPr sz="1800"/>
          </a:p>
          <a:p>
            <a:pPr marL="287337" lvl="0" indent="-287337" algn="l" rtl="0">
              <a:lnSpc>
                <a:spcPct val="90000"/>
              </a:lnSpc>
              <a:spcBef>
                <a:spcPts val="1000"/>
              </a:spcBef>
              <a:spcAft>
                <a:spcPts val="0"/>
              </a:spcAft>
              <a:buSzPts val="1800"/>
              <a:buFont typeface="Noto Sans Symbols"/>
              <a:buChar char="❖"/>
            </a:pPr>
            <a:r>
              <a:rPr lang="en-US" sz="1800">
                <a:latin typeface="Arial"/>
                <a:ea typeface="Arial"/>
                <a:cs typeface="Arial"/>
                <a:sym typeface="Arial"/>
              </a:rPr>
              <a:t>Querying the Pinecone index to retrieve relevant knowledge base entries (including metadata) based on the generated embedding of user input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65" name="Google Shape;265;p40"/>
          <p:cNvSpPr txBox="1">
            <a:spLocks noGrp="1"/>
          </p:cNvSpPr>
          <p:nvPr>
            <p:ph type="body" idx="1"/>
          </p:nvPr>
        </p:nvSpPr>
        <p:spPr>
          <a:xfrm>
            <a:off x="685800" y="2240551"/>
            <a:ext cx="11148300" cy="3978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500" b="0" i="0">
                <a:latin typeface="Arial"/>
                <a:ea typeface="Arial"/>
                <a:cs typeface="Arial"/>
                <a:sym typeface="Arial"/>
              </a:rPr>
              <a:t>4) </a:t>
            </a:r>
            <a:r>
              <a:rPr lang="en-US" sz="3200" b="0" i="0">
                <a:latin typeface="Arial"/>
                <a:ea typeface="Arial"/>
                <a:cs typeface="Arial"/>
                <a:sym typeface="Arial"/>
              </a:rPr>
              <a:t>SendGrid</a:t>
            </a:r>
            <a:endParaRPr/>
          </a:p>
          <a:p>
            <a:pPr marL="0" lvl="0" indent="457200" algn="l" rtl="0">
              <a:lnSpc>
                <a:spcPct val="90000"/>
              </a:lnSpc>
              <a:spcBef>
                <a:spcPts val="1000"/>
              </a:spcBef>
              <a:spcAft>
                <a:spcPts val="0"/>
              </a:spcAft>
              <a:buSzPts val="1800"/>
              <a:buNone/>
            </a:pPr>
            <a:r>
              <a:rPr lang="en-US" sz="2900" b="0" i="0">
                <a:solidFill>
                  <a:schemeClr val="lt1"/>
                </a:solidFill>
                <a:latin typeface="Arial"/>
                <a:ea typeface="Arial"/>
                <a:cs typeface="Arial"/>
                <a:sym typeface="Arial"/>
              </a:rPr>
              <a:t>Sending </a:t>
            </a:r>
            <a:r>
              <a:rPr lang="en-US" sz="3200">
                <a:solidFill>
                  <a:srgbClr val="FFFFFF"/>
                </a:solidFill>
                <a:latin typeface="Arial"/>
                <a:ea typeface="Arial"/>
                <a:cs typeface="Arial"/>
                <a:sym typeface="Arial"/>
              </a:rPr>
              <a:t>registration confirmation email </a:t>
            </a:r>
            <a:r>
              <a:rPr lang="en-US" sz="2900" b="0" i="0">
                <a:solidFill>
                  <a:schemeClr val="lt1"/>
                </a:solidFill>
                <a:latin typeface="Arial"/>
                <a:ea typeface="Arial"/>
                <a:cs typeface="Arial"/>
                <a:sym typeface="Arial"/>
              </a:rPr>
              <a:t>when a </a:t>
            </a:r>
            <a:r>
              <a:rPr lang="en-US" sz="2900">
                <a:latin typeface="Arial"/>
                <a:ea typeface="Arial"/>
                <a:cs typeface="Arial"/>
                <a:sym typeface="Arial"/>
              </a:rPr>
              <a:t>student</a:t>
            </a:r>
            <a:r>
              <a:rPr lang="en-US" sz="2900" b="0" i="0">
                <a:solidFill>
                  <a:schemeClr val="lt1"/>
                </a:solidFill>
                <a:latin typeface="Arial"/>
                <a:ea typeface="Arial"/>
                <a:cs typeface="Arial"/>
                <a:sym typeface="Arial"/>
              </a:rPr>
              <a:t> registers for a course.</a:t>
            </a:r>
            <a:endParaRPr sz="2900" b="0" i="0">
              <a:solidFill>
                <a:schemeClr val="lt1"/>
              </a:solidFill>
              <a:latin typeface="Arial"/>
              <a:ea typeface="Arial"/>
              <a:cs typeface="Arial"/>
              <a:sym typeface="Arial"/>
            </a:endParaRPr>
          </a:p>
          <a:p>
            <a:pPr marL="457200" lvl="1" indent="0" algn="l" rtl="0">
              <a:lnSpc>
                <a:spcPct val="90000"/>
              </a:lnSpc>
              <a:spcBef>
                <a:spcPts val="500"/>
              </a:spcBef>
              <a:spcAft>
                <a:spcPts val="0"/>
              </a:spcAft>
              <a:buSzPts val="1800"/>
              <a:buNone/>
            </a:pPr>
            <a:endParaRPr sz="2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Workflow</a:t>
            </a:r>
            <a:endParaRPr>
              <a:latin typeface="Arial"/>
              <a:ea typeface="Arial"/>
              <a:cs typeface="Arial"/>
              <a:sym typeface="Arial"/>
            </a:endParaRPr>
          </a:p>
        </p:txBody>
      </p:sp>
      <p:sp>
        <p:nvSpPr>
          <p:cNvPr id="272" name="Google Shape;272;p41"/>
          <p:cNvSpPr txBox="1">
            <a:spLocks noGrp="1"/>
          </p:cNvSpPr>
          <p:nvPr>
            <p:ph type="body" idx="1"/>
          </p:nvPr>
        </p:nvSpPr>
        <p:spPr>
          <a:xfrm>
            <a:off x="838199" y="1825625"/>
            <a:ext cx="10982739" cy="4773958"/>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User Input:</a:t>
            </a:r>
            <a:r>
              <a:rPr lang="en-US" b="0" i="0">
                <a:latin typeface="Arial"/>
                <a:ea typeface="Arial"/>
                <a:cs typeface="Arial"/>
                <a:sym typeface="Arial"/>
              </a:rPr>
              <a:t> could be a question, a query, or a request for information.</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API Call to OpenAI for Embedding</a:t>
            </a:r>
            <a:r>
              <a:rPr lang="en-US">
                <a:latin typeface="Arial"/>
                <a:ea typeface="Arial"/>
                <a:cs typeface="Arial"/>
                <a:sym typeface="Arial"/>
              </a:rPr>
              <a:t>: </a:t>
            </a:r>
            <a:r>
              <a:rPr lang="en-US" b="0" i="0">
                <a:latin typeface="Arial"/>
                <a:ea typeface="Arial"/>
                <a:cs typeface="Arial"/>
                <a:sym typeface="Arial"/>
              </a:rPr>
              <a:t>generating an embedding for the user's input </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Embedding Comparison with Knowledge Base</a:t>
            </a:r>
            <a:r>
              <a:rPr lang="en-US">
                <a:latin typeface="Arial"/>
                <a:ea typeface="Arial"/>
                <a:cs typeface="Arial"/>
                <a:sym typeface="Arial"/>
              </a:rPr>
              <a:t>: performing a similarity search for generated embedding of user input in the knowledge base</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Retrieval of Relevant Information: </a:t>
            </a:r>
            <a:r>
              <a:rPr lang="en-US">
                <a:latin typeface="Arial"/>
                <a:ea typeface="Arial"/>
                <a:cs typeface="Arial"/>
                <a:sym typeface="Arial"/>
              </a:rPr>
              <a:t>extracts the corresponding information (metadata) from these vectors, including the content of the knowledge base entries </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Response Generation:</a:t>
            </a:r>
            <a:r>
              <a:rPr lang="en-US" b="0" i="0">
                <a:latin typeface="Arial"/>
                <a:ea typeface="Arial"/>
                <a:cs typeface="Arial"/>
                <a:sym typeface="Arial"/>
              </a:rPr>
              <a:t> Generating a response to the user's query based on 	the retrieved relevant information, initial system guide and context history.</a:t>
            </a:r>
            <a:endParaRPr>
              <a:latin typeface="Arial"/>
              <a:ea typeface="Arial"/>
              <a:cs typeface="Arial"/>
              <a:sym typeface="Arial"/>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Display Response: </a:t>
            </a:r>
            <a:r>
              <a:rPr lang="en-US">
                <a:latin typeface="Arial"/>
                <a:ea typeface="Arial"/>
                <a:cs typeface="Arial"/>
                <a:sym typeface="Arial"/>
              </a:rPr>
              <a:t>Displaying answers to the user through the web user interface  </a:t>
            </a:r>
            <a:endParaRPr/>
          </a:p>
          <a:p>
            <a:pPr marL="514350" lvl="0" indent="-400050" algn="l" rtl="0">
              <a:lnSpc>
                <a:spcPct val="90000"/>
              </a:lnSpc>
              <a:spcBef>
                <a:spcPts val="1000"/>
              </a:spcBef>
              <a:spcAft>
                <a:spcPts val="0"/>
              </a:spcAft>
              <a:buSzPts val="1800"/>
              <a:buNone/>
            </a:pP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CHATBOT 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LESSONS LEARNED</a:t>
            </a:r>
            <a:endParaRPr/>
          </a:p>
        </p:txBody>
      </p:sp>
      <p:sp>
        <p:nvSpPr>
          <p:cNvPr id="283" name="Google Shape;283;p42"/>
          <p:cNvSpPr txBox="1">
            <a:spLocks noGrp="1"/>
          </p:cNvSpPr>
          <p:nvPr>
            <p:ph type="body" idx="1"/>
          </p:nvPr>
        </p:nvSpPr>
        <p:spPr>
          <a:xfrm>
            <a:off x="685800" y="1838426"/>
            <a:ext cx="10820400" cy="438026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50000"/>
              </a:lnSpc>
              <a:spcBef>
                <a:spcPts val="0"/>
              </a:spcBef>
              <a:spcAft>
                <a:spcPts val="0"/>
              </a:spcAft>
              <a:buNone/>
            </a:pPr>
            <a:r>
              <a:rPr lang="en-US"/>
              <a:t>Reflection:</a:t>
            </a:r>
            <a:endParaRPr/>
          </a:p>
          <a:p>
            <a:pPr marL="914400" lvl="1" indent="-334327" algn="l" rtl="0">
              <a:lnSpc>
                <a:spcPct val="150000"/>
              </a:lnSpc>
              <a:spcBef>
                <a:spcPts val="0"/>
              </a:spcBef>
              <a:spcAft>
                <a:spcPts val="0"/>
              </a:spcAft>
              <a:buSzPct val="90000"/>
              <a:buChar char="•"/>
            </a:pPr>
            <a:r>
              <a:rPr lang="en-US"/>
              <a:t>Set up workflow early in process - GitHub based</a:t>
            </a:r>
            <a:endParaRPr/>
          </a:p>
          <a:p>
            <a:pPr marL="914400" lvl="1" indent="-334327" algn="l" rtl="0">
              <a:lnSpc>
                <a:spcPct val="150000"/>
              </a:lnSpc>
              <a:spcBef>
                <a:spcPts val="0"/>
              </a:spcBef>
              <a:spcAft>
                <a:spcPts val="0"/>
              </a:spcAft>
              <a:buSzPct val="90000"/>
              <a:buChar char="•"/>
            </a:pPr>
            <a:r>
              <a:rPr lang="en-US"/>
              <a:t>Not everyone could spin up on this quickly</a:t>
            </a:r>
            <a:endParaRPr/>
          </a:p>
          <a:p>
            <a:pPr marL="0" lvl="0" indent="0" algn="l" rtl="0">
              <a:lnSpc>
                <a:spcPct val="150000"/>
              </a:lnSpc>
              <a:spcBef>
                <a:spcPts val="0"/>
              </a:spcBef>
              <a:spcAft>
                <a:spcPts val="0"/>
              </a:spcAft>
              <a:buNone/>
            </a:pPr>
            <a:r>
              <a:rPr lang="en-US"/>
              <a:t>Successes &amp; Obstacles</a:t>
            </a:r>
            <a:endParaRPr/>
          </a:p>
          <a:p>
            <a:pPr marL="800100" lvl="1" indent="-332422" algn="l" rtl="0">
              <a:lnSpc>
                <a:spcPct val="150000"/>
              </a:lnSpc>
              <a:spcBef>
                <a:spcPts val="0"/>
              </a:spcBef>
              <a:spcAft>
                <a:spcPts val="0"/>
              </a:spcAft>
              <a:buSzPct val="137500"/>
              <a:buChar char="•"/>
            </a:pPr>
            <a:r>
              <a:rPr lang="en-US" sz="1600"/>
              <a:t>Members contributed where they were strong and stretched where they weren’t </a:t>
            </a:r>
            <a:endParaRPr sz="1600"/>
          </a:p>
          <a:p>
            <a:pPr marL="1371600" lvl="2" indent="-322580" algn="l" rtl="0">
              <a:lnSpc>
                <a:spcPct val="150000"/>
              </a:lnSpc>
              <a:spcBef>
                <a:spcPts val="0"/>
              </a:spcBef>
              <a:spcAft>
                <a:spcPts val="0"/>
              </a:spcAft>
              <a:buSzPct val="100000"/>
              <a:buChar char="•"/>
            </a:pPr>
            <a:r>
              <a:rPr lang="en-US" sz="1600"/>
              <a:t>This was a balance between productivity and skill building </a:t>
            </a:r>
            <a:endParaRPr sz="1600"/>
          </a:p>
          <a:p>
            <a:pPr marL="800100" lvl="1" indent="-332422" algn="l" rtl="0">
              <a:lnSpc>
                <a:spcPct val="150000"/>
              </a:lnSpc>
              <a:spcBef>
                <a:spcPts val="0"/>
              </a:spcBef>
              <a:spcAft>
                <a:spcPts val="0"/>
              </a:spcAft>
              <a:buSzPct val="137500"/>
              <a:buChar char="•"/>
            </a:pPr>
            <a:r>
              <a:rPr lang="en-US" sz="1600"/>
              <a:t>Challenges with conflicting schedules</a:t>
            </a:r>
            <a:endParaRPr sz="1600"/>
          </a:p>
          <a:p>
            <a:pPr marL="1371600" lvl="2" indent="-322580" algn="l" rtl="0">
              <a:lnSpc>
                <a:spcPct val="150000"/>
              </a:lnSpc>
              <a:spcBef>
                <a:spcPts val="0"/>
              </a:spcBef>
              <a:spcAft>
                <a:spcPts val="0"/>
              </a:spcAft>
              <a:buSzPct val="100000"/>
              <a:buChar char="•"/>
            </a:pPr>
            <a:r>
              <a:rPr lang="en-US" sz="1600"/>
              <a:t>We had limited synchronous work which limited knowledge transfer </a:t>
            </a:r>
            <a:endParaRPr sz="1600"/>
          </a:p>
          <a:p>
            <a:pPr marL="0" lvl="0" indent="0" algn="l" rtl="0">
              <a:lnSpc>
                <a:spcPct val="150000"/>
              </a:lnSpc>
              <a:spcBef>
                <a:spcPts val="0"/>
              </a:spcBef>
              <a:spcAft>
                <a:spcPts val="0"/>
              </a:spcAft>
              <a:buNone/>
            </a:pPr>
            <a:r>
              <a:rPr lang="en-US"/>
              <a:t>Project Scope Changes</a:t>
            </a:r>
            <a:endParaRPr/>
          </a:p>
          <a:p>
            <a:pPr marL="914400" lvl="1" indent="-327977" algn="l" rtl="0">
              <a:lnSpc>
                <a:spcPct val="150000"/>
              </a:lnSpc>
              <a:spcBef>
                <a:spcPts val="0"/>
              </a:spcBef>
              <a:spcAft>
                <a:spcPts val="0"/>
              </a:spcAft>
              <a:buSzPct val="89428"/>
              <a:buChar char="•"/>
            </a:pPr>
            <a:r>
              <a:rPr lang="en-US" sz="1891"/>
              <a:t>We were learning what was possible as we were implementing</a:t>
            </a:r>
            <a:endParaRPr sz="1891"/>
          </a:p>
          <a:p>
            <a:pPr marL="1371600" lvl="2" indent="-327977" algn="l" rtl="0">
              <a:lnSpc>
                <a:spcPct val="150000"/>
              </a:lnSpc>
              <a:spcBef>
                <a:spcPts val="0"/>
              </a:spcBef>
              <a:spcAft>
                <a:spcPts val="0"/>
              </a:spcAft>
              <a:buSzPct val="100000"/>
              <a:buChar char="•"/>
            </a:pPr>
            <a:r>
              <a:rPr lang="en-US" sz="1691"/>
              <a:t>This is how very innovative teams must work</a:t>
            </a:r>
            <a:endParaRPr sz="1691"/>
          </a:p>
          <a:p>
            <a:pPr marL="800100" lvl="1" indent="-203200" algn="l" rtl="0">
              <a:lnSpc>
                <a:spcPct val="150000"/>
              </a:lnSpc>
              <a:spcBef>
                <a:spcPts val="0"/>
              </a:spcBef>
              <a:spcAft>
                <a:spcPts val="0"/>
              </a:spcAft>
              <a:buSzPct val="137500"/>
              <a:buNone/>
            </a:pP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AREAS FOR IMPROVEMENT</a:t>
            </a:r>
            <a:endParaRPr/>
          </a:p>
        </p:txBody>
      </p:sp>
      <p:sp>
        <p:nvSpPr>
          <p:cNvPr id="289" name="Google Shape;289;p43"/>
          <p:cNvSpPr txBox="1">
            <a:spLocks noGrp="1"/>
          </p:cNvSpPr>
          <p:nvPr>
            <p:ph type="body" idx="1"/>
          </p:nvPr>
        </p:nvSpPr>
        <p:spPr>
          <a:xfrm>
            <a:off x="685800" y="1838425"/>
            <a:ext cx="10820400" cy="4812631"/>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50000"/>
              </a:lnSpc>
              <a:spcBef>
                <a:spcPts val="0"/>
              </a:spcBef>
              <a:spcAft>
                <a:spcPts val="0"/>
              </a:spcAft>
              <a:buNone/>
            </a:pPr>
            <a:r>
              <a:rPr lang="en-US"/>
              <a:t>Performance / Functionality Enhancements</a:t>
            </a:r>
            <a:endParaRPr/>
          </a:p>
          <a:p>
            <a:pPr marL="457200" lvl="0" indent="-326390" algn="l" rtl="0">
              <a:lnSpc>
                <a:spcPct val="150000"/>
              </a:lnSpc>
              <a:spcBef>
                <a:spcPts val="0"/>
              </a:spcBef>
              <a:spcAft>
                <a:spcPts val="0"/>
              </a:spcAft>
              <a:buSzPct val="100000"/>
              <a:buChar char="•"/>
            </a:pPr>
            <a:r>
              <a:rPr lang="en-US" sz="1987"/>
              <a:t>Security testing and safeguarding of personal private information</a:t>
            </a:r>
            <a:endParaRPr sz="1987"/>
          </a:p>
          <a:p>
            <a:pPr marL="914400" lvl="1" indent="-317500" algn="l" rtl="0">
              <a:lnSpc>
                <a:spcPct val="150000"/>
              </a:lnSpc>
              <a:spcBef>
                <a:spcPts val="0"/>
              </a:spcBef>
              <a:spcAft>
                <a:spcPts val="0"/>
              </a:spcAft>
              <a:buSzPct val="137500"/>
              <a:buNone/>
            </a:pPr>
            <a:endParaRPr sz="1600"/>
          </a:p>
          <a:p>
            <a:pPr marL="914400" lvl="2" indent="0" algn="l" rtl="0">
              <a:lnSpc>
                <a:spcPct val="150000"/>
              </a:lnSpc>
              <a:spcBef>
                <a:spcPts val="0"/>
              </a:spcBef>
              <a:spcAft>
                <a:spcPts val="0"/>
              </a:spcAft>
              <a:buSzPct val="122222"/>
              <a:buNone/>
            </a:pPr>
            <a:endParaRPr/>
          </a:p>
          <a:p>
            <a:pPr marL="0" lvl="0" indent="0" algn="l" rtl="0">
              <a:lnSpc>
                <a:spcPct val="150000"/>
              </a:lnSpc>
              <a:spcBef>
                <a:spcPts val="0"/>
              </a:spcBef>
              <a:spcAft>
                <a:spcPts val="0"/>
              </a:spcAft>
              <a:buNone/>
            </a:pPr>
            <a:r>
              <a:rPr lang="en-US"/>
              <a:t>Insights from User Testing</a:t>
            </a:r>
            <a:endParaRPr/>
          </a:p>
          <a:p>
            <a:pPr marL="457200" lvl="0" indent="-317182" algn="l" rtl="0">
              <a:lnSpc>
                <a:spcPct val="150000"/>
              </a:lnSpc>
              <a:spcBef>
                <a:spcPts val="0"/>
              </a:spcBef>
              <a:spcAft>
                <a:spcPts val="0"/>
              </a:spcAft>
              <a:buSzPct val="81818"/>
              <a:buChar char="•"/>
            </a:pPr>
            <a:r>
              <a:rPr lang="en-US"/>
              <a:t>The chatbot struggled to remember user context during longer conversation.</a:t>
            </a:r>
            <a:endParaRPr/>
          </a:p>
          <a:p>
            <a:pPr marL="457200" lvl="0" indent="-317182" algn="l" rtl="0">
              <a:lnSpc>
                <a:spcPct val="150000"/>
              </a:lnSpc>
              <a:spcBef>
                <a:spcPts val="0"/>
              </a:spcBef>
              <a:spcAft>
                <a:spcPts val="0"/>
              </a:spcAft>
              <a:buSzPct val="112500"/>
              <a:buChar char="•"/>
            </a:pPr>
            <a:r>
              <a:rPr lang="en-US"/>
              <a:t>Robust QA and security testing needed prior to deployment</a:t>
            </a:r>
            <a:endParaRPr sz="1600"/>
          </a:p>
          <a:p>
            <a:pPr marL="800100" lvl="1" indent="-203200" algn="l" rtl="0">
              <a:lnSpc>
                <a:spcPct val="150000"/>
              </a:lnSpc>
              <a:spcBef>
                <a:spcPts val="0"/>
              </a:spcBef>
              <a:spcAft>
                <a:spcPts val="0"/>
              </a:spcAft>
              <a:buSzPct val="137500"/>
              <a:buNone/>
            </a:pPr>
            <a:endParaRPr sz="1600"/>
          </a:p>
          <a:p>
            <a:pPr marL="0" lvl="0" indent="0" algn="l" rtl="0">
              <a:lnSpc>
                <a:spcPct val="150000"/>
              </a:lnSpc>
              <a:spcBef>
                <a:spcPts val="0"/>
              </a:spcBef>
              <a:spcAft>
                <a:spcPts val="0"/>
              </a:spcAft>
              <a:buNone/>
            </a:pPr>
            <a:r>
              <a:rPr lang="en-US"/>
              <a:t>Future Development </a:t>
            </a:r>
            <a:endParaRPr/>
          </a:p>
          <a:p>
            <a:pPr marL="457200" lvl="0" indent="-325829" algn="l" rtl="0">
              <a:lnSpc>
                <a:spcPct val="150000"/>
              </a:lnSpc>
              <a:spcBef>
                <a:spcPts val="0"/>
              </a:spcBef>
              <a:spcAft>
                <a:spcPts val="0"/>
              </a:spcAft>
              <a:buSzPct val="100000"/>
              <a:buChar char="•"/>
            </a:pPr>
            <a:r>
              <a:rPr lang="en-US" sz="1975"/>
              <a:t>Natural language based login and security</a:t>
            </a:r>
            <a:endParaRPr sz="1975"/>
          </a:p>
          <a:p>
            <a:pPr marL="457200" lvl="0" indent="-325829" algn="l" rtl="0">
              <a:lnSpc>
                <a:spcPct val="150000"/>
              </a:lnSpc>
              <a:spcBef>
                <a:spcPts val="0"/>
              </a:spcBef>
              <a:spcAft>
                <a:spcPts val="0"/>
              </a:spcAft>
              <a:buSzPct val="100000"/>
              <a:buChar char="•"/>
            </a:pPr>
            <a:r>
              <a:rPr lang="en-US" sz="1975"/>
              <a:t>Chat based career advisor (pulls from student record)</a:t>
            </a:r>
            <a:endParaRPr sz="1975"/>
          </a:p>
          <a:p>
            <a:pPr marL="457200" lvl="0" indent="-325829" algn="l" rtl="0">
              <a:lnSpc>
                <a:spcPct val="150000"/>
              </a:lnSpc>
              <a:spcBef>
                <a:spcPts val="0"/>
              </a:spcBef>
              <a:spcAft>
                <a:spcPts val="0"/>
              </a:spcAft>
              <a:buSzPct val="100000"/>
              <a:buChar char="•"/>
            </a:pPr>
            <a:r>
              <a:rPr lang="en-US" sz="1975"/>
              <a:t>Job board (input by administrator)</a:t>
            </a:r>
            <a:endParaRPr sz="1975"/>
          </a:p>
          <a:p>
            <a:pPr marL="457200" lvl="0" indent="-325829" algn="l" rtl="0">
              <a:lnSpc>
                <a:spcPct val="150000"/>
              </a:lnSpc>
              <a:spcBef>
                <a:spcPts val="0"/>
              </a:spcBef>
              <a:spcAft>
                <a:spcPts val="0"/>
              </a:spcAft>
              <a:buSzPct val="100000"/>
              <a:buChar char="•"/>
            </a:pPr>
            <a:r>
              <a:rPr lang="en-US" sz="1975"/>
              <a:t>Resume builder (customize resume to specific jobs on job board)</a:t>
            </a:r>
            <a:endParaRPr sz="1975"/>
          </a:p>
          <a:p>
            <a:pPr marL="457200" lvl="0" indent="-325829" algn="l" rtl="0">
              <a:lnSpc>
                <a:spcPct val="150000"/>
              </a:lnSpc>
              <a:spcBef>
                <a:spcPts val="0"/>
              </a:spcBef>
              <a:spcAft>
                <a:spcPts val="0"/>
              </a:spcAft>
              <a:buSzPct val="100000"/>
              <a:buChar char="•"/>
            </a:pPr>
            <a:r>
              <a:rPr lang="en-US" sz="1975"/>
              <a:t>Access control </a:t>
            </a:r>
            <a:endParaRPr sz="1975"/>
          </a:p>
          <a:p>
            <a:pPr marL="457200" lvl="0" indent="-325829" algn="l" rtl="0">
              <a:lnSpc>
                <a:spcPct val="150000"/>
              </a:lnSpc>
              <a:spcBef>
                <a:spcPts val="0"/>
              </a:spcBef>
              <a:spcAft>
                <a:spcPts val="0"/>
              </a:spcAft>
              <a:buSzPct val="100000"/>
              <a:buChar char="•"/>
            </a:pPr>
            <a:r>
              <a:rPr lang="en-US" sz="1975"/>
              <a:t>Marketing engine (collect data, generate emails from referrals, etc)</a:t>
            </a:r>
            <a:endParaRPr sz="197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TEAM RETROSPECTIVE</a:t>
            </a:r>
            <a:endParaRPr/>
          </a:p>
        </p:txBody>
      </p:sp>
      <p:sp>
        <p:nvSpPr>
          <p:cNvPr id="295" name="Google Shape;295;p16"/>
          <p:cNvSpPr txBox="1"/>
          <p:nvPr/>
        </p:nvSpPr>
        <p:spPr>
          <a:xfrm>
            <a:off x="337900" y="2135275"/>
            <a:ext cx="51402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chemeClr val="lt1"/>
                </a:solidFill>
                <a:latin typeface="Century Gothic"/>
                <a:ea typeface="Century Gothic"/>
                <a:cs typeface="Century Gothic"/>
                <a:sym typeface="Century Gothic"/>
              </a:rPr>
              <a:t>“Incredibly learning experience on the capabilities of OpenAI LLM, prompt engineering, API calls, functions, utilization of vector databases and the power of teamwork to create a working ChatBot.”  </a:t>
            </a:r>
            <a:r>
              <a:rPr lang="en-US" sz="1600" b="0" i="0" u="none" strike="noStrike" cap="none">
                <a:solidFill>
                  <a:schemeClr val="lt1"/>
                </a:solidFill>
                <a:latin typeface="Century Gothic"/>
                <a:ea typeface="Century Gothic"/>
                <a:cs typeface="Century Gothic"/>
                <a:sym typeface="Century Gothic"/>
              </a:rPr>
              <a:t>- Phil</a:t>
            </a:r>
            <a:endParaRPr sz="1600">
              <a:solidFill>
                <a:schemeClr val="lt1"/>
              </a:solidFill>
              <a:latin typeface="Century Gothic"/>
              <a:ea typeface="Century Gothic"/>
              <a:cs typeface="Century Gothic"/>
              <a:sym typeface="Century Gothic"/>
            </a:endParaRPr>
          </a:p>
        </p:txBody>
      </p:sp>
      <p:sp>
        <p:nvSpPr>
          <p:cNvPr id="296" name="Google Shape;296;p16"/>
          <p:cNvSpPr txBox="1"/>
          <p:nvPr/>
        </p:nvSpPr>
        <p:spPr>
          <a:xfrm>
            <a:off x="6186776" y="2125581"/>
            <a:ext cx="54510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i="1">
                <a:solidFill>
                  <a:schemeClr val="lt1"/>
                </a:solidFill>
                <a:latin typeface="Century Gothic"/>
                <a:ea typeface="Century Gothic"/>
                <a:cs typeface="Century Gothic"/>
                <a:sym typeface="Century Gothic"/>
              </a:rPr>
              <a:t>“I learned so much about how to properly use LLM APIs.  I have been programing various other special purpose bots to do my bidding!”</a:t>
            </a:r>
            <a:r>
              <a:rPr lang="en-US" sz="1600">
                <a:solidFill>
                  <a:schemeClr val="lt1"/>
                </a:solidFill>
                <a:latin typeface="Century Gothic"/>
                <a:ea typeface="Century Gothic"/>
                <a:cs typeface="Century Gothic"/>
                <a:sym typeface="Century Gothic"/>
              </a:rPr>
              <a:t> -Alok</a:t>
            </a:r>
            <a:endParaRPr sz="1600">
              <a:solidFill>
                <a:schemeClr val="lt1"/>
              </a:solidFill>
              <a:latin typeface="Century Gothic"/>
              <a:ea typeface="Century Gothic"/>
              <a:cs typeface="Century Gothic"/>
              <a:sym typeface="Century Gothic"/>
            </a:endParaRPr>
          </a:p>
        </p:txBody>
      </p:sp>
      <p:sp>
        <p:nvSpPr>
          <p:cNvPr id="297" name="Google Shape;297;p16"/>
          <p:cNvSpPr txBox="1"/>
          <p:nvPr/>
        </p:nvSpPr>
        <p:spPr>
          <a:xfrm>
            <a:off x="337900" y="3906325"/>
            <a:ext cx="51402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i="1">
                <a:solidFill>
                  <a:schemeClr val="lt1"/>
                </a:solidFill>
                <a:latin typeface="Century Gothic"/>
                <a:ea typeface="Century Gothic"/>
                <a:cs typeface="Century Gothic"/>
                <a:sym typeface="Century Gothic"/>
              </a:rPr>
              <a:t>"Our teamwork rocked, and we soaked up diverse learning experiences. Super excited about nailing the on-time delivery of our cstuGPT app!" </a:t>
            </a:r>
            <a:r>
              <a:rPr lang="en-US" sz="1600">
                <a:solidFill>
                  <a:schemeClr val="lt1"/>
                </a:solidFill>
                <a:latin typeface="Century Gothic"/>
                <a:ea typeface="Century Gothic"/>
                <a:cs typeface="Century Gothic"/>
                <a:sym typeface="Century Gothic"/>
              </a:rPr>
              <a:t>-Fang</a:t>
            </a:r>
            <a:endParaRPr sz="1600">
              <a:solidFill>
                <a:schemeClr val="lt1"/>
              </a:solidFill>
              <a:latin typeface="Century Gothic"/>
              <a:ea typeface="Century Gothic"/>
              <a:cs typeface="Century Gothic"/>
              <a:sym typeface="Century Gothic"/>
            </a:endParaRPr>
          </a:p>
        </p:txBody>
      </p:sp>
      <p:sp>
        <p:nvSpPr>
          <p:cNvPr id="298" name="Google Shape;298;p16"/>
          <p:cNvSpPr txBox="1"/>
          <p:nvPr/>
        </p:nvSpPr>
        <p:spPr>
          <a:xfrm>
            <a:off x="6186775" y="3906324"/>
            <a:ext cx="54510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i="1">
                <a:solidFill>
                  <a:schemeClr val="lt1"/>
                </a:solidFill>
                <a:latin typeface="Century Gothic"/>
                <a:ea typeface="Century Gothic"/>
                <a:cs typeface="Century Gothic"/>
                <a:sym typeface="Century Gothic"/>
              </a:rPr>
              <a:t>“I'm thrilled to have taken this course and been a part of this team. Not only have I learned a lot, but it's also been incredibly practical. I can now apply these techniques to develop a chatbot for my own website.” </a:t>
            </a:r>
            <a:r>
              <a:rPr lang="en-US" sz="1600">
                <a:solidFill>
                  <a:schemeClr val="lt1"/>
                </a:solidFill>
                <a:latin typeface="Century Gothic"/>
                <a:ea typeface="Century Gothic"/>
                <a:cs typeface="Century Gothic"/>
                <a:sym typeface="Century Gothic"/>
              </a:rPr>
              <a:t> – Joyce</a:t>
            </a:r>
            <a:endParaRPr sz="1600">
              <a:solidFill>
                <a:schemeClr val="lt1"/>
              </a:solidFill>
              <a:latin typeface="Century Gothic"/>
              <a:ea typeface="Century Gothic"/>
              <a:cs typeface="Century Gothic"/>
              <a:sym typeface="Century Gothic"/>
            </a:endParaRPr>
          </a:p>
        </p:txBody>
      </p:sp>
      <p:sp>
        <p:nvSpPr>
          <p:cNvPr id="299" name="Google Shape;299;p16"/>
          <p:cNvSpPr txBox="1"/>
          <p:nvPr/>
        </p:nvSpPr>
        <p:spPr>
          <a:xfrm>
            <a:off x="470800" y="4969575"/>
            <a:ext cx="51402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i="1">
                <a:solidFill>
                  <a:schemeClr val="lt1"/>
                </a:solidFill>
                <a:latin typeface="Century Gothic"/>
                <a:ea typeface="Century Gothic"/>
                <a:cs typeface="Century Gothic"/>
                <a:sym typeface="Century Gothic"/>
              </a:rPr>
              <a:t>Thera are so many </a:t>
            </a:r>
            <a:r>
              <a:rPr lang="en-US" sz="1600">
                <a:solidFill>
                  <a:schemeClr val="lt1"/>
                </a:solidFill>
                <a:latin typeface="Century Gothic"/>
                <a:ea typeface="Century Gothic"/>
                <a:cs typeface="Century Gothic"/>
                <a:sym typeface="Century Gothic"/>
              </a:rPr>
              <a:t>areas for improving the quality and functionality of the product but what the team achieved is so great. I learned so much knowledge and practice many skills through out the class and my team. A wonderful memory! </a:t>
            </a:r>
            <a:r>
              <a:rPr lang="en-US" sz="1600" i="1">
                <a:solidFill>
                  <a:schemeClr val="lt1"/>
                </a:solidFill>
                <a:latin typeface="Century Gothic"/>
                <a:ea typeface="Century Gothic"/>
                <a:cs typeface="Century Gothic"/>
                <a:sym typeface="Century Gothic"/>
              </a:rPr>
              <a:t> </a:t>
            </a:r>
            <a:r>
              <a:rPr lang="en-US" sz="1600">
                <a:solidFill>
                  <a:schemeClr val="lt1"/>
                </a:solidFill>
                <a:latin typeface="Century Gothic"/>
                <a:ea typeface="Century Gothic"/>
                <a:cs typeface="Century Gothic"/>
                <a:sym typeface="Century Gothic"/>
              </a:rPr>
              <a:t>- Lam Dao</a:t>
            </a:r>
            <a:endParaRPr sz="1600">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6"/>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TODAY’S PRESENTATION</a:t>
            </a:r>
            <a:endParaRPr/>
          </a:p>
        </p:txBody>
      </p:sp>
      <p:sp>
        <p:nvSpPr>
          <p:cNvPr id="160" name="Google Shape;160;p36"/>
          <p:cNvSpPr txBox="1">
            <a:spLocks noGrp="1"/>
          </p:cNvSpPr>
          <p:nvPr>
            <p:ph type="body" idx="1"/>
          </p:nvPr>
        </p:nvSpPr>
        <p:spPr>
          <a:xfrm>
            <a:off x="6400800" y="2270750"/>
            <a:ext cx="5212800" cy="4024200"/>
          </a:xfrm>
          <a:prstGeom prst="rect">
            <a:avLst/>
          </a:prstGeom>
          <a:noFill/>
          <a:ln>
            <a:noFill/>
          </a:ln>
        </p:spPr>
        <p:txBody>
          <a:bodyPr spcFirstLastPara="1" wrap="square" lIns="91425" tIns="45700" rIns="91425" bIns="45700" anchor="t" anchorCtr="0">
            <a:normAutofit/>
          </a:bodyPr>
          <a:lstStyle/>
          <a:p>
            <a:pPr marL="457200" lvl="0" indent="-450850" algn="l" rtl="0">
              <a:lnSpc>
                <a:spcPct val="150000"/>
              </a:lnSpc>
              <a:spcBef>
                <a:spcPts val="0"/>
              </a:spcBef>
              <a:spcAft>
                <a:spcPts val="0"/>
              </a:spcAft>
              <a:buSzPts val="2100"/>
              <a:buChar char="•"/>
            </a:pPr>
            <a:r>
              <a:rPr lang="en-US" sz="2500"/>
              <a:t>Product Workflow</a:t>
            </a:r>
            <a:endParaRPr sz="2500"/>
          </a:p>
          <a:p>
            <a:pPr marL="457200" lvl="0" indent="-476250" algn="l" rtl="0">
              <a:lnSpc>
                <a:spcPct val="150000"/>
              </a:lnSpc>
              <a:spcBef>
                <a:spcPts val="0"/>
              </a:spcBef>
              <a:spcAft>
                <a:spcPts val="0"/>
              </a:spcAft>
              <a:buSzPts val="2500"/>
              <a:buChar char="•"/>
            </a:pPr>
            <a:r>
              <a:rPr lang="en-US" sz="2500"/>
              <a:t>Product Demonstration</a:t>
            </a:r>
            <a:endParaRPr sz="2500"/>
          </a:p>
          <a:p>
            <a:pPr marL="457200" lvl="0" indent="-476250" algn="l" rtl="0">
              <a:lnSpc>
                <a:spcPct val="150000"/>
              </a:lnSpc>
              <a:spcBef>
                <a:spcPts val="0"/>
              </a:spcBef>
              <a:spcAft>
                <a:spcPts val="0"/>
              </a:spcAft>
              <a:buSzPts val="2500"/>
              <a:buChar char="•"/>
            </a:pPr>
            <a:r>
              <a:rPr lang="en-US" sz="2500"/>
              <a:t>Lessons Learned</a:t>
            </a:r>
            <a:endParaRPr sz="2500"/>
          </a:p>
          <a:p>
            <a:pPr marL="457200" lvl="0" indent="-476250" algn="l" rtl="0">
              <a:lnSpc>
                <a:spcPct val="150000"/>
              </a:lnSpc>
              <a:spcBef>
                <a:spcPts val="0"/>
              </a:spcBef>
              <a:spcAft>
                <a:spcPts val="0"/>
              </a:spcAft>
              <a:buSzPts val="2500"/>
              <a:buChar char="•"/>
            </a:pPr>
            <a:r>
              <a:rPr lang="en-US" sz="2500"/>
              <a:t>Areas for Improvement</a:t>
            </a:r>
            <a:endParaRPr sz="2500"/>
          </a:p>
          <a:p>
            <a:pPr marL="457200" lvl="0" indent="-450850" algn="l" rtl="0">
              <a:lnSpc>
                <a:spcPct val="150000"/>
              </a:lnSpc>
              <a:spcBef>
                <a:spcPts val="0"/>
              </a:spcBef>
              <a:spcAft>
                <a:spcPts val="0"/>
              </a:spcAft>
              <a:buSzPts val="2100"/>
              <a:buChar char="•"/>
            </a:pPr>
            <a:r>
              <a:rPr lang="en-US" sz="2500"/>
              <a:t>Team Retrospective</a:t>
            </a:r>
            <a:endParaRPr sz="2500"/>
          </a:p>
        </p:txBody>
      </p:sp>
      <p:sp>
        <p:nvSpPr>
          <p:cNvPr id="161" name="Google Shape;161;p36"/>
          <p:cNvSpPr txBox="1">
            <a:spLocks noGrp="1"/>
          </p:cNvSpPr>
          <p:nvPr>
            <p:ph type="body" idx="1"/>
          </p:nvPr>
        </p:nvSpPr>
        <p:spPr>
          <a:xfrm>
            <a:off x="838200" y="2270750"/>
            <a:ext cx="5212800" cy="4024200"/>
          </a:xfrm>
          <a:prstGeom prst="rect">
            <a:avLst/>
          </a:prstGeom>
          <a:noFill/>
          <a:ln>
            <a:noFill/>
          </a:ln>
        </p:spPr>
        <p:txBody>
          <a:bodyPr spcFirstLastPara="1" wrap="square" lIns="91425" tIns="45700" rIns="91425" bIns="45700" anchor="t" anchorCtr="0">
            <a:normAutofit/>
          </a:bodyPr>
          <a:lstStyle/>
          <a:p>
            <a:pPr marL="457200" lvl="0" indent="-476250" algn="l" rtl="0">
              <a:lnSpc>
                <a:spcPct val="150000"/>
              </a:lnSpc>
              <a:spcBef>
                <a:spcPts val="0"/>
              </a:spcBef>
              <a:spcAft>
                <a:spcPts val="0"/>
              </a:spcAft>
              <a:buSzPts val="2500"/>
              <a:buChar char="•"/>
            </a:pPr>
            <a:r>
              <a:rPr lang="en-US" sz="2500"/>
              <a:t>Product Introduction</a:t>
            </a:r>
            <a:endParaRPr sz="2500"/>
          </a:p>
          <a:p>
            <a:pPr marL="457200" lvl="0" indent="-476250" algn="l" rtl="0">
              <a:lnSpc>
                <a:spcPct val="150000"/>
              </a:lnSpc>
              <a:spcBef>
                <a:spcPts val="0"/>
              </a:spcBef>
              <a:spcAft>
                <a:spcPts val="0"/>
              </a:spcAft>
              <a:buSzPts val="2500"/>
              <a:buChar char="•"/>
            </a:pPr>
            <a:r>
              <a:rPr lang="en-US" sz="2500"/>
              <a:t>Technical Architecture </a:t>
            </a:r>
            <a:endParaRPr sz="2500"/>
          </a:p>
          <a:p>
            <a:pPr marL="457200" lvl="0" indent="-450850" algn="l" rtl="0">
              <a:lnSpc>
                <a:spcPct val="150000"/>
              </a:lnSpc>
              <a:spcBef>
                <a:spcPts val="0"/>
              </a:spcBef>
              <a:spcAft>
                <a:spcPts val="0"/>
              </a:spcAft>
              <a:buSzPts val="2100"/>
              <a:buChar char="•"/>
            </a:pPr>
            <a:r>
              <a:rPr lang="en-US" sz="2500"/>
              <a:t>Database Design</a:t>
            </a:r>
            <a:endParaRPr sz="2500"/>
          </a:p>
          <a:p>
            <a:pPr marL="457200" lvl="0" indent="-450850" algn="l" rtl="0">
              <a:lnSpc>
                <a:spcPct val="150000"/>
              </a:lnSpc>
              <a:spcBef>
                <a:spcPts val="0"/>
              </a:spcBef>
              <a:spcAft>
                <a:spcPts val="0"/>
              </a:spcAft>
              <a:buSzPts val="2100"/>
              <a:buChar char="•"/>
            </a:pPr>
            <a:r>
              <a:rPr lang="en-US" sz="2500"/>
              <a:t>Underlying Technology </a:t>
            </a:r>
            <a:endParaRPr sz="2500"/>
          </a:p>
          <a:p>
            <a:pPr marL="914400" lvl="1" indent="-361950" algn="l" rtl="0">
              <a:lnSpc>
                <a:spcPct val="150000"/>
              </a:lnSpc>
              <a:spcBef>
                <a:spcPts val="0"/>
              </a:spcBef>
              <a:spcAft>
                <a:spcPts val="0"/>
              </a:spcAft>
              <a:buSzPts val="2100"/>
              <a:buChar char="•"/>
            </a:pPr>
            <a:r>
              <a:rPr lang="en-US" sz="2300"/>
              <a:t>Streamlit</a:t>
            </a:r>
            <a:endParaRPr sz="2300"/>
          </a:p>
          <a:p>
            <a:pPr marL="914400" lvl="1" indent="-361950" algn="l" rtl="0">
              <a:lnSpc>
                <a:spcPct val="150000"/>
              </a:lnSpc>
              <a:spcBef>
                <a:spcPts val="0"/>
              </a:spcBef>
              <a:spcAft>
                <a:spcPts val="0"/>
              </a:spcAft>
              <a:buSzPts val="2100"/>
              <a:buChar char="•"/>
            </a:pPr>
            <a:r>
              <a:rPr lang="en-US" sz="2300"/>
              <a:t>OpenAI LLM </a:t>
            </a:r>
            <a:endParaRPr sz="2300"/>
          </a:p>
          <a:p>
            <a:pPr marL="914400" lvl="1" indent="-361950" algn="l" rtl="0">
              <a:lnSpc>
                <a:spcPct val="150000"/>
              </a:lnSpc>
              <a:spcBef>
                <a:spcPts val="0"/>
              </a:spcBef>
              <a:spcAft>
                <a:spcPts val="0"/>
              </a:spcAft>
              <a:buSzPts val="2100"/>
              <a:buChar char="•"/>
            </a:pPr>
            <a:r>
              <a:rPr lang="en-US" sz="2300"/>
              <a:t>PineCone</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ctrTitle"/>
          </p:nvPr>
        </p:nvSpPr>
        <p:spPr>
          <a:xfrm>
            <a:off x="1371600" y="1803405"/>
            <a:ext cx="9448800" cy="1825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THANKS</a:t>
            </a:r>
            <a:endParaRPr/>
          </a:p>
        </p:txBody>
      </p:sp>
      <p:sp>
        <p:nvSpPr>
          <p:cNvPr id="305" name="Google Shape;305;p17"/>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ctrTitle"/>
          </p:nvPr>
        </p:nvSpPr>
        <p:spPr>
          <a:xfrm>
            <a:off x="1371600" y="1803405"/>
            <a:ext cx="9448800" cy="1825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Backup Slides</a:t>
            </a:r>
            <a:endParaRPr/>
          </a:p>
        </p:txBody>
      </p:sp>
      <p:sp>
        <p:nvSpPr>
          <p:cNvPr id="311" name="Google Shape;311;p44"/>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p>
            <a:pPr marL="457200" lvl="0" indent="-368300" algn="l" rtl="0">
              <a:lnSpc>
                <a:spcPct val="90000"/>
              </a:lnSpc>
              <a:spcBef>
                <a:spcPts val="1000"/>
              </a:spcBef>
              <a:spcAft>
                <a:spcPts val="0"/>
              </a:spcAft>
              <a:buClr>
                <a:schemeClr val="lt1"/>
              </a:buClr>
              <a:buSzPts val="2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FINAL PRESENTATION OUTLINE</a:t>
            </a:r>
            <a:endParaRPr/>
          </a:p>
        </p:txBody>
      </p:sp>
      <p:sp>
        <p:nvSpPr>
          <p:cNvPr id="317" name="Google Shape;317;p4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457200" lvl="0" indent="-457200" algn="l" rtl="0">
              <a:lnSpc>
                <a:spcPct val="90000"/>
              </a:lnSpc>
              <a:spcBef>
                <a:spcPts val="0"/>
              </a:spcBef>
              <a:spcAft>
                <a:spcPts val="0"/>
              </a:spcAft>
              <a:buClr>
                <a:schemeClr val="lt1"/>
              </a:buClr>
              <a:buSzPct val="129032"/>
              <a:buFont typeface="Arial"/>
              <a:buAutoNum type="arabicPeriod"/>
            </a:pPr>
            <a:r>
              <a:rPr lang="en-US" b="1"/>
              <a:t>Product Introduction:</a:t>
            </a:r>
            <a:r>
              <a:rPr lang="en-US"/>
              <a:t> a) Provide an overview of the chatbot's purpose, target audience, and main functionalities. b) Explain the problem the chatbot aims to solve and its potential benefits. </a:t>
            </a:r>
            <a:br>
              <a:rPr lang="en-US"/>
            </a:br>
            <a:endParaRPr/>
          </a:p>
          <a:p>
            <a:pPr marL="457200" lvl="0" indent="-457200" algn="l" rtl="0">
              <a:lnSpc>
                <a:spcPct val="90000"/>
              </a:lnSpc>
              <a:spcBef>
                <a:spcPts val="0"/>
              </a:spcBef>
              <a:spcAft>
                <a:spcPts val="0"/>
              </a:spcAft>
              <a:buClr>
                <a:schemeClr val="lt1"/>
              </a:buClr>
              <a:buSzPct val="129032"/>
              <a:buFont typeface="Arial"/>
              <a:buAutoNum type="arabicPeriod"/>
            </a:pPr>
            <a:r>
              <a:rPr lang="en-US" b="1"/>
              <a:t>ChatBot Solution Architecture:</a:t>
            </a:r>
            <a:r>
              <a:rPr lang="en-US"/>
              <a:t> a) Describe the underlying technology stack, including the use of LLM and other related technology. b) Outline the system architecture and its components, highlighting any innovative or unique features. </a:t>
            </a:r>
            <a:br>
              <a:rPr lang="en-US"/>
            </a:br>
            <a:endParaRPr/>
          </a:p>
          <a:p>
            <a:pPr marL="457200" lvl="0" indent="-457200" algn="l" rtl="0">
              <a:lnSpc>
                <a:spcPct val="90000"/>
              </a:lnSpc>
              <a:spcBef>
                <a:spcPts val="0"/>
              </a:spcBef>
              <a:spcAft>
                <a:spcPts val="0"/>
              </a:spcAft>
              <a:buClr>
                <a:schemeClr val="lt1"/>
              </a:buClr>
              <a:buSzPct val="129032"/>
              <a:buFont typeface="Arial"/>
              <a:buAutoNum type="arabicPeriod"/>
            </a:pPr>
            <a:r>
              <a:rPr lang="en-US" b="1"/>
              <a:t>Product Demonstration:</a:t>
            </a:r>
            <a:r>
              <a:rPr lang="en-US"/>
              <a:t> a) Showcase the chatbot in action, demonstrating its core capabilities with real-world scenarios. b) Highlight any specific challenges face during development and how they were addressed. </a:t>
            </a:r>
            <a:br>
              <a:rPr lang="en-US"/>
            </a:br>
            <a:endParaRPr/>
          </a:p>
          <a:p>
            <a:pPr marL="457200" lvl="0" indent="-457200" algn="l" rtl="0">
              <a:lnSpc>
                <a:spcPct val="90000"/>
              </a:lnSpc>
              <a:spcBef>
                <a:spcPts val="0"/>
              </a:spcBef>
              <a:spcAft>
                <a:spcPts val="0"/>
              </a:spcAft>
              <a:buClr>
                <a:schemeClr val="lt1"/>
              </a:buClr>
              <a:buSzPct val="129032"/>
              <a:buFont typeface="Arial"/>
              <a:buAutoNum type="arabicPeriod"/>
            </a:pPr>
            <a:r>
              <a:rPr lang="en-US" b="1"/>
              <a:t>Lessons Learned:</a:t>
            </a:r>
            <a:r>
              <a:rPr lang="en-US"/>
              <a:t> a) Reflect on the development process and agile methodology used during the project. b) Discuss the successes and achievements, as well as the obstacles encountered and how they were overcome. c) Mention any changes in project scope or adjustments made during the development cycle. </a:t>
            </a:r>
            <a:br>
              <a:rPr lang="en-US"/>
            </a:br>
            <a:endParaRPr/>
          </a:p>
          <a:p>
            <a:pPr marL="457200" lvl="0" indent="-457200" algn="l" rtl="0">
              <a:lnSpc>
                <a:spcPct val="90000"/>
              </a:lnSpc>
              <a:spcBef>
                <a:spcPts val="0"/>
              </a:spcBef>
              <a:spcAft>
                <a:spcPts val="0"/>
              </a:spcAft>
              <a:buClr>
                <a:schemeClr val="lt1"/>
              </a:buClr>
              <a:buSzPct val="129032"/>
              <a:buFont typeface="Arial"/>
              <a:buAutoNum type="arabicPeriod"/>
            </a:pPr>
            <a:r>
              <a:rPr lang="en-US" b="1"/>
              <a:t>Areas for Improvement:</a:t>
            </a:r>
            <a:r>
              <a:rPr lang="en-US"/>
              <a:t> a) Identify aspects of the chatbot's performance or functionality that could be enhanced in the future. b) Share insights gained from user feedback or testing that could lead to improvements. c) Discuss any potential enhancements to the product or opportunities for further development.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
          <p:cNvSpPr txBox="1">
            <a:spLocks noGrp="1"/>
          </p:cNvSpPr>
          <p:nvPr>
            <p:ph type="title"/>
          </p:nvPr>
        </p:nvSpPr>
        <p:spPr>
          <a:xfrm>
            <a:off x="2895600" y="764373"/>
            <a:ext cx="8610600" cy="107151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TEAM 2</a:t>
            </a:r>
            <a:endParaRPr/>
          </a:p>
        </p:txBody>
      </p:sp>
      <p:sp>
        <p:nvSpPr>
          <p:cNvPr id="323" name="Google Shape;323;p3"/>
          <p:cNvSpPr txBox="1">
            <a:spLocks noGrp="1"/>
          </p:cNvSpPr>
          <p:nvPr>
            <p:ph type="body" idx="1"/>
          </p:nvPr>
        </p:nvSpPr>
        <p:spPr>
          <a:xfrm>
            <a:off x="784993" y="2161977"/>
            <a:ext cx="2752060" cy="123014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200"/>
              <a:buNone/>
            </a:pPr>
            <a:r>
              <a:rPr lang="en-US"/>
              <a:t>Joyce Cheng</a:t>
            </a:r>
            <a:endParaRPr/>
          </a:p>
          <a:p>
            <a:pPr marL="0" lvl="0" indent="0" algn="l" rtl="0">
              <a:lnSpc>
                <a:spcPct val="90000"/>
              </a:lnSpc>
              <a:spcBef>
                <a:spcPts val="1000"/>
              </a:spcBef>
              <a:spcAft>
                <a:spcPts val="0"/>
              </a:spcAft>
              <a:buClr>
                <a:schemeClr val="lt1"/>
              </a:buClr>
              <a:buSzPts val="2200"/>
              <a:buNone/>
            </a:pPr>
            <a:r>
              <a:rPr lang="en-US"/>
              <a:t>Phil Pyo</a:t>
            </a:r>
            <a:endParaRPr/>
          </a:p>
          <a:p>
            <a:pPr marL="0" lvl="0" indent="0" algn="l" rtl="0">
              <a:lnSpc>
                <a:spcPct val="90000"/>
              </a:lnSpc>
              <a:spcBef>
                <a:spcPts val="1000"/>
              </a:spcBef>
              <a:spcAft>
                <a:spcPts val="0"/>
              </a:spcAft>
              <a:buClr>
                <a:schemeClr val="lt1"/>
              </a:buClr>
              <a:buSzPts val="2200"/>
              <a:buNone/>
            </a:pPr>
            <a:endParaRPr/>
          </a:p>
        </p:txBody>
      </p:sp>
      <p:grpSp>
        <p:nvGrpSpPr>
          <p:cNvPr id="324" name="Google Shape;324;p3"/>
          <p:cNvGrpSpPr/>
          <p:nvPr/>
        </p:nvGrpSpPr>
        <p:grpSpPr>
          <a:xfrm>
            <a:off x="1174724" y="4722653"/>
            <a:ext cx="7284199" cy="1277981"/>
            <a:chOff x="578888" y="187787"/>
            <a:chExt cx="7284199" cy="1277981"/>
          </a:xfrm>
        </p:grpSpPr>
        <p:sp>
          <p:nvSpPr>
            <p:cNvPr id="325" name="Google Shape;325;p3"/>
            <p:cNvSpPr/>
            <p:nvPr/>
          </p:nvSpPr>
          <p:spPr>
            <a:xfrm>
              <a:off x="930319" y="187787"/>
              <a:ext cx="575068" cy="57506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
            <p:cNvSpPr/>
            <p:nvPr/>
          </p:nvSpPr>
          <p:spPr>
            <a:xfrm>
              <a:off x="578888" y="954597"/>
              <a:ext cx="1277929" cy="51117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
            <p:cNvSpPr txBox="1"/>
            <p:nvPr/>
          </p:nvSpPr>
          <p:spPr>
            <a:xfrm>
              <a:off x="578888" y="954597"/>
              <a:ext cx="1277929" cy="5111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Zoom meetings</a:t>
              </a:r>
              <a:endParaRPr sz="1400" b="0" i="0" u="none" strike="noStrike" cap="none">
                <a:solidFill>
                  <a:srgbClr val="000000"/>
                </a:solidFill>
                <a:latin typeface="Arial"/>
                <a:ea typeface="Arial"/>
                <a:cs typeface="Arial"/>
                <a:sym typeface="Arial"/>
              </a:endParaRPr>
            </a:p>
          </p:txBody>
        </p:sp>
        <p:sp>
          <p:nvSpPr>
            <p:cNvPr id="328" name="Google Shape;328;p3"/>
            <p:cNvSpPr/>
            <p:nvPr/>
          </p:nvSpPr>
          <p:spPr>
            <a:xfrm>
              <a:off x="2431886" y="187787"/>
              <a:ext cx="575068" cy="575068"/>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
            <p:cNvSpPr/>
            <p:nvPr/>
          </p:nvSpPr>
          <p:spPr>
            <a:xfrm>
              <a:off x="2080456" y="954597"/>
              <a:ext cx="1277929" cy="51117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
            <p:cNvSpPr txBox="1"/>
            <p:nvPr/>
          </p:nvSpPr>
          <p:spPr>
            <a:xfrm>
              <a:off x="2080456" y="954597"/>
              <a:ext cx="1277929" cy="5111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Email</a:t>
              </a:r>
              <a:endParaRPr sz="1400" b="0" i="0" u="none" strike="noStrike" cap="none">
                <a:solidFill>
                  <a:srgbClr val="000000"/>
                </a:solidFill>
                <a:latin typeface="Arial"/>
                <a:ea typeface="Arial"/>
                <a:cs typeface="Arial"/>
                <a:sym typeface="Arial"/>
              </a:endParaRPr>
            </a:p>
          </p:txBody>
        </p:sp>
        <p:sp>
          <p:nvSpPr>
            <p:cNvPr id="331" name="Google Shape;331;p3"/>
            <p:cNvSpPr/>
            <p:nvPr/>
          </p:nvSpPr>
          <p:spPr>
            <a:xfrm>
              <a:off x="3933454" y="187787"/>
              <a:ext cx="575068" cy="575068"/>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
            <p:cNvSpPr/>
            <p:nvPr/>
          </p:nvSpPr>
          <p:spPr>
            <a:xfrm>
              <a:off x="3582023" y="954597"/>
              <a:ext cx="1277929" cy="51117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
            <p:cNvSpPr txBox="1"/>
            <p:nvPr/>
          </p:nvSpPr>
          <p:spPr>
            <a:xfrm>
              <a:off x="3582023" y="954597"/>
              <a:ext cx="1277929" cy="5111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Google Chat group</a:t>
              </a:r>
              <a:endParaRPr sz="1400" b="0" i="0" u="none" strike="noStrike" cap="none">
                <a:solidFill>
                  <a:srgbClr val="000000"/>
                </a:solidFill>
                <a:latin typeface="Arial"/>
                <a:ea typeface="Arial"/>
                <a:cs typeface="Arial"/>
                <a:sym typeface="Arial"/>
              </a:endParaRPr>
            </a:p>
          </p:txBody>
        </p:sp>
        <p:sp>
          <p:nvSpPr>
            <p:cNvPr id="334" name="Google Shape;334;p3"/>
            <p:cNvSpPr/>
            <p:nvPr/>
          </p:nvSpPr>
          <p:spPr>
            <a:xfrm>
              <a:off x="5435021" y="187787"/>
              <a:ext cx="575068" cy="575068"/>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
            <p:cNvSpPr/>
            <p:nvPr/>
          </p:nvSpPr>
          <p:spPr>
            <a:xfrm>
              <a:off x="5083591" y="954597"/>
              <a:ext cx="1277929" cy="51117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
            <p:cNvSpPr txBox="1"/>
            <p:nvPr/>
          </p:nvSpPr>
          <p:spPr>
            <a:xfrm>
              <a:off x="5083591" y="954597"/>
              <a:ext cx="1277929" cy="5111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Google docs</a:t>
              </a: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6936589" y="187787"/>
              <a:ext cx="575068" cy="575068"/>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
            <p:cNvSpPr/>
            <p:nvPr/>
          </p:nvSpPr>
          <p:spPr>
            <a:xfrm>
              <a:off x="6585158" y="954597"/>
              <a:ext cx="1277929" cy="51117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
            <p:cNvSpPr txBox="1"/>
            <p:nvPr/>
          </p:nvSpPr>
          <p:spPr>
            <a:xfrm>
              <a:off x="6585158" y="954597"/>
              <a:ext cx="1277929" cy="51117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github</a:t>
              </a:r>
              <a:endParaRPr sz="1400" b="0" i="0" u="none" strike="noStrike" cap="none">
                <a:solidFill>
                  <a:srgbClr val="000000"/>
                </a:solidFill>
                <a:latin typeface="Arial"/>
                <a:ea typeface="Arial"/>
                <a:cs typeface="Arial"/>
                <a:sym typeface="Arial"/>
              </a:endParaRPr>
            </a:p>
          </p:txBody>
        </p:sp>
      </p:grpSp>
      <p:sp>
        <p:nvSpPr>
          <p:cNvPr id="340" name="Google Shape;340;p3"/>
          <p:cNvSpPr txBox="1"/>
          <p:nvPr/>
        </p:nvSpPr>
        <p:spPr>
          <a:xfrm>
            <a:off x="837104" y="3982208"/>
            <a:ext cx="17235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lt1"/>
                </a:solidFill>
                <a:latin typeface="Century Gothic"/>
                <a:ea typeface="Century Gothic"/>
                <a:cs typeface="Century Gothic"/>
                <a:sym typeface="Century Gothic"/>
              </a:rPr>
              <a:t>Collaboration</a:t>
            </a:r>
            <a:endParaRPr sz="1400" b="0" i="0" u="none" strike="noStrike" cap="none">
              <a:solidFill>
                <a:srgbClr val="000000"/>
              </a:solidFill>
              <a:latin typeface="Arial"/>
              <a:ea typeface="Arial"/>
              <a:cs typeface="Arial"/>
              <a:sym typeface="Arial"/>
            </a:endParaRPr>
          </a:p>
        </p:txBody>
      </p:sp>
      <p:sp>
        <p:nvSpPr>
          <p:cNvPr id="341" name="Google Shape;341;p3"/>
          <p:cNvSpPr txBox="1"/>
          <p:nvPr/>
        </p:nvSpPr>
        <p:spPr>
          <a:xfrm>
            <a:off x="3686493" y="2161976"/>
            <a:ext cx="2752060" cy="12773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200"/>
              <a:buFont typeface="Arial"/>
              <a:buNone/>
            </a:pPr>
            <a:r>
              <a:rPr lang="en-US" sz="2200" b="0" i="0" u="none" strike="noStrike" cap="none">
                <a:solidFill>
                  <a:schemeClr val="lt1"/>
                </a:solidFill>
                <a:latin typeface="Century Gothic"/>
                <a:ea typeface="Century Gothic"/>
                <a:cs typeface="Century Gothic"/>
                <a:sym typeface="Century Gothic"/>
              </a:rPr>
              <a:t>Lam Dao</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r>
              <a:rPr lang="en-US" sz="2200" b="0" i="0" u="none" strike="noStrike" cap="none">
                <a:solidFill>
                  <a:schemeClr val="lt1"/>
                </a:solidFill>
                <a:latin typeface="Century Gothic"/>
                <a:ea typeface="Century Gothic"/>
                <a:cs typeface="Century Gothic"/>
                <a:sym typeface="Century Gothic"/>
              </a:rPr>
              <a:t>Sushil Sharma</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endParaRPr sz="2200" b="0" i="0" u="none" strike="noStrike" cap="none">
              <a:solidFill>
                <a:schemeClr val="lt1"/>
              </a:solidFill>
              <a:latin typeface="Century Gothic"/>
              <a:ea typeface="Century Gothic"/>
              <a:cs typeface="Century Gothic"/>
              <a:sym typeface="Century Gothic"/>
            </a:endParaRPr>
          </a:p>
        </p:txBody>
      </p:sp>
      <p:sp>
        <p:nvSpPr>
          <p:cNvPr id="342" name="Google Shape;342;p3"/>
          <p:cNvSpPr txBox="1"/>
          <p:nvPr/>
        </p:nvSpPr>
        <p:spPr>
          <a:xfrm>
            <a:off x="6635187" y="2158893"/>
            <a:ext cx="2752060" cy="144654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200"/>
              <a:buFont typeface="Arial"/>
              <a:buNone/>
            </a:pPr>
            <a:r>
              <a:rPr lang="en-US" sz="2200" b="0" i="0" u="none" strike="noStrike" cap="none">
                <a:solidFill>
                  <a:schemeClr val="lt1"/>
                </a:solidFill>
                <a:latin typeface="Century Gothic"/>
                <a:ea typeface="Century Gothic"/>
                <a:cs typeface="Century Gothic"/>
                <a:sym typeface="Century Gothic"/>
              </a:rPr>
              <a:t>Alok Gupta</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r>
              <a:rPr lang="en-US" sz="2200" b="0" i="0" u="none" strike="noStrike" cap="none">
                <a:solidFill>
                  <a:schemeClr val="lt1"/>
                </a:solidFill>
                <a:latin typeface="Century Gothic"/>
                <a:ea typeface="Century Gothic"/>
                <a:cs typeface="Century Gothic"/>
                <a:sym typeface="Century Gothic"/>
              </a:rPr>
              <a:t>Fang Wang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endParaRPr sz="22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4000"/>
              <a:buFont typeface="Century Gothic"/>
              <a:buNone/>
            </a:pPr>
            <a:r>
              <a:rPr lang="en-US">
                <a:solidFill>
                  <a:srgbClr val="FFFFFF"/>
                </a:solidFill>
              </a:rPr>
              <a:t>PROCESS</a:t>
            </a:r>
            <a:endParaRPr/>
          </a:p>
        </p:txBody>
      </p:sp>
      <p:sp>
        <p:nvSpPr>
          <p:cNvPr id="348" name="Google Shape;348;p5"/>
          <p:cNvSpPr/>
          <p:nvPr/>
        </p:nvSpPr>
        <p:spPr>
          <a:xfrm>
            <a:off x="841088" y="2983547"/>
            <a:ext cx="1681571" cy="1543896"/>
          </a:xfrm>
          <a:prstGeom prst="chevron">
            <a:avLst>
              <a:gd name="adj" fmla="val 13419"/>
            </a:avLst>
          </a:prstGeom>
          <a:solidFill>
            <a:srgbClr val="30C6A7"/>
          </a:solidFill>
          <a:ln w="19050" cap="flat" cmpd="sng">
            <a:solidFill>
              <a:schemeClr val="lt1"/>
            </a:solidFill>
            <a:prstDash val="solid"/>
            <a:round/>
            <a:headEnd type="none" w="sm" len="sm"/>
            <a:tailEnd type="none" w="sm" len="sm"/>
          </a:ln>
        </p:spPr>
        <p:txBody>
          <a:bodyPr spcFirstLastPara="1" wrap="square" lIns="136325" tIns="136325" rIns="136325" bIns="136325" anchor="ctr" anchorCtr="0">
            <a:noAutofit/>
          </a:bodyPr>
          <a:lstStyle/>
          <a:p>
            <a:pPr marL="0" marR="0" lvl="0" indent="0" algn="ctr"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Team Formation </a:t>
            </a:r>
            <a:endParaRPr sz="1400" b="0" i="0" u="none" strike="noStrike" cap="none">
              <a:solidFill>
                <a:srgbClr val="000000"/>
              </a:solidFill>
              <a:latin typeface="Arial"/>
              <a:ea typeface="Arial"/>
              <a:cs typeface="Arial"/>
              <a:sym typeface="Arial"/>
            </a:endParaRPr>
          </a:p>
        </p:txBody>
      </p:sp>
      <p:sp>
        <p:nvSpPr>
          <p:cNvPr id="349" name="Google Shape;349;p5"/>
          <p:cNvSpPr/>
          <p:nvPr/>
        </p:nvSpPr>
        <p:spPr>
          <a:xfrm>
            <a:off x="2606738" y="2983547"/>
            <a:ext cx="1681571" cy="1543896"/>
          </a:xfrm>
          <a:prstGeom prst="chevron">
            <a:avLst>
              <a:gd name="adj" fmla="val 12112"/>
            </a:avLst>
          </a:prstGeom>
          <a:solidFill>
            <a:srgbClr val="30C6A7"/>
          </a:solidFill>
          <a:ln w="19050" cap="flat" cmpd="sng">
            <a:solidFill>
              <a:schemeClr val="lt1"/>
            </a:solidFill>
            <a:prstDash val="solid"/>
            <a:round/>
            <a:headEnd type="none" w="sm" len="sm"/>
            <a:tailEnd type="none" w="sm" len="sm"/>
          </a:ln>
        </p:spPr>
        <p:txBody>
          <a:bodyPr spcFirstLastPara="1" wrap="square" lIns="136325" tIns="136325" rIns="136325" bIns="136325"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chemeClr val="lt1"/>
                </a:solidFill>
                <a:latin typeface="Century Gothic"/>
                <a:ea typeface="Century Gothic"/>
                <a:cs typeface="Century Gothic"/>
                <a:sym typeface="Century Gothic"/>
              </a:rPr>
              <a:t>Vision / Planning Meeting</a:t>
            </a:r>
            <a:endParaRPr sz="1400" b="0" i="0" u="none" strike="noStrike" cap="none">
              <a:solidFill>
                <a:srgbClr val="000000"/>
              </a:solidFill>
              <a:latin typeface="Arial"/>
              <a:ea typeface="Arial"/>
              <a:cs typeface="Arial"/>
              <a:sym typeface="Arial"/>
            </a:endParaRPr>
          </a:p>
        </p:txBody>
      </p:sp>
      <p:sp>
        <p:nvSpPr>
          <p:cNvPr id="350" name="Google Shape;350;p5"/>
          <p:cNvSpPr/>
          <p:nvPr/>
        </p:nvSpPr>
        <p:spPr>
          <a:xfrm>
            <a:off x="4372388" y="2983547"/>
            <a:ext cx="1681571" cy="1543896"/>
          </a:xfrm>
          <a:prstGeom prst="chevron">
            <a:avLst>
              <a:gd name="adj" fmla="val 12112"/>
            </a:avLst>
          </a:prstGeom>
          <a:solidFill>
            <a:srgbClr val="36C9D2"/>
          </a:solidFill>
          <a:ln w="19050" cap="flat" cmpd="sng">
            <a:solidFill>
              <a:schemeClr val="lt1"/>
            </a:solidFill>
            <a:prstDash val="solid"/>
            <a:round/>
            <a:headEnd type="none" w="sm" len="sm"/>
            <a:tailEnd type="none" w="sm" len="sm"/>
          </a:ln>
        </p:spPr>
        <p:txBody>
          <a:bodyPr spcFirstLastPara="1" wrap="square" lIns="136325" tIns="136325" rIns="136325" bIns="136325" anchor="ctr" anchorCtr="0">
            <a:noAutofit/>
          </a:bodyPr>
          <a:lstStyle/>
          <a:p>
            <a:pPr marL="0" marR="0" lvl="0" indent="0" algn="ctr"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User Story Template</a:t>
            </a:r>
            <a:endParaRPr sz="1400" b="0" i="0" u="none" strike="noStrike" cap="none">
              <a:solidFill>
                <a:srgbClr val="000000"/>
              </a:solidFill>
              <a:latin typeface="Arial"/>
              <a:ea typeface="Arial"/>
              <a:cs typeface="Arial"/>
              <a:sym typeface="Arial"/>
            </a:endParaRPr>
          </a:p>
        </p:txBody>
      </p:sp>
      <p:sp>
        <p:nvSpPr>
          <p:cNvPr id="351" name="Google Shape;351;p5"/>
          <p:cNvSpPr/>
          <p:nvPr/>
        </p:nvSpPr>
        <p:spPr>
          <a:xfrm>
            <a:off x="6138039" y="2983547"/>
            <a:ext cx="1681571" cy="1543896"/>
          </a:xfrm>
          <a:prstGeom prst="chevron">
            <a:avLst>
              <a:gd name="adj" fmla="val 13419"/>
            </a:avLst>
          </a:prstGeom>
          <a:solidFill>
            <a:srgbClr val="3CB9D5"/>
          </a:solidFill>
          <a:ln w="19050" cap="flat" cmpd="sng">
            <a:solidFill>
              <a:schemeClr val="lt1"/>
            </a:solidFill>
            <a:prstDash val="solid"/>
            <a:round/>
            <a:headEnd type="none" w="sm" len="sm"/>
            <a:tailEnd type="none" w="sm" len="sm"/>
          </a:ln>
        </p:spPr>
        <p:txBody>
          <a:bodyPr spcFirstLastPara="1" wrap="square" lIns="136325" tIns="136325" rIns="136325" bIns="136325" anchor="ctr" anchorCtr="0">
            <a:noAutofit/>
          </a:bodyPr>
          <a:lstStyle/>
          <a:p>
            <a:pPr marL="0" marR="0" lvl="0" indent="0" algn="ctr"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Actors / Users</a:t>
            </a:r>
            <a:endParaRPr sz="1400" b="0" i="0" u="none" strike="noStrike" cap="none">
              <a:solidFill>
                <a:srgbClr val="000000"/>
              </a:solidFill>
              <a:latin typeface="Arial"/>
              <a:ea typeface="Arial"/>
              <a:cs typeface="Arial"/>
              <a:sym typeface="Arial"/>
            </a:endParaRPr>
          </a:p>
        </p:txBody>
      </p:sp>
      <p:sp>
        <p:nvSpPr>
          <p:cNvPr id="352" name="Google Shape;352;p5"/>
          <p:cNvSpPr/>
          <p:nvPr/>
        </p:nvSpPr>
        <p:spPr>
          <a:xfrm>
            <a:off x="7903689" y="2983547"/>
            <a:ext cx="1681571" cy="1543896"/>
          </a:xfrm>
          <a:prstGeom prst="chevron">
            <a:avLst>
              <a:gd name="adj" fmla="val 13419"/>
            </a:avLst>
          </a:prstGeom>
          <a:solidFill>
            <a:srgbClr val="41A8D9"/>
          </a:solidFill>
          <a:ln w="19050" cap="flat" cmpd="sng">
            <a:solidFill>
              <a:schemeClr val="lt1"/>
            </a:solidFill>
            <a:prstDash val="solid"/>
            <a:round/>
            <a:headEnd type="none" w="sm" len="sm"/>
            <a:tailEnd type="none" w="sm" len="sm"/>
          </a:ln>
        </p:spPr>
        <p:txBody>
          <a:bodyPr spcFirstLastPara="1" wrap="square" lIns="136325" tIns="136325" rIns="136325" bIns="136325" anchor="ctr" anchorCtr="0">
            <a:noAutofit/>
          </a:bodyPr>
          <a:lstStyle/>
          <a:p>
            <a:pPr marL="0" marR="0" lvl="0" indent="0" algn="ctr"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User Stories</a:t>
            </a:r>
            <a:endParaRPr sz="1400" b="0" i="0" u="none" strike="noStrike" cap="none">
              <a:solidFill>
                <a:srgbClr val="000000"/>
              </a:solidFill>
              <a:latin typeface="Arial"/>
              <a:ea typeface="Arial"/>
              <a:cs typeface="Arial"/>
              <a:sym typeface="Arial"/>
            </a:endParaRPr>
          </a:p>
        </p:txBody>
      </p:sp>
      <p:sp>
        <p:nvSpPr>
          <p:cNvPr id="353" name="Google Shape;353;p5"/>
          <p:cNvSpPr/>
          <p:nvPr/>
        </p:nvSpPr>
        <p:spPr>
          <a:xfrm>
            <a:off x="9669340" y="2983547"/>
            <a:ext cx="1681571" cy="1543896"/>
          </a:xfrm>
          <a:prstGeom prst="chevron">
            <a:avLst>
              <a:gd name="adj" fmla="val 14725"/>
            </a:avLst>
          </a:prstGeom>
          <a:solidFill>
            <a:srgbClr val="479ADC"/>
          </a:solidFill>
          <a:ln w="19050" cap="flat" cmpd="sng">
            <a:solidFill>
              <a:schemeClr val="lt1"/>
            </a:solidFill>
            <a:prstDash val="solid"/>
            <a:round/>
            <a:headEnd type="none" w="sm" len="sm"/>
            <a:tailEnd type="none" w="sm" len="sm"/>
          </a:ln>
        </p:spPr>
        <p:txBody>
          <a:bodyPr spcFirstLastPara="1" wrap="square" lIns="136325" tIns="136325" rIns="136325" bIns="136325" anchor="ctr" anchorCtr="0">
            <a:noAutofit/>
          </a:bodyPr>
          <a:lstStyle/>
          <a:p>
            <a:pPr marL="0" marR="0" lvl="0" indent="0" algn="ctr"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Retrospective</a:t>
            </a:r>
            <a:endParaRPr sz="1400" b="0" i="0" u="none" strike="noStrike" cap="none">
              <a:solidFill>
                <a:srgbClr val="000000"/>
              </a:solidFill>
              <a:latin typeface="Arial"/>
              <a:ea typeface="Arial"/>
              <a:cs typeface="Arial"/>
              <a:sym typeface="Arial"/>
            </a:endParaRPr>
          </a:p>
        </p:txBody>
      </p:sp>
      <p:sp>
        <p:nvSpPr>
          <p:cNvPr id="354" name="Google Shape;354;p5"/>
          <p:cNvSpPr/>
          <p:nvPr/>
        </p:nvSpPr>
        <p:spPr>
          <a:xfrm>
            <a:off x="5506571" y="591670"/>
            <a:ext cx="2911288" cy="1062317"/>
          </a:xfrm>
          <a:prstGeom prst="wedgeRectCallout">
            <a:avLst>
              <a:gd name="adj1" fmla="val -37009"/>
              <a:gd name="adj2" fmla="val 88296"/>
            </a:avLst>
          </a:prstGeom>
          <a:solidFill>
            <a:schemeClr val="accent1"/>
          </a:solidFill>
          <a:ln w="12700" cap="flat" cmpd="sng">
            <a:solidFill>
              <a:srgbClr val="5E13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entury Gothic"/>
                <a:ea typeface="Century Gothic"/>
                <a:cs typeface="Century Gothic"/>
                <a:sym typeface="Century Gothic"/>
              </a:rPr>
              <a:t>Notes: Phil – I reformatted but can also revise based on Agile and including scrum and development process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a:t>TEMPLATE</a:t>
            </a:r>
            <a:endParaRPr/>
          </a:p>
        </p:txBody>
      </p:sp>
      <p:grpSp>
        <p:nvGrpSpPr>
          <p:cNvPr id="360" name="Google Shape;360;p6"/>
          <p:cNvGrpSpPr/>
          <p:nvPr/>
        </p:nvGrpSpPr>
        <p:grpSpPr>
          <a:xfrm>
            <a:off x="839484" y="1825624"/>
            <a:ext cx="10513032" cy="3859742"/>
            <a:chOff x="1284" y="-1"/>
            <a:chExt cx="10513032" cy="3859742"/>
          </a:xfrm>
        </p:grpSpPr>
        <p:sp>
          <p:nvSpPr>
            <p:cNvPr id="361" name="Google Shape;361;p6"/>
            <p:cNvSpPr/>
            <p:nvPr/>
          </p:nvSpPr>
          <p:spPr>
            <a:xfrm rot="-5400000">
              <a:off x="-259852" y="261135"/>
              <a:ext cx="3859742" cy="3337470"/>
            </a:xfrm>
            <a:prstGeom prst="flowChartManualOperation">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
            <p:cNvSpPr txBox="1"/>
            <p:nvPr/>
          </p:nvSpPr>
          <p:spPr>
            <a:xfrm>
              <a:off x="1284" y="771947"/>
              <a:ext cx="3337470" cy="2315846"/>
            </a:xfrm>
            <a:prstGeom prst="rect">
              <a:avLst/>
            </a:prstGeom>
            <a:noFill/>
            <a:ln>
              <a:noFill/>
            </a:ln>
          </p:spPr>
          <p:txBody>
            <a:bodyPr spcFirstLastPara="1" wrap="square" lIns="222250" tIns="0" rIns="224000" bIns="0" anchor="ctr" anchorCtr="0">
              <a:noAutofit/>
            </a:bodyPr>
            <a:lstStyle/>
            <a:p>
              <a:pPr marL="0" marR="0" lvl="0" indent="0" algn="ctr" rtl="0">
                <a:lnSpc>
                  <a:spcPct val="90000"/>
                </a:lnSpc>
                <a:spcBef>
                  <a:spcPts val="0"/>
                </a:spcBef>
                <a:spcAft>
                  <a:spcPts val="0"/>
                </a:spcAft>
                <a:buClr>
                  <a:schemeClr val="lt1"/>
                </a:buClr>
                <a:buSzPts val="3500"/>
                <a:buFont typeface="Century Gothic"/>
                <a:buNone/>
              </a:pPr>
              <a:r>
                <a:rPr lang="en-US" sz="3500" b="0" i="0" u="none" strike="noStrike" cap="none">
                  <a:solidFill>
                    <a:schemeClr val="lt1"/>
                  </a:solidFill>
                  <a:latin typeface="Century Gothic"/>
                  <a:ea typeface="Century Gothic"/>
                  <a:cs typeface="Century Gothic"/>
                  <a:sym typeface="Century Gothic"/>
                </a:rPr>
                <a:t>As a (User / Actor)	</a:t>
              </a:r>
              <a:endParaRPr sz="1400" b="0" i="0" u="none" strike="noStrike" cap="none">
                <a:solidFill>
                  <a:srgbClr val="000000"/>
                </a:solidFill>
                <a:latin typeface="Arial"/>
                <a:ea typeface="Arial"/>
                <a:cs typeface="Arial"/>
                <a:sym typeface="Arial"/>
              </a:endParaRPr>
            </a:p>
          </p:txBody>
        </p:sp>
        <p:sp>
          <p:nvSpPr>
            <p:cNvPr id="363" name="Google Shape;363;p6"/>
            <p:cNvSpPr/>
            <p:nvPr/>
          </p:nvSpPr>
          <p:spPr>
            <a:xfrm rot="-5400000">
              <a:off x="3327929" y="261135"/>
              <a:ext cx="3859742" cy="3337470"/>
            </a:xfrm>
            <a:prstGeom prst="flowChartManualOperation">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
            <p:cNvSpPr txBox="1"/>
            <p:nvPr/>
          </p:nvSpPr>
          <p:spPr>
            <a:xfrm>
              <a:off x="3589065" y="771947"/>
              <a:ext cx="3337470" cy="2315846"/>
            </a:xfrm>
            <a:prstGeom prst="rect">
              <a:avLst/>
            </a:prstGeom>
            <a:noFill/>
            <a:ln>
              <a:noFill/>
            </a:ln>
          </p:spPr>
          <p:txBody>
            <a:bodyPr spcFirstLastPara="1" wrap="square" lIns="222250" tIns="0" rIns="224000" bIns="0" anchor="ctr" anchorCtr="0">
              <a:noAutofit/>
            </a:bodyPr>
            <a:lstStyle/>
            <a:p>
              <a:pPr marL="0" marR="0" lvl="0" indent="0" algn="ctr" rtl="0">
                <a:lnSpc>
                  <a:spcPct val="90000"/>
                </a:lnSpc>
                <a:spcBef>
                  <a:spcPts val="0"/>
                </a:spcBef>
                <a:spcAft>
                  <a:spcPts val="0"/>
                </a:spcAft>
                <a:buClr>
                  <a:schemeClr val="lt1"/>
                </a:buClr>
                <a:buSzPts val="3500"/>
                <a:buFont typeface="Century Gothic"/>
                <a:buNone/>
              </a:pPr>
              <a:r>
                <a:rPr lang="en-US" sz="3500" b="0" i="0" u="none" strike="noStrike" cap="none">
                  <a:solidFill>
                    <a:schemeClr val="lt1"/>
                  </a:solidFill>
                  <a:latin typeface="Century Gothic"/>
                  <a:ea typeface="Century Gothic"/>
                  <a:cs typeface="Century Gothic"/>
                  <a:sym typeface="Century Gothic"/>
                </a:rPr>
                <a:t>I want to... (Task)	</a:t>
              </a:r>
              <a:endParaRPr sz="1400" b="0" i="0" u="none" strike="noStrike" cap="none">
                <a:solidFill>
                  <a:srgbClr val="000000"/>
                </a:solidFill>
                <a:latin typeface="Arial"/>
                <a:ea typeface="Arial"/>
                <a:cs typeface="Arial"/>
                <a:sym typeface="Arial"/>
              </a:endParaRPr>
            </a:p>
          </p:txBody>
        </p:sp>
        <p:sp>
          <p:nvSpPr>
            <p:cNvPr id="365" name="Google Shape;365;p6"/>
            <p:cNvSpPr/>
            <p:nvPr/>
          </p:nvSpPr>
          <p:spPr>
            <a:xfrm rot="-5400000">
              <a:off x="6915710" y="261135"/>
              <a:ext cx="3859742" cy="3337470"/>
            </a:xfrm>
            <a:prstGeom prst="flowChartManualOperation">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6"/>
            <p:cNvSpPr txBox="1"/>
            <p:nvPr/>
          </p:nvSpPr>
          <p:spPr>
            <a:xfrm>
              <a:off x="7176846" y="771947"/>
              <a:ext cx="3337470" cy="2315846"/>
            </a:xfrm>
            <a:prstGeom prst="rect">
              <a:avLst/>
            </a:prstGeom>
            <a:noFill/>
            <a:ln>
              <a:noFill/>
            </a:ln>
          </p:spPr>
          <p:txBody>
            <a:bodyPr spcFirstLastPara="1" wrap="square" lIns="222250" tIns="0" rIns="224000" bIns="0" anchor="ctr" anchorCtr="0">
              <a:noAutofit/>
            </a:bodyPr>
            <a:lstStyle/>
            <a:p>
              <a:pPr marL="0" marR="0" lvl="0" indent="0" algn="ctr" rtl="0">
                <a:lnSpc>
                  <a:spcPct val="90000"/>
                </a:lnSpc>
                <a:spcBef>
                  <a:spcPts val="0"/>
                </a:spcBef>
                <a:spcAft>
                  <a:spcPts val="0"/>
                </a:spcAft>
                <a:buClr>
                  <a:schemeClr val="lt1"/>
                </a:buClr>
                <a:buSzPts val="3500"/>
                <a:buFont typeface="Century Gothic"/>
                <a:buNone/>
              </a:pPr>
              <a:r>
                <a:rPr lang="en-US" sz="3500" b="0" i="0" u="none" strike="noStrike" cap="none">
                  <a:solidFill>
                    <a:schemeClr val="lt1"/>
                  </a:solidFill>
                  <a:latin typeface="Century Gothic"/>
                  <a:ea typeface="Century Gothic"/>
                  <a:cs typeface="Century Gothic"/>
                  <a:sym typeface="Century Gothic"/>
                </a:rPr>
                <a:t>so that... (Value/Goal)</a:t>
              </a:r>
              <a:endParaRPr sz="1400" b="0" i="0" u="none" strike="noStrike" cap="none">
                <a:solidFill>
                  <a:srgbClr val="000000"/>
                </a:solidFill>
                <a:latin typeface="Arial"/>
                <a:ea typeface="Arial"/>
                <a:cs typeface="Arial"/>
                <a:sym typeface="Arial"/>
              </a:endParaRPr>
            </a:p>
          </p:txBody>
        </p:sp>
      </p:grpSp>
      <p:sp>
        <p:nvSpPr>
          <p:cNvPr id="367" name="Google Shape;367;p6"/>
          <p:cNvSpPr/>
          <p:nvPr/>
        </p:nvSpPr>
        <p:spPr>
          <a:xfrm>
            <a:off x="8693524" y="232682"/>
            <a:ext cx="2911288" cy="843083"/>
          </a:xfrm>
          <a:prstGeom prst="wedgeRectCallout">
            <a:avLst>
              <a:gd name="adj1" fmla="val -37009"/>
              <a:gd name="adj2" fmla="val 88296"/>
            </a:avLst>
          </a:prstGeom>
          <a:solidFill>
            <a:schemeClr val="accent1"/>
          </a:solidFill>
          <a:ln w="12700" cap="flat" cmpd="sng">
            <a:solidFill>
              <a:srgbClr val="5E13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entury Gothic"/>
                <a:ea typeface="Century Gothic"/>
                <a:cs typeface="Century Gothic"/>
                <a:sym typeface="Century Gothic"/>
              </a:rPr>
              <a:t>Notes: Phil – From existing slides  but suggest we remove or brevity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0"/>
          <p:cNvSpPr txBox="1">
            <a:spLocks noGrp="1"/>
          </p:cNvSpPr>
          <p:nvPr>
            <p:ph type="title"/>
          </p:nvPr>
        </p:nvSpPr>
        <p:spPr>
          <a:xfrm>
            <a:off x="838201" y="873377"/>
            <a:ext cx="3684814" cy="501035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2400"/>
              <a:buFont typeface="Century Gothic"/>
              <a:buNone/>
            </a:pPr>
            <a:r>
              <a:rPr lang="en-US" sz="2400"/>
              <a:t>RETROSPECTIVE (2/2)- OPPORTUNITIES FOR IMPROVEMENT</a:t>
            </a:r>
            <a:endParaRPr/>
          </a:p>
        </p:txBody>
      </p:sp>
      <p:grpSp>
        <p:nvGrpSpPr>
          <p:cNvPr id="373" name="Google Shape;373;p10"/>
          <p:cNvGrpSpPr/>
          <p:nvPr/>
        </p:nvGrpSpPr>
        <p:grpSpPr>
          <a:xfrm>
            <a:off x="5904056" y="866300"/>
            <a:ext cx="5323113" cy="5009469"/>
            <a:chOff x="0" y="440"/>
            <a:chExt cx="5323113" cy="5009469"/>
          </a:xfrm>
        </p:grpSpPr>
        <p:sp>
          <p:nvSpPr>
            <p:cNvPr id="374" name="Google Shape;374;p10"/>
            <p:cNvSpPr/>
            <p:nvPr/>
          </p:nvSpPr>
          <p:spPr>
            <a:xfrm>
              <a:off x="1064622" y="440"/>
              <a:ext cx="4258491" cy="2431781"/>
            </a:xfrm>
            <a:prstGeom prst="rect">
              <a:avLst/>
            </a:prstGeom>
            <a:solidFill>
              <a:srgbClr val="FFD7CB">
                <a:alpha val="89411"/>
              </a:srgbClr>
            </a:solidFill>
            <a:ln w="12700" cap="flat" cmpd="sng">
              <a:solidFill>
                <a:srgbClr val="FFD7CB">
                  <a:alpha val="89411"/>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0"/>
            <p:cNvSpPr txBox="1"/>
            <p:nvPr/>
          </p:nvSpPr>
          <p:spPr>
            <a:xfrm>
              <a:off x="1064622" y="440"/>
              <a:ext cx="4258491" cy="2431781"/>
            </a:xfrm>
            <a:prstGeom prst="rect">
              <a:avLst/>
            </a:prstGeom>
            <a:noFill/>
            <a:ln>
              <a:noFill/>
            </a:ln>
          </p:spPr>
          <p:txBody>
            <a:bodyPr spcFirstLastPara="1" wrap="square" lIns="82625" tIns="617650" rIns="82625" bIns="617650" anchor="ctr"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Making the project vision more clear based on past classes (constraints)</a:t>
              </a:r>
              <a:endParaRPr sz="1400" b="0" i="0" u="none" strike="noStrike" cap="none">
                <a:solidFill>
                  <a:srgbClr val="000000"/>
                </a:solidFill>
                <a:latin typeface="Arial"/>
                <a:ea typeface="Arial"/>
                <a:cs typeface="Arial"/>
                <a:sym typeface="Arial"/>
              </a:endParaRPr>
            </a:p>
          </p:txBody>
        </p:sp>
        <p:sp>
          <p:nvSpPr>
            <p:cNvPr id="376" name="Google Shape;376;p10"/>
            <p:cNvSpPr/>
            <p:nvPr/>
          </p:nvSpPr>
          <p:spPr>
            <a:xfrm>
              <a:off x="0" y="440"/>
              <a:ext cx="1064622" cy="2431781"/>
            </a:xfrm>
            <a:prstGeom prst="rect">
              <a:avLst/>
            </a:prstGeom>
            <a:solidFill>
              <a:srgbClr val="FB801A"/>
            </a:solidFill>
            <a:ln w="12700" cap="flat" cmpd="sng">
              <a:solidFill>
                <a:srgbClr val="FB80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0"/>
            <p:cNvSpPr txBox="1"/>
            <p:nvPr/>
          </p:nvSpPr>
          <p:spPr>
            <a:xfrm>
              <a:off x="0" y="440"/>
              <a:ext cx="1064622" cy="2431781"/>
            </a:xfrm>
            <a:prstGeom prst="rect">
              <a:avLst/>
            </a:prstGeom>
            <a:noFill/>
            <a:ln>
              <a:noFill/>
            </a:ln>
          </p:spPr>
          <p:txBody>
            <a:bodyPr spcFirstLastPara="1" wrap="square" lIns="56325" tIns="240200" rIns="56325" bIns="240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US" sz="2000" b="0" i="0" u="none" strike="noStrike" cap="none">
                  <a:solidFill>
                    <a:schemeClr val="lt1"/>
                  </a:solidFill>
                  <a:latin typeface="Century Gothic"/>
                  <a:ea typeface="Century Gothic"/>
                  <a:cs typeface="Century Gothic"/>
                  <a:sym typeface="Century Gothic"/>
                </a:rPr>
                <a:t>Making</a:t>
              </a:r>
              <a:endParaRPr sz="1400" b="0" i="0" u="none" strike="noStrike" cap="none">
                <a:solidFill>
                  <a:srgbClr val="000000"/>
                </a:solidFill>
                <a:latin typeface="Arial"/>
                <a:ea typeface="Arial"/>
                <a:cs typeface="Arial"/>
                <a:sym typeface="Arial"/>
              </a:endParaRPr>
            </a:p>
          </p:txBody>
        </p:sp>
        <p:sp>
          <p:nvSpPr>
            <p:cNvPr id="378" name="Google Shape;378;p10"/>
            <p:cNvSpPr/>
            <p:nvPr/>
          </p:nvSpPr>
          <p:spPr>
            <a:xfrm>
              <a:off x="1064622" y="2578128"/>
              <a:ext cx="4258491" cy="2431781"/>
            </a:xfrm>
            <a:prstGeom prst="rect">
              <a:avLst/>
            </a:prstGeom>
            <a:solidFill>
              <a:srgbClr val="F6E7CC">
                <a:alpha val="89411"/>
              </a:srgbClr>
            </a:solidFill>
            <a:ln w="12700" cap="flat" cmpd="sng">
              <a:solidFill>
                <a:srgbClr val="F6E7CC">
                  <a:alpha val="89411"/>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0"/>
            <p:cNvSpPr txBox="1"/>
            <p:nvPr/>
          </p:nvSpPr>
          <p:spPr>
            <a:xfrm>
              <a:off x="1064622" y="2578128"/>
              <a:ext cx="4258491" cy="2431781"/>
            </a:xfrm>
            <a:prstGeom prst="rect">
              <a:avLst/>
            </a:prstGeom>
            <a:noFill/>
            <a:ln>
              <a:noFill/>
            </a:ln>
          </p:spPr>
          <p:txBody>
            <a:bodyPr spcFirstLastPara="1" wrap="square" lIns="82625" tIns="617650" rIns="82625" bIns="617650" anchor="ctr"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Limiting scope to fit in 8 weeks</a:t>
              </a:r>
              <a:endParaRPr sz="1400" b="0" i="0" u="none" strike="noStrike" cap="none">
                <a:solidFill>
                  <a:srgbClr val="000000"/>
                </a:solidFill>
                <a:latin typeface="Arial"/>
                <a:ea typeface="Arial"/>
                <a:cs typeface="Arial"/>
                <a:sym typeface="Arial"/>
              </a:endParaRPr>
            </a:p>
          </p:txBody>
        </p:sp>
        <p:sp>
          <p:nvSpPr>
            <p:cNvPr id="380" name="Google Shape;380;p10"/>
            <p:cNvSpPr/>
            <p:nvPr/>
          </p:nvSpPr>
          <p:spPr>
            <a:xfrm>
              <a:off x="0" y="2578128"/>
              <a:ext cx="1064622" cy="2431781"/>
            </a:xfrm>
            <a:prstGeom prst="rect">
              <a:avLst/>
            </a:prstGeom>
            <a:solidFill>
              <a:srgbClr val="E7BD34"/>
            </a:solidFill>
            <a:ln w="12700" cap="flat" cmpd="sng">
              <a:solidFill>
                <a:srgbClr val="E7BD3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0"/>
            <p:cNvSpPr txBox="1"/>
            <p:nvPr/>
          </p:nvSpPr>
          <p:spPr>
            <a:xfrm>
              <a:off x="0" y="2578128"/>
              <a:ext cx="1064622" cy="2431781"/>
            </a:xfrm>
            <a:prstGeom prst="rect">
              <a:avLst/>
            </a:prstGeom>
            <a:noFill/>
            <a:ln>
              <a:noFill/>
            </a:ln>
          </p:spPr>
          <p:txBody>
            <a:bodyPr spcFirstLastPara="1" wrap="square" lIns="56325" tIns="240200" rIns="56325" bIns="240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US" sz="2000" b="0" i="0" u="none" strike="noStrike" cap="none">
                  <a:solidFill>
                    <a:schemeClr val="lt1"/>
                  </a:solidFill>
                  <a:latin typeface="Century Gothic"/>
                  <a:ea typeface="Century Gothic"/>
                  <a:cs typeface="Century Gothic"/>
                  <a:sym typeface="Century Gothic"/>
                </a:rPr>
                <a:t>Limiting</a:t>
              </a:r>
              <a:endParaRPr sz="1400" b="0" i="0" u="none" strike="noStrike" cap="none">
                <a:solidFill>
                  <a:srgbClr val="000000"/>
                </a:solidFill>
                <a:latin typeface="Arial"/>
                <a:ea typeface="Arial"/>
                <a:cs typeface="Arial"/>
                <a:sym typeface="Arial"/>
              </a:endParaRPr>
            </a:p>
          </p:txBody>
        </p:sp>
      </p:grpSp>
      <p:sp>
        <p:nvSpPr>
          <p:cNvPr id="382" name="Google Shape;382;p10"/>
          <p:cNvSpPr/>
          <p:nvPr/>
        </p:nvSpPr>
        <p:spPr>
          <a:xfrm>
            <a:off x="8693524" y="232682"/>
            <a:ext cx="2911288" cy="843083"/>
          </a:xfrm>
          <a:prstGeom prst="wedgeRectCallout">
            <a:avLst>
              <a:gd name="adj1" fmla="val -37009"/>
              <a:gd name="adj2" fmla="val 88296"/>
            </a:avLst>
          </a:prstGeom>
          <a:solidFill>
            <a:schemeClr val="accent1"/>
          </a:solidFill>
          <a:ln w="12700" cap="flat" cmpd="sng">
            <a:solidFill>
              <a:srgbClr val="5E13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entury Gothic"/>
                <a:ea typeface="Century Gothic"/>
                <a:cs typeface="Century Gothic"/>
                <a:sym typeface="Century Gothic"/>
              </a:rPr>
              <a:t>Notes: Phil – From existing slides  but suggest we remove or brevity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USER STORIES &amp; MVP</a:t>
            </a:r>
            <a:endParaRPr/>
          </a:p>
        </p:txBody>
      </p:sp>
      <p:graphicFrame>
        <p:nvGraphicFramePr>
          <p:cNvPr id="388" name="Google Shape;388;p7"/>
          <p:cNvGraphicFramePr/>
          <p:nvPr/>
        </p:nvGraphicFramePr>
        <p:xfrm>
          <a:off x="685800" y="1789888"/>
          <a:ext cx="3000000" cy="3000000"/>
        </p:xfrm>
        <a:graphic>
          <a:graphicData uri="http://schemas.openxmlformats.org/drawingml/2006/table">
            <a:tbl>
              <a:tblPr firstRow="1" bandRow="1">
                <a:noFill/>
                <a:tableStyleId>{64E49AAC-8250-4867-946D-D5580B7F0173}</a:tableStyleId>
              </a:tblPr>
              <a:tblGrid>
                <a:gridCol w="1352550">
                  <a:extLst>
                    <a:ext uri="{9D8B030D-6E8A-4147-A177-3AD203B41FA5}">
                      <a16:colId xmlns:a16="http://schemas.microsoft.com/office/drawing/2014/main" val="20000"/>
                    </a:ext>
                  </a:extLst>
                </a:gridCol>
                <a:gridCol w="2285550">
                  <a:extLst>
                    <a:ext uri="{9D8B030D-6E8A-4147-A177-3AD203B41FA5}">
                      <a16:colId xmlns:a16="http://schemas.microsoft.com/office/drawing/2014/main" val="20001"/>
                    </a:ext>
                  </a:extLst>
                </a:gridCol>
                <a:gridCol w="3563775">
                  <a:extLst>
                    <a:ext uri="{9D8B030D-6E8A-4147-A177-3AD203B41FA5}">
                      <a16:colId xmlns:a16="http://schemas.microsoft.com/office/drawing/2014/main" val="20002"/>
                    </a:ext>
                  </a:extLst>
                </a:gridCol>
                <a:gridCol w="580450">
                  <a:extLst>
                    <a:ext uri="{9D8B030D-6E8A-4147-A177-3AD203B41FA5}">
                      <a16:colId xmlns:a16="http://schemas.microsoft.com/office/drawing/2014/main" val="20003"/>
                    </a:ext>
                  </a:extLst>
                </a:gridCol>
                <a:gridCol w="842850">
                  <a:extLst>
                    <a:ext uri="{9D8B030D-6E8A-4147-A177-3AD203B41FA5}">
                      <a16:colId xmlns:a16="http://schemas.microsoft.com/office/drawing/2014/main" val="20004"/>
                    </a:ext>
                  </a:extLst>
                </a:gridCol>
                <a:gridCol w="733250">
                  <a:extLst>
                    <a:ext uri="{9D8B030D-6E8A-4147-A177-3AD203B41FA5}">
                      <a16:colId xmlns:a16="http://schemas.microsoft.com/office/drawing/2014/main" val="20005"/>
                    </a:ext>
                  </a:extLst>
                </a:gridCol>
                <a:gridCol w="779725">
                  <a:extLst>
                    <a:ext uri="{9D8B030D-6E8A-4147-A177-3AD203B41FA5}">
                      <a16:colId xmlns:a16="http://schemas.microsoft.com/office/drawing/2014/main" val="20006"/>
                    </a:ext>
                  </a:extLst>
                </a:gridCol>
                <a:gridCol w="682250">
                  <a:extLst>
                    <a:ext uri="{9D8B030D-6E8A-4147-A177-3AD203B41FA5}">
                      <a16:colId xmlns:a16="http://schemas.microsoft.com/office/drawing/2014/main" val="20007"/>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As a User / Actor</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I want to... (Task)</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So that... (Value/Goal)</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MVP</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Owner</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Coding done</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Pull request</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Merged</a:t>
                      </a:r>
                      <a:endParaRPr sz="1400" u="none" strike="noStrike" cap="none"/>
                    </a:p>
                  </a:txBody>
                  <a:tcPr marL="28575" marR="28575" marT="19050" marB="190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Academic Administrator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Input grade information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can get secure information on his or her performance and progress</a:t>
                      </a:r>
                      <a:br>
                        <a:rPr lang="en-US" sz="1100" u="none" strike="noStrike" cap="none"/>
                      </a:br>
                      <a:br>
                        <a:rPr lang="en-US" sz="1100" u="none" strike="noStrike" cap="none"/>
                      </a:br>
                      <a:r>
                        <a:rPr lang="en-US" sz="1100" u="none" strike="noStrike" cap="none"/>
                        <a:t>This information will be held securely and only accessible to people admins and the student who earned the grades for privacy.</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Alok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Academic Administrator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Evaluate Applications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School can see whom to accept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Academic Administrator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Input job prospects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Job board will be as current as possible so students are aware of the freshest job prospects</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All Adminstrators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Set up password for account and permission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Grant access for various tasks and create a secure environment where privacy is maintained.</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Applicant / Prospect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upload application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Prospective student can apply for program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CSTU Chat User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I can interect with the CSTUGPT via chat using english language in a web browser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I can comminicate and get information in natural language and feel like CSTU values my time.</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Alok</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Future Student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Access scholarship information</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Lower bariers to attendance.</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Professor/Faculty</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Input course description</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Students can inquire about information and get up to date information in an friendly and natual way</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Fang</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Inquire about courses in natural language</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So that I can learn more about the courses in a friendly and natural way</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can register for a course using chat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can be registered easily using the chat interace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Fang</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1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USER STORIES &amp; MVP </a:t>
            </a:r>
            <a:r>
              <a:rPr lang="en-US" sz="1800"/>
              <a:t>(COND’T)</a:t>
            </a:r>
            <a:endParaRPr/>
          </a:p>
        </p:txBody>
      </p:sp>
      <p:graphicFrame>
        <p:nvGraphicFramePr>
          <p:cNvPr id="394" name="Google Shape;394;p8"/>
          <p:cNvGraphicFramePr/>
          <p:nvPr/>
        </p:nvGraphicFramePr>
        <p:xfrm>
          <a:off x="685800" y="1789888"/>
          <a:ext cx="3000000" cy="3000000"/>
        </p:xfrm>
        <a:graphic>
          <a:graphicData uri="http://schemas.openxmlformats.org/drawingml/2006/table">
            <a:tbl>
              <a:tblPr firstRow="1" bandRow="1">
                <a:noFill/>
                <a:tableStyleId>{64E49AAC-8250-4867-946D-D5580B7F0173}</a:tableStyleId>
              </a:tblPr>
              <a:tblGrid>
                <a:gridCol w="1352550">
                  <a:extLst>
                    <a:ext uri="{9D8B030D-6E8A-4147-A177-3AD203B41FA5}">
                      <a16:colId xmlns:a16="http://schemas.microsoft.com/office/drawing/2014/main" val="20000"/>
                    </a:ext>
                  </a:extLst>
                </a:gridCol>
                <a:gridCol w="2285550">
                  <a:extLst>
                    <a:ext uri="{9D8B030D-6E8A-4147-A177-3AD203B41FA5}">
                      <a16:colId xmlns:a16="http://schemas.microsoft.com/office/drawing/2014/main" val="20001"/>
                    </a:ext>
                  </a:extLst>
                </a:gridCol>
                <a:gridCol w="3563775">
                  <a:extLst>
                    <a:ext uri="{9D8B030D-6E8A-4147-A177-3AD203B41FA5}">
                      <a16:colId xmlns:a16="http://schemas.microsoft.com/office/drawing/2014/main" val="20002"/>
                    </a:ext>
                  </a:extLst>
                </a:gridCol>
                <a:gridCol w="580450">
                  <a:extLst>
                    <a:ext uri="{9D8B030D-6E8A-4147-A177-3AD203B41FA5}">
                      <a16:colId xmlns:a16="http://schemas.microsoft.com/office/drawing/2014/main" val="20003"/>
                    </a:ext>
                  </a:extLst>
                </a:gridCol>
                <a:gridCol w="842850">
                  <a:extLst>
                    <a:ext uri="{9D8B030D-6E8A-4147-A177-3AD203B41FA5}">
                      <a16:colId xmlns:a16="http://schemas.microsoft.com/office/drawing/2014/main" val="20004"/>
                    </a:ext>
                  </a:extLst>
                </a:gridCol>
                <a:gridCol w="733250">
                  <a:extLst>
                    <a:ext uri="{9D8B030D-6E8A-4147-A177-3AD203B41FA5}">
                      <a16:colId xmlns:a16="http://schemas.microsoft.com/office/drawing/2014/main" val="20005"/>
                    </a:ext>
                  </a:extLst>
                </a:gridCol>
                <a:gridCol w="779725">
                  <a:extLst>
                    <a:ext uri="{9D8B030D-6E8A-4147-A177-3AD203B41FA5}">
                      <a16:colId xmlns:a16="http://schemas.microsoft.com/office/drawing/2014/main" val="20006"/>
                    </a:ext>
                  </a:extLst>
                </a:gridCol>
                <a:gridCol w="682250">
                  <a:extLst>
                    <a:ext uri="{9D8B030D-6E8A-4147-A177-3AD203B41FA5}">
                      <a16:colId xmlns:a16="http://schemas.microsoft.com/office/drawing/2014/main" val="20007"/>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As a User / Actor</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I want to... (Task)</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So that... (Value/Goal)</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MVP</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Owner</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Coding done</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Pull request</a:t>
                      </a:r>
                      <a:endParaRPr sz="1400" u="none" strike="noStrike" cap="none"/>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t>Merged</a:t>
                      </a:r>
                      <a:endParaRPr sz="1400" u="none" strike="noStrike" cap="none"/>
                    </a:p>
                  </a:txBody>
                  <a:tcPr marL="28575" marR="28575" marT="19050" marB="19050"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CSTU Chat User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Send registration confirmation via email to the user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Send registration confirmation via email to the user</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solidFill>
                          <a:srgbClr val="FF0000"/>
                        </a:solidFill>
                      </a:endParaRPr>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Fang</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CSTU Chat User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Store the registration information in a database</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the information can be retrieved later on</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FF0000"/>
                          </a:solidFill>
                        </a:rPr>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Sushil</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can upload a plain language resume describing experience in a verbose manner</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This will be the basis for automatic resume generation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Use GPT to generate Resume and Coverleter given student's plain language resume for job on job board.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can do a quick and effective application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anonymously input course evaluation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Give anonymous feedback to professors and administrators.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sushil</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Set up password for account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Gives student access to sensitive information and protects student's privacy.</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Get personalized career counseling through chatbot</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Students can inquire and see which classes to take give background goals and classes already taken.</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Alok</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System Administrator </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Feed new documents to database</a:t>
                      </a:r>
                      <a:endParaRPr sz="1400" u="none" strike="noStrike" cap="none"/>
                    </a:p>
                  </a:txBody>
                  <a:tcPr marL="28575" marR="28575" marT="19050" marB="19050"/>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Keep corpus fresh </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x</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sushil</a:t>
                      </a:r>
                      <a:endParaRPr sz="14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28575" marR="28575" marT="19050" marB="19050"/>
                </a:tc>
                <a:extLst>
                  <a:ext uri="{0D108BD9-81ED-4DB2-BD59-A6C34878D82A}">
                    <a16:rowId xmlns:a16="http://schemas.microsoft.com/office/drawing/2014/main" val="1000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a:spLocks noGrp="1"/>
          </p:cNvSpPr>
          <p:nvPr>
            <p:ph type="title"/>
          </p:nvPr>
        </p:nvSpPr>
        <p:spPr>
          <a:xfrm>
            <a:off x="838200" y="873377"/>
            <a:ext cx="4376829" cy="501035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2400"/>
              <a:buFont typeface="Century Gothic"/>
              <a:buNone/>
            </a:pPr>
            <a:r>
              <a:rPr lang="en-US" sz="2400"/>
              <a:t>RETROSPECTIVE (1/2)- WHAT WENT RIGHT</a:t>
            </a:r>
            <a:endParaRPr/>
          </a:p>
        </p:txBody>
      </p:sp>
      <p:grpSp>
        <p:nvGrpSpPr>
          <p:cNvPr id="400" name="Google Shape;400;p9"/>
          <p:cNvGrpSpPr/>
          <p:nvPr/>
        </p:nvGrpSpPr>
        <p:grpSpPr>
          <a:xfrm>
            <a:off x="5904056" y="1105915"/>
            <a:ext cx="5323114" cy="4530240"/>
            <a:chOff x="0" y="240055"/>
            <a:chExt cx="5323114" cy="4530240"/>
          </a:xfrm>
        </p:grpSpPr>
        <p:sp>
          <p:nvSpPr>
            <p:cNvPr id="401" name="Google Shape;401;p9"/>
            <p:cNvSpPr/>
            <p:nvPr/>
          </p:nvSpPr>
          <p:spPr>
            <a:xfrm>
              <a:off x="0" y="240055"/>
              <a:ext cx="5323114" cy="1460160"/>
            </a:xfrm>
            <a:prstGeom prst="roundRect">
              <a:avLst>
                <a:gd name="adj" fmla="val 16667"/>
              </a:avLst>
            </a:prstGeom>
            <a:solidFill>
              <a:srgbClr val="30C6A7"/>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txBox="1"/>
            <p:nvPr/>
          </p:nvSpPr>
          <p:spPr>
            <a:xfrm>
              <a:off x="71279" y="311334"/>
              <a:ext cx="5180556" cy="1317602"/>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chemeClr val="lt1"/>
                </a:buClr>
                <a:buSzPts val="2600"/>
                <a:buFont typeface="Century Gothic"/>
                <a:buNone/>
              </a:pPr>
              <a:r>
                <a:rPr lang="en-US" sz="2600" b="0" i="0" u="none" strike="noStrike" cap="none">
                  <a:solidFill>
                    <a:schemeClr val="lt1"/>
                  </a:solidFill>
                  <a:latin typeface="Century Gothic"/>
                  <a:ea typeface="Century Gothic"/>
                  <a:cs typeface="Century Gothic"/>
                  <a:sym typeface="Century Gothic"/>
                </a:rPr>
                <a:t>Fleshed out technologies and packages to make the project happen</a:t>
              </a: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0" y="1775095"/>
              <a:ext cx="5323114" cy="1460160"/>
            </a:xfrm>
            <a:prstGeom prst="roundRect">
              <a:avLst>
                <a:gd name="adj" fmla="val 16667"/>
              </a:avLst>
            </a:prstGeom>
            <a:solidFill>
              <a:srgbClr val="30C6A7"/>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9"/>
            <p:cNvSpPr txBox="1"/>
            <p:nvPr/>
          </p:nvSpPr>
          <p:spPr>
            <a:xfrm>
              <a:off x="71279" y="1846374"/>
              <a:ext cx="5180556" cy="1317602"/>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chemeClr val="lt1"/>
                </a:buClr>
                <a:buSzPts val="2600"/>
                <a:buFont typeface="Century Gothic"/>
                <a:buNone/>
              </a:pPr>
              <a:r>
                <a:rPr lang="en-US" sz="2600" b="0" i="0" u="none" strike="noStrike" cap="none">
                  <a:solidFill>
                    <a:schemeClr val="lt1"/>
                  </a:solidFill>
                  <a:latin typeface="Century Gothic"/>
                  <a:ea typeface="Century Gothic"/>
                  <a:cs typeface="Century Gothic"/>
                  <a:sym typeface="Century Gothic"/>
                </a:rPr>
                <a:t>Team was very focused on the deliverables for session1 (User Stories and Retrospective)</a:t>
              </a:r>
              <a:endParaRPr sz="1400" b="0" i="0" u="none" strike="noStrike" cap="none">
                <a:solidFill>
                  <a:srgbClr val="000000"/>
                </a:solidFill>
                <a:latin typeface="Arial"/>
                <a:ea typeface="Arial"/>
                <a:cs typeface="Arial"/>
                <a:sym typeface="Arial"/>
              </a:endParaRPr>
            </a:p>
          </p:txBody>
        </p:sp>
        <p:sp>
          <p:nvSpPr>
            <p:cNvPr id="405" name="Google Shape;405;p9"/>
            <p:cNvSpPr/>
            <p:nvPr/>
          </p:nvSpPr>
          <p:spPr>
            <a:xfrm>
              <a:off x="0" y="3310135"/>
              <a:ext cx="5323114" cy="1460160"/>
            </a:xfrm>
            <a:prstGeom prst="roundRect">
              <a:avLst>
                <a:gd name="adj" fmla="val 16667"/>
              </a:avLst>
            </a:prstGeom>
            <a:solidFill>
              <a:srgbClr val="30C6A7"/>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9"/>
            <p:cNvSpPr txBox="1"/>
            <p:nvPr/>
          </p:nvSpPr>
          <p:spPr>
            <a:xfrm>
              <a:off x="71279" y="3381414"/>
              <a:ext cx="5180556" cy="1317602"/>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chemeClr val="lt1"/>
                </a:buClr>
                <a:buSzPts val="2600"/>
                <a:buFont typeface="Century Gothic"/>
                <a:buNone/>
              </a:pPr>
              <a:r>
                <a:rPr lang="en-US" sz="2600" b="0" i="0" u="none" strike="noStrike" cap="none">
                  <a:solidFill>
                    <a:schemeClr val="lt1"/>
                  </a:solidFill>
                  <a:latin typeface="Century Gothic"/>
                  <a:ea typeface="Century Gothic"/>
                  <a:cs typeface="Century Gothic"/>
                  <a:sym typeface="Century Gothic"/>
                </a:rPr>
                <a:t>Team defined / agreed upon the MVP tasks out of the user stories </a:t>
              </a:r>
              <a:endParaRPr sz="1400" b="0" i="0" u="none" strike="noStrike" cap="none">
                <a:solidFill>
                  <a:srgbClr val="000000"/>
                </a:solidFill>
                <a:latin typeface="Arial"/>
                <a:ea typeface="Arial"/>
                <a:cs typeface="Arial"/>
                <a:sym typeface="Arial"/>
              </a:endParaRPr>
            </a:p>
          </p:txBody>
        </p:sp>
      </p:grpSp>
      <p:sp>
        <p:nvSpPr>
          <p:cNvPr id="407" name="Google Shape;407;p9"/>
          <p:cNvSpPr/>
          <p:nvPr/>
        </p:nvSpPr>
        <p:spPr>
          <a:xfrm>
            <a:off x="8693524" y="232682"/>
            <a:ext cx="2911288" cy="843083"/>
          </a:xfrm>
          <a:prstGeom prst="wedgeRectCallout">
            <a:avLst>
              <a:gd name="adj1" fmla="val -37009"/>
              <a:gd name="adj2" fmla="val 88296"/>
            </a:avLst>
          </a:prstGeom>
          <a:solidFill>
            <a:schemeClr val="accent1"/>
          </a:solidFill>
          <a:ln w="12700" cap="flat" cmpd="sng">
            <a:solidFill>
              <a:srgbClr val="5E13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entury Gothic"/>
                <a:ea typeface="Century Gothic"/>
                <a:cs typeface="Century Gothic"/>
                <a:sym typeface="Century Gothic"/>
              </a:rPr>
              <a:t>Notes: Phil – From existing slides  but suggest we remove or brevity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3d858a5f51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4000"/>
              <a:buFont typeface="Century Gothic"/>
              <a:buNone/>
            </a:pPr>
            <a:r>
              <a:rPr lang="en-US" sz="3600"/>
              <a:t>SOFTWARE PROJECT STATEMENT</a:t>
            </a:r>
            <a:endParaRPr/>
          </a:p>
        </p:txBody>
      </p:sp>
      <p:sp>
        <p:nvSpPr>
          <p:cNvPr id="167" name="Google Shape;167;g23d858a5f51_0_0"/>
          <p:cNvSpPr txBox="1">
            <a:spLocks noGrp="1"/>
          </p:cNvSpPr>
          <p:nvPr>
            <p:ph type="body" idx="1"/>
          </p:nvPr>
        </p:nvSpPr>
        <p:spPr>
          <a:xfrm>
            <a:off x="894800" y="1721825"/>
            <a:ext cx="10528200" cy="469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600"/>
              </a:spcAft>
              <a:buClr>
                <a:srgbClr val="FFFFFF"/>
              </a:buClr>
              <a:buSzPts val="3200"/>
              <a:buNone/>
            </a:pPr>
            <a:r>
              <a:rPr lang="en-US" sz="2800" b="0" i="0" u="none" strike="noStrike">
                <a:latin typeface="Calibri"/>
                <a:ea typeface="Calibri"/>
                <a:cs typeface="Calibri"/>
                <a:sym typeface="Calibri"/>
              </a:rPr>
              <a:t>“Introducing our university chatbot CSTUGPT,  available in 6 weeks, a smart and friendly virtual assistant designed to improve student engagement, streamline administrative tasks, and provide personalized information. From </a:t>
            </a:r>
            <a:r>
              <a:rPr lang="en-US" sz="2800" b="1" i="0" u="none" strike="noStrike">
                <a:solidFill>
                  <a:srgbClr val="00FF00"/>
                </a:solidFill>
                <a:latin typeface="Calibri"/>
                <a:ea typeface="Calibri"/>
                <a:cs typeface="Calibri"/>
                <a:sym typeface="Calibri"/>
              </a:rPr>
              <a:t>answering FAQs</a:t>
            </a:r>
            <a:r>
              <a:rPr lang="en-US" sz="2800" b="0" i="0" u="none" strike="noStrike">
                <a:latin typeface="Calibri"/>
                <a:ea typeface="Calibri"/>
                <a:cs typeface="Calibri"/>
                <a:sym typeface="Calibri"/>
              </a:rPr>
              <a:t> to </a:t>
            </a:r>
            <a:r>
              <a:rPr lang="en-US" sz="2800" b="1" i="0" u="none" strike="noStrike">
                <a:solidFill>
                  <a:srgbClr val="00FFFF"/>
                </a:solidFill>
                <a:latin typeface="Calibri"/>
                <a:ea typeface="Calibri"/>
                <a:cs typeface="Calibri"/>
                <a:sym typeface="Calibri"/>
              </a:rPr>
              <a:t>offering real-time updates, </a:t>
            </a:r>
            <a:r>
              <a:rPr lang="en-US" sz="2800" b="1" i="0" u="none" strike="noStrike">
                <a:solidFill>
                  <a:srgbClr val="FFFF00"/>
                </a:solidFill>
                <a:latin typeface="Calibri"/>
                <a:ea typeface="Calibri"/>
                <a:cs typeface="Calibri"/>
                <a:sym typeface="Calibri"/>
              </a:rPr>
              <a:t>course registration</a:t>
            </a:r>
            <a:r>
              <a:rPr lang="en-US" sz="2800" b="0" i="0" u="none" strike="noStrike">
                <a:latin typeface="Calibri"/>
                <a:ea typeface="Calibri"/>
                <a:cs typeface="Calibri"/>
                <a:sym typeface="Calibri"/>
              </a:rPr>
              <a:t>, and academic advising, our chatbot enhances the university experience with convenient, efficient, and personalized support.”</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2"/>
          <p:cNvSpPr/>
          <p:nvPr/>
        </p:nvSpPr>
        <p:spPr>
          <a:xfrm>
            <a:off x="3479979" y="1799765"/>
            <a:ext cx="7825974" cy="4812632"/>
          </a:xfrm>
          <a:prstGeom prst="rect">
            <a:avLst/>
          </a:prstGeom>
          <a:solidFill>
            <a:srgbClr val="A9EADD"/>
          </a:solidFill>
          <a:ln w="12700" cap="flat" cmpd="sng">
            <a:solidFill>
              <a:srgbClr val="5E131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13" name="Google Shape;41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b="1"/>
              <a:t>CODE COMMIT WORKFLOW </a:t>
            </a:r>
            <a:endParaRPr/>
          </a:p>
        </p:txBody>
      </p:sp>
      <p:pic>
        <p:nvPicPr>
          <p:cNvPr id="414" name="Google Shape;414;p12" descr="Git-it Guide"/>
          <p:cNvPicPr preferRelativeResize="0">
            <a:picLocks noGrp="1"/>
          </p:cNvPicPr>
          <p:nvPr>
            <p:ph type="body" idx="1"/>
          </p:nvPr>
        </p:nvPicPr>
        <p:blipFill rotWithShape="1">
          <a:blip r:embed="rId3">
            <a:alphaModFix/>
          </a:blip>
          <a:srcRect/>
          <a:stretch/>
        </p:blipFill>
        <p:spPr>
          <a:xfrm>
            <a:off x="4621618" y="1993604"/>
            <a:ext cx="5777023" cy="4443495"/>
          </a:xfrm>
          <a:prstGeom prst="rect">
            <a:avLst/>
          </a:prstGeom>
          <a:noFill/>
          <a:ln>
            <a:noFill/>
          </a:ln>
        </p:spPr>
      </p:pic>
      <p:pic>
        <p:nvPicPr>
          <p:cNvPr id="415" name="Google Shape;415;p12" descr="GitHub changes its compromised SSH key"/>
          <p:cNvPicPr preferRelativeResize="0"/>
          <p:nvPr/>
        </p:nvPicPr>
        <p:blipFill rotWithShape="1">
          <a:blip r:embed="rId4">
            <a:alphaModFix/>
          </a:blip>
          <a:srcRect/>
          <a:stretch/>
        </p:blipFill>
        <p:spPr>
          <a:xfrm>
            <a:off x="597569" y="1825625"/>
            <a:ext cx="2370221" cy="1600200"/>
          </a:xfrm>
          <a:prstGeom prst="rect">
            <a:avLst/>
          </a:prstGeom>
          <a:noFill/>
          <a:ln>
            <a:noFill/>
          </a:ln>
        </p:spPr>
      </p:pic>
      <p:sp>
        <p:nvSpPr>
          <p:cNvPr id="416" name="Google Shape;416;p12"/>
          <p:cNvSpPr/>
          <p:nvPr/>
        </p:nvSpPr>
        <p:spPr>
          <a:xfrm>
            <a:off x="1653217" y="294167"/>
            <a:ext cx="2911288" cy="1112024"/>
          </a:xfrm>
          <a:prstGeom prst="wedgeRectCallout">
            <a:avLst>
              <a:gd name="adj1" fmla="val -9988"/>
              <a:gd name="adj2" fmla="val 82854"/>
            </a:avLst>
          </a:prstGeom>
          <a:solidFill>
            <a:schemeClr val="accent1"/>
          </a:solidFill>
          <a:ln w="12700" cap="flat" cmpd="sng">
            <a:solidFill>
              <a:srgbClr val="5E13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entury Gothic"/>
                <a:ea typeface="Century Gothic"/>
                <a:cs typeface="Century Gothic"/>
                <a:sym typeface="Century Gothic"/>
              </a:rPr>
              <a:t>Notes: Phil – can clean up more but let’s check for what we used in final demo.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421" name="Google Shape;421;p13"/>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4000"/>
              <a:buFont typeface="Century Gothic"/>
              <a:buNone/>
            </a:pPr>
            <a:r>
              <a:rPr lang="en-US" sz="4000">
                <a:solidFill>
                  <a:srgbClr val="FFFFFF"/>
                </a:solidFill>
              </a:rPr>
              <a:t>DEPLOYMENT OPTIONS</a:t>
            </a:r>
            <a:endParaRPr/>
          </a:p>
        </p:txBody>
      </p:sp>
      <p:grpSp>
        <p:nvGrpSpPr>
          <p:cNvPr id="422" name="Google Shape;422;p13"/>
          <p:cNvGrpSpPr/>
          <p:nvPr/>
        </p:nvGrpSpPr>
        <p:grpSpPr>
          <a:xfrm>
            <a:off x="2192970" y="2408981"/>
            <a:ext cx="7830000" cy="3600000"/>
            <a:chOff x="1548914" y="296402"/>
            <a:chExt cx="7830000" cy="3600000"/>
          </a:xfrm>
        </p:grpSpPr>
        <p:sp>
          <p:nvSpPr>
            <p:cNvPr id="423" name="Google Shape;423;p13"/>
            <p:cNvSpPr/>
            <p:nvPr/>
          </p:nvSpPr>
          <p:spPr>
            <a:xfrm>
              <a:off x="2250914" y="296402"/>
              <a:ext cx="2196000" cy="219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3"/>
            <p:cNvSpPr/>
            <p:nvPr/>
          </p:nvSpPr>
          <p:spPr>
            <a:xfrm>
              <a:off x="2718914" y="764402"/>
              <a:ext cx="1260000" cy="126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3"/>
            <p:cNvSpPr/>
            <p:nvPr/>
          </p:nvSpPr>
          <p:spPr>
            <a:xfrm>
              <a:off x="1548914" y="3176402"/>
              <a:ext cx="36000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3"/>
            <p:cNvSpPr txBox="1"/>
            <p:nvPr/>
          </p:nvSpPr>
          <p:spPr>
            <a:xfrm>
              <a:off x="1548914" y="3176402"/>
              <a:ext cx="360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2500"/>
                <a:buFont typeface="Century Gothic"/>
                <a:buNone/>
              </a:pPr>
              <a:r>
                <a:rPr lang="en-US" sz="2500" b="0" i="0" u="none" strike="noStrike" cap="none">
                  <a:solidFill>
                    <a:schemeClr val="lt1"/>
                  </a:solidFill>
                  <a:latin typeface="Century Gothic"/>
                  <a:ea typeface="Century Gothic"/>
                  <a:cs typeface="Century Gothic"/>
                  <a:sym typeface="Century Gothic"/>
                </a:rPr>
                <a:t>STREAMLET COMMUNITY CLOUD</a:t>
              </a:r>
              <a:endParaRPr sz="1400" b="0" i="0" u="none" strike="noStrike" cap="none">
                <a:solidFill>
                  <a:srgbClr val="000000"/>
                </a:solidFill>
                <a:latin typeface="Arial"/>
                <a:ea typeface="Arial"/>
                <a:cs typeface="Arial"/>
                <a:sym typeface="Arial"/>
              </a:endParaRPr>
            </a:p>
          </p:txBody>
        </p:sp>
        <p:sp>
          <p:nvSpPr>
            <p:cNvPr id="427" name="Google Shape;427;p13"/>
            <p:cNvSpPr/>
            <p:nvPr/>
          </p:nvSpPr>
          <p:spPr>
            <a:xfrm>
              <a:off x="6480914" y="296402"/>
              <a:ext cx="2196000" cy="2196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3"/>
            <p:cNvSpPr/>
            <p:nvPr/>
          </p:nvSpPr>
          <p:spPr>
            <a:xfrm>
              <a:off x="6948914" y="764402"/>
              <a:ext cx="1260000" cy="1260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3"/>
            <p:cNvSpPr/>
            <p:nvPr/>
          </p:nvSpPr>
          <p:spPr>
            <a:xfrm>
              <a:off x="5778914" y="3176402"/>
              <a:ext cx="36000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3"/>
            <p:cNvSpPr txBox="1"/>
            <p:nvPr/>
          </p:nvSpPr>
          <p:spPr>
            <a:xfrm>
              <a:off x="5778914" y="3176402"/>
              <a:ext cx="360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2500"/>
                <a:buFont typeface="Century Gothic"/>
                <a:buNone/>
              </a:pPr>
              <a:r>
                <a:rPr lang="en-US" sz="2500" b="0" i="0" u="none" strike="noStrike" cap="none">
                  <a:solidFill>
                    <a:schemeClr val="lt1"/>
                  </a:solidFill>
                  <a:latin typeface="Century Gothic"/>
                  <a:ea typeface="Century Gothic"/>
                  <a:cs typeface="Century Gothic"/>
                  <a:sym typeface="Century Gothic"/>
                </a:rPr>
                <a:t>AWS EC2</a:t>
              </a:r>
              <a:endParaRPr sz="1400" b="0" i="0" u="none" strike="noStrike" cap="none">
                <a:solidFill>
                  <a:srgbClr val="000000"/>
                </a:solidFill>
                <a:latin typeface="Arial"/>
                <a:ea typeface="Arial"/>
                <a:cs typeface="Arial"/>
                <a:sym typeface="Arial"/>
              </a:endParaRPr>
            </a:p>
          </p:txBody>
        </p:sp>
      </p:grpSp>
      <p:sp>
        <p:nvSpPr>
          <p:cNvPr id="431" name="Google Shape;431;p13"/>
          <p:cNvSpPr/>
          <p:nvPr/>
        </p:nvSpPr>
        <p:spPr>
          <a:xfrm>
            <a:off x="1653217" y="294167"/>
            <a:ext cx="2911288" cy="1112024"/>
          </a:xfrm>
          <a:prstGeom prst="wedgeRectCallout">
            <a:avLst>
              <a:gd name="adj1" fmla="val -9988"/>
              <a:gd name="adj2" fmla="val 82854"/>
            </a:avLst>
          </a:prstGeom>
          <a:solidFill>
            <a:schemeClr val="accent1"/>
          </a:solidFill>
          <a:ln w="12700" cap="flat" cmpd="sng">
            <a:solidFill>
              <a:srgbClr val="5E13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entury Gothic"/>
                <a:ea typeface="Century Gothic"/>
                <a:cs typeface="Century Gothic"/>
                <a:sym typeface="Century Gothic"/>
              </a:rPr>
              <a:t>Notes: Phil – Let me know if we like to keep this slide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RETROSPECTIVE</a:t>
            </a:r>
            <a:endParaRPr/>
          </a:p>
        </p:txBody>
      </p:sp>
      <p:sp>
        <p:nvSpPr>
          <p:cNvPr id="437" name="Google Shape;437;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sp>
        <p:nvSpPr>
          <p:cNvPr id="438" name="Google Shape;438;p15"/>
          <p:cNvSpPr/>
          <p:nvPr/>
        </p:nvSpPr>
        <p:spPr>
          <a:xfrm>
            <a:off x="1653217" y="294167"/>
            <a:ext cx="2911288" cy="1112024"/>
          </a:xfrm>
          <a:prstGeom prst="wedgeRectCallout">
            <a:avLst>
              <a:gd name="adj1" fmla="val -9988"/>
              <a:gd name="adj2" fmla="val 82854"/>
            </a:avLst>
          </a:prstGeom>
          <a:solidFill>
            <a:schemeClr val="accent1"/>
          </a:solidFill>
          <a:ln w="12700" cap="flat" cmpd="sng">
            <a:solidFill>
              <a:srgbClr val="5E13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entury Gothic"/>
                <a:ea typeface="Century Gothic"/>
                <a:cs typeface="Century Gothic"/>
                <a:sym typeface="Century Gothic"/>
              </a:rPr>
              <a:t>Notes: Phil – Will add key points based on our team’s retrospective on Saturday’s demo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23d38c47e5c_0_0"/>
          <p:cNvSpPr txBox="1">
            <a:spLocks noGrp="1"/>
          </p:cNvSpPr>
          <p:nvPr>
            <p:ph type="ctrTitle"/>
          </p:nvPr>
        </p:nvSpPr>
        <p:spPr>
          <a:xfrm>
            <a:off x="1371600" y="1803405"/>
            <a:ext cx="9448800" cy="1825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endParaRPr/>
          </a:p>
        </p:txBody>
      </p:sp>
      <p:sp>
        <p:nvSpPr>
          <p:cNvPr id="444" name="Google Shape;444;g23d38c47e5c_0_0"/>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77219e5712_8_0"/>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4000"/>
              <a:buFont typeface="Century Gothic"/>
              <a:buNone/>
            </a:pPr>
            <a:r>
              <a:rPr lang="en-US" sz="3600"/>
              <a:t>SOFTWARE PROJECT STATEMENT</a:t>
            </a:r>
            <a:endParaRPr/>
          </a:p>
        </p:txBody>
      </p:sp>
      <p:sp>
        <p:nvSpPr>
          <p:cNvPr id="173" name="Google Shape;173;g277219e5712_8_0"/>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500"/>
              <a:t>It is a glimpse into the CSTU’s cutting-edge approach to education, and underscores the school’s commitment to staying at the forefront of technology education, ensuring that we deliver the latest techniques and teachings to our students. </a:t>
            </a:r>
            <a:endParaRPr sz="2500"/>
          </a:p>
          <a:p>
            <a:pPr marL="0" lvl="0" indent="0" algn="l" rtl="0">
              <a:spcBef>
                <a:spcPts val="1000"/>
              </a:spcBef>
              <a:spcAft>
                <a:spcPts val="0"/>
              </a:spcAft>
              <a:buNone/>
            </a:pPr>
            <a:endParaRPr sz="2500"/>
          </a:p>
          <a:p>
            <a:pPr marL="0" lvl="0" indent="0" algn="l" rtl="0">
              <a:spcBef>
                <a:spcPts val="1000"/>
              </a:spcBef>
              <a:spcAft>
                <a:spcPts val="0"/>
              </a:spcAft>
              <a:buNone/>
            </a:pPr>
            <a:r>
              <a:rPr lang="en-US" sz="2500"/>
              <a:t>So, get ready to witness how this brilliant chatbot idea  not only makes the school website shine but also perfectly reflects CSTU’s passion for “Science and Technology”.</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3d858a5d97_2_0"/>
          <p:cNvSpPr/>
          <p:nvPr/>
        </p:nvSpPr>
        <p:spPr>
          <a:xfrm>
            <a:off x="217475" y="1745864"/>
            <a:ext cx="11629200" cy="4939200"/>
          </a:xfrm>
          <a:prstGeom prst="rect">
            <a:avLst/>
          </a:prstGeom>
          <a:solidFill>
            <a:srgbClr val="2D8DA8"/>
          </a:solidFill>
          <a:ln w="12700" cap="flat" cmpd="sng">
            <a:solidFill>
              <a:srgbClr val="405517"/>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800"/>
              <a:buFont typeface="Century Gothic"/>
              <a:buNone/>
            </a:pPr>
            <a:endParaRPr sz="1800" b="0" i="0" u="none" strike="noStrike" cap="none">
              <a:solidFill>
                <a:schemeClr val="dk1"/>
              </a:solidFill>
              <a:latin typeface="Century Gothic"/>
              <a:ea typeface="Century Gothic"/>
              <a:cs typeface="Century Gothic"/>
              <a:sym typeface="Century Gothic"/>
            </a:endParaRPr>
          </a:p>
        </p:txBody>
      </p:sp>
      <p:sp>
        <p:nvSpPr>
          <p:cNvPr id="179" name="Google Shape;179;g23d858a5d97_2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TECHNICAL ARCHITECTURE</a:t>
            </a:r>
            <a:endParaRPr/>
          </a:p>
        </p:txBody>
      </p:sp>
      <p:pic>
        <p:nvPicPr>
          <p:cNvPr id="180" name="Google Shape;180;g23d858a5d97_2_0" descr="ChatGPT - Wikipedia"/>
          <p:cNvPicPr preferRelativeResize="0">
            <a:picLocks noGrp="1"/>
          </p:cNvPicPr>
          <p:nvPr>
            <p:ph type="body" idx="1"/>
          </p:nvPr>
        </p:nvPicPr>
        <p:blipFill rotWithShape="1">
          <a:blip r:embed="rId3">
            <a:alphaModFix/>
          </a:blip>
          <a:srcRect/>
          <a:stretch/>
        </p:blipFill>
        <p:spPr>
          <a:xfrm>
            <a:off x="9302627" y="2372408"/>
            <a:ext cx="2143200" cy="2143200"/>
          </a:xfrm>
          <a:prstGeom prst="rect">
            <a:avLst/>
          </a:prstGeom>
          <a:noFill/>
          <a:ln>
            <a:noFill/>
          </a:ln>
        </p:spPr>
      </p:pic>
      <p:sp>
        <p:nvSpPr>
          <p:cNvPr id="181" name="Google Shape;181;g23d858a5d97_2_0"/>
          <p:cNvSpPr/>
          <p:nvPr/>
        </p:nvSpPr>
        <p:spPr>
          <a:xfrm>
            <a:off x="5568738" y="2982134"/>
            <a:ext cx="1578600" cy="6252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Backend (Python)</a:t>
            </a:r>
            <a:endParaRPr sz="1800" b="0" i="0" u="none" strike="noStrike" cap="none">
              <a:solidFill>
                <a:schemeClr val="dk1"/>
              </a:solidFill>
              <a:latin typeface="Century Gothic"/>
              <a:ea typeface="Century Gothic"/>
              <a:cs typeface="Century Gothic"/>
              <a:sym typeface="Century Gothic"/>
            </a:endParaRPr>
          </a:p>
        </p:txBody>
      </p:sp>
      <p:pic>
        <p:nvPicPr>
          <p:cNvPr id="182" name="Google Shape;182;g23d858a5d97_2_0"/>
          <p:cNvPicPr preferRelativeResize="0"/>
          <p:nvPr/>
        </p:nvPicPr>
        <p:blipFill rotWithShape="1">
          <a:blip r:embed="rId4">
            <a:alphaModFix/>
          </a:blip>
          <a:srcRect/>
          <a:stretch/>
        </p:blipFill>
        <p:spPr>
          <a:xfrm>
            <a:off x="2886060" y="2934120"/>
            <a:ext cx="1232713" cy="721179"/>
          </a:xfrm>
          <a:prstGeom prst="rect">
            <a:avLst/>
          </a:prstGeom>
          <a:noFill/>
          <a:ln>
            <a:noFill/>
          </a:ln>
        </p:spPr>
      </p:pic>
      <p:pic>
        <p:nvPicPr>
          <p:cNvPr id="183" name="Google Shape;183;g23d858a5d97_2_0"/>
          <p:cNvPicPr preferRelativeResize="0"/>
          <p:nvPr/>
        </p:nvPicPr>
        <p:blipFill rotWithShape="1">
          <a:blip r:embed="rId5">
            <a:alphaModFix/>
          </a:blip>
          <a:srcRect/>
          <a:stretch/>
        </p:blipFill>
        <p:spPr>
          <a:xfrm>
            <a:off x="626420" y="2831079"/>
            <a:ext cx="612891" cy="612891"/>
          </a:xfrm>
          <a:prstGeom prst="rect">
            <a:avLst/>
          </a:prstGeom>
          <a:noFill/>
          <a:ln>
            <a:noFill/>
          </a:ln>
        </p:spPr>
      </p:pic>
      <p:cxnSp>
        <p:nvCxnSpPr>
          <p:cNvPr id="184" name="Google Shape;184;g23d858a5d97_2_0"/>
          <p:cNvCxnSpPr/>
          <p:nvPr/>
        </p:nvCxnSpPr>
        <p:spPr>
          <a:xfrm rot="10800000" flipH="1">
            <a:off x="7147249" y="3285400"/>
            <a:ext cx="2155500" cy="89100"/>
          </a:xfrm>
          <a:prstGeom prst="straightConnector1">
            <a:avLst/>
          </a:prstGeom>
          <a:noFill/>
          <a:ln w="57150" cap="flat" cmpd="sng">
            <a:solidFill>
              <a:schemeClr val="accent1"/>
            </a:solidFill>
            <a:prstDash val="solid"/>
            <a:round/>
            <a:headEnd type="triangle" w="med" len="med"/>
            <a:tailEnd type="triangle" w="med" len="med"/>
          </a:ln>
        </p:spPr>
      </p:cxnSp>
      <p:cxnSp>
        <p:nvCxnSpPr>
          <p:cNvPr id="185" name="Google Shape;185;g23d858a5d97_2_0"/>
          <p:cNvCxnSpPr/>
          <p:nvPr/>
        </p:nvCxnSpPr>
        <p:spPr>
          <a:xfrm rot="10800000" flipH="1">
            <a:off x="4149690" y="3285239"/>
            <a:ext cx="1388100" cy="44700"/>
          </a:xfrm>
          <a:prstGeom prst="straightConnector1">
            <a:avLst/>
          </a:prstGeom>
          <a:noFill/>
          <a:ln w="57150" cap="flat" cmpd="sng">
            <a:solidFill>
              <a:schemeClr val="accent1"/>
            </a:solidFill>
            <a:prstDash val="solid"/>
            <a:round/>
            <a:headEnd type="triangle" w="med" len="med"/>
            <a:tailEnd type="triangle" w="med" len="med"/>
          </a:ln>
        </p:spPr>
      </p:cxnSp>
      <p:cxnSp>
        <p:nvCxnSpPr>
          <p:cNvPr id="186" name="Google Shape;186;g23d858a5d97_2_0"/>
          <p:cNvCxnSpPr/>
          <p:nvPr/>
        </p:nvCxnSpPr>
        <p:spPr>
          <a:xfrm>
            <a:off x="1561811" y="3374500"/>
            <a:ext cx="1292100" cy="0"/>
          </a:xfrm>
          <a:prstGeom prst="straightConnector1">
            <a:avLst/>
          </a:prstGeom>
          <a:noFill/>
          <a:ln w="57150" cap="flat" cmpd="sng">
            <a:solidFill>
              <a:schemeClr val="accent1"/>
            </a:solidFill>
            <a:prstDash val="solid"/>
            <a:round/>
            <a:headEnd type="triangle" w="med" len="med"/>
            <a:tailEnd type="triangle" w="med" len="med"/>
          </a:ln>
        </p:spPr>
      </p:cxnSp>
      <p:sp>
        <p:nvSpPr>
          <p:cNvPr id="187" name="Google Shape;187;g23d858a5d97_2_0"/>
          <p:cNvSpPr txBox="1"/>
          <p:nvPr/>
        </p:nvSpPr>
        <p:spPr>
          <a:xfrm>
            <a:off x="2853951" y="3772699"/>
            <a:ext cx="137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Web UI </a:t>
            </a:r>
            <a:endParaRPr sz="1800" b="0" i="0" u="none" strike="noStrike" cap="none">
              <a:solidFill>
                <a:schemeClr val="dk1"/>
              </a:solidFill>
              <a:latin typeface="Century Gothic"/>
              <a:ea typeface="Century Gothic"/>
              <a:cs typeface="Century Gothic"/>
              <a:sym typeface="Century Gothic"/>
            </a:endParaRPr>
          </a:p>
        </p:txBody>
      </p:sp>
      <p:cxnSp>
        <p:nvCxnSpPr>
          <p:cNvPr id="188" name="Google Shape;188;g23d858a5d97_2_0"/>
          <p:cNvCxnSpPr/>
          <p:nvPr/>
        </p:nvCxnSpPr>
        <p:spPr>
          <a:xfrm>
            <a:off x="6358061" y="3832934"/>
            <a:ext cx="0" cy="622800"/>
          </a:xfrm>
          <a:prstGeom prst="straightConnector1">
            <a:avLst/>
          </a:prstGeom>
          <a:noFill/>
          <a:ln w="57150" cap="flat" cmpd="sng">
            <a:solidFill>
              <a:schemeClr val="accent1"/>
            </a:solidFill>
            <a:prstDash val="solid"/>
            <a:round/>
            <a:headEnd type="triangle" w="med" len="med"/>
            <a:tailEnd type="triangle" w="med" len="med"/>
          </a:ln>
        </p:spPr>
      </p:cxnSp>
      <p:sp>
        <p:nvSpPr>
          <p:cNvPr id="189" name="Google Shape;189;g23d858a5d97_2_0"/>
          <p:cNvSpPr txBox="1"/>
          <p:nvPr/>
        </p:nvSpPr>
        <p:spPr>
          <a:xfrm>
            <a:off x="6709684" y="3925914"/>
            <a:ext cx="18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Embeddings</a:t>
            </a:r>
            <a:endParaRPr sz="1800" b="0" i="0" u="none" strike="noStrike" cap="none">
              <a:solidFill>
                <a:schemeClr val="dk1"/>
              </a:solidFill>
              <a:latin typeface="Century Gothic"/>
              <a:ea typeface="Century Gothic"/>
              <a:cs typeface="Century Gothic"/>
              <a:sym typeface="Century Gothic"/>
            </a:endParaRPr>
          </a:p>
        </p:txBody>
      </p:sp>
      <p:sp>
        <p:nvSpPr>
          <p:cNvPr id="190" name="Google Shape;190;g23d858a5d97_2_0"/>
          <p:cNvSpPr txBox="1"/>
          <p:nvPr/>
        </p:nvSpPr>
        <p:spPr>
          <a:xfrm>
            <a:off x="6453641" y="5584953"/>
            <a:ext cx="1720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Vector Database</a:t>
            </a:r>
            <a:endParaRPr sz="1800" b="0" i="0" u="none" strike="noStrike" cap="none">
              <a:solidFill>
                <a:schemeClr val="dk1"/>
              </a:solidFill>
              <a:latin typeface="Century Gothic"/>
              <a:ea typeface="Century Gothic"/>
              <a:cs typeface="Century Gothic"/>
              <a:sym typeface="Century Gothic"/>
            </a:endParaRPr>
          </a:p>
        </p:txBody>
      </p:sp>
      <p:sp>
        <p:nvSpPr>
          <p:cNvPr id="191" name="Google Shape;191;g23d858a5d97_2_0"/>
          <p:cNvSpPr txBox="1"/>
          <p:nvPr/>
        </p:nvSpPr>
        <p:spPr>
          <a:xfrm>
            <a:off x="9674405" y="4714730"/>
            <a:ext cx="1615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OpenAI API</a:t>
            </a:r>
            <a:endParaRPr sz="1800" b="0" i="0" u="none" strike="noStrike" cap="none">
              <a:solidFill>
                <a:schemeClr val="dk1"/>
              </a:solidFill>
              <a:latin typeface="Century Gothic"/>
              <a:ea typeface="Century Gothic"/>
              <a:cs typeface="Century Gothic"/>
              <a:sym typeface="Century Gothic"/>
            </a:endParaRPr>
          </a:p>
        </p:txBody>
      </p:sp>
      <p:sp>
        <p:nvSpPr>
          <p:cNvPr id="192" name="Google Shape;192;g23d858a5d97_2_0"/>
          <p:cNvSpPr txBox="1"/>
          <p:nvPr/>
        </p:nvSpPr>
        <p:spPr>
          <a:xfrm>
            <a:off x="363134" y="3374500"/>
            <a:ext cx="1921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Prospect/</a:t>
            </a:r>
            <a:endParaRPr sz="1800" b="0"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Student,</a:t>
            </a:r>
            <a:endParaRPr sz="1800" b="0" i="0" u="none" strike="noStrike" cap="none">
              <a:solidFill>
                <a:schemeClr val="dk1"/>
              </a:solidFill>
              <a:latin typeface="Century Gothic"/>
              <a:ea typeface="Century Gothic"/>
              <a:cs typeface="Century Gothic"/>
              <a:sym typeface="Century Gothic"/>
            </a:endParaRPr>
          </a:p>
        </p:txBody>
      </p:sp>
      <p:pic>
        <p:nvPicPr>
          <p:cNvPr id="193" name="Google Shape;193;g23d858a5d97_2_0" descr="Chat Icon Vector Art, Icons, and Graphics for Free Download"/>
          <p:cNvPicPr preferRelativeResize="0"/>
          <p:nvPr/>
        </p:nvPicPr>
        <p:blipFill rotWithShape="1">
          <a:blip r:embed="rId6">
            <a:alphaModFix/>
          </a:blip>
          <a:srcRect/>
          <a:stretch/>
        </p:blipFill>
        <p:spPr>
          <a:xfrm>
            <a:off x="1870338" y="3402247"/>
            <a:ext cx="517261" cy="526069"/>
          </a:xfrm>
          <a:prstGeom prst="rect">
            <a:avLst/>
          </a:prstGeom>
          <a:noFill/>
          <a:ln>
            <a:noFill/>
          </a:ln>
        </p:spPr>
      </p:pic>
      <p:pic>
        <p:nvPicPr>
          <p:cNvPr id="194" name="Google Shape;194;g23d858a5d97_2_0" descr="Elasticsearch"/>
          <p:cNvPicPr preferRelativeResize="0"/>
          <p:nvPr/>
        </p:nvPicPr>
        <p:blipFill rotWithShape="1">
          <a:blip r:embed="rId7">
            <a:alphaModFix/>
          </a:blip>
          <a:srcRect/>
          <a:stretch/>
        </p:blipFill>
        <p:spPr>
          <a:xfrm>
            <a:off x="5907261" y="4681358"/>
            <a:ext cx="2703111" cy="735498"/>
          </a:xfrm>
          <a:prstGeom prst="rect">
            <a:avLst/>
          </a:prstGeom>
          <a:noFill/>
          <a:ln>
            <a:noFill/>
          </a:ln>
        </p:spPr>
      </p:pic>
      <p:pic>
        <p:nvPicPr>
          <p:cNvPr id="195" name="Google Shape;195;g23d858a5d97_2_0" descr="Database | Bruker"/>
          <p:cNvPicPr preferRelativeResize="0"/>
          <p:nvPr/>
        </p:nvPicPr>
        <p:blipFill rotWithShape="1">
          <a:blip r:embed="rId8">
            <a:alphaModFix/>
          </a:blip>
          <a:srcRect/>
          <a:stretch/>
        </p:blipFill>
        <p:spPr>
          <a:xfrm>
            <a:off x="3816901" y="4899396"/>
            <a:ext cx="1126063" cy="1126063"/>
          </a:xfrm>
          <a:prstGeom prst="rect">
            <a:avLst/>
          </a:prstGeom>
          <a:noFill/>
          <a:ln>
            <a:noFill/>
          </a:ln>
        </p:spPr>
      </p:pic>
      <p:cxnSp>
        <p:nvCxnSpPr>
          <p:cNvPr id="196" name="Google Shape;196;g23d858a5d97_2_0"/>
          <p:cNvCxnSpPr/>
          <p:nvPr/>
        </p:nvCxnSpPr>
        <p:spPr>
          <a:xfrm rot="5400000">
            <a:off x="4525631" y="3719946"/>
            <a:ext cx="1218600" cy="1140600"/>
          </a:xfrm>
          <a:prstGeom prst="curvedConnector3">
            <a:avLst>
              <a:gd name="adj1" fmla="val 50000"/>
            </a:avLst>
          </a:prstGeom>
          <a:noFill/>
          <a:ln w="57150" cap="flat" cmpd="sng">
            <a:solidFill>
              <a:schemeClr val="accent1"/>
            </a:solidFill>
            <a:prstDash val="solid"/>
            <a:round/>
            <a:headEnd type="none" w="sm" len="sm"/>
            <a:tailEnd type="triangle" w="med" len="med"/>
          </a:ln>
        </p:spPr>
      </p:cxnSp>
      <p:sp>
        <p:nvSpPr>
          <p:cNvPr id="197" name="Google Shape;197;g23d858a5d97_2_0"/>
          <p:cNvSpPr txBox="1"/>
          <p:nvPr/>
        </p:nvSpPr>
        <p:spPr>
          <a:xfrm>
            <a:off x="3816901" y="6025459"/>
            <a:ext cx="1720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Database</a:t>
            </a:r>
            <a:endParaRPr sz="1800" b="0" i="0" u="none" strike="noStrike" cap="none">
              <a:solidFill>
                <a:schemeClr val="dk1"/>
              </a:solidFill>
              <a:latin typeface="Century Gothic"/>
              <a:ea typeface="Century Gothic"/>
              <a:cs typeface="Century Gothic"/>
              <a:sym typeface="Century Gothic"/>
            </a:endParaRPr>
          </a:p>
        </p:txBody>
      </p:sp>
      <p:sp>
        <p:nvSpPr>
          <p:cNvPr id="198" name="Google Shape;198;g23d858a5d97_2_0"/>
          <p:cNvSpPr txBox="1"/>
          <p:nvPr/>
        </p:nvSpPr>
        <p:spPr>
          <a:xfrm>
            <a:off x="465012" y="4981655"/>
            <a:ext cx="1921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Professor/</a:t>
            </a:r>
            <a:endParaRPr sz="1800" b="0"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Admin</a:t>
            </a:r>
            <a:endParaRPr sz="1800" b="0" i="0" u="none" strike="noStrike" cap="none">
              <a:solidFill>
                <a:schemeClr val="dk1"/>
              </a:solidFill>
              <a:latin typeface="Century Gothic"/>
              <a:ea typeface="Century Gothic"/>
              <a:cs typeface="Century Gothic"/>
              <a:sym typeface="Century Gothic"/>
            </a:endParaRPr>
          </a:p>
        </p:txBody>
      </p:sp>
      <p:pic>
        <p:nvPicPr>
          <p:cNvPr id="199" name="Google Shape;199;g23d858a5d97_2_0" descr="Teacher with solid fill"/>
          <p:cNvPicPr preferRelativeResize="0"/>
          <p:nvPr/>
        </p:nvPicPr>
        <p:blipFill rotWithShape="1">
          <a:blip r:embed="rId9">
            <a:alphaModFix/>
          </a:blip>
          <a:srcRect/>
          <a:stretch/>
        </p:blipFill>
        <p:spPr>
          <a:xfrm>
            <a:off x="475665" y="4091009"/>
            <a:ext cx="914400" cy="914400"/>
          </a:xfrm>
          <a:prstGeom prst="rect">
            <a:avLst/>
          </a:prstGeom>
          <a:noFill/>
          <a:ln>
            <a:noFill/>
          </a:ln>
        </p:spPr>
      </p:pic>
      <p:cxnSp>
        <p:nvCxnSpPr>
          <p:cNvPr id="200" name="Google Shape;200;g23d858a5d97_2_0"/>
          <p:cNvCxnSpPr/>
          <p:nvPr/>
        </p:nvCxnSpPr>
        <p:spPr>
          <a:xfrm rot="10800000" flipH="1">
            <a:off x="1561811" y="3655350"/>
            <a:ext cx="1153500" cy="732000"/>
          </a:xfrm>
          <a:prstGeom prst="straightConnector1">
            <a:avLst/>
          </a:prstGeom>
          <a:noFill/>
          <a:ln w="57150" cap="flat" cmpd="sng">
            <a:solidFill>
              <a:schemeClr val="accent1"/>
            </a:solidFill>
            <a:prstDash val="solid"/>
            <a:round/>
            <a:headEnd type="triangle" w="med" len="med"/>
            <a:tailEnd type="triangle" w="med" len="med"/>
          </a:ln>
        </p:spPr>
      </p:cxnSp>
      <p:cxnSp>
        <p:nvCxnSpPr>
          <p:cNvPr id="201" name="Google Shape;201;g23d858a5d97_2_0"/>
          <p:cNvCxnSpPr/>
          <p:nvPr/>
        </p:nvCxnSpPr>
        <p:spPr>
          <a:xfrm rot="5400000">
            <a:off x="780828" y="745252"/>
            <a:ext cx="1218600" cy="1140600"/>
          </a:xfrm>
          <a:prstGeom prst="curvedConnector3">
            <a:avLst>
              <a:gd name="adj1" fmla="val 50000"/>
            </a:avLst>
          </a:prstGeom>
          <a:noFill/>
          <a:ln w="57150" cap="flat" cmpd="sng">
            <a:solidFill>
              <a:schemeClr val="accent1"/>
            </a:solidFill>
            <a:prstDash val="solid"/>
            <a:round/>
            <a:headEnd type="none" w="sm" len="sm"/>
            <a:tailEnd type="triangle" w="med" len="med"/>
          </a:ln>
        </p:spPr>
      </p:cxnSp>
      <p:sp>
        <p:nvSpPr>
          <p:cNvPr id="202" name="Google Shape;202;g23d858a5d97_2_0"/>
          <p:cNvSpPr txBox="1"/>
          <p:nvPr/>
        </p:nvSpPr>
        <p:spPr>
          <a:xfrm>
            <a:off x="994288" y="280143"/>
            <a:ext cx="1720800" cy="646500"/>
          </a:xfrm>
          <a:prstGeom prst="rect">
            <a:avLst/>
          </a:prstGeom>
          <a:solidFill>
            <a:srgbClr val="7BD4A7"/>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Cloud Deployment</a:t>
            </a: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3d858a5d97_2_163"/>
          <p:cNvSpPr txBox="1">
            <a:spLocks noGrp="1"/>
          </p:cNvSpPr>
          <p:nvPr>
            <p:ph type="title"/>
          </p:nvPr>
        </p:nvSpPr>
        <p:spPr>
          <a:xfrm>
            <a:off x="2895600" y="37534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DATABASE DESIGN</a:t>
            </a:r>
            <a:endParaRPr/>
          </a:p>
        </p:txBody>
      </p:sp>
      <p:pic>
        <p:nvPicPr>
          <p:cNvPr id="208" name="Google Shape;208;g23d858a5d97_2_163"/>
          <p:cNvPicPr preferRelativeResize="0"/>
          <p:nvPr/>
        </p:nvPicPr>
        <p:blipFill>
          <a:blip r:embed="rId3">
            <a:alphaModFix/>
          </a:blip>
          <a:stretch>
            <a:fillRect/>
          </a:stretch>
        </p:blipFill>
        <p:spPr>
          <a:xfrm>
            <a:off x="1471300" y="1307400"/>
            <a:ext cx="9249399" cy="5343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3d858a5d97_2_448"/>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a:t>Underlying Technology - Streamlit</a:t>
            </a:r>
            <a:endParaRPr/>
          </a:p>
        </p:txBody>
      </p:sp>
      <p:sp>
        <p:nvSpPr>
          <p:cNvPr id="214" name="Google Shape;214;g23d858a5d97_2_448"/>
          <p:cNvSpPr txBox="1">
            <a:spLocks noGrp="1"/>
          </p:cNvSpPr>
          <p:nvPr>
            <p:ph type="body" idx="1"/>
          </p:nvPr>
        </p:nvSpPr>
        <p:spPr>
          <a:xfrm>
            <a:off x="685800" y="2194550"/>
            <a:ext cx="6941700" cy="4024200"/>
          </a:xfrm>
          <a:prstGeom prst="rect">
            <a:avLst/>
          </a:prstGeom>
        </p:spPr>
        <p:txBody>
          <a:bodyPr spcFirstLastPara="1" wrap="square" lIns="91425" tIns="45700" rIns="91425" bIns="45700" anchor="t" anchorCtr="0">
            <a:normAutofit fontScale="77500"/>
          </a:bodyPr>
          <a:lstStyle/>
          <a:p>
            <a:pPr marL="457200" lvl="0" indent="-351631" algn="l" rtl="0">
              <a:lnSpc>
                <a:spcPct val="150000"/>
              </a:lnSpc>
              <a:spcBef>
                <a:spcPts val="1000"/>
              </a:spcBef>
              <a:spcAft>
                <a:spcPts val="0"/>
              </a:spcAft>
              <a:buSzPct val="86206"/>
              <a:buChar char="•"/>
            </a:pPr>
            <a:r>
              <a:rPr lang="en-US" sz="2900"/>
              <a:t>Faster Way to build and Share Data Apps</a:t>
            </a:r>
            <a:endParaRPr sz="2900"/>
          </a:p>
          <a:p>
            <a:pPr marL="457200" lvl="0" indent="-351631" algn="l" rtl="0">
              <a:lnSpc>
                <a:spcPct val="150000"/>
              </a:lnSpc>
              <a:spcBef>
                <a:spcPts val="0"/>
              </a:spcBef>
              <a:spcAft>
                <a:spcPts val="0"/>
              </a:spcAft>
              <a:buSzPct val="86206"/>
              <a:buChar char="•"/>
            </a:pPr>
            <a:r>
              <a:rPr lang="en-US" sz="2900"/>
              <a:t>Comes as Python Library</a:t>
            </a:r>
            <a:endParaRPr sz="2900"/>
          </a:p>
          <a:p>
            <a:pPr marL="914400" lvl="1" indent="-351631" algn="l" rtl="0">
              <a:lnSpc>
                <a:spcPct val="150000"/>
              </a:lnSpc>
              <a:spcBef>
                <a:spcPts val="0"/>
              </a:spcBef>
              <a:spcAft>
                <a:spcPts val="0"/>
              </a:spcAft>
              <a:buSzPct val="92592"/>
              <a:buChar char="•"/>
            </a:pPr>
            <a:r>
              <a:rPr lang="en-US" sz="2700"/>
              <a:t>pip install streamlit</a:t>
            </a:r>
            <a:endParaRPr sz="2700"/>
          </a:p>
          <a:p>
            <a:pPr marL="457200" lvl="0" indent="-351631" algn="l" rtl="0">
              <a:lnSpc>
                <a:spcPct val="150000"/>
              </a:lnSpc>
              <a:spcBef>
                <a:spcPts val="0"/>
              </a:spcBef>
              <a:spcAft>
                <a:spcPts val="0"/>
              </a:spcAft>
              <a:buSzPct val="86206"/>
              <a:buChar char="•"/>
            </a:pPr>
            <a:r>
              <a:rPr lang="en-US" sz="2900"/>
              <a:t>Integration with github</a:t>
            </a:r>
            <a:endParaRPr sz="2900"/>
          </a:p>
          <a:p>
            <a:pPr marL="457200" lvl="0" indent="-351631" algn="l" rtl="0">
              <a:lnSpc>
                <a:spcPct val="150000"/>
              </a:lnSpc>
              <a:spcBef>
                <a:spcPts val="0"/>
              </a:spcBef>
              <a:spcAft>
                <a:spcPts val="0"/>
              </a:spcAft>
              <a:buSzPct val="86206"/>
              <a:buChar char="•"/>
            </a:pPr>
            <a:r>
              <a:rPr lang="en-US" sz="2900"/>
              <a:t>Quickly deploy app at streamlit.io</a:t>
            </a:r>
            <a:endParaRPr sz="2900"/>
          </a:p>
          <a:p>
            <a:pPr marL="457200" lvl="0" indent="-351631" algn="l" rtl="0">
              <a:lnSpc>
                <a:spcPct val="150000"/>
              </a:lnSpc>
              <a:spcBef>
                <a:spcPts val="0"/>
              </a:spcBef>
              <a:spcAft>
                <a:spcPts val="0"/>
              </a:spcAft>
              <a:buSzPct val="86206"/>
              <a:buChar char="•"/>
            </a:pPr>
            <a:r>
              <a:rPr lang="en-US" sz="2900"/>
              <a:t>Comes with lots of components e.g. chat</a:t>
            </a:r>
            <a:endParaRPr sz="2900"/>
          </a:p>
          <a:p>
            <a:pPr marL="457200" lvl="0" indent="-351631" algn="l" rtl="0">
              <a:lnSpc>
                <a:spcPct val="150000"/>
              </a:lnSpc>
              <a:spcBef>
                <a:spcPts val="0"/>
              </a:spcBef>
              <a:spcAft>
                <a:spcPts val="0"/>
              </a:spcAft>
              <a:buSzPct val="86206"/>
              <a:buChar char="•"/>
            </a:pPr>
            <a:r>
              <a:rPr lang="en-US" sz="2900"/>
              <a:t>Works well with python libraries  e.g. pandas</a:t>
            </a:r>
            <a:endParaRPr sz="2900"/>
          </a:p>
          <a:p>
            <a:pPr marL="457200" lvl="0" indent="0" algn="l" rtl="0">
              <a:spcBef>
                <a:spcPts val="1000"/>
              </a:spcBef>
              <a:spcAft>
                <a:spcPts val="0"/>
              </a:spcAft>
              <a:buNone/>
            </a:pPr>
            <a:endParaRPr/>
          </a:p>
        </p:txBody>
      </p:sp>
      <p:pic>
        <p:nvPicPr>
          <p:cNvPr id="215" name="Google Shape;215;g23d858a5d97_2_448"/>
          <p:cNvPicPr preferRelativeResize="0"/>
          <p:nvPr/>
        </p:nvPicPr>
        <p:blipFill>
          <a:blip r:embed="rId3">
            <a:alphaModFix/>
          </a:blip>
          <a:stretch>
            <a:fillRect/>
          </a:stretch>
        </p:blipFill>
        <p:spPr>
          <a:xfrm>
            <a:off x="7915400" y="3929652"/>
            <a:ext cx="4427524" cy="2928349"/>
          </a:xfrm>
          <a:prstGeom prst="rect">
            <a:avLst/>
          </a:prstGeom>
          <a:noFill/>
          <a:ln>
            <a:noFill/>
          </a:ln>
        </p:spPr>
      </p:pic>
      <p:pic>
        <p:nvPicPr>
          <p:cNvPr id="216" name="Google Shape;216;g23d858a5d97_2_448"/>
          <p:cNvPicPr preferRelativeResize="0"/>
          <p:nvPr/>
        </p:nvPicPr>
        <p:blipFill>
          <a:blip r:embed="rId4">
            <a:alphaModFix/>
          </a:blip>
          <a:stretch>
            <a:fillRect/>
          </a:stretch>
        </p:blipFill>
        <p:spPr>
          <a:xfrm>
            <a:off x="9546475" y="2265975"/>
            <a:ext cx="949450" cy="94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System Architecture</a:t>
            </a:r>
            <a:endParaRPr>
              <a:latin typeface="Arial"/>
              <a:ea typeface="Arial"/>
              <a:cs typeface="Arial"/>
              <a:sym typeface="Arial"/>
            </a:endParaRPr>
          </a:p>
        </p:txBody>
      </p:sp>
      <p:sp>
        <p:nvSpPr>
          <p:cNvPr id="223" name="Google Shape;223;p37"/>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Arial"/>
              <a:buChar char="•"/>
            </a:pPr>
            <a:r>
              <a:rPr lang="en-US" b="0" i="0">
                <a:latin typeface="Arial"/>
                <a:ea typeface="Arial"/>
                <a:cs typeface="Arial"/>
                <a:sym typeface="Arial"/>
              </a:rPr>
              <a:t>High-level diagram of the system architecture</a:t>
            </a:r>
            <a:endParaRPr/>
          </a:p>
          <a:p>
            <a:pPr marL="457200" lvl="0" indent="-342900" algn="l" rtl="0">
              <a:lnSpc>
                <a:spcPct val="90000"/>
              </a:lnSpc>
              <a:spcBef>
                <a:spcPts val="1000"/>
              </a:spcBef>
              <a:spcAft>
                <a:spcPts val="0"/>
              </a:spcAft>
              <a:buSzPts val="1800"/>
              <a:buFont typeface="Arial"/>
              <a:buChar char="•"/>
            </a:pPr>
            <a:r>
              <a:rPr lang="en-US" b="0" i="0">
                <a:latin typeface="Arial"/>
                <a:ea typeface="Arial"/>
                <a:cs typeface="Arial"/>
                <a:sym typeface="Arial"/>
              </a:rPr>
              <a:t>Key Components: </a:t>
            </a:r>
            <a:endParaRPr/>
          </a:p>
          <a:p>
            <a:pPr marL="0" lvl="0" indent="0" algn="l" rtl="0">
              <a:lnSpc>
                <a:spcPct val="90000"/>
              </a:lnSpc>
              <a:spcBef>
                <a:spcPts val="1000"/>
              </a:spcBef>
              <a:spcAft>
                <a:spcPts val="0"/>
              </a:spcAft>
              <a:buSzPts val="1800"/>
              <a:buNone/>
            </a:pPr>
            <a:r>
              <a:rPr lang="en-US">
                <a:solidFill>
                  <a:schemeClr val="lt1"/>
                </a:solidFill>
                <a:latin typeface="Arial"/>
                <a:ea typeface="Arial"/>
                <a:cs typeface="Arial"/>
                <a:sym typeface="Arial"/>
              </a:rPr>
              <a:t>	+ </a:t>
            </a:r>
            <a:r>
              <a:rPr lang="en-US" b="0" i="0">
                <a:solidFill>
                  <a:schemeClr val="lt1"/>
                </a:solidFill>
                <a:latin typeface="Arial"/>
                <a:ea typeface="Arial"/>
                <a:cs typeface="Arial"/>
                <a:sym typeface="Arial"/>
              </a:rPr>
              <a:t>Frontend</a:t>
            </a:r>
            <a:r>
              <a:rPr lang="en-US">
                <a:solidFill>
                  <a:schemeClr val="lt1"/>
                </a:solidFill>
                <a:latin typeface="Arial"/>
                <a:ea typeface="Arial"/>
                <a:cs typeface="Arial"/>
                <a:sym typeface="Arial"/>
              </a:rPr>
              <a:t>: Streamlit as a user </a:t>
            </a:r>
            <a:r>
              <a:rPr lang="en-US" b="0" i="0">
                <a:solidFill>
                  <a:schemeClr val="lt1"/>
                </a:solidFill>
                <a:latin typeface="Arial"/>
                <a:ea typeface="Arial"/>
                <a:cs typeface="Arial"/>
                <a:sym typeface="Arial"/>
              </a:rPr>
              <a:t>interface for the chatbot</a:t>
            </a:r>
            <a:endParaRPr/>
          </a:p>
          <a:p>
            <a:pPr marL="0" lvl="0" indent="0" algn="l" rtl="0">
              <a:lnSpc>
                <a:spcPct val="90000"/>
              </a:lnSpc>
              <a:spcBef>
                <a:spcPts val="1000"/>
              </a:spcBef>
              <a:spcAft>
                <a:spcPts val="0"/>
              </a:spcAft>
              <a:buSzPts val="1800"/>
              <a:buNone/>
            </a:pPr>
            <a:r>
              <a:rPr lang="en-US">
                <a:solidFill>
                  <a:schemeClr val="lt1"/>
                </a:solidFill>
                <a:latin typeface="Arial"/>
                <a:ea typeface="Arial"/>
                <a:cs typeface="Arial"/>
                <a:sym typeface="Arial"/>
              </a:rPr>
              <a:t>	+ Backend: </a:t>
            </a:r>
            <a:r>
              <a:rPr lang="en-US" b="0" i="0">
                <a:solidFill>
                  <a:schemeClr val="lt1"/>
                </a:solidFill>
                <a:latin typeface="Arial"/>
                <a:ea typeface="Arial"/>
                <a:cs typeface="Arial"/>
                <a:sym typeface="Arial"/>
              </a:rPr>
              <a:t>Python application and OpenAI GPT</a:t>
            </a:r>
            <a:endParaRPr/>
          </a:p>
          <a:p>
            <a:pPr marL="0" lvl="0" indent="0" algn="l" rtl="0">
              <a:lnSpc>
                <a:spcPct val="90000"/>
              </a:lnSpc>
              <a:spcBef>
                <a:spcPts val="1000"/>
              </a:spcBef>
              <a:spcAft>
                <a:spcPts val="0"/>
              </a:spcAft>
              <a:buSzPts val="1800"/>
              <a:buNone/>
            </a:pPr>
            <a:r>
              <a:rPr lang="en-US">
                <a:solidFill>
                  <a:schemeClr val="lt1"/>
                </a:solidFill>
                <a:latin typeface="Arial"/>
                <a:ea typeface="Arial"/>
                <a:cs typeface="Arial"/>
                <a:sym typeface="Arial"/>
              </a:rPr>
              <a:t>	+ Knowledge Base: </a:t>
            </a:r>
            <a:r>
              <a:rPr lang="en-US" b="0" i="0">
                <a:solidFill>
                  <a:schemeClr val="lt1"/>
                </a:solidFill>
                <a:latin typeface="Arial"/>
                <a:ea typeface="Arial"/>
                <a:cs typeface="Arial"/>
                <a:sym typeface="Arial"/>
              </a:rPr>
              <a:t>Pinecone as a repository of information</a:t>
            </a:r>
            <a:endParaRPr/>
          </a:p>
          <a:p>
            <a:pPr marL="0" lvl="0" indent="0" algn="l" rtl="0">
              <a:lnSpc>
                <a:spcPct val="90000"/>
              </a:lnSpc>
              <a:spcBef>
                <a:spcPts val="1000"/>
              </a:spcBef>
              <a:spcAft>
                <a:spcPts val="0"/>
              </a:spcAft>
              <a:buSzPts val="1800"/>
              <a:buNone/>
            </a:pPr>
            <a:r>
              <a:rPr lang="en-US">
                <a:solidFill>
                  <a:srgbClr val="1F1F1F"/>
                </a:solidFill>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
          <p:cNvSpPr txBox="1">
            <a:spLocks noGrp="1"/>
          </p:cNvSpPr>
          <p:nvPr>
            <p:ph type="body" idx="1"/>
          </p:nvPr>
        </p:nvSpPr>
        <p:spPr>
          <a:xfrm>
            <a:off x="838200" y="2090529"/>
            <a:ext cx="10515600" cy="4467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200" b="0" i="0">
                <a:latin typeface="Arial"/>
                <a:ea typeface="Arial"/>
                <a:cs typeface="Arial"/>
                <a:sym typeface="Arial"/>
              </a:rPr>
              <a:t>1)  Large Language Model (LLM)</a:t>
            </a:r>
            <a:r>
              <a:rPr lang="en-US" sz="3200">
                <a:latin typeface="Arial"/>
                <a:ea typeface="Arial"/>
                <a:cs typeface="Arial"/>
                <a:sym typeface="Arial"/>
              </a:rPr>
              <a:t>:</a:t>
            </a:r>
            <a:endParaRPr/>
          </a:p>
          <a:p>
            <a:pPr marL="0" lvl="0" indent="0" algn="l" rtl="0">
              <a:lnSpc>
                <a:spcPct val="90000"/>
              </a:lnSpc>
              <a:spcBef>
                <a:spcPts val="1000"/>
              </a:spcBef>
              <a:spcAft>
                <a:spcPts val="0"/>
              </a:spcAft>
              <a:buSzPts val="1800"/>
              <a:buNone/>
            </a:pPr>
            <a:r>
              <a:rPr lang="en-US">
                <a:latin typeface="Arial"/>
                <a:ea typeface="Arial"/>
                <a:cs typeface="Arial"/>
                <a:sym typeface="Arial"/>
              </a:rPr>
              <a:t>	Model Details: </a:t>
            </a:r>
            <a:r>
              <a:rPr lang="en-US" b="0" i="0">
                <a:latin typeface="Arial"/>
                <a:ea typeface="Arial"/>
                <a:cs typeface="Arial"/>
                <a:sym typeface="Arial"/>
              </a:rPr>
              <a:t>OpenAI gpt-3.5-turbo-0613 </a:t>
            </a:r>
            <a:r>
              <a:rPr lang="en-US">
                <a:latin typeface="Arial"/>
                <a:ea typeface="Arial"/>
                <a:cs typeface="Arial"/>
                <a:sym typeface="Arial"/>
              </a:rPr>
              <a:t>&amp; text-embedding-ada-002</a:t>
            </a:r>
            <a:endParaRPr>
              <a:latin typeface="Arial"/>
              <a:ea typeface="Arial"/>
              <a:cs typeface="Arial"/>
              <a:sym typeface="Arial"/>
            </a:endParaRPr>
          </a:p>
          <a:p>
            <a:pPr marL="0" lvl="0" indent="0" algn="l" rtl="0">
              <a:lnSpc>
                <a:spcPct val="90000"/>
              </a:lnSpc>
              <a:spcBef>
                <a:spcPts val="1000"/>
              </a:spcBef>
              <a:spcAft>
                <a:spcPts val="0"/>
              </a:spcAft>
              <a:buSzPts val="1800"/>
              <a:buNone/>
            </a:pPr>
            <a:r>
              <a:rPr lang="en-US">
                <a:latin typeface="Arial"/>
                <a:ea typeface="Arial"/>
                <a:cs typeface="Arial"/>
                <a:sym typeface="Arial"/>
              </a:rPr>
              <a:t>	Core Functionality: </a:t>
            </a:r>
            <a:endParaRPr/>
          </a:p>
          <a:p>
            <a:pPr marL="914400" lvl="1" indent="-342900" algn="l" rtl="0">
              <a:lnSpc>
                <a:spcPct val="90000"/>
              </a:lnSpc>
              <a:spcBef>
                <a:spcPts val="500"/>
              </a:spcBef>
              <a:spcAft>
                <a:spcPts val="0"/>
              </a:spcAft>
              <a:buSzPts val="1800"/>
              <a:buChar char="•"/>
            </a:pPr>
            <a:r>
              <a:rPr lang="en-US">
                <a:latin typeface="Arial"/>
                <a:ea typeface="Arial"/>
                <a:cs typeface="Arial"/>
                <a:sym typeface="Arial"/>
              </a:rPr>
              <a:t>User Interaction</a:t>
            </a:r>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Language Understanding</a:t>
            </a:r>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Generating Responses including function call  </a:t>
            </a:r>
            <a:endParaRPr>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Conversational Flow</a:t>
            </a:r>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Personalization</a:t>
            </a:r>
            <a:endParaRPr i="0">
              <a:latin typeface="Arial"/>
              <a:ea typeface="Arial"/>
              <a:cs typeface="Arial"/>
              <a:sym typeface="Arial"/>
            </a:endParaRPr>
          </a:p>
          <a:p>
            <a:pPr marL="457200" lvl="0" indent="0" algn="l" rtl="0">
              <a:lnSpc>
                <a:spcPct val="90000"/>
              </a:lnSpc>
              <a:spcBef>
                <a:spcPts val="500"/>
              </a:spcBef>
              <a:spcAft>
                <a:spcPts val="0"/>
              </a:spcAft>
              <a:buNone/>
            </a:pPr>
            <a:endParaRPr>
              <a:latin typeface="Arial"/>
              <a:ea typeface="Arial"/>
              <a:cs typeface="Arial"/>
              <a:sym typeface="Arial"/>
            </a:endParaRPr>
          </a:p>
          <a:p>
            <a:pPr marL="457200" lvl="0" indent="0" algn="l" rtl="0">
              <a:lnSpc>
                <a:spcPct val="90000"/>
              </a:lnSpc>
              <a:spcBef>
                <a:spcPts val="500"/>
              </a:spcBef>
              <a:spcAft>
                <a:spcPts val="0"/>
              </a:spcAft>
              <a:buNone/>
            </a:pPr>
            <a:r>
              <a:rPr lang="en-US">
                <a:latin typeface="Arial"/>
                <a:ea typeface="Arial"/>
                <a:cs typeface="Arial"/>
                <a:sym typeface="Arial"/>
              </a:rPr>
              <a:t>This model serves as the central intelligence in chatBots, enabling dynamic and personalized interaction with users.</a:t>
            </a:r>
            <a:endParaRPr>
              <a:latin typeface="Arial"/>
              <a:ea typeface="Arial"/>
              <a:cs typeface="Arial"/>
              <a:sym typeface="Arial"/>
            </a:endParaRPr>
          </a:p>
        </p:txBody>
      </p:sp>
      <p:sp>
        <p:nvSpPr>
          <p:cNvPr id="230" name="Google Shape;230;p2"/>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4378</Words>
  <Application>Microsoft Office PowerPoint</Application>
  <PresentationFormat>Widescreen</PresentationFormat>
  <Paragraphs>389</Paragraphs>
  <Slides>33</Slides>
  <Notes>33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Century Gothic</vt:lpstr>
      <vt:lpstr>Noto Sans Symbols</vt:lpstr>
      <vt:lpstr>Calibri</vt:lpstr>
      <vt:lpstr>Vapor Trail</vt:lpstr>
      <vt:lpstr>CSTU CHATGPT TEAM 2</vt:lpstr>
      <vt:lpstr>TODAY’S PRESENTATION</vt:lpstr>
      <vt:lpstr>SOFTWARE PROJECT STATEMENT</vt:lpstr>
      <vt:lpstr>SOFTWARE PROJECT STATEMENT</vt:lpstr>
      <vt:lpstr>TECHNICAL ARCHITECTURE</vt:lpstr>
      <vt:lpstr>DATABASE DESIGN</vt:lpstr>
      <vt:lpstr>Underlying Technology - Streamlit</vt:lpstr>
      <vt:lpstr>System Architecture</vt:lpstr>
      <vt:lpstr>Underlying Technology</vt:lpstr>
      <vt:lpstr>Underlying Technology</vt:lpstr>
      <vt:lpstr>Underlying Technology</vt:lpstr>
      <vt:lpstr>Underlying Technology</vt:lpstr>
      <vt:lpstr>Underlying Technology</vt:lpstr>
      <vt:lpstr>Underlying Technology</vt:lpstr>
      <vt:lpstr>Workflow</vt:lpstr>
      <vt:lpstr>CHATBOT DEMO</vt:lpstr>
      <vt:lpstr>LESSONS LEARNED</vt:lpstr>
      <vt:lpstr>AREAS FOR IMPROVEMENT</vt:lpstr>
      <vt:lpstr>TEAM RETROSPECTIVE</vt:lpstr>
      <vt:lpstr>THANKS</vt:lpstr>
      <vt:lpstr>Backup Slides</vt:lpstr>
      <vt:lpstr>FINAL PRESENTATION OUTLINE</vt:lpstr>
      <vt:lpstr>TEAM 2</vt:lpstr>
      <vt:lpstr>PROCESS</vt:lpstr>
      <vt:lpstr>TEMPLATE</vt:lpstr>
      <vt:lpstr>RETROSPECTIVE (2/2)- OPPORTUNITIES FOR IMPROVEMENT</vt:lpstr>
      <vt:lpstr>USER STORIES &amp; MVP</vt:lpstr>
      <vt:lpstr>USER STORIES &amp; MVP (COND’T)</vt:lpstr>
      <vt:lpstr>RETROSPECTIVE (1/2)- WHAT WENT RIGHT</vt:lpstr>
      <vt:lpstr>CODE COMMIT WORKFLOW </vt:lpstr>
      <vt:lpstr>DEPLOYMENT OPTIONS</vt:lpstr>
      <vt:lpstr>RETROSPECTIVE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CSTU CHATGPT TEAM 2</dc:title>
  <dc:creator>Sushil Sharma</dc:creator>
  <cp:lastModifiedBy>Lam Ngoc Dao</cp:lastModifiedBy>
  <cp:revision>1</cp:revision>
  <dcterms:created xsi:type="dcterms:W3CDTF">2023-07-27T00:07:58Z</dcterms:created>
  <dcterms:modified xsi:type="dcterms:W3CDTF">2024-02-12T06:08:34Z</dcterms:modified>
</cp:coreProperties>
</file>