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49263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92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i-FI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i-FI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i-FI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7525886D-8B38-441D-8C14-7B8CB4CF10FD}" type="slidenum">
              <a:rPr lang="fi-FI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97EC49-C40B-46F3-9170-45B70A525D96}" type="slidenum">
              <a:rPr lang="fi-FI"/>
              <a:pPr/>
              <a:t>1</a:t>
            </a:fld>
            <a:endParaRPr lang="fi-FI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73ABB4-E2D3-43B8-863C-D58FCE9734ED}" type="slidenum">
              <a:rPr lang="fi-FI"/>
              <a:pPr/>
              <a:t>10</a:t>
            </a:fld>
            <a:endParaRPr lang="fi-FI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9F9877-597D-4DB1-81DC-8C2881FCED0E}" type="slidenum">
              <a:rPr lang="fi-FI"/>
              <a:pPr/>
              <a:t>11</a:t>
            </a:fld>
            <a:endParaRPr lang="fi-FI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9B89E3-591D-40AF-9686-9E7AF377C8F1}" type="slidenum">
              <a:rPr lang="fi-FI"/>
              <a:pPr/>
              <a:t>12</a:t>
            </a:fld>
            <a:endParaRPr lang="fi-FI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424ABC-F1D0-4DC9-BF62-0BC7F6D47BE2}" type="slidenum">
              <a:rPr lang="fi-FI"/>
              <a:pPr/>
              <a:t>13</a:t>
            </a:fld>
            <a:endParaRPr lang="fi-FI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9D7565-0071-4C64-AB81-B8CC4E57326F}" type="slidenum">
              <a:rPr lang="fi-FI"/>
              <a:pPr/>
              <a:t>14</a:t>
            </a:fld>
            <a:endParaRPr lang="fi-FI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663102-C1D6-4753-8643-4B3EA770702F}" type="slidenum">
              <a:rPr lang="fi-FI"/>
              <a:pPr/>
              <a:t>15</a:t>
            </a:fld>
            <a:endParaRPr lang="fi-FI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90316-0458-4EB9-AFAA-866DF11C99D5}" type="slidenum">
              <a:rPr lang="fi-FI"/>
              <a:pPr/>
              <a:t>16</a:t>
            </a:fld>
            <a:endParaRPr lang="fi-FI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03A20B-96C2-4CA2-A982-F5C31CF789BA}" type="slidenum">
              <a:rPr lang="fi-FI"/>
              <a:pPr/>
              <a:t>17</a:t>
            </a:fld>
            <a:endParaRPr lang="fi-FI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AFBFA4-3EEC-4C52-85CF-3E1D125B3501}" type="slidenum">
              <a:rPr lang="fi-FI"/>
              <a:pPr/>
              <a:t>18</a:t>
            </a:fld>
            <a:endParaRPr lang="fi-FI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824C1-C001-4630-8FAF-C637D59294A1}" type="slidenum">
              <a:rPr lang="fi-FI"/>
              <a:pPr/>
              <a:t>19</a:t>
            </a:fld>
            <a:endParaRPr lang="fi-FI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D8C57B-D62D-4602-920D-C9D1D81B3E90}" type="slidenum">
              <a:rPr lang="fi-FI"/>
              <a:pPr/>
              <a:t>2</a:t>
            </a:fld>
            <a:endParaRPr lang="fi-FI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0C0F63-8EEF-4DF0-9C16-DCFB39C10F59}" type="slidenum">
              <a:rPr lang="fi-FI"/>
              <a:pPr/>
              <a:t>3</a:t>
            </a:fld>
            <a:endParaRPr lang="fi-FI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EF8FEE-DA0A-45E4-B602-F0990AA10238}" type="slidenum">
              <a:rPr lang="fi-FI"/>
              <a:pPr/>
              <a:t>4</a:t>
            </a:fld>
            <a:endParaRPr lang="fi-FI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69B405-89B9-4F5F-85BB-EAD54B36073D}" type="slidenum">
              <a:rPr lang="fi-FI"/>
              <a:pPr/>
              <a:t>5</a:t>
            </a:fld>
            <a:endParaRPr lang="fi-FI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C01D1-D952-4688-BF56-32FC4AA82647}" type="slidenum">
              <a:rPr lang="fi-FI"/>
              <a:pPr/>
              <a:t>6</a:t>
            </a:fld>
            <a:endParaRPr lang="fi-FI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CB8F9C-95F5-4B16-8E34-E8C427D4F7CD}" type="slidenum">
              <a:rPr lang="fi-FI"/>
              <a:pPr/>
              <a:t>7</a:t>
            </a:fld>
            <a:endParaRPr lang="fi-FI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7C99EA-DC9A-41C6-866A-3B2D35702B4F}" type="slidenum">
              <a:rPr lang="fi-FI"/>
              <a:pPr/>
              <a:t>8</a:t>
            </a:fld>
            <a:endParaRPr lang="fi-FI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5C075F-4285-455F-A7B6-27E41A360F36}" type="slidenum">
              <a:rPr lang="fi-FI"/>
              <a:pPr/>
              <a:t>9</a:t>
            </a:fld>
            <a:endParaRPr lang="fi-FI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142237-FDFF-4AFE-9AC0-23EE8AB4F3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07CB7-2131-4AB8-8823-24AAF9D49FC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E5871-B578-4EDC-A272-7BC43AB1A27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D06A-34DC-4C69-ADAC-95DC08D4F901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3F7EC-FE99-4058-B5A4-E45B4C385486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F27F1-E71A-4B13-9241-0A35580380D0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98938-0BE1-4A8C-9CCC-0DAAC2CEE48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BBFE5-37DB-4D0D-947C-01063522B0A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11F15-609E-4C71-85A0-6BFCCC4D9EEB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500C8-2F85-481A-BD34-0F5A9AC60EEE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71B514-1412-47ED-9499-E9FC91E9FF0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87BF7E64-75D9-45C8-853D-F14CA9667602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WACS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0363" y="1800225"/>
            <a:ext cx="9359900" cy="161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4000" b="1" dirty="0">
                <a:solidFill>
                  <a:srgbClr val="000000"/>
                </a:solidFill>
                <a:latin typeface="AlBattar" charset="0"/>
                <a:ea typeface="DejaVu Sans" charset="0"/>
                <a:cs typeface="DejaVu Sans" charset="0"/>
              </a:rPr>
              <a:t>Web-Enabled Academic </a:t>
            </a:r>
          </a:p>
          <a:p>
            <a:pPr algn="ctr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4000" b="1" dirty="0">
                <a:solidFill>
                  <a:srgbClr val="000000"/>
                </a:solidFill>
                <a:latin typeface="AlBattar" charset="0"/>
                <a:ea typeface="DejaVu Sans" charset="0"/>
                <a:cs typeface="DejaVu Sans" charset="0"/>
              </a:rPr>
              <a:t>Content System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0363" y="3779838"/>
            <a:ext cx="935990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Project In-Charge: Mrs. Raji C.G</a:t>
            </a:r>
          </a:p>
          <a:p>
            <a:pPr algn="ctr">
              <a:lnSpc>
                <a:spcPct val="15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Internal Guide: Ms. Renjini Rani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9388" y="5508625"/>
            <a:ext cx="9539287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>
                <a:solidFill>
                  <a:srgbClr val="333333"/>
                </a:solidFill>
                <a:ea typeface="DejaVu Sans" charset="0"/>
                <a:cs typeface="DejaVu Sans" charset="0"/>
              </a:rPr>
              <a:t>	Jasim A Basheer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>
                <a:solidFill>
                  <a:srgbClr val="333333"/>
                </a:solidFill>
                <a:ea typeface="DejaVu Sans" charset="0"/>
                <a:cs typeface="DejaVu Sans" charset="0"/>
              </a:rPr>
              <a:t>	Minu Rebecca Varghese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>
                <a:solidFill>
                  <a:srgbClr val="333333"/>
                </a:solidFill>
                <a:ea typeface="DejaVu Sans" charset="0"/>
                <a:cs typeface="DejaVu Sans" charset="0"/>
              </a:rPr>
              <a:t>	Seethal T.S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i-FI">
                <a:solidFill>
                  <a:srgbClr val="333333"/>
                </a:solidFill>
                <a:ea typeface="DejaVu Sans" charset="0"/>
                <a:cs typeface="DejaVu Sans" charset="0"/>
              </a:rPr>
              <a:t>	Vincy Peter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79950" y="5194300"/>
            <a:ext cx="1800225" cy="38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Team: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360363" y="1439863"/>
            <a:ext cx="7740650" cy="3240087"/>
          </a:xfrm>
          <a:prstGeom prst="flowChartProcess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1 - Consumer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5040313" y="5580063"/>
            <a:ext cx="1979612" cy="16192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Consumer</a:t>
            </a:r>
          </a:p>
        </p:txBody>
      </p:sp>
      <p:cxnSp>
        <p:nvCxnSpPr>
          <p:cNvPr id="12292" name="AutoShape 4"/>
          <p:cNvCxnSpPr>
            <a:cxnSpLocks noChangeShapeType="1"/>
            <a:stCxn id="0" idx="2"/>
            <a:endCxn id="12291" idx="0"/>
          </p:cNvCxnSpPr>
          <p:nvPr/>
        </p:nvCxnSpPr>
        <p:spPr bwMode="auto">
          <a:xfrm>
            <a:off x="5759450" y="4140200"/>
            <a:ext cx="269875" cy="1439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3" name="AutoShape 5"/>
          <p:cNvCxnSpPr>
            <a:cxnSpLocks noChangeShapeType="1"/>
            <a:endCxn id="0" idx="1"/>
          </p:cNvCxnSpPr>
          <p:nvPr/>
        </p:nvCxnSpPr>
        <p:spPr bwMode="auto">
          <a:xfrm>
            <a:off x="2519363" y="3060700"/>
            <a:ext cx="1260475" cy="90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779838" y="2160588"/>
            <a:ext cx="3957637" cy="1978025"/>
            <a:chOff x="2381" y="1361"/>
            <a:chExt cx="2493" cy="1246"/>
          </a:xfrm>
        </p:grpSpPr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2381" y="1361"/>
              <a:ext cx="2494" cy="1247"/>
            </a:xfrm>
            <a:prstGeom prst="flowChartProcess">
              <a:avLst/>
            </a:prstGeom>
            <a:solidFill>
              <a:srgbClr val="23B8D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2494" y="1474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Blog</a:t>
              </a:r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2494" y="2041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Files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3628" y="1474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Scheduler</a:t>
              </a: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3628" y="2041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Administration</a:t>
              </a:r>
            </a:p>
          </p:txBody>
        </p:sp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60363" y="5400675"/>
            <a:ext cx="3240087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Level 2 – ******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Level Diagram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2112" y="2103437"/>
            <a:ext cx="2133600" cy="190500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WACS Database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2 - Blog</a:t>
            </a:r>
          </a:p>
        </p:txBody>
      </p:sp>
      <p:cxnSp>
        <p:nvCxnSpPr>
          <p:cNvPr id="13314" name="AutoShape 2"/>
          <p:cNvCxnSpPr>
            <a:cxnSpLocks noChangeShapeType="1"/>
            <a:stCxn id="18" idx="4"/>
            <a:endCxn id="13319" idx="1"/>
          </p:cNvCxnSpPr>
          <p:nvPr/>
        </p:nvCxnSpPr>
        <p:spPr bwMode="auto">
          <a:xfrm>
            <a:off x="1927224" y="2598737"/>
            <a:ext cx="1312864" cy="1016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7019925" y="3959225"/>
            <a:ext cx="2700338" cy="14398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Consumer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7199313" y="5759450"/>
            <a:ext cx="2700337" cy="126047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Contributer</a:t>
            </a:r>
          </a:p>
        </p:txBody>
      </p:sp>
      <p:cxnSp>
        <p:nvCxnSpPr>
          <p:cNvPr id="13318" name="AutoShape 6"/>
          <p:cNvCxnSpPr>
            <a:cxnSpLocks noChangeShapeType="1"/>
            <a:stCxn id="13325" idx="0"/>
            <a:endCxn id="18" idx="3"/>
          </p:cNvCxnSpPr>
          <p:nvPr/>
        </p:nvCxnSpPr>
        <p:spPr bwMode="auto">
          <a:xfrm rot="16200000" flipV="1">
            <a:off x="53181" y="4733924"/>
            <a:ext cx="2389188" cy="238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3240088" y="2339975"/>
            <a:ext cx="2879725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Retrieve selected Blogs 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7199313" y="2339975"/>
            <a:ext cx="2519362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Render as HTML </a:t>
            </a:r>
          </a:p>
        </p:txBody>
      </p:sp>
      <p:cxnSp>
        <p:nvCxnSpPr>
          <p:cNvPr id="13321" name="AutoShape 9"/>
          <p:cNvCxnSpPr>
            <a:cxnSpLocks noChangeShapeType="1"/>
            <a:stCxn id="13319" idx="3"/>
            <a:endCxn id="13320" idx="1"/>
          </p:cNvCxnSpPr>
          <p:nvPr/>
        </p:nvCxnSpPr>
        <p:spPr bwMode="auto">
          <a:xfrm>
            <a:off x="6119813" y="2700338"/>
            <a:ext cx="10810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2" name="AutoShape 10"/>
          <p:cNvCxnSpPr>
            <a:cxnSpLocks noChangeShapeType="1"/>
            <a:stCxn id="13320" idx="2"/>
            <a:endCxn id="13316" idx="0"/>
          </p:cNvCxnSpPr>
          <p:nvPr/>
        </p:nvCxnSpPr>
        <p:spPr bwMode="auto">
          <a:xfrm flipH="1">
            <a:off x="8369300" y="3060700"/>
            <a:ext cx="88900" cy="900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4140200" y="5400675"/>
            <a:ext cx="1695450" cy="1851025"/>
          </a:xfrm>
          <a:prstGeom prst="flowChartDecision">
            <a:avLst/>
          </a:prstGeom>
          <a:solidFill>
            <a:srgbClr val="CC6633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FFFFFF"/>
                </a:solidFill>
                <a:ea typeface="DejaVu Sans" charset="0"/>
                <a:cs typeface="DejaVu Sans" charset="0"/>
              </a:rPr>
              <a:t>Authenticated ?</a:t>
            </a:r>
          </a:p>
        </p:txBody>
      </p:sp>
      <p:cxnSp>
        <p:nvCxnSpPr>
          <p:cNvPr id="13324" name="AutoShape 12"/>
          <p:cNvCxnSpPr>
            <a:cxnSpLocks noChangeShapeType="1"/>
            <a:stCxn id="13317" idx="2"/>
            <a:endCxn id="13323" idx="3"/>
          </p:cNvCxnSpPr>
          <p:nvPr/>
        </p:nvCxnSpPr>
        <p:spPr bwMode="auto">
          <a:xfrm flipH="1" flipV="1">
            <a:off x="5835650" y="6326188"/>
            <a:ext cx="1363663" cy="63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179388" y="5940425"/>
            <a:ext cx="2160587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Receive blog post </a:t>
            </a:r>
          </a:p>
        </p:txBody>
      </p:sp>
      <p:cxnSp>
        <p:nvCxnSpPr>
          <p:cNvPr id="13326" name="AutoShape 14"/>
          <p:cNvCxnSpPr>
            <a:cxnSpLocks noChangeShapeType="1"/>
            <a:stCxn id="13323" idx="1"/>
            <a:endCxn id="13325" idx="3"/>
          </p:cNvCxnSpPr>
          <p:nvPr/>
        </p:nvCxnSpPr>
        <p:spPr bwMode="auto">
          <a:xfrm flipH="1" flipV="1">
            <a:off x="2339975" y="6300788"/>
            <a:ext cx="18002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Flowchart: Magnetic Disk 17"/>
          <p:cNvSpPr/>
          <p:nvPr/>
        </p:nvSpPr>
        <p:spPr>
          <a:xfrm>
            <a:off x="544512" y="1646237"/>
            <a:ext cx="1382712" cy="190500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WACS Database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2 - Scheduler</a:t>
            </a:r>
          </a:p>
        </p:txBody>
      </p:sp>
      <p:cxnSp>
        <p:nvCxnSpPr>
          <p:cNvPr id="14338" name="AutoShape 2"/>
          <p:cNvCxnSpPr>
            <a:cxnSpLocks noChangeShapeType="1"/>
            <a:stCxn id="14339" idx="4"/>
            <a:endCxn id="14343" idx="1"/>
          </p:cNvCxnSpPr>
          <p:nvPr/>
        </p:nvCxnSpPr>
        <p:spPr bwMode="auto">
          <a:xfrm>
            <a:off x="1979613" y="2700338"/>
            <a:ext cx="12604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539750" y="1619250"/>
            <a:ext cx="1439863" cy="2160588"/>
          </a:xfrm>
          <a:prstGeom prst="flowChartMagneticDisk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WACS </a:t>
            </a:r>
          </a:p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Database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7019925" y="3959225"/>
            <a:ext cx="2700338" cy="14398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Consumer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7199313" y="5759450"/>
            <a:ext cx="2700337" cy="126047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Contributer</a:t>
            </a:r>
          </a:p>
        </p:txBody>
      </p:sp>
      <p:cxnSp>
        <p:nvCxnSpPr>
          <p:cNvPr id="14342" name="AutoShape 6"/>
          <p:cNvCxnSpPr>
            <a:cxnSpLocks noChangeShapeType="1"/>
            <a:stCxn id="14349" idx="0"/>
            <a:endCxn id="14339" idx="3"/>
          </p:cNvCxnSpPr>
          <p:nvPr/>
        </p:nvCxnSpPr>
        <p:spPr bwMode="auto">
          <a:xfrm flipV="1">
            <a:off x="1258888" y="3779838"/>
            <a:ext cx="1587" cy="2160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240088" y="2339975"/>
            <a:ext cx="3060700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Retrieve information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for selected dates 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7199313" y="2339975"/>
            <a:ext cx="2519362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Render as HTML </a:t>
            </a:r>
          </a:p>
        </p:txBody>
      </p:sp>
      <p:cxnSp>
        <p:nvCxnSpPr>
          <p:cNvPr id="14345" name="AutoShape 9"/>
          <p:cNvCxnSpPr>
            <a:cxnSpLocks noChangeShapeType="1"/>
            <a:stCxn id="14343" idx="3"/>
            <a:endCxn id="14344" idx="1"/>
          </p:cNvCxnSpPr>
          <p:nvPr/>
        </p:nvCxnSpPr>
        <p:spPr bwMode="auto">
          <a:xfrm>
            <a:off x="6299200" y="2700338"/>
            <a:ext cx="9017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46" name="AutoShape 10"/>
          <p:cNvCxnSpPr>
            <a:cxnSpLocks noChangeShapeType="1"/>
            <a:stCxn id="14344" idx="2"/>
            <a:endCxn id="14340" idx="0"/>
          </p:cNvCxnSpPr>
          <p:nvPr/>
        </p:nvCxnSpPr>
        <p:spPr bwMode="auto">
          <a:xfrm flipH="1">
            <a:off x="8369300" y="3060700"/>
            <a:ext cx="88900" cy="900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4140200" y="5400675"/>
            <a:ext cx="1695450" cy="1851025"/>
          </a:xfrm>
          <a:prstGeom prst="flowChartDecision">
            <a:avLst/>
          </a:prstGeom>
          <a:solidFill>
            <a:srgbClr val="CC6633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FFFFFF"/>
                </a:solidFill>
                <a:ea typeface="DejaVu Sans" charset="0"/>
                <a:cs typeface="DejaVu Sans" charset="0"/>
              </a:rPr>
              <a:t>Authenticated ?</a:t>
            </a:r>
          </a:p>
        </p:txBody>
      </p:sp>
      <p:cxnSp>
        <p:nvCxnSpPr>
          <p:cNvPr id="14348" name="AutoShape 12"/>
          <p:cNvCxnSpPr>
            <a:cxnSpLocks noChangeShapeType="1"/>
            <a:stCxn id="14341" idx="2"/>
            <a:endCxn id="14347" idx="3"/>
          </p:cNvCxnSpPr>
          <p:nvPr/>
        </p:nvCxnSpPr>
        <p:spPr bwMode="auto">
          <a:xfrm flipH="1" flipV="1">
            <a:off x="5835650" y="6326188"/>
            <a:ext cx="1363663" cy="63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179388" y="5940425"/>
            <a:ext cx="2160587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Accept Scheduling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Information</a:t>
            </a:r>
          </a:p>
        </p:txBody>
      </p:sp>
      <p:cxnSp>
        <p:nvCxnSpPr>
          <p:cNvPr id="14350" name="AutoShape 14"/>
          <p:cNvCxnSpPr>
            <a:cxnSpLocks noChangeShapeType="1"/>
            <a:stCxn id="14347" idx="1"/>
            <a:endCxn id="14349" idx="3"/>
          </p:cNvCxnSpPr>
          <p:nvPr/>
        </p:nvCxnSpPr>
        <p:spPr bwMode="auto">
          <a:xfrm flipH="1" flipV="1">
            <a:off x="2339975" y="6300788"/>
            <a:ext cx="18002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2 – Administration</a:t>
            </a: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539750" y="1619250"/>
            <a:ext cx="1439863" cy="2160588"/>
          </a:xfrm>
          <a:prstGeom prst="flowChartMagneticDisk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WACS </a:t>
            </a:r>
          </a:p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Database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60363" y="5400675"/>
            <a:ext cx="1979612" cy="10795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Administrator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163888" y="4859338"/>
            <a:ext cx="1695450" cy="1851025"/>
          </a:xfrm>
          <a:prstGeom prst="flowChartDecision">
            <a:avLst/>
          </a:prstGeom>
          <a:solidFill>
            <a:srgbClr val="CC6633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FFFFFF"/>
                </a:solidFill>
                <a:ea typeface="DejaVu Sans" charset="0"/>
                <a:cs typeface="DejaVu Sans" charset="0"/>
              </a:rPr>
              <a:t>Authenticated ?</a:t>
            </a:r>
          </a:p>
        </p:txBody>
      </p:sp>
      <p:cxnSp>
        <p:nvCxnSpPr>
          <p:cNvPr id="15365" name="AutoShape 5"/>
          <p:cNvCxnSpPr>
            <a:cxnSpLocks noChangeShapeType="1"/>
            <a:stCxn id="15363" idx="6"/>
            <a:endCxn id="15364" idx="1"/>
          </p:cNvCxnSpPr>
          <p:nvPr/>
        </p:nvCxnSpPr>
        <p:spPr bwMode="auto">
          <a:xfrm flipV="1">
            <a:off x="2339975" y="5784850"/>
            <a:ext cx="825500" cy="153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5759450" y="1800225"/>
            <a:ext cx="3778250" cy="3598863"/>
            <a:chOff x="3628" y="1134"/>
            <a:chExt cx="2380" cy="2267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3628" y="1134"/>
              <a:ext cx="2381" cy="2268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3855" y="1361"/>
              <a:ext cx="2041" cy="454"/>
            </a:xfrm>
            <a:prstGeom prst="flowChartProcess">
              <a:avLst/>
            </a:prstGeom>
            <a:solidFill>
              <a:srgbClr val="33A3A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fi-FI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Role Management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3855" y="2721"/>
              <a:ext cx="2041" cy="454"/>
            </a:xfrm>
            <a:prstGeom prst="flowChartProcess">
              <a:avLst/>
            </a:prstGeom>
            <a:solidFill>
              <a:srgbClr val="33A3A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fi-FI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Content Moderation</a:t>
              </a: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3855" y="2041"/>
              <a:ext cx="2041" cy="454"/>
            </a:xfrm>
            <a:prstGeom prst="flowChartProcess">
              <a:avLst/>
            </a:prstGeom>
            <a:solidFill>
              <a:srgbClr val="33A3A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fi-FI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Manage Categories</a:t>
              </a:r>
            </a:p>
          </p:txBody>
        </p:sp>
      </p:grpSp>
      <p:cxnSp>
        <p:nvCxnSpPr>
          <p:cNvPr id="15371" name="AutoShape 11"/>
          <p:cNvCxnSpPr>
            <a:cxnSpLocks noChangeShapeType="1"/>
            <a:stCxn id="15364" idx="3"/>
            <a:endCxn id="0" idx="2"/>
          </p:cNvCxnSpPr>
          <p:nvPr/>
        </p:nvCxnSpPr>
        <p:spPr bwMode="auto">
          <a:xfrm flipV="1">
            <a:off x="4859338" y="5400675"/>
            <a:ext cx="2790825" cy="384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2" name="AutoShape 12"/>
          <p:cNvCxnSpPr>
            <a:cxnSpLocks noChangeShapeType="1"/>
            <a:stCxn id="0" idx="1"/>
            <a:endCxn id="15362" idx="4"/>
          </p:cNvCxnSpPr>
          <p:nvPr/>
        </p:nvCxnSpPr>
        <p:spPr bwMode="auto">
          <a:xfrm flipH="1" flipV="1">
            <a:off x="1979613" y="2700338"/>
            <a:ext cx="3779837" cy="900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2 – File Manager</a:t>
            </a:r>
          </a:p>
        </p:txBody>
      </p:sp>
      <p:cxnSp>
        <p:nvCxnSpPr>
          <p:cNvPr id="16386" name="AutoShape 2"/>
          <p:cNvCxnSpPr>
            <a:cxnSpLocks noChangeShapeType="1"/>
            <a:stCxn id="16387" idx="4"/>
            <a:endCxn id="16391" idx="1"/>
          </p:cNvCxnSpPr>
          <p:nvPr/>
        </p:nvCxnSpPr>
        <p:spPr bwMode="auto">
          <a:xfrm>
            <a:off x="1979613" y="2700338"/>
            <a:ext cx="12604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39750" y="1619250"/>
            <a:ext cx="1439863" cy="2160588"/>
          </a:xfrm>
          <a:prstGeom prst="flowChartMagneticDisk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WACS </a:t>
            </a:r>
          </a:p>
          <a:p>
            <a:pPr algn="ctr">
              <a:tabLst>
                <a:tab pos="7239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Database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7019925" y="3959225"/>
            <a:ext cx="2700338" cy="14398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Consumer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7199313" y="5759450"/>
            <a:ext cx="2700337" cy="126047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Contributer</a:t>
            </a:r>
          </a:p>
        </p:txBody>
      </p:sp>
      <p:cxnSp>
        <p:nvCxnSpPr>
          <p:cNvPr id="16390" name="AutoShape 6"/>
          <p:cNvCxnSpPr>
            <a:cxnSpLocks noChangeShapeType="1"/>
            <a:stCxn id="16397" idx="0"/>
            <a:endCxn id="16387" idx="3"/>
          </p:cNvCxnSpPr>
          <p:nvPr/>
        </p:nvCxnSpPr>
        <p:spPr bwMode="auto">
          <a:xfrm flipV="1">
            <a:off x="1258888" y="3779838"/>
            <a:ext cx="1587" cy="2160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40088" y="2339975"/>
            <a:ext cx="3060700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Open and Retrieve file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from the Server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7199313" y="2339975"/>
            <a:ext cx="2519362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Provide for Download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through HTTP</a:t>
            </a:r>
          </a:p>
        </p:txBody>
      </p:sp>
      <p:cxnSp>
        <p:nvCxnSpPr>
          <p:cNvPr id="16393" name="AutoShape 9"/>
          <p:cNvCxnSpPr>
            <a:cxnSpLocks noChangeShapeType="1"/>
            <a:stCxn id="16391" idx="3"/>
            <a:endCxn id="16392" idx="1"/>
          </p:cNvCxnSpPr>
          <p:nvPr/>
        </p:nvCxnSpPr>
        <p:spPr bwMode="auto">
          <a:xfrm>
            <a:off x="6299200" y="2700338"/>
            <a:ext cx="9017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4" name="AutoShape 10"/>
          <p:cNvCxnSpPr>
            <a:cxnSpLocks noChangeShapeType="1"/>
            <a:stCxn id="16392" idx="2"/>
            <a:endCxn id="16388" idx="0"/>
          </p:cNvCxnSpPr>
          <p:nvPr/>
        </p:nvCxnSpPr>
        <p:spPr bwMode="auto">
          <a:xfrm flipH="1">
            <a:off x="8369300" y="3060700"/>
            <a:ext cx="88900" cy="900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4140200" y="5400675"/>
            <a:ext cx="1695450" cy="1851025"/>
          </a:xfrm>
          <a:prstGeom prst="flowChartDecision">
            <a:avLst/>
          </a:prstGeom>
          <a:solidFill>
            <a:srgbClr val="CC6633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FFFFFF"/>
                </a:solidFill>
                <a:ea typeface="DejaVu Sans" charset="0"/>
                <a:cs typeface="DejaVu Sans" charset="0"/>
              </a:rPr>
              <a:t>Authenticated ?</a:t>
            </a:r>
          </a:p>
        </p:txBody>
      </p:sp>
      <p:cxnSp>
        <p:nvCxnSpPr>
          <p:cNvPr id="16396" name="AutoShape 12"/>
          <p:cNvCxnSpPr>
            <a:cxnSpLocks noChangeShapeType="1"/>
            <a:stCxn id="16389" idx="2"/>
            <a:endCxn id="16395" idx="3"/>
          </p:cNvCxnSpPr>
          <p:nvPr/>
        </p:nvCxnSpPr>
        <p:spPr bwMode="auto">
          <a:xfrm flipH="1" flipV="1">
            <a:off x="5835650" y="6326188"/>
            <a:ext cx="1363663" cy="63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179388" y="5940425"/>
            <a:ext cx="2160587" cy="720725"/>
          </a:xfrm>
          <a:prstGeom prst="flowChartProcess">
            <a:avLst/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>
                <a:solidFill>
                  <a:srgbClr val="FFFFFF"/>
                </a:solidFill>
                <a:ea typeface="DejaVu Sans" charset="0"/>
                <a:cs typeface="DejaVu Sans" charset="0"/>
              </a:rPr>
              <a:t>Upload file</a:t>
            </a:r>
          </a:p>
        </p:txBody>
      </p:sp>
      <p:cxnSp>
        <p:nvCxnSpPr>
          <p:cNvPr id="16398" name="AutoShape 14"/>
          <p:cNvCxnSpPr>
            <a:cxnSpLocks noChangeShapeType="1"/>
            <a:stCxn id="16395" idx="1"/>
            <a:endCxn id="16397" idx="3"/>
          </p:cNvCxnSpPr>
          <p:nvPr/>
        </p:nvCxnSpPr>
        <p:spPr bwMode="auto">
          <a:xfrm flipH="1" flipV="1">
            <a:off x="2339975" y="6300788"/>
            <a:ext cx="18002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Enables content generation and sharing.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Highly useful for students.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Scheduler can help students and teachers manage time effectively.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Promotes Blogging and peer communication.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Integrated File Storage extremely convenient.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Advantages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Requires a PC and Internet to become useful.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Relies on generation of content by the users.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Freeloading can make the system ineffective.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Cannot substitue classroom learning completely.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Disadvantages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More features : Realtime Chat, Sophisticated Blogging.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Integration with other Web Services.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Discussion Forums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Reward Points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Personalization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Future Enhancements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/>
              <a:t>Lloyd et al - Dataflow Diagram Design Practices  - ACM 1998 Conference on Modeling Techniques Paper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/>
              <a:t>Bill Evjan - Professional ASP.Net 2</a:t>
            </a:r>
            <a:r>
              <a:rPr lang="fi-FI" sz="2400" baseline="33000"/>
              <a:t>nd</a:t>
            </a:r>
            <a:r>
              <a:rPr lang="fi-FI" sz="2400"/>
              <a:t> Edition – Wrox Publications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/>
              <a:t>Doug Lowe – ASP.Net Everyday Applications for Dummies – Wiley Publications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/>
              <a:t>Robert Vieria – Professional SQL Server 2005 Programming – Wrox Publications </a:t>
            </a: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References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276850"/>
          </a:xfrm>
          <a:ln/>
        </p:spPr>
        <p:txBody>
          <a:bodyPr/>
          <a:lstStyle/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b="1"/>
          </a:p>
          <a:p>
            <a: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b="1"/>
              <a:t>Thank you.</a:t>
            </a:r>
          </a:p>
          <a:p>
            <a: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/>
              <a:t>The WACS Team.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WACS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563688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 web-based application for Content Management.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Supports Home Pages, Blogs and Personal Space.</a:t>
            </a:r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sz="160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Role Management</a:t>
            </a:r>
          </a:p>
          <a:p>
            <a: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sz="160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Developed using Microsoft </a:t>
            </a:r>
            <a:r>
              <a:rPr lang="fi-FI" sz="1600"/>
              <a:t>®</a:t>
            </a:r>
            <a:r>
              <a:rPr lang="fi-FI"/>
              <a:t> ASP.Net 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Abstract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33550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An online content sharing platform for technical studies.</a:t>
            </a:r>
          </a:p>
          <a:p>
            <a:pPr>
              <a:lnSpc>
                <a:spcPct val="15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Response to an immediate real-world problem.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Those who can and wish to, does it best. eg: Wikipedia</a:t>
            </a:r>
          </a:p>
          <a:p>
            <a:pPr>
              <a:lnSpc>
                <a:spcPct val="15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Very small learning curve.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Hardware Requirements : </a:t>
            </a:r>
            <a:r>
              <a:rPr lang="fi-FI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0363" y="1682750"/>
            <a:ext cx="9359900" cy="320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Server should be a high-end machine.</a:t>
            </a: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sz="2800" b="1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Classical minimum web-server configuration: </a:t>
            </a:r>
          </a:p>
          <a:p>
            <a:pPr lvl="4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Processor: 2.4 Ghz </a:t>
            </a:r>
          </a:p>
          <a:p>
            <a:pPr lvl="4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Memory: 4 GB</a:t>
            </a:r>
          </a:p>
          <a:p>
            <a:pPr lvl="4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Storage: 250 GB, DVD-Drive </a:t>
            </a:r>
          </a:p>
          <a:p>
            <a:pPr lvl="4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Gigabit Network Card</a:t>
            </a:r>
          </a:p>
          <a:p>
            <a:pPr lvl="4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High speed high bandwidth connection.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339975" y="5759450"/>
            <a:ext cx="18097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0363" y="5391150"/>
            <a:ext cx="6221412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lvl="1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Leased Webspace a good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Hardware Requirements : </a:t>
            </a:r>
            <a:r>
              <a:rPr lang="fi-FI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0363" y="1800225"/>
            <a:ext cx="9359900" cy="4545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GUI Browser (Firefox, Opera, IE etc.) and Internet connection.</a:t>
            </a: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sz="28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WACS imposes no special requirements</a:t>
            </a: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i-FI" sz="28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Minimum hardware requirement:</a:t>
            </a:r>
          </a:p>
          <a:p>
            <a:pPr lvl="1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320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fi-FI" sz="2600">
                <a:solidFill>
                  <a:srgbClr val="000000"/>
                </a:solidFill>
                <a:ea typeface="DejaVu Sans" charset="0"/>
                <a:cs typeface="DejaVu Sans" charset="0"/>
              </a:rPr>
              <a:t>Processor : 566 Mhz.</a:t>
            </a:r>
          </a:p>
          <a:p>
            <a:pPr lvl="1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600">
                <a:solidFill>
                  <a:srgbClr val="000000"/>
                </a:solidFill>
                <a:ea typeface="DejaVu Sans" charset="0"/>
                <a:cs typeface="DejaVu Sans" charset="0"/>
              </a:rPr>
              <a:t>	Memory : 256 MB</a:t>
            </a:r>
          </a:p>
          <a:p>
            <a:pPr lvl="1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600">
                <a:solidFill>
                  <a:srgbClr val="000000"/>
                </a:solidFill>
                <a:ea typeface="DejaVu Sans" charset="0"/>
                <a:cs typeface="DejaVu Sans" charset="0"/>
              </a:rPr>
              <a:t>	Storage: 2 GB HDD</a:t>
            </a:r>
          </a:p>
          <a:p>
            <a:pPr lvl="1"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600">
                <a:solidFill>
                  <a:srgbClr val="000000"/>
                </a:solidFill>
                <a:ea typeface="DejaVu Sans" charset="0"/>
                <a:cs typeface="DejaVu Sans" charset="0"/>
              </a:rPr>
              <a:t>	Internet connectivity.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Software Requirements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20725" y="1979613"/>
            <a:ext cx="8999538" cy="212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3200" b="1">
                <a:solidFill>
                  <a:srgbClr val="000000"/>
                </a:solidFill>
                <a:ea typeface="DejaVu Sans" charset="0"/>
                <a:cs typeface="DejaVu Sans" charset="0"/>
              </a:rPr>
              <a:t>Server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Microsoft Windows Server Product (2000, 2003 etc.)‏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Microsoft IIS 5.1 or above (Internet Information Service)‏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ASP.Net Runtime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Microsoft SQL Server Express or higher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0725" y="4529138"/>
            <a:ext cx="8999538" cy="1370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3200" b="1">
                <a:solidFill>
                  <a:srgbClr val="000000"/>
                </a:solidFill>
                <a:ea typeface="DejaVu Sans" charset="0"/>
                <a:cs typeface="DejaVu Sans" charset="0"/>
              </a:rPr>
              <a:t>Client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Any Desktop Operating System (Linux, Windows, Unix or Mac)‏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400">
                <a:solidFill>
                  <a:srgbClr val="000000"/>
                </a:solidFill>
                <a:ea typeface="DejaVu Sans" charset="0"/>
                <a:cs typeface="DejaVu Sans" charset="0"/>
              </a:rPr>
              <a:t>Browser (Firefox, Opera, Internet Explorer, Apple Safari etc.)‏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2752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All user instances are either Information Contributors/Information Consumers.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A user can assume both the roles.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Data is stored in a centralized WACS Database.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Contributors add data, Consumers retrieve the data.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Contributions are controlled through authentication.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Explanation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0</a:t>
            </a:r>
          </a:p>
        </p:txBody>
      </p:sp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720725" y="1979613"/>
            <a:ext cx="2700338" cy="16192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Contributer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720725" y="3959225"/>
            <a:ext cx="2700338" cy="16192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Information</a:t>
            </a:r>
            <a:r>
              <a:rPr lang="fi-FI" b="1">
                <a:solidFill>
                  <a:srgbClr val="000000"/>
                </a:solidFill>
                <a:ea typeface="DejaVu Sans" charset="0"/>
                <a:cs typeface="DejaVu Sans" charset="0"/>
              </a:rPr>
              <a:t> Consumer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219700" y="3240088"/>
            <a:ext cx="3060700" cy="1619250"/>
          </a:xfrm>
          <a:prstGeom prst="flowChartInternalStorag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i-FI" sz="2400" b="1">
                <a:solidFill>
                  <a:srgbClr val="000000"/>
                </a:solidFill>
                <a:ea typeface="DejaVu Sans" charset="0"/>
                <a:cs typeface="DejaVu Sans" charset="0"/>
              </a:rPr>
              <a:t>WACS</a:t>
            </a:r>
            <a:r>
              <a:rPr lang="fi-FI">
                <a:solidFill>
                  <a:srgbClr val="000000"/>
                </a:solidFill>
                <a:ea typeface="DejaVu Sans" charset="0"/>
                <a:cs typeface="DejaVu Sans" charset="0"/>
              </a:rPr>
              <a:t> System</a:t>
            </a:r>
          </a:p>
        </p:txBody>
      </p:sp>
      <p:cxnSp>
        <p:nvCxnSpPr>
          <p:cNvPr id="10245" name="AutoShape 5"/>
          <p:cNvCxnSpPr>
            <a:cxnSpLocks noChangeShapeType="1"/>
            <a:stCxn id="10242" idx="6"/>
            <a:endCxn id="10244" idx="1"/>
          </p:cNvCxnSpPr>
          <p:nvPr/>
        </p:nvCxnSpPr>
        <p:spPr bwMode="auto">
          <a:xfrm>
            <a:off x="3419475" y="2789238"/>
            <a:ext cx="1800225" cy="1260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46" name="AutoShape 6"/>
          <p:cNvCxnSpPr>
            <a:cxnSpLocks noChangeShapeType="1"/>
            <a:stCxn id="10244" idx="1"/>
            <a:endCxn id="10243" idx="6"/>
          </p:cNvCxnSpPr>
          <p:nvPr/>
        </p:nvCxnSpPr>
        <p:spPr bwMode="auto">
          <a:xfrm flipH="1">
            <a:off x="3419475" y="4049713"/>
            <a:ext cx="1800225" cy="720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260475" y="6480175"/>
            <a:ext cx="6659563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Level 0 – Context Level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2160588" y="1439863"/>
            <a:ext cx="7740650" cy="5580062"/>
          </a:xfrm>
          <a:prstGeom prst="flowChartProcess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/>
              <a:t>DFD Level 1 - Contributor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0" y="1439863"/>
            <a:ext cx="1979613" cy="161925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000000"/>
                </a:solidFill>
                <a:ea typeface="DejaVu Sans" charset="0"/>
                <a:cs typeface="DejaVu Sans" charset="0"/>
              </a:rPr>
              <a:t>Information Contributor</a:t>
            </a:r>
          </a:p>
        </p:txBody>
      </p:sp>
      <p:cxnSp>
        <p:nvCxnSpPr>
          <p:cNvPr id="11268" name="AutoShape 4"/>
          <p:cNvCxnSpPr>
            <a:cxnSpLocks noChangeShapeType="1"/>
            <a:stCxn id="11267" idx="5"/>
            <a:endCxn id="11269" idx="0"/>
          </p:cNvCxnSpPr>
          <p:nvPr/>
        </p:nvCxnSpPr>
        <p:spPr bwMode="auto">
          <a:xfrm flipV="1">
            <a:off x="1689100" y="2647950"/>
            <a:ext cx="1601788" cy="173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2444750" y="2647950"/>
            <a:ext cx="1695450" cy="1851025"/>
          </a:xfrm>
          <a:prstGeom prst="flowChartDecision">
            <a:avLst/>
          </a:prstGeom>
          <a:solidFill>
            <a:srgbClr val="CC6633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fi-FI" sz="1400">
                <a:solidFill>
                  <a:srgbClr val="FFFFFF"/>
                </a:solidFill>
                <a:ea typeface="DejaVu Sans" charset="0"/>
                <a:cs typeface="DejaVu Sans" charset="0"/>
              </a:rPr>
              <a:t>Authenticated ?</a:t>
            </a:r>
          </a:p>
        </p:txBody>
      </p:sp>
      <p:cxnSp>
        <p:nvCxnSpPr>
          <p:cNvPr id="11270" name="AutoShape 6"/>
          <p:cNvCxnSpPr>
            <a:cxnSpLocks noChangeShapeType="1"/>
            <a:stCxn id="11269" idx="2"/>
            <a:endCxn id="11274" idx="1"/>
          </p:cNvCxnSpPr>
          <p:nvPr/>
        </p:nvCxnSpPr>
        <p:spPr bwMode="auto">
          <a:xfrm>
            <a:off x="3292475" y="4498975"/>
            <a:ext cx="1389063" cy="1171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71" name="AutoShape 7"/>
          <p:cNvCxnSpPr>
            <a:cxnSpLocks noChangeShapeType="1"/>
            <a:stCxn id="11274" idx="0"/>
            <a:endCxn id="19" idx="3"/>
          </p:cNvCxnSpPr>
          <p:nvPr/>
        </p:nvCxnSpPr>
        <p:spPr bwMode="auto">
          <a:xfrm rot="16200000" flipV="1">
            <a:off x="5666582" y="3686968"/>
            <a:ext cx="1128713" cy="8572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4679950" y="4679950"/>
            <a:ext cx="3957638" cy="1978025"/>
            <a:chOff x="2948" y="2948"/>
            <a:chExt cx="2493" cy="1246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2948" y="2948"/>
              <a:ext cx="2494" cy="1247"/>
            </a:xfrm>
            <a:prstGeom prst="flowChartProcess">
              <a:avLst/>
            </a:prstGeom>
            <a:solidFill>
              <a:srgbClr val="23B8D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3061" y="3061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Blog</a:t>
              </a: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>
              <a:off x="3061" y="3628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Files</a:t>
              </a: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4195" y="3061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Scheduler</a:t>
              </a:r>
            </a:p>
          </p:txBody>
        </p:sp>
        <p:sp>
          <p:nvSpPr>
            <p:cNvPr id="11278" name="AutoShape 14"/>
            <p:cNvSpPr>
              <a:spLocks noChangeArrowheads="1"/>
            </p:cNvSpPr>
            <p:nvPr/>
          </p:nvSpPr>
          <p:spPr bwMode="auto">
            <a:xfrm>
              <a:off x="4195" y="3628"/>
              <a:ext cx="1020" cy="45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fi-FI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Administration</a:t>
              </a:r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79388" y="4679950"/>
            <a:ext cx="1800225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Level 1 – ******</a:t>
            </a:r>
          </a:p>
          <a:p>
            <a:pPr>
              <a:tabLst>
                <a:tab pos="723900" algn="l"/>
                <a:tab pos="1447800" algn="l"/>
              </a:tabLst>
            </a:pPr>
            <a:r>
              <a:rPr lang="fi-FI" sz="2200">
                <a:solidFill>
                  <a:srgbClr val="000000"/>
                </a:solidFill>
                <a:ea typeface="DejaVu Sans" charset="0"/>
                <a:cs typeface="DejaVu Sans" charset="0"/>
              </a:rPr>
              <a:t>Level Diagram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735512" y="1646237"/>
            <a:ext cx="2133600" cy="190500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WACS Database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565</Words>
  <PresentationFormat>Custom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Arial</vt:lpstr>
      <vt:lpstr>DejaVu Sans</vt:lpstr>
      <vt:lpstr>Wingdings</vt:lpstr>
      <vt:lpstr>AlBattar</vt:lpstr>
      <vt:lpstr>Symbol</vt:lpstr>
      <vt:lpstr>Concourse</vt:lpstr>
      <vt:lpstr>WACS</vt:lpstr>
      <vt:lpstr>Abstract</vt:lpstr>
      <vt:lpstr>Introduction</vt:lpstr>
      <vt:lpstr>Hardware Requirements : Server</vt:lpstr>
      <vt:lpstr>Hardware Requirements : Client</vt:lpstr>
      <vt:lpstr>Software Requirements</vt:lpstr>
      <vt:lpstr>Explanation</vt:lpstr>
      <vt:lpstr>DFD Level 0</vt:lpstr>
      <vt:lpstr>DFD Level 1 - Contributor</vt:lpstr>
      <vt:lpstr>DFD Level 1 - Consumer</vt:lpstr>
      <vt:lpstr>DFD Level 2 - Blog</vt:lpstr>
      <vt:lpstr>DFD Level 2 - Scheduler</vt:lpstr>
      <vt:lpstr>DFD Level 2 – Administration</vt:lpstr>
      <vt:lpstr>DFD Level 2 – File Manager</vt:lpstr>
      <vt:lpstr>Advantages</vt:lpstr>
      <vt:lpstr>Disadvantages</vt:lpstr>
      <vt:lpstr>Future Enhancements</vt:lpstr>
      <vt:lpstr>References</vt:lpstr>
      <vt:lpstr>WACS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WACS</dc:title>
  <dc:creator>PAACET</dc:creator>
  <cp:lastModifiedBy>JAB</cp:lastModifiedBy>
  <cp:revision>1</cp:revision>
  <dcterms:modified xsi:type="dcterms:W3CDTF">2009-04-06T13:32:43Z</dcterms:modified>
</cp:coreProperties>
</file>