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6" r:id="rId16"/>
    <p:sldId id="269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0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95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7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6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42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28CB280-6779-4BD8-9A72-7F9517378B2D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0998E0F-2227-412C-BB04-C50899602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2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A67F-571D-4BFC-A95B-8452F603B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50"/>
            <a:ext cx="9144000" cy="866775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996-7A56-4F04-B0A4-CF376209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9388"/>
            <a:ext cx="9144000" cy="1655762"/>
          </a:xfrm>
        </p:spPr>
        <p:txBody>
          <a:bodyPr>
            <a:noAutofit/>
          </a:bodyPr>
          <a:lstStyle/>
          <a:p>
            <a:r>
              <a:rPr lang="en-US" sz="2400" u="wavy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History</a:t>
            </a: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IN" sz="24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</a:t>
            </a:r>
            <a:r>
              <a:rPr lang="en-IN" sz="2000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sakila</a:t>
            </a:r>
            <a:r>
              <a:rPr lang="en-IN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database was initially developed by mike </a:t>
            </a:r>
            <a:r>
              <a:rPr lang="en-IN" sz="2000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hillyer</a:t>
            </a:r>
            <a:r>
              <a:rPr lang="en-IN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, a former member of the </a:t>
            </a:r>
            <a:r>
              <a:rPr lang="en-IN" sz="2000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mysql</a:t>
            </a:r>
            <a:r>
              <a:rPr lang="en-IN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ab documentation team, and is intended to provide a standard schema that can be used for examples in books, tutorials, articles, samples, and so forth.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first official version of the </a:t>
            </a:r>
            <a:r>
              <a:rPr lang="en-IN" sz="2000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sakila</a:t>
            </a:r>
            <a:r>
              <a:rPr lang="en-IN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sample database was released in march 2006.</a:t>
            </a:r>
          </a:p>
          <a:p>
            <a:pPr lvl="8"/>
            <a:endParaRPr lang="en-IN" sz="1100" dirty="0"/>
          </a:p>
          <a:p>
            <a:r>
              <a:rPr lang="en-US" sz="2400" u="wavy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About </a:t>
            </a:r>
            <a:r>
              <a:rPr lang="en-US" sz="2400" u="wavy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sakila</a:t>
            </a:r>
            <a:r>
              <a:rPr lang="en-US" sz="2400" u="wavy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database</a:t>
            </a:r>
            <a:r>
              <a:rPr lang="en-US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IN" sz="18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</a:t>
            </a:r>
            <a:r>
              <a:rPr lang="en-IN" sz="2000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sakila</a:t>
            </a:r>
            <a:r>
              <a:rPr lang="en-IN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database is a nicely normalised schema modelling a </a:t>
            </a:r>
            <a:r>
              <a:rPr lang="en-IN" sz="2000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dvd</a:t>
            </a:r>
            <a:r>
              <a:rPr lang="en-IN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rental store, featuring things like films, actors, film-actor relationships, and a central inventory table that connects films, stores, and rentals.</a:t>
            </a:r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 </a:t>
            </a:r>
            <a:endParaRPr lang="en-IN" sz="20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1754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8435E5-F8D0-4C5C-B823-299800CE6289}"/>
              </a:ext>
            </a:extLst>
          </p:cNvPr>
          <p:cNvSpPr/>
          <p:nvPr/>
        </p:nvSpPr>
        <p:spPr>
          <a:xfrm>
            <a:off x="66674" y="-1"/>
            <a:ext cx="8564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Query5:Films directed based on </a:t>
            </a:r>
            <a:r>
              <a:rPr lang="en-IN" sz="3200" dirty="0" err="1">
                <a:solidFill>
                  <a:srgbClr val="FF0000"/>
                </a:solidFill>
              </a:rPr>
              <a:t>catagories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2F048-345B-42B3-8EDF-5446A7109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497187"/>
            <a:ext cx="9683949" cy="3817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52368-4873-4BAD-9A8E-2BE9D9252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8" y="4219859"/>
            <a:ext cx="9506345" cy="1184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0CFD6-8737-4509-A1B9-490610AE0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7" y="5276838"/>
            <a:ext cx="9506345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9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68E317-EEBF-428E-B8B1-8A3C9678527C}"/>
              </a:ext>
            </a:extLst>
          </p:cNvPr>
          <p:cNvSpPr/>
          <p:nvPr/>
        </p:nvSpPr>
        <p:spPr>
          <a:xfrm>
            <a:off x="0" y="0"/>
            <a:ext cx="10526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Query6:</a:t>
            </a:r>
            <a:r>
              <a:rPr lang="en-US" sz="3200" dirty="0">
                <a:solidFill>
                  <a:srgbClr val="FF0000"/>
                </a:solidFill>
              </a:rPr>
              <a:t> Actors who acted most number films top 5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17D06-0F48-4497-B3B5-1D5894A5C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75"/>
            <a:ext cx="9585770" cy="52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24DA3E-9064-46B7-9947-2A72133FD7DE}"/>
              </a:ext>
            </a:extLst>
          </p:cNvPr>
          <p:cNvSpPr/>
          <p:nvPr/>
        </p:nvSpPr>
        <p:spPr>
          <a:xfrm>
            <a:off x="0" y="123825"/>
            <a:ext cx="10987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Query7:</a:t>
            </a:r>
            <a:r>
              <a:rPr lang="en-US" sz="3200" dirty="0">
                <a:solidFill>
                  <a:srgbClr val="FF0000"/>
                </a:solidFill>
              </a:rPr>
              <a:t> The film that has been rented for the most days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44AC2-46E3-4A75-93BD-ABBF9BB3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708600"/>
            <a:ext cx="9753600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CED83-31BE-4BA9-9FFE-239AA0B786D8}"/>
              </a:ext>
            </a:extLst>
          </p:cNvPr>
          <p:cNvSpPr/>
          <p:nvPr/>
        </p:nvSpPr>
        <p:spPr>
          <a:xfrm>
            <a:off x="0" y="161925"/>
            <a:ext cx="10421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Query8: </a:t>
            </a:r>
            <a:r>
              <a:rPr lang="en-US" sz="3200" dirty="0">
                <a:solidFill>
                  <a:srgbClr val="FF0000"/>
                </a:solidFill>
              </a:rPr>
              <a:t>Top 5 movies with highest rental amount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5A8B1-2121-46E1-9090-E8133E3C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8" y="746700"/>
            <a:ext cx="9283891" cy="50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5105A-4992-4F07-9815-10262EC17CF5}"/>
              </a:ext>
            </a:extLst>
          </p:cNvPr>
          <p:cNvSpPr/>
          <p:nvPr/>
        </p:nvSpPr>
        <p:spPr>
          <a:xfrm>
            <a:off x="1" y="0"/>
            <a:ext cx="9463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Query9:</a:t>
            </a:r>
            <a:r>
              <a:rPr lang="en-US" sz="3200" dirty="0">
                <a:solidFill>
                  <a:srgbClr val="FF0000"/>
                </a:solidFill>
              </a:rPr>
              <a:t> which films got highest rentals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817D9-6526-4703-BA56-CDFA1BCF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584775"/>
            <a:ext cx="9953625" cy="48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3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C703-39F1-48DE-B80F-A57464B4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95867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/>
              <a:t>Business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9694F0-EFDD-44FE-BE56-9AF112F2AC12}"/>
              </a:ext>
            </a:extLst>
          </p:cNvPr>
          <p:cNvSpPr/>
          <p:nvPr/>
        </p:nvSpPr>
        <p:spPr>
          <a:xfrm>
            <a:off x="1614488" y="1666875"/>
            <a:ext cx="89630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b="1" dirty="0"/>
              <a:t>As we observed they are only two stores are available for the customers and stores  are located in Canada and Australia ,to increase the revenue expanding the business is important.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b="1" dirty="0"/>
              <a:t>From countries like India, China, USA Japan etc…having more customers comparing with other countries so keeping stores in that countries may help to increase the business.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algn="ctr"/>
            <a:endParaRPr lang="en-IN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400" b="1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400" b="1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b="1" u="sng" dirty="0"/>
          </a:p>
          <a:p>
            <a:pPr algn="ctr"/>
            <a:endParaRPr lang="en-IN" b="1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67196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0DFFF-84F8-498E-9EFC-92503D28C470}"/>
              </a:ext>
            </a:extLst>
          </p:cNvPr>
          <p:cNvSpPr/>
          <p:nvPr/>
        </p:nvSpPr>
        <p:spPr>
          <a:xfrm>
            <a:off x="368751" y="205859"/>
            <a:ext cx="3953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Tableau Insights 1</a:t>
            </a:r>
            <a:r>
              <a:rPr lang="en-IN" dirty="0">
                <a:solidFill>
                  <a:srgbClr val="FF0000"/>
                </a:solidFill>
              </a:rPr>
              <a:t>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3D92E-ECE3-4A74-A7E6-CAA4E78F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234"/>
            <a:ext cx="6096000" cy="46628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45BF30-7A84-43FE-B9A1-1179BD9D1FED}"/>
              </a:ext>
            </a:extLst>
          </p:cNvPr>
          <p:cNvSpPr/>
          <p:nvPr/>
        </p:nvSpPr>
        <p:spPr>
          <a:xfrm>
            <a:off x="209551" y="1304925"/>
            <a:ext cx="3171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Customers from each country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987EC7-096F-463C-B404-61D96D6A6CCE}"/>
              </a:ext>
            </a:extLst>
          </p:cNvPr>
          <p:cNvSpPr/>
          <p:nvPr/>
        </p:nvSpPr>
        <p:spPr>
          <a:xfrm>
            <a:off x="6362700" y="205859"/>
            <a:ext cx="4152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Tableau Insights 2 </a:t>
            </a:r>
            <a:endParaRPr lang="en-IN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F94FB-553A-45F1-95C7-4CCD95464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80" y="1674257"/>
            <a:ext cx="4426045" cy="45868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1AF4DC-01AC-4C4B-B909-BAEFAB4F9113}"/>
              </a:ext>
            </a:extLst>
          </p:cNvPr>
          <p:cNvSpPr/>
          <p:nvPr/>
        </p:nvSpPr>
        <p:spPr>
          <a:xfrm>
            <a:off x="6437691" y="1304925"/>
            <a:ext cx="3763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No.of</a:t>
            </a:r>
            <a:r>
              <a:rPr lang="en-IN" b="1" dirty="0"/>
              <a:t> Customers for each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7C3A70-3F77-42D1-9E17-99D852336363}"/>
              </a:ext>
            </a:extLst>
          </p:cNvPr>
          <p:cNvSpPr/>
          <p:nvPr/>
        </p:nvSpPr>
        <p:spPr>
          <a:xfrm>
            <a:off x="95251" y="266700"/>
            <a:ext cx="4010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Tableau</a:t>
            </a:r>
            <a:r>
              <a:rPr lang="en-IN" sz="4000" b="1" dirty="0">
                <a:solidFill>
                  <a:srgbClr val="FF0000"/>
                </a:solidFill>
              </a:rPr>
              <a:t> </a:t>
            </a:r>
            <a:r>
              <a:rPr lang="en-IN" sz="4000" dirty="0">
                <a:solidFill>
                  <a:srgbClr val="FF0000"/>
                </a:solidFill>
              </a:rPr>
              <a:t>Insights 3</a:t>
            </a:r>
            <a:r>
              <a:rPr lang="en-IN" sz="4000" b="1" dirty="0">
                <a:solidFill>
                  <a:srgbClr val="FF0000"/>
                </a:solidFill>
              </a:rPr>
              <a:t> 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A7578-69BD-4D27-B8C9-6D59FE85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" y="1483757"/>
            <a:ext cx="5857874" cy="48516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A9B50C-F416-47E3-BBFB-32DB46CA0DF2}"/>
              </a:ext>
            </a:extLst>
          </p:cNvPr>
          <p:cNvSpPr/>
          <p:nvPr/>
        </p:nvSpPr>
        <p:spPr>
          <a:xfrm>
            <a:off x="95251" y="1114425"/>
            <a:ext cx="329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Movies based on categories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D3F23-F6B9-4EF5-8B08-8C09284EF72B}"/>
              </a:ext>
            </a:extLst>
          </p:cNvPr>
          <p:cNvSpPr/>
          <p:nvPr/>
        </p:nvSpPr>
        <p:spPr>
          <a:xfrm>
            <a:off x="6981827" y="200025"/>
            <a:ext cx="4010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Tableau Insights 4</a:t>
            </a:r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05A1C-EB67-42C2-B9C2-B720365EA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84" y="1483757"/>
            <a:ext cx="5753564" cy="36862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6EF156-A47E-4401-968C-7B91CBA47491}"/>
              </a:ext>
            </a:extLst>
          </p:cNvPr>
          <p:cNvSpPr/>
          <p:nvPr/>
        </p:nvSpPr>
        <p:spPr>
          <a:xfrm>
            <a:off x="6343182" y="1114426"/>
            <a:ext cx="4248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Actors with most movies top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54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FE9F46-B509-4D54-8163-66FB22EABCE4}"/>
              </a:ext>
            </a:extLst>
          </p:cNvPr>
          <p:cNvSpPr/>
          <p:nvPr/>
        </p:nvSpPr>
        <p:spPr>
          <a:xfrm>
            <a:off x="66676" y="276225"/>
            <a:ext cx="394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Tableau Insights 5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EEDAE-0B23-4FF8-AEA2-A755E9C0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8775"/>
            <a:ext cx="6362701" cy="4483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0A3F46-5463-4AFC-AB92-775925D464A0}"/>
              </a:ext>
            </a:extLst>
          </p:cNvPr>
          <p:cNvSpPr/>
          <p:nvPr/>
        </p:nvSpPr>
        <p:spPr>
          <a:xfrm>
            <a:off x="66676" y="1219200"/>
            <a:ext cx="5257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Top 10 customers who rented more distinct films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8F8E2-1010-4F01-89E7-0C6C491092C3}"/>
              </a:ext>
            </a:extLst>
          </p:cNvPr>
          <p:cNvSpPr/>
          <p:nvPr/>
        </p:nvSpPr>
        <p:spPr>
          <a:xfrm>
            <a:off x="7639050" y="276225"/>
            <a:ext cx="4171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Tableau Insights 6 </a:t>
            </a:r>
            <a:endParaRPr lang="en-IN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DAD71E-3514-42C4-A26B-F473FF8F2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1733549"/>
            <a:ext cx="5619749" cy="42546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0519D5-C80C-4B67-B31C-B31D50131A69}"/>
              </a:ext>
            </a:extLst>
          </p:cNvPr>
          <p:cNvSpPr/>
          <p:nvPr/>
        </p:nvSpPr>
        <p:spPr>
          <a:xfrm>
            <a:off x="6362700" y="1219200"/>
            <a:ext cx="4857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Top 5 movies got highest number of rents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23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5FB8-986C-4280-9A60-9276E6EA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2"/>
            <a:ext cx="10544176" cy="5215467"/>
          </a:xfrm>
        </p:spPr>
        <p:txBody>
          <a:bodyPr>
            <a:normAutofit/>
          </a:bodyPr>
          <a:lstStyle/>
          <a:p>
            <a:pPr algn="ctr"/>
            <a:r>
              <a:rPr lang="en-IN" sz="8800" b="1" i="1" u="sng" dirty="0">
                <a:solidFill>
                  <a:srgbClr val="0070C0"/>
                </a:solidFill>
                <a:latin typeface="Castellar" panose="020A0402060406010301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97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4596-742D-40EC-8297-75D07CC9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104775"/>
            <a:ext cx="10113961" cy="2409825"/>
          </a:xfrm>
        </p:spPr>
        <p:txBody>
          <a:bodyPr/>
          <a:lstStyle/>
          <a:p>
            <a:pPr algn="ctr"/>
            <a:r>
              <a:rPr lang="en-US" b="1" u="sng" dirty="0">
                <a:effectLst/>
              </a:rPr>
              <a:t>   Data set &amp; Data Dictionary 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DF0911-2198-49A5-85EA-4FC5806D474C}"/>
              </a:ext>
            </a:extLst>
          </p:cNvPr>
          <p:cNvSpPr/>
          <p:nvPr/>
        </p:nvSpPr>
        <p:spPr>
          <a:xfrm>
            <a:off x="1724025" y="1600200"/>
            <a:ext cx="7234047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Name                                          Description 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42115-B3C2-4431-BE07-4CFBEBD5974A}"/>
              </a:ext>
            </a:extLst>
          </p:cNvPr>
          <p:cNvSpPr/>
          <p:nvPr/>
        </p:nvSpPr>
        <p:spPr>
          <a:xfrm>
            <a:off x="1828799" y="1975753"/>
            <a:ext cx="903922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    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having all rental details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        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having all film details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       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having all staff details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 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having all address details        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about staff and Customers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having all details of customers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all details of payments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 category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film category names available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       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actor id and actor names available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details of movie language available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         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all city names of customers and staff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   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where all country names of customers and staff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details of staff id available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 actor            Unique id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details of film and actor are available</a:t>
            </a:r>
          </a:p>
          <a:p>
            <a:pPr>
              <a:spcAft>
                <a:spcPts val="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1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7E42-BB19-4DEB-BA8A-359F3EAF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</a:rPr>
              <a:t>Entity Relationship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44475-8711-4B1C-988A-2BC9BB62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743407"/>
            <a:ext cx="10696575" cy="57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42A7CA-EF20-4073-BAFD-B0AA96930FAF}"/>
              </a:ext>
            </a:extLst>
          </p:cNvPr>
          <p:cNvSpPr/>
          <p:nvPr/>
        </p:nvSpPr>
        <p:spPr>
          <a:xfrm>
            <a:off x="230594" y="-66674"/>
            <a:ext cx="8743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</a:rPr>
              <a:t>Building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E5DDA-A674-4DA4-B8D0-F6E6E1E2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809625"/>
            <a:ext cx="8743950" cy="2418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0F17C2-BB6E-48D4-92E6-2BC144257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241561"/>
            <a:ext cx="8743950" cy="31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3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A54B90-09F0-4C31-ADFD-E20564858BE5}"/>
              </a:ext>
            </a:extLst>
          </p:cNvPr>
          <p:cNvSpPr/>
          <p:nvPr/>
        </p:nvSpPr>
        <p:spPr>
          <a:xfrm>
            <a:off x="114300" y="0"/>
            <a:ext cx="81069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00B0F0"/>
                </a:solidFill>
              </a:rPr>
              <a:t>Uploading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8A5C1-60A1-4D47-AAB7-6738682BE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69442"/>
            <a:ext cx="9048750" cy="2992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B9F39-F4D4-44E7-8EB5-9AEF2984A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3" y="3762376"/>
            <a:ext cx="8979097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8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D7B9F4-DF29-41E9-A47E-19BA86583E80}"/>
              </a:ext>
            </a:extLst>
          </p:cNvPr>
          <p:cNvSpPr/>
          <p:nvPr/>
        </p:nvSpPr>
        <p:spPr>
          <a:xfrm>
            <a:off x="66675" y="152400"/>
            <a:ext cx="12118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Query1: </a:t>
            </a:r>
            <a:r>
              <a:rPr lang="en-US" sz="3200" dirty="0">
                <a:solidFill>
                  <a:srgbClr val="FF0000"/>
                </a:solidFill>
              </a:rPr>
              <a:t>#List all employees names, employee address and store address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9760A-1EA3-4AF4-92E5-2DEC93493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952500"/>
            <a:ext cx="11430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D9352D-A629-4F64-A81C-546905524FC8}"/>
              </a:ext>
            </a:extLst>
          </p:cNvPr>
          <p:cNvSpPr/>
          <p:nvPr/>
        </p:nvSpPr>
        <p:spPr>
          <a:xfrm>
            <a:off x="28575" y="123825"/>
            <a:ext cx="9229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Query2:Number of  customers from each country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DEEF5-EF80-4303-AFDA-3AE071D60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08284"/>
            <a:ext cx="10046592" cy="4849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23D27-B88D-48DA-8B1E-5D99C7A8F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8" y="5259033"/>
            <a:ext cx="9957893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5F979F-EF9B-430E-9011-D28428548FC6}"/>
              </a:ext>
            </a:extLst>
          </p:cNvPr>
          <p:cNvSpPr/>
          <p:nvPr/>
        </p:nvSpPr>
        <p:spPr>
          <a:xfrm>
            <a:off x="76200" y="104775"/>
            <a:ext cx="9923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Query3:</a:t>
            </a:r>
            <a:r>
              <a:rPr lang="en-US" sz="3200" dirty="0">
                <a:solidFill>
                  <a:srgbClr val="FF0000"/>
                </a:solidFill>
              </a:rPr>
              <a:t> Number of customers for each store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42BFE-1373-45C1-8E0E-8D7F1E51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2" y="691837"/>
            <a:ext cx="10654284" cy="50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207B5-4EC8-4A78-BA91-80E18D980BB3}"/>
              </a:ext>
            </a:extLst>
          </p:cNvPr>
          <p:cNvSpPr/>
          <p:nvPr/>
        </p:nvSpPr>
        <p:spPr>
          <a:xfrm>
            <a:off x="114301" y="95250"/>
            <a:ext cx="10368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Query4:</a:t>
            </a:r>
            <a:r>
              <a:rPr lang="en-US" sz="3200" dirty="0">
                <a:solidFill>
                  <a:srgbClr val="FF0000"/>
                </a:solidFill>
              </a:rPr>
              <a:t> customers with most rented distinct films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015FB-8B7E-40AC-930C-B2D1DDCC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739651"/>
            <a:ext cx="10667999" cy="4980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B3FB1D-2AC6-4CB3-9566-6B9F4C9DD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87991"/>
            <a:ext cx="10934698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806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317</TotalTime>
  <Words>511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Castellar</vt:lpstr>
      <vt:lpstr>Leelawadee UI Semilight</vt:lpstr>
      <vt:lpstr>Wingdings</vt:lpstr>
      <vt:lpstr>Metropolitan</vt:lpstr>
      <vt:lpstr>Introduction</vt:lpstr>
      <vt:lpstr>   Data set &amp; Data Dictionary  </vt:lpstr>
      <vt:lpstr>Entity Relationship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Approach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krishnavamshi korpal</dc:creator>
  <cp:lastModifiedBy>krishnavamshi korpal</cp:lastModifiedBy>
  <cp:revision>24</cp:revision>
  <dcterms:created xsi:type="dcterms:W3CDTF">2020-05-31T07:13:57Z</dcterms:created>
  <dcterms:modified xsi:type="dcterms:W3CDTF">2020-06-01T09:29:48Z</dcterms:modified>
</cp:coreProperties>
</file>