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4" r:id="rId18"/>
    <p:sldId id="277" r:id="rId19"/>
    <p:sldId id="27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48" autoAdjust="0"/>
  </p:normalViewPr>
  <p:slideViewPr>
    <p:cSldViewPr snapToGrid="0">
      <p:cViewPr varScale="1">
        <p:scale>
          <a:sx n="64" d="100"/>
          <a:sy n="64" d="100"/>
        </p:scale>
        <p:origin x="84" y="5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575CB4-6293-4598-B69E-81033F79A69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14EA999-3842-40F2-8F02-905A0CC5F75A}">
      <dgm:prSet/>
      <dgm:spPr/>
      <dgm:t>
        <a:bodyPr/>
        <a:lstStyle/>
        <a:p>
          <a:r>
            <a:rPr lang="en-US"/>
            <a:t>There are few common steps involved in implementing the algorithms as :-</a:t>
          </a:r>
        </a:p>
      </dgm:t>
    </dgm:pt>
    <dgm:pt modelId="{7549A038-2ECA-4788-BBB7-1B5093F1A09E}" type="parTrans" cxnId="{97EBE413-7F12-4907-8802-54D23039FD23}">
      <dgm:prSet/>
      <dgm:spPr/>
      <dgm:t>
        <a:bodyPr/>
        <a:lstStyle/>
        <a:p>
          <a:endParaRPr lang="en-US"/>
        </a:p>
      </dgm:t>
    </dgm:pt>
    <dgm:pt modelId="{869B4DFB-86E2-4758-AA3C-C7720AB88FF2}" type="sibTrans" cxnId="{97EBE413-7F12-4907-8802-54D23039FD23}">
      <dgm:prSet/>
      <dgm:spPr/>
      <dgm:t>
        <a:bodyPr/>
        <a:lstStyle/>
        <a:p>
          <a:endParaRPr lang="en-US"/>
        </a:p>
      </dgm:t>
    </dgm:pt>
    <dgm:pt modelId="{783BED46-33D5-4CE4-AAA6-E4D6E17C89F2}">
      <dgm:prSet/>
      <dgm:spPr/>
      <dgm:t>
        <a:bodyPr/>
        <a:lstStyle/>
        <a:p>
          <a:r>
            <a:rPr lang="en-US" b="1" dirty="0"/>
            <a:t>Data Collection</a:t>
          </a:r>
          <a:r>
            <a:rPr lang="en-US" dirty="0"/>
            <a:t>: The data we have Gathered from the telecommunication center to analyze the telecom data.</a:t>
          </a:r>
        </a:p>
      </dgm:t>
    </dgm:pt>
    <dgm:pt modelId="{3109BC11-BE0C-42E7-BBE9-A3E02CD1486E}" type="parTrans" cxnId="{B611E04E-4DB5-4D39-89CB-32E3C60C974B}">
      <dgm:prSet/>
      <dgm:spPr/>
      <dgm:t>
        <a:bodyPr/>
        <a:lstStyle/>
        <a:p>
          <a:endParaRPr lang="en-US"/>
        </a:p>
      </dgm:t>
    </dgm:pt>
    <dgm:pt modelId="{832B9DE2-E249-49EB-9D12-393AEB57A495}" type="sibTrans" cxnId="{B611E04E-4DB5-4D39-89CB-32E3C60C974B}">
      <dgm:prSet/>
      <dgm:spPr/>
      <dgm:t>
        <a:bodyPr/>
        <a:lstStyle/>
        <a:p>
          <a:endParaRPr lang="en-US"/>
        </a:p>
      </dgm:t>
    </dgm:pt>
    <dgm:pt modelId="{F63A632A-ABB4-4A7C-85F8-08B001BFB706}">
      <dgm:prSet/>
      <dgm:spPr/>
      <dgm:t>
        <a:bodyPr/>
        <a:lstStyle/>
        <a:p>
          <a:r>
            <a:rPr lang="en-US" b="1" dirty="0"/>
            <a:t>Data Preprocessing: </a:t>
          </a:r>
          <a:r>
            <a:rPr lang="en-US" dirty="0"/>
            <a:t>It involves removing the outliers of the data, Eliminating the unnecessary data.</a:t>
          </a:r>
        </a:p>
      </dgm:t>
    </dgm:pt>
    <dgm:pt modelId="{670BFBB2-4F74-4357-95D2-D537C3518A42}" type="parTrans" cxnId="{86238851-0059-4C7C-9452-B16859A0A687}">
      <dgm:prSet/>
      <dgm:spPr/>
      <dgm:t>
        <a:bodyPr/>
        <a:lstStyle/>
        <a:p>
          <a:endParaRPr lang="en-US"/>
        </a:p>
      </dgm:t>
    </dgm:pt>
    <dgm:pt modelId="{560C62FE-9380-4019-AFB7-5807FCEF4B94}" type="sibTrans" cxnId="{86238851-0059-4C7C-9452-B16859A0A687}">
      <dgm:prSet/>
      <dgm:spPr/>
      <dgm:t>
        <a:bodyPr/>
        <a:lstStyle/>
        <a:p>
          <a:endParaRPr lang="en-US"/>
        </a:p>
      </dgm:t>
    </dgm:pt>
    <dgm:pt modelId="{C0C89601-658D-41A8-AE93-33FF3608558B}">
      <dgm:prSet/>
      <dgm:spPr/>
      <dgm:t>
        <a:bodyPr/>
        <a:lstStyle/>
        <a:p>
          <a:r>
            <a:rPr lang="en-US" b="1" dirty="0"/>
            <a:t>Data Transformation</a:t>
          </a:r>
          <a:r>
            <a:rPr lang="en-US" dirty="0"/>
            <a:t>: It is the process of converting data from one format or structure into another format or structure.</a:t>
          </a:r>
        </a:p>
      </dgm:t>
    </dgm:pt>
    <dgm:pt modelId="{51D10446-C1F2-4304-8DD2-A77436DCC45F}" type="parTrans" cxnId="{A30F0EDD-78BD-4260-BFF8-EA4264403414}">
      <dgm:prSet/>
      <dgm:spPr/>
      <dgm:t>
        <a:bodyPr/>
        <a:lstStyle/>
        <a:p>
          <a:endParaRPr lang="en-US"/>
        </a:p>
      </dgm:t>
    </dgm:pt>
    <dgm:pt modelId="{493778B8-6832-4C22-A107-12B4342176C1}" type="sibTrans" cxnId="{A30F0EDD-78BD-4260-BFF8-EA4264403414}">
      <dgm:prSet/>
      <dgm:spPr/>
      <dgm:t>
        <a:bodyPr/>
        <a:lstStyle/>
        <a:p>
          <a:endParaRPr lang="en-US"/>
        </a:p>
      </dgm:t>
    </dgm:pt>
    <dgm:pt modelId="{ABD702C7-3030-4D3B-AF42-D0356AC68CD6}">
      <dgm:prSet/>
      <dgm:spPr/>
      <dgm:t>
        <a:bodyPr/>
        <a:lstStyle/>
        <a:p>
          <a:r>
            <a:rPr lang="en-US" b="1" dirty="0"/>
            <a:t>Applying Algorithms</a:t>
          </a:r>
          <a:r>
            <a:rPr lang="en-US" dirty="0"/>
            <a:t>: It involves the application of the data mining algorithms to the given dataset.</a:t>
          </a:r>
        </a:p>
      </dgm:t>
    </dgm:pt>
    <dgm:pt modelId="{7DE1F085-3F92-43E7-B1C4-43B60A22DC32}" type="parTrans" cxnId="{49A987E6-4076-4F5F-93FC-A289A5778E1D}">
      <dgm:prSet/>
      <dgm:spPr/>
      <dgm:t>
        <a:bodyPr/>
        <a:lstStyle/>
        <a:p>
          <a:endParaRPr lang="en-US"/>
        </a:p>
      </dgm:t>
    </dgm:pt>
    <dgm:pt modelId="{0A964079-72D2-4865-A9A3-CC99C1BC4736}" type="sibTrans" cxnId="{49A987E6-4076-4F5F-93FC-A289A5778E1D}">
      <dgm:prSet/>
      <dgm:spPr/>
      <dgm:t>
        <a:bodyPr/>
        <a:lstStyle/>
        <a:p>
          <a:endParaRPr lang="en-US"/>
        </a:p>
      </dgm:t>
    </dgm:pt>
    <dgm:pt modelId="{64EB7EB8-61EB-4F96-9505-A08D1FA40C96}">
      <dgm:prSet/>
      <dgm:spPr/>
      <dgm:t>
        <a:bodyPr/>
        <a:lstStyle/>
        <a:p>
          <a:r>
            <a:rPr lang="en-US" dirty="0"/>
            <a:t>• </a:t>
          </a:r>
          <a:r>
            <a:rPr lang="en-US" b="1" dirty="0"/>
            <a:t>Predicting the data</a:t>
          </a:r>
          <a:r>
            <a:rPr lang="en-US" dirty="0"/>
            <a:t>: It is the practice of extracting information from existing data sets in order to determine patterns and predict future outcomes and trends.</a:t>
          </a:r>
        </a:p>
      </dgm:t>
    </dgm:pt>
    <dgm:pt modelId="{AE7F4888-0DF3-472B-9047-6A53040A3C9D}" type="parTrans" cxnId="{88EF4B05-BC7C-4F45-BD25-0DFEE260E0B0}">
      <dgm:prSet/>
      <dgm:spPr/>
      <dgm:t>
        <a:bodyPr/>
        <a:lstStyle/>
        <a:p>
          <a:endParaRPr lang="en-US"/>
        </a:p>
      </dgm:t>
    </dgm:pt>
    <dgm:pt modelId="{FC730743-020E-4B30-99EC-DBC619C16F34}" type="sibTrans" cxnId="{88EF4B05-BC7C-4F45-BD25-0DFEE260E0B0}">
      <dgm:prSet/>
      <dgm:spPr/>
      <dgm:t>
        <a:bodyPr/>
        <a:lstStyle/>
        <a:p>
          <a:endParaRPr lang="en-US"/>
        </a:p>
      </dgm:t>
    </dgm:pt>
    <dgm:pt modelId="{DF785240-8C8E-41AC-8ABB-800D4FD5C2B7}" type="pres">
      <dgm:prSet presAssocID="{1C575CB4-6293-4598-B69E-81033F79A698}" presName="vert0" presStyleCnt="0">
        <dgm:presLayoutVars>
          <dgm:dir/>
          <dgm:animOne val="branch"/>
          <dgm:animLvl val="lvl"/>
        </dgm:presLayoutVars>
      </dgm:prSet>
      <dgm:spPr/>
    </dgm:pt>
    <dgm:pt modelId="{2EE532A6-525E-4EC6-9D78-CBB4556E891A}" type="pres">
      <dgm:prSet presAssocID="{014EA999-3842-40F2-8F02-905A0CC5F75A}" presName="thickLine" presStyleLbl="alignNode1" presStyleIdx="0" presStyleCnt="6"/>
      <dgm:spPr/>
    </dgm:pt>
    <dgm:pt modelId="{401BA5AF-D5A4-4A9D-A1DF-0FB98D9D55F9}" type="pres">
      <dgm:prSet presAssocID="{014EA999-3842-40F2-8F02-905A0CC5F75A}" presName="horz1" presStyleCnt="0"/>
      <dgm:spPr/>
    </dgm:pt>
    <dgm:pt modelId="{CA8E6AE7-1D2E-4172-93E3-DB4C3C3CDE29}" type="pres">
      <dgm:prSet presAssocID="{014EA999-3842-40F2-8F02-905A0CC5F75A}" presName="tx1" presStyleLbl="revTx" presStyleIdx="0" presStyleCnt="6"/>
      <dgm:spPr/>
    </dgm:pt>
    <dgm:pt modelId="{F2526731-DA0A-42AA-9B00-A19037C1E645}" type="pres">
      <dgm:prSet presAssocID="{014EA999-3842-40F2-8F02-905A0CC5F75A}" presName="vert1" presStyleCnt="0"/>
      <dgm:spPr/>
    </dgm:pt>
    <dgm:pt modelId="{0C4E65C9-8157-4AF2-8168-628B9C9BE906}" type="pres">
      <dgm:prSet presAssocID="{783BED46-33D5-4CE4-AAA6-E4D6E17C89F2}" presName="thickLine" presStyleLbl="alignNode1" presStyleIdx="1" presStyleCnt="6"/>
      <dgm:spPr/>
    </dgm:pt>
    <dgm:pt modelId="{F9C36CC9-A4C8-43CE-AFDB-BBCA20FE8E7F}" type="pres">
      <dgm:prSet presAssocID="{783BED46-33D5-4CE4-AAA6-E4D6E17C89F2}" presName="horz1" presStyleCnt="0"/>
      <dgm:spPr/>
    </dgm:pt>
    <dgm:pt modelId="{DF93EEF1-3252-4A70-B41A-1EB5D93AD4C2}" type="pres">
      <dgm:prSet presAssocID="{783BED46-33D5-4CE4-AAA6-E4D6E17C89F2}" presName="tx1" presStyleLbl="revTx" presStyleIdx="1" presStyleCnt="6"/>
      <dgm:spPr/>
    </dgm:pt>
    <dgm:pt modelId="{02D1CE07-0C78-4C52-8BD6-24F3FA243BC2}" type="pres">
      <dgm:prSet presAssocID="{783BED46-33D5-4CE4-AAA6-E4D6E17C89F2}" presName="vert1" presStyleCnt="0"/>
      <dgm:spPr/>
    </dgm:pt>
    <dgm:pt modelId="{09C5A340-4560-4B65-9C14-5C915A334FE8}" type="pres">
      <dgm:prSet presAssocID="{F63A632A-ABB4-4A7C-85F8-08B001BFB706}" presName="thickLine" presStyleLbl="alignNode1" presStyleIdx="2" presStyleCnt="6"/>
      <dgm:spPr/>
    </dgm:pt>
    <dgm:pt modelId="{79922C07-0B1E-4552-9DC9-74D24DF34522}" type="pres">
      <dgm:prSet presAssocID="{F63A632A-ABB4-4A7C-85F8-08B001BFB706}" presName="horz1" presStyleCnt="0"/>
      <dgm:spPr/>
    </dgm:pt>
    <dgm:pt modelId="{6184DD20-6530-46C6-827A-58470228CB7B}" type="pres">
      <dgm:prSet presAssocID="{F63A632A-ABB4-4A7C-85F8-08B001BFB706}" presName="tx1" presStyleLbl="revTx" presStyleIdx="2" presStyleCnt="6"/>
      <dgm:spPr/>
    </dgm:pt>
    <dgm:pt modelId="{96EAE2FC-40A7-4A1A-9151-EE1DD8C98C6D}" type="pres">
      <dgm:prSet presAssocID="{F63A632A-ABB4-4A7C-85F8-08B001BFB706}" presName="vert1" presStyleCnt="0"/>
      <dgm:spPr/>
    </dgm:pt>
    <dgm:pt modelId="{EFCDDC3B-44FE-4B0A-AA50-7B3DBA28BC49}" type="pres">
      <dgm:prSet presAssocID="{C0C89601-658D-41A8-AE93-33FF3608558B}" presName="thickLine" presStyleLbl="alignNode1" presStyleIdx="3" presStyleCnt="6"/>
      <dgm:spPr/>
    </dgm:pt>
    <dgm:pt modelId="{2357006C-B0E6-4588-8871-35FEAE1C7A64}" type="pres">
      <dgm:prSet presAssocID="{C0C89601-658D-41A8-AE93-33FF3608558B}" presName="horz1" presStyleCnt="0"/>
      <dgm:spPr/>
    </dgm:pt>
    <dgm:pt modelId="{C761BAB1-2BDA-4677-8042-2F34BB02EDA1}" type="pres">
      <dgm:prSet presAssocID="{C0C89601-658D-41A8-AE93-33FF3608558B}" presName="tx1" presStyleLbl="revTx" presStyleIdx="3" presStyleCnt="6"/>
      <dgm:spPr/>
    </dgm:pt>
    <dgm:pt modelId="{75E75B57-E960-4116-A0D7-11AD65341DD0}" type="pres">
      <dgm:prSet presAssocID="{C0C89601-658D-41A8-AE93-33FF3608558B}" presName="vert1" presStyleCnt="0"/>
      <dgm:spPr/>
    </dgm:pt>
    <dgm:pt modelId="{961B03B5-89D7-47A8-82D2-73921B4AE187}" type="pres">
      <dgm:prSet presAssocID="{ABD702C7-3030-4D3B-AF42-D0356AC68CD6}" presName="thickLine" presStyleLbl="alignNode1" presStyleIdx="4" presStyleCnt="6"/>
      <dgm:spPr/>
    </dgm:pt>
    <dgm:pt modelId="{BD52D33E-90F0-4F38-89F7-44FCA09F1BD5}" type="pres">
      <dgm:prSet presAssocID="{ABD702C7-3030-4D3B-AF42-D0356AC68CD6}" presName="horz1" presStyleCnt="0"/>
      <dgm:spPr/>
    </dgm:pt>
    <dgm:pt modelId="{C526C4C3-1511-43BA-988E-FC2EEDBB0430}" type="pres">
      <dgm:prSet presAssocID="{ABD702C7-3030-4D3B-AF42-D0356AC68CD6}" presName="tx1" presStyleLbl="revTx" presStyleIdx="4" presStyleCnt="6"/>
      <dgm:spPr/>
    </dgm:pt>
    <dgm:pt modelId="{90F31078-CCA6-4939-805D-76C70FF54B45}" type="pres">
      <dgm:prSet presAssocID="{ABD702C7-3030-4D3B-AF42-D0356AC68CD6}" presName="vert1" presStyleCnt="0"/>
      <dgm:spPr/>
    </dgm:pt>
    <dgm:pt modelId="{C61EBC71-5D4F-431B-B4DF-525016DBF28D}" type="pres">
      <dgm:prSet presAssocID="{64EB7EB8-61EB-4F96-9505-A08D1FA40C96}" presName="thickLine" presStyleLbl="alignNode1" presStyleIdx="5" presStyleCnt="6"/>
      <dgm:spPr/>
    </dgm:pt>
    <dgm:pt modelId="{AEAEA5DE-D233-4241-849B-50BC21521000}" type="pres">
      <dgm:prSet presAssocID="{64EB7EB8-61EB-4F96-9505-A08D1FA40C96}" presName="horz1" presStyleCnt="0"/>
      <dgm:spPr/>
    </dgm:pt>
    <dgm:pt modelId="{4EA72205-212B-4E1D-89EB-79F38C37BB90}" type="pres">
      <dgm:prSet presAssocID="{64EB7EB8-61EB-4F96-9505-A08D1FA40C96}" presName="tx1" presStyleLbl="revTx" presStyleIdx="5" presStyleCnt="6"/>
      <dgm:spPr/>
    </dgm:pt>
    <dgm:pt modelId="{3200B524-FBB1-4E6D-A61A-AE4F8DE1CC45}" type="pres">
      <dgm:prSet presAssocID="{64EB7EB8-61EB-4F96-9505-A08D1FA40C96}" presName="vert1" presStyleCnt="0"/>
      <dgm:spPr/>
    </dgm:pt>
  </dgm:ptLst>
  <dgm:cxnLst>
    <dgm:cxn modelId="{88EF4B05-BC7C-4F45-BD25-0DFEE260E0B0}" srcId="{1C575CB4-6293-4598-B69E-81033F79A698}" destId="{64EB7EB8-61EB-4F96-9505-A08D1FA40C96}" srcOrd="5" destOrd="0" parTransId="{AE7F4888-0DF3-472B-9047-6A53040A3C9D}" sibTransId="{FC730743-020E-4B30-99EC-DBC619C16F34}"/>
    <dgm:cxn modelId="{1B8E660D-A816-43EE-9C8A-78F1A3104E19}" type="presOf" srcId="{C0C89601-658D-41A8-AE93-33FF3608558B}" destId="{C761BAB1-2BDA-4677-8042-2F34BB02EDA1}" srcOrd="0" destOrd="0" presId="urn:microsoft.com/office/officeart/2008/layout/LinedList"/>
    <dgm:cxn modelId="{97EBE413-7F12-4907-8802-54D23039FD23}" srcId="{1C575CB4-6293-4598-B69E-81033F79A698}" destId="{014EA999-3842-40F2-8F02-905A0CC5F75A}" srcOrd="0" destOrd="0" parTransId="{7549A038-2ECA-4788-BBB7-1B5093F1A09E}" sibTransId="{869B4DFB-86E2-4758-AA3C-C7720AB88FF2}"/>
    <dgm:cxn modelId="{6988F41C-F64F-4DA9-80E5-CAFDCE82C261}" type="presOf" srcId="{783BED46-33D5-4CE4-AAA6-E4D6E17C89F2}" destId="{DF93EEF1-3252-4A70-B41A-1EB5D93AD4C2}" srcOrd="0" destOrd="0" presId="urn:microsoft.com/office/officeart/2008/layout/LinedList"/>
    <dgm:cxn modelId="{B611E04E-4DB5-4D39-89CB-32E3C60C974B}" srcId="{1C575CB4-6293-4598-B69E-81033F79A698}" destId="{783BED46-33D5-4CE4-AAA6-E4D6E17C89F2}" srcOrd="1" destOrd="0" parTransId="{3109BC11-BE0C-42E7-BBE9-A3E02CD1486E}" sibTransId="{832B9DE2-E249-49EB-9D12-393AEB57A495}"/>
    <dgm:cxn modelId="{86238851-0059-4C7C-9452-B16859A0A687}" srcId="{1C575CB4-6293-4598-B69E-81033F79A698}" destId="{F63A632A-ABB4-4A7C-85F8-08B001BFB706}" srcOrd="2" destOrd="0" parTransId="{670BFBB2-4F74-4357-95D2-D537C3518A42}" sibTransId="{560C62FE-9380-4019-AFB7-5807FCEF4B94}"/>
    <dgm:cxn modelId="{EE980590-BE9A-44B0-9A9D-0E05B0C4A746}" type="presOf" srcId="{ABD702C7-3030-4D3B-AF42-D0356AC68CD6}" destId="{C526C4C3-1511-43BA-988E-FC2EEDBB0430}" srcOrd="0" destOrd="0" presId="urn:microsoft.com/office/officeart/2008/layout/LinedList"/>
    <dgm:cxn modelId="{2CBF9B92-F103-40E4-AFE2-A99CBDC79D54}" type="presOf" srcId="{F63A632A-ABB4-4A7C-85F8-08B001BFB706}" destId="{6184DD20-6530-46C6-827A-58470228CB7B}" srcOrd="0" destOrd="0" presId="urn:microsoft.com/office/officeart/2008/layout/LinedList"/>
    <dgm:cxn modelId="{A30F0EDD-78BD-4260-BFF8-EA4264403414}" srcId="{1C575CB4-6293-4598-B69E-81033F79A698}" destId="{C0C89601-658D-41A8-AE93-33FF3608558B}" srcOrd="3" destOrd="0" parTransId="{51D10446-C1F2-4304-8DD2-A77436DCC45F}" sibTransId="{493778B8-6832-4C22-A107-12B4342176C1}"/>
    <dgm:cxn modelId="{5A145BDE-0E64-4419-95D2-B40FC8327F1B}" type="presOf" srcId="{64EB7EB8-61EB-4F96-9505-A08D1FA40C96}" destId="{4EA72205-212B-4E1D-89EB-79F38C37BB90}" srcOrd="0" destOrd="0" presId="urn:microsoft.com/office/officeart/2008/layout/LinedList"/>
    <dgm:cxn modelId="{49A987E6-4076-4F5F-93FC-A289A5778E1D}" srcId="{1C575CB4-6293-4598-B69E-81033F79A698}" destId="{ABD702C7-3030-4D3B-AF42-D0356AC68CD6}" srcOrd="4" destOrd="0" parTransId="{7DE1F085-3F92-43E7-B1C4-43B60A22DC32}" sibTransId="{0A964079-72D2-4865-A9A3-CC99C1BC4736}"/>
    <dgm:cxn modelId="{0FB888EF-33B3-4039-8B22-F56F95BE38AA}" type="presOf" srcId="{014EA999-3842-40F2-8F02-905A0CC5F75A}" destId="{CA8E6AE7-1D2E-4172-93E3-DB4C3C3CDE29}" srcOrd="0" destOrd="0" presId="urn:microsoft.com/office/officeart/2008/layout/LinedList"/>
    <dgm:cxn modelId="{FE572BF1-87C6-4588-ACD2-6C7B5CCB8F1D}" type="presOf" srcId="{1C575CB4-6293-4598-B69E-81033F79A698}" destId="{DF785240-8C8E-41AC-8ABB-800D4FD5C2B7}" srcOrd="0" destOrd="0" presId="urn:microsoft.com/office/officeart/2008/layout/LinedList"/>
    <dgm:cxn modelId="{8A56735C-48BF-497E-96D4-D00254225353}" type="presParOf" srcId="{DF785240-8C8E-41AC-8ABB-800D4FD5C2B7}" destId="{2EE532A6-525E-4EC6-9D78-CBB4556E891A}" srcOrd="0" destOrd="0" presId="urn:microsoft.com/office/officeart/2008/layout/LinedList"/>
    <dgm:cxn modelId="{AD0300A4-5DA9-4970-B59A-B9832EAB915B}" type="presParOf" srcId="{DF785240-8C8E-41AC-8ABB-800D4FD5C2B7}" destId="{401BA5AF-D5A4-4A9D-A1DF-0FB98D9D55F9}" srcOrd="1" destOrd="0" presId="urn:microsoft.com/office/officeart/2008/layout/LinedList"/>
    <dgm:cxn modelId="{37C34E18-6918-4D70-AB14-3D443B0E4A04}" type="presParOf" srcId="{401BA5AF-D5A4-4A9D-A1DF-0FB98D9D55F9}" destId="{CA8E6AE7-1D2E-4172-93E3-DB4C3C3CDE29}" srcOrd="0" destOrd="0" presId="urn:microsoft.com/office/officeart/2008/layout/LinedList"/>
    <dgm:cxn modelId="{2A6A8CCE-F797-47B1-B51C-6BA7D83DA7EB}" type="presParOf" srcId="{401BA5AF-D5A4-4A9D-A1DF-0FB98D9D55F9}" destId="{F2526731-DA0A-42AA-9B00-A19037C1E645}" srcOrd="1" destOrd="0" presId="urn:microsoft.com/office/officeart/2008/layout/LinedList"/>
    <dgm:cxn modelId="{D05A886D-759D-4ABE-A4D3-5145275D2B57}" type="presParOf" srcId="{DF785240-8C8E-41AC-8ABB-800D4FD5C2B7}" destId="{0C4E65C9-8157-4AF2-8168-628B9C9BE906}" srcOrd="2" destOrd="0" presId="urn:microsoft.com/office/officeart/2008/layout/LinedList"/>
    <dgm:cxn modelId="{681768F8-336E-4292-9AD3-14E8ACDEDCB9}" type="presParOf" srcId="{DF785240-8C8E-41AC-8ABB-800D4FD5C2B7}" destId="{F9C36CC9-A4C8-43CE-AFDB-BBCA20FE8E7F}" srcOrd="3" destOrd="0" presId="urn:microsoft.com/office/officeart/2008/layout/LinedList"/>
    <dgm:cxn modelId="{F16069E5-864D-45D0-B7A2-09512EAEA35C}" type="presParOf" srcId="{F9C36CC9-A4C8-43CE-AFDB-BBCA20FE8E7F}" destId="{DF93EEF1-3252-4A70-B41A-1EB5D93AD4C2}" srcOrd="0" destOrd="0" presId="urn:microsoft.com/office/officeart/2008/layout/LinedList"/>
    <dgm:cxn modelId="{996CD231-ABA6-430E-82E9-59F44E9BE6FF}" type="presParOf" srcId="{F9C36CC9-A4C8-43CE-AFDB-BBCA20FE8E7F}" destId="{02D1CE07-0C78-4C52-8BD6-24F3FA243BC2}" srcOrd="1" destOrd="0" presId="urn:microsoft.com/office/officeart/2008/layout/LinedList"/>
    <dgm:cxn modelId="{72231D25-58F7-4538-A086-0A2E05270DD2}" type="presParOf" srcId="{DF785240-8C8E-41AC-8ABB-800D4FD5C2B7}" destId="{09C5A340-4560-4B65-9C14-5C915A334FE8}" srcOrd="4" destOrd="0" presId="urn:microsoft.com/office/officeart/2008/layout/LinedList"/>
    <dgm:cxn modelId="{073CF934-5287-4DBA-9D61-E37DECF66CFD}" type="presParOf" srcId="{DF785240-8C8E-41AC-8ABB-800D4FD5C2B7}" destId="{79922C07-0B1E-4552-9DC9-74D24DF34522}" srcOrd="5" destOrd="0" presId="urn:microsoft.com/office/officeart/2008/layout/LinedList"/>
    <dgm:cxn modelId="{213453A9-DC3B-437E-AF0D-A8B32033A86C}" type="presParOf" srcId="{79922C07-0B1E-4552-9DC9-74D24DF34522}" destId="{6184DD20-6530-46C6-827A-58470228CB7B}" srcOrd="0" destOrd="0" presId="urn:microsoft.com/office/officeart/2008/layout/LinedList"/>
    <dgm:cxn modelId="{D219019E-2B9A-4F16-BEBD-8FD835920273}" type="presParOf" srcId="{79922C07-0B1E-4552-9DC9-74D24DF34522}" destId="{96EAE2FC-40A7-4A1A-9151-EE1DD8C98C6D}" srcOrd="1" destOrd="0" presId="urn:microsoft.com/office/officeart/2008/layout/LinedList"/>
    <dgm:cxn modelId="{A90C76D9-05E8-48A4-8BC1-BFC0F87212CB}" type="presParOf" srcId="{DF785240-8C8E-41AC-8ABB-800D4FD5C2B7}" destId="{EFCDDC3B-44FE-4B0A-AA50-7B3DBA28BC49}" srcOrd="6" destOrd="0" presId="urn:microsoft.com/office/officeart/2008/layout/LinedList"/>
    <dgm:cxn modelId="{E20F8F4E-428B-48D4-BDD0-3F9041F74322}" type="presParOf" srcId="{DF785240-8C8E-41AC-8ABB-800D4FD5C2B7}" destId="{2357006C-B0E6-4588-8871-35FEAE1C7A64}" srcOrd="7" destOrd="0" presId="urn:microsoft.com/office/officeart/2008/layout/LinedList"/>
    <dgm:cxn modelId="{ED83477F-B6D7-4B6F-86D7-37D36428C648}" type="presParOf" srcId="{2357006C-B0E6-4588-8871-35FEAE1C7A64}" destId="{C761BAB1-2BDA-4677-8042-2F34BB02EDA1}" srcOrd="0" destOrd="0" presId="urn:microsoft.com/office/officeart/2008/layout/LinedList"/>
    <dgm:cxn modelId="{D29BC3D5-FA41-4503-9192-86697F9ED1D6}" type="presParOf" srcId="{2357006C-B0E6-4588-8871-35FEAE1C7A64}" destId="{75E75B57-E960-4116-A0D7-11AD65341DD0}" srcOrd="1" destOrd="0" presId="urn:microsoft.com/office/officeart/2008/layout/LinedList"/>
    <dgm:cxn modelId="{CC89836C-5224-427D-87F3-E0CBC7A484F2}" type="presParOf" srcId="{DF785240-8C8E-41AC-8ABB-800D4FD5C2B7}" destId="{961B03B5-89D7-47A8-82D2-73921B4AE187}" srcOrd="8" destOrd="0" presId="urn:microsoft.com/office/officeart/2008/layout/LinedList"/>
    <dgm:cxn modelId="{5282910F-95DA-49F8-A489-4C6D4A0D16EA}" type="presParOf" srcId="{DF785240-8C8E-41AC-8ABB-800D4FD5C2B7}" destId="{BD52D33E-90F0-4F38-89F7-44FCA09F1BD5}" srcOrd="9" destOrd="0" presId="urn:microsoft.com/office/officeart/2008/layout/LinedList"/>
    <dgm:cxn modelId="{D536C050-9C3C-4749-B75E-601FECAA6994}" type="presParOf" srcId="{BD52D33E-90F0-4F38-89F7-44FCA09F1BD5}" destId="{C526C4C3-1511-43BA-988E-FC2EEDBB0430}" srcOrd="0" destOrd="0" presId="urn:microsoft.com/office/officeart/2008/layout/LinedList"/>
    <dgm:cxn modelId="{69CC15D4-9568-4105-A1E4-7888E6F2125C}" type="presParOf" srcId="{BD52D33E-90F0-4F38-89F7-44FCA09F1BD5}" destId="{90F31078-CCA6-4939-805D-76C70FF54B45}" srcOrd="1" destOrd="0" presId="urn:microsoft.com/office/officeart/2008/layout/LinedList"/>
    <dgm:cxn modelId="{FCBF038E-EE10-4EF7-ADF2-21DCE6BDBFF6}" type="presParOf" srcId="{DF785240-8C8E-41AC-8ABB-800D4FD5C2B7}" destId="{C61EBC71-5D4F-431B-B4DF-525016DBF28D}" srcOrd="10" destOrd="0" presId="urn:microsoft.com/office/officeart/2008/layout/LinedList"/>
    <dgm:cxn modelId="{60541227-DA5A-4165-89B9-D510F9E16DF6}" type="presParOf" srcId="{DF785240-8C8E-41AC-8ABB-800D4FD5C2B7}" destId="{AEAEA5DE-D233-4241-849B-50BC21521000}" srcOrd="11" destOrd="0" presId="urn:microsoft.com/office/officeart/2008/layout/LinedList"/>
    <dgm:cxn modelId="{BECF1F46-E427-45F5-A3BC-092809B95A95}" type="presParOf" srcId="{AEAEA5DE-D233-4241-849B-50BC21521000}" destId="{4EA72205-212B-4E1D-89EB-79F38C37BB90}" srcOrd="0" destOrd="0" presId="urn:microsoft.com/office/officeart/2008/layout/LinedList"/>
    <dgm:cxn modelId="{8420BFD9-158E-4433-8FE1-BCCD2D329DFD}" type="presParOf" srcId="{AEAEA5DE-D233-4241-849B-50BC21521000}" destId="{3200B524-FBB1-4E6D-A61A-AE4F8DE1CC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42EC8-E0F7-4461-B03B-43CE2A35627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1A6105-DFC9-45C1-9D06-2A7ECA025BC3}">
      <dgm:prSet custT="1"/>
      <dgm:spPr/>
      <dgm:t>
        <a:bodyPr/>
        <a:lstStyle/>
        <a:p>
          <a:r>
            <a:rPr lang="en-US" sz="2000" dirty="0"/>
            <a:t>Cluster analysis is still an active field of development. Many cluster analysis techniques do not have a strong formal basis.</a:t>
          </a:r>
        </a:p>
      </dgm:t>
    </dgm:pt>
    <dgm:pt modelId="{9AB7B02E-4F08-45C8-9D2C-F0C0D60C3C7B}" type="parTrans" cxnId="{77773A7B-C554-4DBB-8738-D4D21A85F511}">
      <dgm:prSet/>
      <dgm:spPr/>
      <dgm:t>
        <a:bodyPr/>
        <a:lstStyle/>
        <a:p>
          <a:endParaRPr lang="en-US"/>
        </a:p>
      </dgm:t>
    </dgm:pt>
    <dgm:pt modelId="{9597573A-ED17-4479-A293-AB440557B038}" type="sibTrans" cxnId="{77773A7B-C554-4DBB-8738-D4D21A85F511}">
      <dgm:prSet/>
      <dgm:spPr/>
      <dgm:t>
        <a:bodyPr/>
        <a:lstStyle/>
        <a:p>
          <a:endParaRPr lang="en-US"/>
        </a:p>
      </dgm:t>
    </dgm:pt>
    <dgm:pt modelId="{8C078DDC-784E-4979-9609-14FA20490660}">
      <dgm:prSet custT="1"/>
      <dgm:spPr/>
      <dgm:t>
        <a:bodyPr/>
        <a:lstStyle/>
        <a:p>
          <a:r>
            <a:rPr lang="en-US" sz="1800" dirty="0"/>
            <a:t>In summary, clustering is an interesting, useful, and challenging problem. It has great potential in applications like object recognition, image segmentation, and information filtering and retrieval.</a:t>
          </a:r>
        </a:p>
      </dgm:t>
    </dgm:pt>
    <dgm:pt modelId="{4B28E37C-C0BC-44BD-A59E-D94064275329}" type="parTrans" cxnId="{75E66077-FA66-4726-B585-173E8B133810}">
      <dgm:prSet/>
      <dgm:spPr/>
      <dgm:t>
        <a:bodyPr/>
        <a:lstStyle/>
        <a:p>
          <a:endParaRPr lang="en-US"/>
        </a:p>
      </dgm:t>
    </dgm:pt>
    <dgm:pt modelId="{303329F4-B57E-4000-8718-34B30A3430BE}" type="sibTrans" cxnId="{75E66077-FA66-4726-B585-173E8B133810}">
      <dgm:prSet/>
      <dgm:spPr/>
      <dgm:t>
        <a:bodyPr/>
        <a:lstStyle/>
        <a:p>
          <a:endParaRPr lang="en-US"/>
        </a:p>
      </dgm:t>
    </dgm:pt>
    <dgm:pt modelId="{76E83E2C-21A4-493F-97AD-E22091130999}">
      <dgm:prSet custT="1"/>
      <dgm:spPr/>
      <dgm:t>
        <a:bodyPr/>
        <a:lstStyle/>
        <a:p>
          <a:r>
            <a:rPr lang="en-US" sz="1800" dirty="0"/>
            <a:t>From the experimental approach, by several executions of the program, proposed algorithms in this research work, following results were obtained. </a:t>
          </a:r>
        </a:p>
      </dgm:t>
    </dgm:pt>
    <dgm:pt modelId="{E8D479D2-1FD1-4CE4-A188-EBA21A99C853}" type="parTrans" cxnId="{2ABCA866-4BA8-4CD1-AC4B-457C998805C9}">
      <dgm:prSet/>
      <dgm:spPr/>
      <dgm:t>
        <a:bodyPr/>
        <a:lstStyle/>
        <a:p>
          <a:endParaRPr lang="en-US"/>
        </a:p>
      </dgm:t>
    </dgm:pt>
    <dgm:pt modelId="{CC696CDA-F158-4434-96D1-17A70AD14394}" type="sibTrans" cxnId="{2ABCA866-4BA8-4CD1-AC4B-457C998805C9}">
      <dgm:prSet/>
      <dgm:spPr/>
      <dgm:t>
        <a:bodyPr/>
        <a:lstStyle/>
        <a:p>
          <a:endParaRPr lang="en-US"/>
        </a:p>
      </dgm:t>
    </dgm:pt>
    <dgm:pt modelId="{FD8E1038-B238-4AAE-9A14-41143E3F67E9}">
      <dgm:prSet custT="1"/>
      <dgm:spPr/>
      <dgm:t>
        <a:bodyPr/>
        <a:lstStyle/>
        <a:p>
          <a:r>
            <a:rPr lang="en-US" sz="2000" dirty="0"/>
            <a:t>The advantage of the k-Means algorithm is its favorable execution time. Its drawback is that the user has to know in advance how many clusters are searched for.</a:t>
          </a:r>
        </a:p>
      </dgm:t>
    </dgm:pt>
    <dgm:pt modelId="{3D63C5BB-738F-4C82-89DB-9098D26845A2}" type="parTrans" cxnId="{25F8EBA7-0210-4AA1-AB97-D7DB66EAA641}">
      <dgm:prSet/>
      <dgm:spPr/>
      <dgm:t>
        <a:bodyPr/>
        <a:lstStyle/>
        <a:p>
          <a:endParaRPr lang="en-US"/>
        </a:p>
      </dgm:t>
    </dgm:pt>
    <dgm:pt modelId="{275D8AD1-18BD-4790-B903-DCD574958E5D}" type="sibTrans" cxnId="{25F8EBA7-0210-4AA1-AB97-D7DB66EAA641}">
      <dgm:prSet/>
      <dgm:spPr/>
      <dgm:t>
        <a:bodyPr/>
        <a:lstStyle/>
        <a:p>
          <a:endParaRPr lang="en-US"/>
        </a:p>
      </dgm:t>
    </dgm:pt>
    <dgm:pt modelId="{B8042D17-A805-4C57-8A76-9E80188F0F42}" type="pres">
      <dgm:prSet presAssocID="{BE842EC8-E0F7-4461-B03B-43CE2A356277}" presName="root" presStyleCnt="0">
        <dgm:presLayoutVars>
          <dgm:dir/>
          <dgm:resizeHandles val="exact"/>
        </dgm:presLayoutVars>
      </dgm:prSet>
      <dgm:spPr/>
    </dgm:pt>
    <dgm:pt modelId="{F9F33780-58FB-42E8-897D-08690E0B9C59}" type="pres">
      <dgm:prSet presAssocID="{C31A6105-DFC9-45C1-9D06-2A7ECA025BC3}" presName="compNode" presStyleCnt="0"/>
      <dgm:spPr/>
    </dgm:pt>
    <dgm:pt modelId="{24C56F48-6F4E-4961-8933-F286A2643C9A}" type="pres">
      <dgm:prSet presAssocID="{C31A6105-DFC9-45C1-9D06-2A7ECA025BC3}" presName="bgRect" presStyleLbl="bgShp" presStyleIdx="0" presStyleCnt="4"/>
      <dgm:spPr/>
    </dgm:pt>
    <dgm:pt modelId="{AC0F8A15-FCBF-4B85-84F8-ECA055B2660A}" type="pres">
      <dgm:prSet presAssocID="{C31A6105-DFC9-45C1-9D06-2A7ECA025B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CF68400-E4F9-4FD7-B0A3-5B21F9FC3021}" type="pres">
      <dgm:prSet presAssocID="{C31A6105-DFC9-45C1-9D06-2A7ECA025BC3}" presName="spaceRect" presStyleCnt="0"/>
      <dgm:spPr/>
    </dgm:pt>
    <dgm:pt modelId="{3022E391-9DCF-48B8-8183-8E3EE20CC03D}" type="pres">
      <dgm:prSet presAssocID="{C31A6105-DFC9-45C1-9D06-2A7ECA025BC3}" presName="parTx" presStyleLbl="revTx" presStyleIdx="0" presStyleCnt="4">
        <dgm:presLayoutVars>
          <dgm:chMax val="0"/>
          <dgm:chPref val="0"/>
        </dgm:presLayoutVars>
      </dgm:prSet>
      <dgm:spPr/>
    </dgm:pt>
    <dgm:pt modelId="{3BA93D57-50FB-477D-B5FD-F4EE7B5B3B9D}" type="pres">
      <dgm:prSet presAssocID="{9597573A-ED17-4479-A293-AB440557B038}" presName="sibTrans" presStyleCnt="0"/>
      <dgm:spPr/>
    </dgm:pt>
    <dgm:pt modelId="{2F1C2748-9E6C-44E6-860E-8A4F47A7EBEC}" type="pres">
      <dgm:prSet presAssocID="{8C078DDC-784E-4979-9609-14FA20490660}" presName="compNode" presStyleCnt="0"/>
      <dgm:spPr/>
    </dgm:pt>
    <dgm:pt modelId="{FE09F7A8-242E-4331-88EC-B9B8DEAD108F}" type="pres">
      <dgm:prSet presAssocID="{8C078DDC-784E-4979-9609-14FA20490660}" presName="bgRect" presStyleLbl="bgShp" presStyleIdx="1" presStyleCnt="4"/>
      <dgm:spPr/>
    </dgm:pt>
    <dgm:pt modelId="{58BAB298-3C21-4D27-AE6B-E6F70318E106}" type="pres">
      <dgm:prSet presAssocID="{8C078DDC-784E-4979-9609-14FA204906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ED5C15F-3C40-4A5B-9C5A-F40A4772724E}" type="pres">
      <dgm:prSet presAssocID="{8C078DDC-784E-4979-9609-14FA20490660}" presName="spaceRect" presStyleCnt="0"/>
      <dgm:spPr/>
    </dgm:pt>
    <dgm:pt modelId="{90E16455-EE76-4E94-8302-8DB29FAE0D39}" type="pres">
      <dgm:prSet presAssocID="{8C078DDC-784E-4979-9609-14FA20490660}" presName="parTx" presStyleLbl="revTx" presStyleIdx="1" presStyleCnt="4">
        <dgm:presLayoutVars>
          <dgm:chMax val="0"/>
          <dgm:chPref val="0"/>
        </dgm:presLayoutVars>
      </dgm:prSet>
      <dgm:spPr/>
    </dgm:pt>
    <dgm:pt modelId="{CE586185-CAFA-43D8-A223-600CBB5D27FE}" type="pres">
      <dgm:prSet presAssocID="{303329F4-B57E-4000-8718-34B30A3430BE}" presName="sibTrans" presStyleCnt="0"/>
      <dgm:spPr/>
    </dgm:pt>
    <dgm:pt modelId="{EB4C0F34-9B2F-46B8-8935-78AC950FBC88}" type="pres">
      <dgm:prSet presAssocID="{76E83E2C-21A4-493F-97AD-E22091130999}" presName="compNode" presStyleCnt="0"/>
      <dgm:spPr/>
    </dgm:pt>
    <dgm:pt modelId="{7EE2BF53-6B99-4B85-B9B5-98D3CA3C2B71}" type="pres">
      <dgm:prSet presAssocID="{76E83E2C-21A4-493F-97AD-E22091130999}" presName="bgRect" presStyleLbl="bgShp" presStyleIdx="2" presStyleCnt="4"/>
      <dgm:spPr/>
    </dgm:pt>
    <dgm:pt modelId="{E550951D-8400-4527-A517-E4E87A5F358B}" type="pres">
      <dgm:prSet presAssocID="{76E83E2C-21A4-493F-97AD-E22091130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51AB5690-AA8E-4F23-81FE-5A8B9CD45084}" type="pres">
      <dgm:prSet presAssocID="{76E83E2C-21A4-493F-97AD-E22091130999}" presName="spaceRect" presStyleCnt="0"/>
      <dgm:spPr/>
    </dgm:pt>
    <dgm:pt modelId="{577FE36A-AF07-44CB-8853-78E10E195470}" type="pres">
      <dgm:prSet presAssocID="{76E83E2C-21A4-493F-97AD-E22091130999}" presName="parTx" presStyleLbl="revTx" presStyleIdx="2" presStyleCnt="4">
        <dgm:presLayoutVars>
          <dgm:chMax val="0"/>
          <dgm:chPref val="0"/>
        </dgm:presLayoutVars>
      </dgm:prSet>
      <dgm:spPr/>
    </dgm:pt>
    <dgm:pt modelId="{C3225086-0E4D-4C66-BB82-C72805051B74}" type="pres">
      <dgm:prSet presAssocID="{CC696CDA-F158-4434-96D1-17A70AD14394}" presName="sibTrans" presStyleCnt="0"/>
      <dgm:spPr/>
    </dgm:pt>
    <dgm:pt modelId="{E117DDEE-6F4E-4A0D-8FD6-6D75CFE7B9EC}" type="pres">
      <dgm:prSet presAssocID="{FD8E1038-B238-4AAE-9A14-41143E3F67E9}" presName="compNode" presStyleCnt="0"/>
      <dgm:spPr/>
    </dgm:pt>
    <dgm:pt modelId="{3A06EAAC-6479-4D1E-92BE-9979883C251E}" type="pres">
      <dgm:prSet presAssocID="{FD8E1038-B238-4AAE-9A14-41143E3F67E9}" presName="bgRect" presStyleLbl="bgShp" presStyleIdx="3" presStyleCnt="4"/>
      <dgm:spPr/>
    </dgm:pt>
    <dgm:pt modelId="{4BD8546E-7A52-4218-9937-F75DEC205635}" type="pres">
      <dgm:prSet presAssocID="{FD8E1038-B238-4AAE-9A14-41143E3F67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0B6D7AEF-F184-43D3-B7A6-CB611B292479}" type="pres">
      <dgm:prSet presAssocID="{FD8E1038-B238-4AAE-9A14-41143E3F67E9}" presName="spaceRect" presStyleCnt="0"/>
      <dgm:spPr/>
    </dgm:pt>
    <dgm:pt modelId="{84BF6A62-0E71-467E-B4E5-EAD12DB31CF6}" type="pres">
      <dgm:prSet presAssocID="{FD8E1038-B238-4AAE-9A14-41143E3F67E9}" presName="parTx" presStyleLbl="revTx" presStyleIdx="3" presStyleCnt="4">
        <dgm:presLayoutVars>
          <dgm:chMax val="0"/>
          <dgm:chPref val="0"/>
        </dgm:presLayoutVars>
      </dgm:prSet>
      <dgm:spPr/>
    </dgm:pt>
  </dgm:ptLst>
  <dgm:cxnLst>
    <dgm:cxn modelId="{02723646-E586-4770-B6A8-B621BE3D4484}" type="presOf" srcId="{FD8E1038-B238-4AAE-9A14-41143E3F67E9}" destId="{84BF6A62-0E71-467E-B4E5-EAD12DB31CF6}" srcOrd="0" destOrd="0" presId="urn:microsoft.com/office/officeart/2018/2/layout/IconVerticalSolidList"/>
    <dgm:cxn modelId="{2ABCA866-4BA8-4CD1-AC4B-457C998805C9}" srcId="{BE842EC8-E0F7-4461-B03B-43CE2A356277}" destId="{76E83E2C-21A4-493F-97AD-E22091130999}" srcOrd="2" destOrd="0" parTransId="{E8D479D2-1FD1-4CE4-A188-EBA21A99C853}" sibTransId="{CC696CDA-F158-4434-96D1-17A70AD14394}"/>
    <dgm:cxn modelId="{8E6D6047-CCDF-4CA4-B766-62A464F49ADC}" type="presOf" srcId="{8C078DDC-784E-4979-9609-14FA20490660}" destId="{90E16455-EE76-4E94-8302-8DB29FAE0D39}" srcOrd="0" destOrd="0" presId="urn:microsoft.com/office/officeart/2018/2/layout/IconVerticalSolidList"/>
    <dgm:cxn modelId="{736FBC52-2B09-47B7-A7FA-95D7EF1CC639}" type="presOf" srcId="{76E83E2C-21A4-493F-97AD-E22091130999}" destId="{577FE36A-AF07-44CB-8853-78E10E195470}" srcOrd="0" destOrd="0" presId="urn:microsoft.com/office/officeart/2018/2/layout/IconVerticalSolidList"/>
    <dgm:cxn modelId="{80590753-E106-49D9-A556-B002D91B0AFD}" type="presOf" srcId="{BE842EC8-E0F7-4461-B03B-43CE2A356277}" destId="{B8042D17-A805-4C57-8A76-9E80188F0F42}" srcOrd="0" destOrd="0" presId="urn:microsoft.com/office/officeart/2018/2/layout/IconVerticalSolidList"/>
    <dgm:cxn modelId="{75E66077-FA66-4726-B585-173E8B133810}" srcId="{BE842EC8-E0F7-4461-B03B-43CE2A356277}" destId="{8C078DDC-784E-4979-9609-14FA20490660}" srcOrd="1" destOrd="0" parTransId="{4B28E37C-C0BC-44BD-A59E-D94064275329}" sibTransId="{303329F4-B57E-4000-8718-34B30A3430BE}"/>
    <dgm:cxn modelId="{77773A7B-C554-4DBB-8738-D4D21A85F511}" srcId="{BE842EC8-E0F7-4461-B03B-43CE2A356277}" destId="{C31A6105-DFC9-45C1-9D06-2A7ECA025BC3}" srcOrd="0" destOrd="0" parTransId="{9AB7B02E-4F08-45C8-9D2C-F0C0D60C3C7B}" sibTransId="{9597573A-ED17-4479-A293-AB440557B038}"/>
    <dgm:cxn modelId="{0C4C327C-1EF2-43E0-A929-23762D61563C}" type="presOf" srcId="{C31A6105-DFC9-45C1-9D06-2A7ECA025BC3}" destId="{3022E391-9DCF-48B8-8183-8E3EE20CC03D}" srcOrd="0" destOrd="0" presId="urn:microsoft.com/office/officeart/2018/2/layout/IconVerticalSolidList"/>
    <dgm:cxn modelId="{25F8EBA7-0210-4AA1-AB97-D7DB66EAA641}" srcId="{BE842EC8-E0F7-4461-B03B-43CE2A356277}" destId="{FD8E1038-B238-4AAE-9A14-41143E3F67E9}" srcOrd="3" destOrd="0" parTransId="{3D63C5BB-738F-4C82-89DB-9098D26845A2}" sibTransId="{275D8AD1-18BD-4790-B903-DCD574958E5D}"/>
    <dgm:cxn modelId="{28410474-5840-4451-8A9F-AAAA7782950F}" type="presParOf" srcId="{B8042D17-A805-4C57-8A76-9E80188F0F42}" destId="{F9F33780-58FB-42E8-897D-08690E0B9C59}" srcOrd="0" destOrd="0" presId="urn:microsoft.com/office/officeart/2018/2/layout/IconVerticalSolidList"/>
    <dgm:cxn modelId="{62D11212-1A03-48BB-A12C-672E956D9FE6}" type="presParOf" srcId="{F9F33780-58FB-42E8-897D-08690E0B9C59}" destId="{24C56F48-6F4E-4961-8933-F286A2643C9A}" srcOrd="0" destOrd="0" presId="urn:microsoft.com/office/officeart/2018/2/layout/IconVerticalSolidList"/>
    <dgm:cxn modelId="{FE4E7DCE-7882-4214-B662-8EAD32C40AA4}" type="presParOf" srcId="{F9F33780-58FB-42E8-897D-08690E0B9C59}" destId="{AC0F8A15-FCBF-4B85-84F8-ECA055B2660A}" srcOrd="1" destOrd="0" presId="urn:microsoft.com/office/officeart/2018/2/layout/IconVerticalSolidList"/>
    <dgm:cxn modelId="{816D0C23-7B82-4E2A-BFD1-FA29EE640DD3}" type="presParOf" srcId="{F9F33780-58FB-42E8-897D-08690E0B9C59}" destId="{5CF68400-E4F9-4FD7-B0A3-5B21F9FC3021}" srcOrd="2" destOrd="0" presId="urn:microsoft.com/office/officeart/2018/2/layout/IconVerticalSolidList"/>
    <dgm:cxn modelId="{863A51FD-2B4D-4975-B8F5-009EF99FDF67}" type="presParOf" srcId="{F9F33780-58FB-42E8-897D-08690E0B9C59}" destId="{3022E391-9DCF-48B8-8183-8E3EE20CC03D}" srcOrd="3" destOrd="0" presId="urn:microsoft.com/office/officeart/2018/2/layout/IconVerticalSolidList"/>
    <dgm:cxn modelId="{D65883DC-1A0D-4E4A-BD43-0D1243DC082B}" type="presParOf" srcId="{B8042D17-A805-4C57-8A76-9E80188F0F42}" destId="{3BA93D57-50FB-477D-B5FD-F4EE7B5B3B9D}" srcOrd="1" destOrd="0" presId="urn:microsoft.com/office/officeart/2018/2/layout/IconVerticalSolidList"/>
    <dgm:cxn modelId="{679CF3BD-CF6A-4A2A-A467-A69BB940617E}" type="presParOf" srcId="{B8042D17-A805-4C57-8A76-9E80188F0F42}" destId="{2F1C2748-9E6C-44E6-860E-8A4F47A7EBEC}" srcOrd="2" destOrd="0" presId="urn:microsoft.com/office/officeart/2018/2/layout/IconVerticalSolidList"/>
    <dgm:cxn modelId="{101902A2-3954-4A73-9B4B-46AF440B23F6}" type="presParOf" srcId="{2F1C2748-9E6C-44E6-860E-8A4F47A7EBEC}" destId="{FE09F7A8-242E-4331-88EC-B9B8DEAD108F}" srcOrd="0" destOrd="0" presId="urn:microsoft.com/office/officeart/2018/2/layout/IconVerticalSolidList"/>
    <dgm:cxn modelId="{98AA0668-FE33-4A12-A539-770BD02A31C7}" type="presParOf" srcId="{2F1C2748-9E6C-44E6-860E-8A4F47A7EBEC}" destId="{58BAB298-3C21-4D27-AE6B-E6F70318E106}" srcOrd="1" destOrd="0" presId="urn:microsoft.com/office/officeart/2018/2/layout/IconVerticalSolidList"/>
    <dgm:cxn modelId="{CEEE5779-5415-4C11-B489-A6E2F26E9296}" type="presParOf" srcId="{2F1C2748-9E6C-44E6-860E-8A4F47A7EBEC}" destId="{CED5C15F-3C40-4A5B-9C5A-F40A4772724E}" srcOrd="2" destOrd="0" presId="urn:microsoft.com/office/officeart/2018/2/layout/IconVerticalSolidList"/>
    <dgm:cxn modelId="{FFB983A3-77A0-41F7-98A5-6896AF59D504}" type="presParOf" srcId="{2F1C2748-9E6C-44E6-860E-8A4F47A7EBEC}" destId="{90E16455-EE76-4E94-8302-8DB29FAE0D39}" srcOrd="3" destOrd="0" presId="urn:microsoft.com/office/officeart/2018/2/layout/IconVerticalSolidList"/>
    <dgm:cxn modelId="{D7B468F1-55C0-4446-A1D9-814BAEF58AD6}" type="presParOf" srcId="{B8042D17-A805-4C57-8A76-9E80188F0F42}" destId="{CE586185-CAFA-43D8-A223-600CBB5D27FE}" srcOrd="3" destOrd="0" presId="urn:microsoft.com/office/officeart/2018/2/layout/IconVerticalSolidList"/>
    <dgm:cxn modelId="{889F2E20-0AB1-4CD6-9A0A-A153F09D57DA}" type="presParOf" srcId="{B8042D17-A805-4C57-8A76-9E80188F0F42}" destId="{EB4C0F34-9B2F-46B8-8935-78AC950FBC88}" srcOrd="4" destOrd="0" presId="urn:microsoft.com/office/officeart/2018/2/layout/IconVerticalSolidList"/>
    <dgm:cxn modelId="{1BEE0917-E7C0-44D5-AAE5-C2E2BF5BFECF}" type="presParOf" srcId="{EB4C0F34-9B2F-46B8-8935-78AC950FBC88}" destId="{7EE2BF53-6B99-4B85-B9B5-98D3CA3C2B71}" srcOrd="0" destOrd="0" presId="urn:microsoft.com/office/officeart/2018/2/layout/IconVerticalSolidList"/>
    <dgm:cxn modelId="{C637EA19-7E11-4F59-A38B-35E967DED53C}" type="presParOf" srcId="{EB4C0F34-9B2F-46B8-8935-78AC950FBC88}" destId="{E550951D-8400-4527-A517-E4E87A5F358B}" srcOrd="1" destOrd="0" presId="urn:microsoft.com/office/officeart/2018/2/layout/IconVerticalSolidList"/>
    <dgm:cxn modelId="{E461D477-AB98-40B4-BAE1-BF0E8B8B2458}" type="presParOf" srcId="{EB4C0F34-9B2F-46B8-8935-78AC950FBC88}" destId="{51AB5690-AA8E-4F23-81FE-5A8B9CD45084}" srcOrd="2" destOrd="0" presId="urn:microsoft.com/office/officeart/2018/2/layout/IconVerticalSolidList"/>
    <dgm:cxn modelId="{90C94BAF-C31B-4AE9-8713-CCE7E0CF326B}" type="presParOf" srcId="{EB4C0F34-9B2F-46B8-8935-78AC950FBC88}" destId="{577FE36A-AF07-44CB-8853-78E10E195470}" srcOrd="3" destOrd="0" presId="urn:microsoft.com/office/officeart/2018/2/layout/IconVerticalSolidList"/>
    <dgm:cxn modelId="{0E19C653-8E41-4D31-8B8E-ADD38EF18F17}" type="presParOf" srcId="{B8042D17-A805-4C57-8A76-9E80188F0F42}" destId="{C3225086-0E4D-4C66-BB82-C72805051B74}" srcOrd="5" destOrd="0" presId="urn:microsoft.com/office/officeart/2018/2/layout/IconVerticalSolidList"/>
    <dgm:cxn modelId="{B5BD728C-A02B-4954-905E-5DECC4A66AC3}" type="presParOf" srcId="{B8042D17-A805-4C57-8A76-9E80188F0F42}" destId="{E117DDEE-6F4E-4A0D-8FD6-6D75CFE7B9EC}" srcOrd="6" destOrd="0" presId="urn:microsoft.com/office/officeart/2018/2/layout/IconVerticalSolidList"/>
    <dgm:cxn modelId="{D72E90FD-A8DC-4263-96EC-E4244A01B3F3}" type="presParOf" srcId="{E117DDEE-6F4E-4A0D-8FD6-6D75CFE7B9EC}" destId="{3A06EAAC-6479-4D1E-92BE-9979883C251E}" srcOrd="0" destOrd="0" presId="urn:microsoft.com/office/officeart/2018/2/layout/IconVerticalSolidList"/>
    <dgm:cxn modelId="{DBD54F05-4301-4904-907C-04839EB86762}" type="presParOf" srcId="{E117DDEE-6F4E-4A0D-8FD6-6D75CFE7B9EC}" destId="{4BD8546E-7A52-4218-9937-F75DEC205635}" srcOrd="1" destOrd="0" presId="urn:microsoft.com/office/officeart/2018/2/layout/IconVerticalSolidList"/>
    <dgm:cxn modelId="{14970465-3769-4E26-8B8B-C5B1E5411113}" type="presParOf" srcId="{E117DDEE-6F4E-4A0D-8FD6-6D75CFE7B9EC}" destId="{0B6D7AEF-F184-43D3-B7A6-CB611B292479}" srcOrd="2" destOrd="0" presId="urn:microsoft.com/office/officeart/2018/2/layout/IconVerticalSolidList"/>
    <dgm:cxn modelId="{C8375CE2-6AE7-4BF8-81D5-7D9B06D56434}" type="presParOf" srcId="{E117DDEE-6F4E-4A0D-8FD6-6D75CFE7B9EC}" destId="{84BF6A62-0E71-467E-B4E5-EAD12DB31C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532A6-525E-4EC6-9D78-CBB4556E891A}">
      <dsp:nvSpPr>
        <dsp:cNvPr id="0" name=""/>
        <dsp:cNvSpPr/>
      </dsp:nvSpPr>
      <dsp:spPr>
        <a:xfrm>
          <a:off x="0" y="2299"/>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A8E6AE7-1D2E-4172-93E3-DB4C3C3CDE29}">
      <dsp:nvSpPr>
        <dsp:cNvPr id="0" name=""/>
        <dsp:cNvSpPr/>
      </dsp:nvSpPr>
      <dsp:spPr>
        <a:xfrm>
          <a:off x="0" y="2299"/>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There are few common steps involved in implementing the algorithms as :-</a:t>
          </a:r>
        </a:p>
      </dsp:txBody>
      <dsp:txXfrm>
        <a:off x="0" y="2299"/>
        <a:ext cx="7012370" cy="784088"/>
      </dsp:txXfrm>
    </dsp:sp>
    <dsp:sp modelId="{0C4E65C9-8157-4AF2-8168-628B9C9BE906}">
      <dsp:nvSpPr>
        <dsp:cNvPr id="0" name=""/>
        <dsp:cNvSpPr/>
      </dsp:nvSpPr>
      <dsp:spPr>
        <a:xfrm>
          <a:off x="0" y="786388"/>
          <a:ext cx="7012370" cy="0"/>
        </a:xfrm>
        <a:prstGeom prst="line">
          <a:avLst/>
        </a:prstGeom>
        <a:gradFill rotWithShape="0">
          <a:gsLst>
            <a:gs pos="0">
              <a:schemeClr val="accent2">
                <a:hueOff val="-122342"/>
                <a:satOff val="6507"/>
                <a:lumOff val="1882"/>
                <a:alphaOff val="0"/>
                <a:tint val="98000"/>
                <a:lumMod val="110000"/>
              </a:schemeClr>
            </a:gs>
            <a:gs pos="84000">
              <a:schemeClr val="accent2">
                <a:hueOff val="-122342"/>
                <a:satOff val="6507"/>
                <a:lumOff val="1882"/>
                <a:alphaOff val="0"/>
                <a:shade val="90000"/>
                <a:lumMod val="88000"/>
              </a:schemeClr>
            </a:gs>
          </a:gsLst>
          <a:lin ang="5400000" scaled="0"/>
        </a:gradFill>
        <a:ln w="12700" cap="rnd" cmpd="sng" algn="ctr">
          <a:solidFill>
            <a:schemeClr val="accent2">
              <a:hueOff val="-122342"/>
              <a:satOff val="6507"/>
              <a:lumOff val="188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F93EEF1-3252-4A70-B41A-1EB5D93AD4C2}">
      <dsp:nvSpPr>
        <dsp:cNvPr id="0" name=""/>
        <dsp:cNvSpPr/>
      </dsp:nvSpPr>
      <dsp:spPr>
        <a:xfrm>
          <a:off x="0" y="786388"/>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Collection</a:t>
          </a:r>
          <a:r>
            <a:rPr lang="en-US" sz="1600" kern="1200" dirty="0"/>
            <a:t>: The data we have Gathered from the telecommunication center to analyze the telecom data.</a:t>
          </a:r>
        </a:p>
      </dsp:txBody>
      <dsp:txXfrm>
        <a:off x="0" y="786388"/>
        <a:ext cx="7012370" cy="784088"/>
      </dsp:txXfrm>
    </dsp:sp>
    <dsp:sp modelId="{09C5A340-4560-4B65-9C14-5C915A334FE8}">
      <dsp:nvSpPr>
        <dsp:cNvPr id="0" name=""/>
        <dsp:cNvSpPr/>
      </dsp:nvSpPr>
      <dsp:spPr>
        <a:xfrm>
          <a:off x="0" y="1570476"/>
          <a:ext cx="7012370" cy="0"/>
        </a:xfrm>
        <a:prstGeom prst="line">
          <a:avLst/>
        </a:prstGeom>
        <a:gradFill rotWithShape="0">
          <a:gsLst>
            <a:gs pos="0">
              <a:schemeClr val="accent2">
                <a:hueOff val="-244683"/>
                <a:satOff val="13014"/>
                <a:lumOff val="3764"/>
                <a:alphaOff val="0"/>
                <a:tint val="98000"/>
                <a:lumMod val="110000"/>
              </a:schemeClr>
            </a:gs>
            <a:gs pos="84000">
              <a:schemeClr val="accent2">
                <a:hueOff val="-244683"/>
                <a:satOff val="13014"/>
                <a:lumOff val="3764"/>
                <a:alphaOff val="0"/>
                <a:shade val="90000"/>
                <a:lumMod val="88000"/>
              </a:schemeClr>
            </a:gs>
          </a:gsLst>
          <a:lin ang="5400000" scaled="0"/>
        </a:gradFill>
        <a:ln w="12700" cap="rnd" cmpd="sng" algn="ctr">
          <a:solidFill>
            <a:schemeClr val="accent2">
              <a:hueOff val="-244683"/>
              <a:satOff val="13014"/>
              <a:lumOff val="37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184DD20-6530-46C6-827A-58470228CB7B}">
      <dsp:nvSpPr>
        <dsp:cNvPr id="0" name=""/>
        <dsp:cNvSpPr/>
      </dsp:nvSpPr>
      <dsp:spPr>
        <a:xfrm>
          <a:off x="0" y="1570476"/>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Preprocessing: </a:t>
          </a:r>
          <a:r>
            <a:rPr lang="en-US" sz="1600" kern="1200" dirty="0"/>
            <a:t>It involves removing the outliers of the data, Eliminating the unnecessary data.</a:t>
          </a:r>
        </a:p>
      </dsp:txBody>
      <dsp:txXfrm>
        <a:off x="0" y="1570476"/>
        <a:ext cx="7012370" cy="784088"/>
      </dsp:txXfrm>
    </dsp:sp>
    <dsp:sp modelId="{EFCDDC3B-44FE-4B0A-AA50-7B3DBA28BC49}">
      <dsp:nvSpPr>
        <dsp:cNvPr id="0" name=""/>
        <dsp:cNvSpPr/>
      </dsp:nvSpPr>
      <dsp:spPr>
        <a:xfrm>
          <a:off x="0" y="2354565"/>
          <a:ext cx="7012370" cy="0"/>
        </a:xfrm>
        <a:prstGeom prst="line">
          <a:avLst/>
        </a:prstGeom>
        <a:gradFill rotWithShape="0">
          <a:gsLst>
            <a:gs pos="0">
              <a:schemeClr val="accent2">
                <a:hueOff val="-367025"/>
                <a:satOff val="19521"/>
                <a:lumOff val="5647"/>
                <a:alphaOff val="0"/>
                <a:tint val="98000"/>
                <a:lumMod val="110000"/>
              </a:schemeClr>
            </a:gs>
            <a:gs pos="84000">
              <a:schemeClr val="accent2">
                <a:hueOff val="-367025"/>
                <a:satOff val="19521"/>
                <a:lumOff val="5647"/>
                <a:alphaOff val="0"/>
                <a:shade val="90000"/>
                <a:lumMod val="88000"/>
              </a:schemeClr>
            </a:gs>
          </a:gsLst>
          <a:lin ang="5400000" scaled="0"/>
        </a:gradFill>
        <a:ln w="12700" cap="rnd" cmpd="sng" algn="ctr">
          <a:solidFill>
            <a:schemeClr val="accent2">
              <a:hueOff val="-367025"/>
              <a:satOff val="19521"/>
              <a:lumOff val="564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761BAB1-2BDA-4677-8042-2F34BB02EDA1}">
      <dsp:nvSpPr>
        <dsp:cNvPr id="0" name=""/>
        <dsp:cNvSpPr/>
      </dsp:nvSpPr>
      <dsp:spPr>
        <a:xfrm>
          <a:off x="0" y="2354565"/>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Transformation</a:t>
          </a:r>
          <a:r>
            <a:rPr lang="en-US" sz="1600" kern="1200" dirty="0"/>
            <a:t>: It is the process of converting data from one format or structure into another format or structure.</a:t>
          </a:r>
        </a:p>
      </dsp:txBody>
      <dsp:txXfrm>
        <a:off x="0" y="2354565"/>
        <a:ext cx="7012370" cy="784088"/>
      </dsp:txXfrm>
    </dsp:sp>
    <dsp:sp modelId="{961B03B5-89D7-47A8-82D2-73921B4AE187}">
      <dsp:nvSpPr>
        <dsp:cNvPr id="0" name=""/>
        <dsp:cNvSpPr/>
      </dsp:nvSpPr>
      <dsp:spPr>
        <a:xfrm>
          <a:off x="0" y="3138654"/>
          <a:ext cx="7012370" cy="0"/>
        </a:xfrm>
        <a:prstGeom prst="line">
          <a:avLst/>
        </a:prstGeom>
        <a:gradFill rotWithShape="0">
          <a:gsLst>
            <a:gs pos="0">
              <a:schemeClr val="accent2">
                <a:hueOff val="-489367"/>
                <a:satOff val="26028"/>
                <a:lumOff val="7529"/>
                <a:alphaOff val="0"/>
                <a:tint val="98000"/>
                <a:lumMod val="110000"/>
              </a:schemeClr>
            </a:gs>
            <a:gs pos="84000">
              <a:schemeClr val="accent2">
                <a:hueOff val="-489367"/>
                <a:satOff val="26028"/>
                <a:lumOff val="7529"/>
                <a:alphaOff val="0"/>
                <a:shade val="90000"/>
                <a:lumMod val="88000"/>
              </a:schemeClr>
            </a:gs>
          </a:gsLst>
          <a:lin ang="5400000" scaled="0"/>
        </a:gradFill>
        <a:ln w="12700" cap="rnd" cmpd="sng" algn="ctr">
          <a:solidFill>
            <a:schemeClr val="accent2">
              <a:hueOff val="-489367"/>
              <a:satOff val="26028"/>
              <a:lumOff val="7529"/>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526C4C3-1511-43BA-988E-FC2EEDBB0430}">
      <dsp:nvSpPr>
        <dsp:cNvPr id="0" name=""/>
        <dsp:cNvSpPr/>
      </dsp:nvSpPr>
      <dsp:spPr>
        <a:xfrm>
          <a:off x="0" y="3138654"/>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Applying Algorithms</a:t>
          </a:r>
          <a:r>
            <a:rPr lang="en-US" sz="1600" kern="1200" dirty="0"/>
            <a:t>: It involves the application of the data mining algorithms to the given dataset.</a:t>
          </a:r>
        </a:p>
      </dsp:txBody>
      <dsp:txXfrm>
        <a:off x="0" y="3138654"/>
        <a:ext cx="7012370" cy="784088"/>
      </dsp:txXfrm>
    </dsp:sp>
    <dsp:sp modelId="{C61EBC71-5D4F-431B-B4DF-525016DBF28D}">
      <dsp:nvSpPr>
        <dsp:cNvPr id="0" name=""/>
        <dsp:cNvSpPr/>
      </dsp:nvSpPr>
      <dsp:spPr>
        <a:xfrm>
          <a:off x="0" y="3922742"/>
          <a:ext cx="7012370"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EA72205-212B-4E1D-89EB-79F38C37BB90}">
      <dsp:nvSpPr>
        <dsp:cNvPr id="0" name=""/>
        <dsp:cNvSpPr/>
      </dsp:nvSpPr>
      <dsp:spPr>
        <a:xfrm>
          <a:off x="0" y="3922742"/>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a:t>
          </a:r>
          <a:r>
            <a:rPr lang="en-US" sz="1600" b="1" kern="1200" dirty="0"/>
            <a:t>Predicting the data</a:t>
          </a:r>
          <a:r>
            <a:rPr lang="en-US" sz="1600" kern="1200" dirty="0"/>
            <a:t>: It is the practice of extracting information from existing data sets in order to determine patterns and predict future outcomes and trends.</a:t>
          </a:r>
        </a:p>
      </dsp:txBody>
      <dsp:txXfrm>
        <a:off x="0" y="3922742"/>
        <a:ext cx="7012370" cy="784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56F48-6F4E-4961-8933-F286A2643C9A}">
      <dsp:nvSpPr>
        <dsp:cNvPr id="0" name=""/>
        <dsp:cNvSpPr/>
      </dsp:nvSpPr>
      <dsp:spPr>
        <a:xfrm>
          <a:off x="0" y="4251"/>
          <a:ext cx="7012370" cy="9596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F8A15-FCBF-4B85-84F8-ECA055B2660A}">
      <dsp:nvSpPr>
        <dsp:cNvPr id="0" name=""/>
        <dsp:cNvSpPr/>
      </dsp:nvSpPr>
      <dsp:spPr>
        <a:xfrm>
          <a:off x="290284" y="220165"/>
          <a:ext cx="528305" cy="527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22E391-9DCF-48B8-8183-8E3EE20CC03D}">
      <dsp:nvSpPr>
        <dsp:cNvPr id="0" name=""/>
        <dsp:cNvSpPr/>
      </dsp:nvSpPr>
      <dsp:spPr>
        <a:xfrm>
          <a:off x="1108874" y="4251"/>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889000">
            <a:lnSpc>
              <a:spcPct val="90000"/>
            </a:lnSpc>
            <a:spcBef>
              <a:spcPct val="0"/>
            </a:spcBef>
            <a:spcAft>
              <a:spcPct val="35000"/>
            </a:spcAft>
            <a:buNone/>
          </a:pPr>
          <a:r>
            <a:rPr lang="en-US" sz="2000" kern="1200" dirty="0"/>
            <a:t>Cluster analysis is still an active field of development. Many cluster analysis techniques do not have a strong formal basis.</a:t>
          </a:r>
        </a:p>
      </dsp:txBody>
      <dsp:txXfrm>
        <a:off x="1108874" y="4251"/>
        <a:ext cx="5886418" cy="989605"/>
      </dsp:txXfrm>
    </dsp:sp>
    <dsp:sp modelId="{FE09F7A8-242E-4331-88EC-B9B8DEAD108F}">
      <dsp:nvSpPr>
        <dsp:cNvPr id="0" name=""/>
        <dsp:cNvSpPr/>
      </dsp:nvSpPr>
      <dsp:spPr>
        <a:xfrm>
          <a:off x="0" y="1241259"/>
          <a:ext cx="7012370" cy="9596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AB298-3C21-4D27-AE6B-E6F70318E106}">
      <dsp:nvSpPr>
        <dsp:cNvPr id="0" name=""/>
        <dsp:cNvSpPr/>
      </dsp:nvSpPr>
      <dsp:spPr>
        <a:xfrm>
          <a:off x="290284" y="1457173"/>
          <a:ext cx="528305" cy="527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E16455-EE76-4E94-8302-8DB29FAE0D39}">
      <dsp:nvSpPr>
        <dsp:cNvPr id="0" name=""/>
        <dsp:cNvSpPr/>
      </dsp:nvSpPr>
      <dsp:spPr>
        <a:xfrm>
          <a:off x="1108874" y="1241259"/>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800100">
            <a:lnSpc>
              <a:spcPct val="90000"/>
            </a:lnSpc>
            <a:spcBef>
              <a:spcPct val="0"/>
            </a:spcBef>
            <a:spcAft>
              <a:spcPct val="35000"/>
            </a:spcAft>
            <a:buNone/>
          </a:pPr>
          <a:r>
            <a:rPr lang="en-US" sz="1800" kern="1200" dirty="0"/>
            <a:t>In summary, clustering is an interesting, useful, and challenging problem. It has great potential in applications like object recognition, image segmentation, and information filtering and retrieval.</a:t>
          </a:r>
        </a:p>
      </dsp:txBody>
      <dsp:txXfrm>
        <a:off x="1108874" y="1241259"/>
        <a:ext cx="5886418" cy="989605"/>
      </dsp:txXfrm>
    </dsp:sp>
    <dsp:sp modelId="{7EE2BF53-6B99-4B85-B9B5-98D3CA3C2B71}">
      <dsp:nvSpPr>
        <dsp:cNvPr id="0" name=""/>
        <dsp:cNvSpPr/>
      </dsp:nvSpPr>
      <dsp:spPr>
        <a:xfrm>
          <a:off x="0" y="2478266"/>
          <a:ext cx="7012370" cy="9596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0951D-8400-4527-A517-E4E87A5F358B}">
      <dsp:nvSpPr>
        <dsp:cNvPr id="0" name=""/>
        <dsp:cNvSpPr/>
      </dsp:nvSpPr>
      <dsp:spPr>
        <a:xfrm>
          <a:off x="290284" y="2694180"/>
          <a:ext cx="528305" cy="527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FE36A-AF07-44CB-8853-78E10E195470}">
      <dsp:nvSpPr>
        <dsp:cNvPr id="0" name=""/>
        <dsp:cNvSpPr/>
      </dsp:nvSpPr>
      <dsp:spPr>
        <a:xfrm>
          <a:off x="1108874" y="2478266"/>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800100">
            <a:lnSpc>
              <a:spcPct val="90000"/>
            </a:lnSpc>
            <a:spcBef>
              <a:spcPct val="0"/>
            </a:spcBef>
            <a:spcAft>
              <a:spcPct val="35000"/>
            </a:spcAft>
            <a:buNone/>
          </a:pPr>
          <a:r>
            <a:rPr lang="en-US" sz="1800" kern="1200" dirty="0"/>
            <a:t>From the experimental approach, by several executions of the program, proposed algorithms in this research work, following results were obtained. </a:t>
          </a:r>
        </a:p>
      </dsp:txBody>
      <dsp:txXfrm>
        <a:off x="1108874" y="2478266"/>
        <a:ext cx="5886418" cy="989605"/>
      </dsp:txXfrm>
    </dsp:sp>
    <dsp:sp modelId="{3A06EAAC-6479-4D1E-92BE-9979883C251E}">
      <dsp:nvSpPr>
        <dsp:cNvPr id="0" name=""/>
        <dsp:cNvSpPr/>
      </dsp:nvSpPr>
      <dsp:spPr>
        <a:xfrm>
          <a:off x="0" y="3715273"/>
          <a:ext cx="7012370" cy="9596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8546E-7A52-4218-9937-F75DEC205635}">
      <dsp:nvSpPr>
        <dsp:cNvPr id="0" name=""/>
        <dsp:cNvSpPr/>
      </dsp:nvSpPr>
      <dsp:spPr>
        <a:xfrm>
          <a:off x="290284" y="3931187"/>
          <a:ext cx="528305" cy="527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BF6A62-0E71-467E-B4E5-EAD12DB31CF6}">
      <dsp:nvSpPr>
        <dsp:cNvPr id="0" name=""/>
        <dsp:cNvSpPr/>
      </dsp:nvSpPr>
      <dsp:spPr>
        <a:xfrm>
          <a:off x="1108874" y="3715273"/>
          <a:ext cx="5886418" cy="98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33" tIns="104733" rIns="104733" bIns="104733" numCol="1" spcCol="1270" anchor="ctr" anchorCtr="0">
          <a:noAutofit/>
        </a:bodyPr>
        <a:lstStyle/>
        <a:p>
          <a:pPr marL="0" lvl="0" indent="0" algn="l" defTabSz="889000">
            <a:lnSpc>
              <a:spcPct val="90000"/>
            </a:lnSpc>
            <a:spcBef>
              <a:spcPct val="0"/>
            </a:spcBef>
            <a:spcAft>
              <a:spcPct val="35000"/>
            </a:spcAft>
            <a:buNone/>
          </a:pPr>
          <a:r>
            <a:rPr lang="en-US" sz="2000" kern="1200" dirty="0"/>
            <a:t>The advantage of the k-Means algorithm is its favorable execution time. Its drawback is that the user has to know in advance how many clusters are searched for.</a:t>
          </a:r>
        </a:p>
      </dsp:txBody>
      <dsp:txXfrm>
        <a:off x="1108874" y="3715273"/>
        <a:ext cx="5886418" cy="9896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5/5/2020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633872"/>
            <a:ext cx="10993549" cy="895244"/>
          </a:xfrm>
        </p:spPr>
        <p:txBody>
          <a:bodyPr>
            <a:noAutofit/>
          </a:bodyPr>
          <a:lstStyle/>
          <a:p>
            <a:r>
              <a:rPr lang="en-US" sz="2800" dirty="0">
                <a:solidFill>
                  <a:schemeClr val="bg1"/>
                </a:solidFill>
              </a:rPr>
              <a:t>K-Means clustering for telecommunication domain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170cs3065- Big data analytics  project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FF970-3C88-4443-867C-AF48BCECA22A}"/>
              </a:ext>
            </a:extLst>
          </p:cNvPr>
          <p:cNvSpPr>
            <a:spLocks noGrp="1"/>
          </p:cNvSpPr>
          <p:nvPr>
            <p:ph idx="1"/>
          </p:nvPr>
        </p:nvSpPr>
        <p:spPr>
          <a:xfrm>
            <a:off x="581192" y="1629508"/>
            <a:ext cx="11029615" cy="5134707"/>
          </a:xfrm>
        </p:spPr>
        <p:txBody>
          <a:bodyPr/>
          <a:lstStyle/>
          <a:p>
            <a:pPr>
              <a:buFont typeface="Wingdings" panose="05000000000000000000" pitchFamily="2" charset="2"/>
              <a:buChar char="Ø"/>
            </a:pPr>
            <a:r>
              <a:rPr lang="en-US" dirty="0" err="1"/>
              <a:t>telco$SeniorCitizen</a:t>
            </a:r>
            <a:r>
              <a:rPr lang="en-US" dirty="0"/>
              <a:t> &lt;- </a:t>
            </a:r>
            <a:r>
              <a:rPr lang="en-US" dirty="0" err="1"/>
              <a:t>as.factor</a:t>
            </a:r>
            <a:r>
              <a:rPr lang="en-US" dirty="0"/>
              <a:t>(</a:t>
            </a:r>
            <a:r>
              <a:rPr lang="en-US" dirty="0" err="1"/>
              <a:t>ifelse</a:t>
            </a:r>
            <a:r>
              <a:rPr lang="en-US" dirty="0"/>
              <a:t>(</a:t>
            </a:r>
            <a:r>
              <a:rPr lang="en-US" dirty="0" err="1"/>
              <a:t>telco$SeniorCitizen</a:t>
            </a:r>
            <a:r>
              <a:rPr lang="en-US" dirty="0"/>
              <a:t>==1, 'YES', ‘NO’)) </a:t>
            </a:r>
          </a:p>
          <a:p>
            <a:pPr>
              <a:buFont typeface="Wingdings" panose="05000000000000000000" pitchFamily="2" charset="2"/>
              <a:buChar char="Ø"/>
            </a:pPr>
            <a:r>
              <a:rPr lang="en-US" dirty="0"/>
              <a:t>options(</a:t>
            </a:r>
            <a:r>
              <a:rPr lang="en-US" dirty="0" err="1"/>
              <a:t>repr.plot.width</a:t>
            </a:r>
            <a:r>
              <a:rPr lang="en-US" dirty="0"/>
              <a:t> =6, </a:t>
            </a:r>
            <a:r>
              <a:rPr lang="en-US" dirty="0" err="1"/>
              <a:t>repr.plot.height</a:t>
            </a:r>
            <a:r>
              <a:rPr lang="en-US" dirty="0"/>
              <a:t> = 2) </a:t>
            </a:r>
          </a:p>
          <a:p>
            <a:pPr>
              <a:buFont typeface="Wingdings" panose="05000000000000000000" pitchFamily="2" charset="2"/>
              <a:buChar char="Ø"/>
            </a:pPr>
            <a:r>
              <a:rPr lang="en-US" dirty="0" err="1"/>
              <a:t>ggplot</a:t>
            </a:r>
            <a:r>
              <a:rPr lang="en-US" dirty="0"/>
              <a:t>(telco, </a:t>
            </a:r>
            <a:r>
              <a:rPr lang="en-US" dirty="0" err="1"/>
              <a:t>aes</a:t>
            </a:r>
            <a:r>
              <a:rPr lang="en-US" dirty="0"/>
              <a:t>(y= tenure, x = "", fill = Churn)) + </a:t>
            </a:r>
            <a:r>
              <a:rPr lang="en-US" dirty="0" err="1"/>
              <a:t>geom_boxplot</a:t>
            </a:r>
            <a:r>
              <a:rPr lang="en-US" dirty="0"/>
              <a:t>()+ </a:t>
            </a:r>
            <a:r>
              <a:rPr lang="en-US" dirty="0" err="1"/>
              <a:t>theme_bw</a:t>
            </a:r>
            <a:r>
              <a:rPr lang="en-US" dirty="0"/>
              <a:t>()+ </a:t>
            </a:r>
            <a:r>
              <a:rPr lang="en-US" dirty="0" err="1"/>
              <a:t>xlab</a:t>
            </a:r>
            <a:r>
              <a:rPr lang="en-US" dirty="0"/>
              <a:t>(" ")</a:t>
            </a:r>
          </a:p>
          <a:p>
            <a:pPr>
              <a:buFont typeface="Wingdings" panose="05000000000000000000" pitchFamily="2" charset="2"/>
              <a:buChar char="Ø"/>
            </a:pPr>
            <a:r>
              <a:rPr lang="en-US" dirty="0" err="1"/>
              <a:t>ggplot</a:t>
            </a:r>
            <a:r>
              <a:rPr lang="en-US" dirty="0"/>
              <a:t>(telco, </a:t>
            </a:r>
            <a:r>
              <a:rPr lang="en-US" dirty="0" err="1"/>
              <a:t>aes</a:t>
            </a:r>
            <a:r>
              <a:rPr lang="en-US" dirty="0"/>
              <a:t>(y= </a:t>
            </a:r>
            <a:r>
              <a:rPr lang="en-US" dirty="0" err="1"/>
              <a:t>MonthlyCharges</a:t>
            </a:r>
            <a:r>
              <a:rPr lang="en-US" dirty="0"/>
              <a:t>, x = "", fill = Churn)) + </a:t>
            </a:r>
            <a:r>
              <a:rPr lang="en-US" dirty="0" err="1"/>
              <a:t>geom_boxplot</a:t>
            </a:r>
            <a:r>
              <a:rPr lang="en-US" dirty="0"/>
              <a:t>()+ </a:t>
            </a:r>
            <a:r>
              <a:rPr lang="en-US" dirty="0" err="1"/>
              <a:t>theme_bw</a:t>
            </a:r>
            <a:r>
              <a:rPr lang="en-US" dirty="0"/>
              <a:t>()+ </a:t>
            </a:r>
            <a:r>
              <a:rPr lang="en-US" dirty="0" err="1"/>
              <a:t>xlab</a:t>
            </a:r>
            <a:r>
              <a:rPr lang="en-US" dirty="0"/>
              <a:t>(" ")</a:t>
            </a:r>
          </a:p>
          <a:p>
            <a:pPr>
              <a:buFont typeface="Wingdings" panose="05000000000000000000" pitchFamily="2" charset="2"/>
              <a:buChar char="Ø"/>
            </a:pPr>
            <a:r>
              <a:rPr lang="en-US" dirty="0" err="1"/>
              <a:t>ggplot</a:t>
            </a:r>
            <a:r>
              <a:rPr lang="en-US" dirty="0"/>
              <a:t>(telco, </a:t>
            </a:r>
            <a:r>
              <a:rPr lang="en-US" dirty="0" err="1"/>
              <a:t>aes</a:t>
            </a:r>
            <a:r>
              <a:rPr lang="en-US" dirty="0"/>
              <a:t>(y= </a:t>
            </a:r>
            <a:r>
              <a:rPr lang="en-US" dirty="0" err="1"/>
              <a:t>TotalCharges</a:t>
            </a:r>
            <a:r>
              <a:rPr lang="en-US" dirty="0"/>
              <a:t>, x = "", fill = Churn)) + </a:t>
            </a:r>
            <a:r>
              <a:rPr lang="en-US" dirty="0" err="1"/>
              <a:t>geom_boxplot</a:t>
            </a:r>
            <a:r>
              <a:rPr lang="en-US" dirty="0"/>
              <a:t>()+ </a:t>
            </a:r>
            <a:r>
              <a:rPr lang="en-US" dirty="0" err="1"/>
              <a:t>theme_bw</a:t>
            </a:r>
            <a:r>
              <a:rPr lang="en-US" dirty="0"/>
              <a:t>()+ </a:t>
            </a:r>
            <a:r>
              <a:rPr lang="en-US" dirty="0" err="1"/>
              <a:t>xlab</a:t>
            </a:r>
            <a:r>
              <a:rPr lang="en-US" dirty="0"/>
              <a:t>(" ") </a:t>
            </a:r>
          </a:p>
          <a:p>
            <a:pPr>
              <a:buFont typeface="Wingdings" panose="05000000000000000000" pitchFamily="2" charset="2"/>
              <a:buChar char="Ø"/>
            </a:pPr>
            <a:r>
              <a:rPr lang="en-US" dirty="0"/>
              <a:t>options(</a:t>
            </a:r>
            <a:r>
              <a:rPr lang="en-US" dirty="0" err="1"/>
              <a:t>repr.plot.width</a:t>
            </a:r>
            <a:r>
              <a:rPr lang="en-US" dirty="0"/>
              <a:t> =4, </a:t>
            </a:r>
            <a:r>
              <a:rPr lang="en-US" dirty="0" err="1"/>
              <a:t>repr.plot.height</a:t>
            </a:r>
            <a:r>
              <a:rPr lang="en-US" dirty="0"/>
              <a:t> = 4) </a:t>
            </a:r>
          </a:p>
          <a:p>
            <a:pPr>
              <a:buFont typeface="Wingdings" panose="05000000000000000000" pitchFamily="2" charset="2"/>
              <a:buChar char="Ø"/>
            </a:pPr>
            <a:r>
              <a:rPr lang="en-US" dirty="0"/>
              <a:t>boxplot(</a:t>
            </a:r>
            <a:r>
              <a:rPr lang="en-US" dirty="0" err="1"/>
              <a:t>telco$tenure</a:t>
            </a:r>
            <a:r>
              <a:rPr lang="en-US" dirty="0"/>
              <a:t>)$out </a:t>
            </a:r>
          </a:p>
          <a:p>
            <a:pPr>
              <a:buFont typeface="Wingdings" panose="05000000000000000000" pitchFamily="2" charset="2"/>
              <a:buChar char="Ø"/>
            </a:pPr>
            <a:r>
              <a:rPr lang="en-US" dirty="0"/>
              <a:t>boxplot(</a:t>
            </a:r>
            <a:r>
              <a:rPr lang="en-US" dirty="0" err="1"/>
              <a:t>telco$MonthlyCharges</a:t>
            </a:r>
            <a:r>
              <a:rPr lang="en-US" dirty="0"/>
              <a:t>)$out </a:t>
            </a:r>
          </a:p>
          <a:p>
            <a:pPr>
              <a:buFont typeface="Wingdings" panose="05000000000000000000" pitchFamily="2" charset="2"/>
              <a:buChar char="Ø"/>
            </a:pPr>
            <a:r>
              <a:rPr lang="en-US" dirty="0"/>
              <a:t>boxplot(</a:t>
            </a:r>
            <a:r>
              <a:rPr lang="en-US" dirty="0" err="1"/>
              <a:t>telco$TotalCharges</a:t>
            </a:r>
            <a:r>
              <a:rPr lang="en-US" dirty="0"/>
              <a:t>)$out</a:t>
            </a:r>
          </a:p>
          <a:p>
            <a:pPr>
              <a:buFont typeface="Wingdings" panose="05000000000000000000" pitchFamily="2" charset="2"/>
              <a:buChar char="Ø"/>
            </a:pPr>
            <a:r>
              <a:rPr lang="en-US" dirty="0"/>
              <a:t>telco &lt;- </a:t>
            </a:r>
            <a:r>
              <a:rPr lang="en-US" dirty="0" err="1"/>
              <a:t>data.frame</a:t>
            </a:r>
            <a:r>
              <a:rPr lang="en-US" dirty="0"/>
              <a:t>(</a:t>
            </a:r>
            <a:r>
              <a:rPr lang="en-US" dirty="0" err="1"/>
              <a:t>lapply</a:t>
            </a:r>
            <a:r>
              <a:rPr lang="en-US" dirty="0"/>
              <a:t>(telco, function(x) { </a:t>
            </a:r>
            <a:r>
              <a:rPr lang="en-US" dirty="0" err="1"/>
              <a:t>gsub</a:t>
            </a:r>
            <a:r>
              <a:rPr lang="en-US" dirty="0"/>
              <a:t>("No internet service", "No", x)})) </a:t>
            </a:r>
          </a:p>
          <a:p>
            <a:pPr>
              <a:buFont typeface="Wingdings" panose="05000000000000000000" pitchFamily="2" charset="2"/>
              <a:buChar char="Ø"/>
            </a:pPr>
            <a:r>
              <a:rPr lang="en-US" dirty="0"/>
              <a:t>telco &lt;- </a:t>
            </a:r>
            <a:r>
              <a:rPr lang="en-US" dirty="0" err="1"/>
              <a:t>data.frame</a:t>
            </a:r>
            <a:r>
              <a:rPr lang="en-US" dirty="0"/>
              <a:t>(</a:t>
            </a:r>
            <a:r>
              <a:rPr lang="en-US" dirty="0" err="1"/>
              <a:t>lapply</a:t>
            </a:r>
            <a:r>
              <a:rPr lang="en-US" dirty="0"/>
              <a:t>(telco, function(x) { </a:t>
            </a:r>
            <a:r>
              <a:rPr lang="en-US" dirty="0" err="1"/>
              <a:t>gsub</a:t>
            </a:r>
            <a:r>
              <a:rPr lang="en-US" dirty="0"/>
              <a:t>("No phone service", "No", x)}))</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8843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5A4AC3-9A92-4601-91B4-4374B213ACF1}"/>
              </a:ext>
            </a:extLst>
          </p:cNvPr>
          <p:cNvSpPr/>
          <p:nvPr/>
        </p:nvSpPr>
        <p:spPr>
          <a:xfrm>
            <a:off x="404733" y="689548"/>
            <a:ext cx="9893509" cy="6186309"/>
          </a:xfrm>
          <a:prstGeom prst="rect">
            <a:avLst/>
          </a:prstGeom>
        </p:spPr>
        <p:txBody>
          <a:bodyPr wrap="square">
            <a:spAutoFit/>
          </a:bodyPr>
          <a:lstStyle/>
          <a:p>
            <a:pPr marL="285750" indent="-285750">
              <a:buFont typeface="Wingdings" panose="05000000000000000000" pitchFamily="2" charset="2"/>
              <a:buChar char="Ø"/>
            </a:pPr>
            <a:r>
              <a:rPr lang="en-US" dirty="0" err="1"/>
              <a:t>num_columns</a:t>
            </a:r>
            <a:r>
              <a:rPr lang="en-US" dirty="0"/>
              <a:t> &lt;- c("tenure", "</a:t>
            </a:r>
            <a:r>
              <a:rPr lang="en-US" dirty="0" err="1"/>
              <a:t>MonthlyCharges</a:t>
            </a:r>
            <a:r>
              <a:rPr lang="en-US" dirty="0"/>
              <a:t>", "</a:t>
            </a:r>
            <a:r>
              <a:rPr lang="en-US" dirty="0" err="1"/>
              <a:t>TotalCharges</a:t>
            </a:r>
            <a:r>
              <a:rPr lang="en-US" dirty="0"/>
              <a:t>") </a:t>
            </a:r>
          </a:p>
          <a:p>
            <a:pPr marL="285750" indent="-285750">
              <a:buFont typeface="Wingdings" panose="05000000000000000000" pitchFamily="2" charset="2"/>
              <a:buChar char="Ø"/>
            </a:pPr>
            <a:r>
              <a:rPr lang="en-US" dirty="0"/>
              <a:t>telco[</a:t>
            </a:r>
            <a:r>
              <a:rPr lang="en-US" dirty="0" err="1"/>
              <a:t>num_columns</a:t>
            </a:r>
            <a:r>
              <a:rPr lang="en-US" dirty="0"/>
              <a:t>] &lt;- </a:t>
            </a:r>
            <a:r>
              <a:rPr lang="en-US" dirty="0" err="1"/>
              <a:t>sapply</a:t>
            </a:r>
            <a:r>
              <a:rPr lang="en-US" dirty="0"/>
              <a:t>(telco[</a:t>
            </a:r>
            <a:r>
              <a:rPr lang="en-US" dirty="0" err="1"/>
              <a:t>num_columns</a:t>
            </a:r>
            <a:r>
              <a:rPr lang="en-US" dirty="0"/>
              <a:t>], </a:t>
            </a:r>
            <a:r>
              <a:rPr lang="en-US" dirty="0" err="1"/>
              <a:t>as.numeric</a:t>
            </a:r>
            <a:r>
              <a:rPr lang="en-US" dirty="0"/>
              <a:t>)</a:t>
            </a:r>
          </a:p>
          <a:p>
            <a:pPr marL="285750" indent="-285750">
              <a:buFont typeface="Wingdings" panose="05000000000000000000" pitchFamily="2" charset="2"/>
              <a:buChar char="Ø"/>
            </a:pPr>
            <a:r>
              <a:rPr lang="en-US" dirty="0"/>
              <a:t> </a:t>
            </a:r>
            <a:r>
              <a:rPr lang="en-US" dirty="0" err="1"/>
              <a:t>telco_int</a:t>
            </a:r>
            <a:r>
              <a:rPr lang="en-US" dirty="0"/>
              <a:t> &lt;- telco[,c("tenure", "</a:t>
            </a:r>
            <a:r>
              <a:rPr lang="en-US" dirty="0" err="1"/>
              <a:t>MonthlyCharges</a:t>
            </a:r>
            <a:r>
              <a:rPr lang="en-US" dirty="0"/>
              <a:t>", "</a:t>
            </a:r>
            <a:r>
              <a:rPr lang="en-US" dirty="0" err="1"/>
              <a:t>TotalCharges</a:t>
            </a:r>
            <a:r>
              <a:rPr lang="en-US" dirty="0"/>
              <a:t>")] </a:t>
            </a:r>
          </a:p>
          <a:p>
            <a:pPr marL="285750" indent="-285750">
              <a:buFont typeface="Wingdings" panose="05000000000000000000" pitchFamily="2" charset="2"/>
              <a:buChar char="Ø"/>
            </a:pPr>
            <a:r>
              <a:rPr lang="en-US" dirty="0" err="1"/>
              <a:t>telco_int</a:t>
            </a:r>
            <a:r>
              <a:rPr lang="en-US" dirty="0"/>
              <a:t> &lt;- </a:t>
            </a:r>
            <a:r>
              <a:rPr lang="en-US" dirty="0" err="1"/>
              <a:t>data.frame</a:t>
            </a:r>
            <a:r>
              <a:rPr lang="en-US" dirty="0"/>
              <a:t>(scale(</a:t>
            </a:r>
            <a:r>
              <a:rPr lang="en-US" dirty="0" err="1"/>
              <a:t>telco_int</a:t>
            </a:r>
            <a:r>
              <a:rPr lang="en-US" dirty="0"/>
              <a:t>)) </a:t>
            </a:r>
          </a:p>
          <a:p>
            <a:pPr marL="285750" indent="-285750">
              <a:buFont typeface="Wingdings" panose="05000000000000000000" pitchFamily="2" charset="2"/>
              <a:buChar char="Ø"/>
            </a:pPr>
            <a:r>
              <a:rPr lang="en-US" dirty="0"/>
              <a:t>telco &lt;- mutate(telco, </a:t>
            </a:r>
            <a:r>
              <a:rPr lang="en-US" dirty="0" err="1"/>
              <a:t>tenure_bin</a:t>
            </a:r>
            <a:r>
              <a:rPr lang="en-US" dirty="0"/>
              <a:t> = tenure) </a:t>
            </a:r>
          </a:p>
          <a:p>
            <a:pPr marL="285750" indent="-285750">
              <a:buFont typeface="Wingdings" panose="05000000000000000000" pitchFamily="2" charset="2"/>
              <a:buChar char="Ø"/>
            </a:pPr>
            <a:r>
              <a:rPr lang="en-US" dirty="0" err="1"/>
              <a:t>telco$tenure_bin</a:t>
            </a:r>
            <a:r>
              <a:rPr lang="en-US" dirty="0"/>
              <a:t>[</a:t>
            </a:r>
            <a:r>
              <a:rPr lang="en-US" dirty="0" err="1"/>
              <a:t>telco$tenure_bin</a:t>
            </a:r>
            <a:r>
              <a:rPr lang="en-US" dirty="0"/>
              <a:t> &gt;=0 &amp; </a:t>
            </a:r>
            <a:r>
              <a:rPr lang="en-US" dirty="0" err="1"/>
              <a:t>telco$tenure_bin</a:t>
            </a:r>
            <a:r>
              <a:rPr lang="en-US" dirty="0"/>
              <a:t> &lt;= 12] &lt;- '0-1 year' </a:t>
            </a:r>
            <a:r>
              <a:rPr lang="en-US" dirty="0" err="1"/>
              <a:t>telco$tenure_bin</a:t>
            </a:r>
            <a:r>
              <a:rPr lang="en-US" dirty="0"/>
              <a:t>[</a:t>
            </a:r>
            <a:r>
              <a:rPr lang="en-US" dirty="0" err="1"/>
              <a:t>telco$tenure_bin</a:t>
            </a:r>
            <a:r>
              <a:rPr lang="en-US" dirty="0"/>
              <a:t> &gt; 12 &amp; </a:t>
            </a:r>
            <a:r>
              <a:rPr lang="en-US" dirty="0" err="1"/>
              <a:t>telco$tenure_bin</a:t>
            </a:r>
            <a:r>
              <a:rPr lang="en-US" dirty="0"/>
              <a:t> &lt;= 24] &lt;- '1-2 years’</a:t>
            </a:r>
          </a:p>
          <a:p>
            <a:pPr marL="285750" indent="-285750">
              <a:buFont typeface="Wingdings" panose="05000000000000000000" pitchFamily="2" charset="2"/>
              <a:buChar char="Ø"/>
            </a:pPr>
            <a:r>
              <a:rPr lang="en-US" dirty="0" err="1"/>
              <a:t>telco$tenure_bin</a:t>
            </a:r>
            <a:r>
              <a:rPr lang="en-US" dirty="0"/>
              <a:t>[</a:t>
            </a:r>
            <a:r>
              <a:rPr lang="en-US" dirty="0" err="1"/>
              <a:t>telco$tenure_bin</a:t>
            </a:r>
            <a:r>
              <a:rPr lang="en-US" dirty="0"/>
              <a:t> &gt; 24 &amp; </a:t>
            </a:r>
            <a:r>
              <a:rPr lang="en-US" dirty="0" err="1"/>
              <a:t>telco$tenure_bin</a:t>
            </a:r>
            <a:r>
              <a:rPr lang="en-US" dirty="0"/>
              <a:t> &lt;= 36] &lt;- '2-3 years' </a:t>
            </a:r>
            <a:r>
              <a:rPr lang="en-US" dirty="0" err="1"/>
              <a:t>telco$tenure_bin</a:t>
            </a:r>
            <a:r>
              <a:rPr lang="en-US" dirty="0"/>
              <a:t>[</a:t>
            </a:r>
            <a:r>
              <a:rPr lang="en-US" dirty="0" err="1"/>
              <a:t>telco$tenure_bin</a:t>
            </a:r>
            <a:r>
              <a:rPr lang="en-US" dirty="0"/>
              <a:t> &gt; 36 &amp; </a:t>
            </a:r>
            <a:r>
              <a:rPr lang="en-US" dirty="0" err="1"/>
              <a:t>telco$tenure_bin</a:t>
            </a:r>
            <a:r>
              <a:rPr lang="en-US" dirty="0"/>
              <a:t> &lt;= 48] &lt;- '3-4 years' </a:t>
            </a:r>
            <a:r>
              <a:rPr lang="en-US" dirty="0" err="1"/>
              <a:t>telco$tenure_bin</a:t>
            </a:r>
            <a:r>
              <a:rPr lang="en-US" dirty="0"/>
              <a:t>[</a:t>
            </a:r>
            <a:r>
              <a:rPr lang="en-US" dirty="0" err="1"/>
              <a:t>telco$tenure_bin</a:t>
            </a:r>
            <a:r>
              <a:rPr lang="en-US" dirty="0"/>
              <a:t> &gt; 48 &amp; </a:t>
            </a:r>
            <a:r>
              <a:rPr lang="en-US" dirty="0" err="1"/>
              <a:t>telco$tenure_bin</a:t>
            </a:r>
            <a:r>
              <a:rPr lang="en-US" dirty="0"/>
              <a:t> &lt;= 60] &lt;- '4-5 years' </a:t>
            </a:r>
            <a:r>
              <a:rPr lang="en-US" dirty="0" err="1"/>
              <a:t>telco$tenure_bin</a:t>
            </a:r>
            <a:r>
              <a:rPr lang="en-US" dirty="0"/>
              <a:t>[</a:t>
            </a:r>
            <a:r>
              <a:rPr lang="en-US" dirty="0" err="1"/>
              <a:t>telco$tenure_bin</a:t>
            </a:r>
            <a:r>
              <a:rPr lang="en-US" dirty="0"/>
              <a:t> &gt; 60 &amp; </a:t>
            </a:r>
            <a:r>
              <a:rPr lang="en-US" dirty="0" err="1"/>
              <a:t>telco$tenure_bin</a:t>
            </a:r>
            <a:r>
              <a:rPr lang="en-US" dirty="0"/>
              <a:t> &lt;= 72] &lt;- '5-6 years’ </a:t>
            </a:r>
          </a:p>
          <a:p>
            <a:pPr marL="285750" indent="-285750">
              <a:buFont typeface="Wingdings" panose="05000000000000000000" pitchFamily="2" charset="2"/>
              <a:buChar char="Ø"/>
            </a:pPr>
            <a:r>
              <a:rPr lang="en-US" dirty="0" err="1"/>
              <a:t>telco$tenure_bin</a:t>
            </a:r>
            <a:r>
              <a:rPr lang="en-US" dirty="0"/>
              <a:t> &lt;- </a:t>
            </a:r>
            <a:r>
              <a:rPr lang="en-US" dirty="0" err="1"/>
              <a:t>as.factor</a:t>
            </a:r>
            <a:r>
              <a:rPr lang="en-US" dirty="0"/>
              <a:t>(</a:t>
            </a:r>
            <a:r>
              <a:rPr lang="en-US" dirty="0" err="1"/>
              <a:t>telco$tenure_bin</a:t>
            </a:r>
            <a:r>
              <a:rPr lang="en-US" dirty="0"/>
              <a:t>) </a:t>
            </a:r>
          </a:p>
          <a:p>
            <a:pPr marL="285750" indent="-285750">
              <a:buFont typeface="Wingdings" panose="05000000000000000000" pitchFamily="2" charset="2"/>
              <a:buChar char="Ø"/>
            </a:pPr>
            <a:r>
              <a:rPr lang="en-US" dirty="0"/>
              <a:t>options(</a:t>
            </a:r>
            <a:r>
              <a:rPr lang="en-US" dirty="0" err="1"/>
              <a:t>repr.plot.width</a:t>
            </a:r>
            <a:r>
              <a:rPr lang="en-US" dirty="0"/>
              <a:t> =6, </a:t>
            </a:r>
            <a:r>
              <a:rPr lang="en-US" dirty="0" err="1"/>
              <a:t>repr.plot.height</a:t>
            </a:r>
            <a:r>
              <a:rPr lang="en-US" dirty="0"/>
              <a:t> = 3) </a:t>
            </a:r>
          </a:p>
          <a:p>
            <a:pPr marL="285750" indent="-285750">
              <a:buFont typeface="Wingdings" panose="05000000000000000000" pitchFamily="2" charset="2"/>
              <a:buChar char="Ø"/>
            </a:pPr>
            <a:r>
              <a:rPr lang="en-US" dirty="0" err="1"/>
              <a:t>ggplot</a:t>
            </a:r>
            <a:r>
              <a:rPr lang="en-US" dirty="0"/>
              <a:t>(telco, </a:t>
            </a:r>
            <a:r>
              <a:rPr lang="en-US" dirty="0" err="1"/>
              <a:t>aes</a:t>
            </a:r>
            <a:r>
              <a:rPr lang="en-US" dirty="0"/>
              <a:t>(</a:t>
            </a:r>
            <a:r>
              <a:rPr lang="en-US" dirty="0" err="1"/>
              <a:t>tenure_bin</a:t>
            </a:r>
            <a:r>
              <a:rPr lang="en-US" dirty="0"/>
              <a:t>, fill = </a:t>
            </a:r>
            <a:r>
              <a:rPr lang="en-US" dirty="0" err="1"/>
              <a:t>tenure_bin</a:t>
            </a:r>
            <a:r>
              <a:rPr lang="en-US" dirty="0"/>
              <a:t>)) + </a:t>
            </a:r>
            <a:r>
              <a:rPr lang="en-US" dirty="0" err="1"/>
              <a:t>geom_bar</a:t>
            </a:r>
            <a:r>
              <a:rPr lang="en-US" dirty="0"/>
              <a:t>()+ theme1 </a:t>
            </a:r>
          </a:p>
          <a:p>
            <a:pPr marL="285750" indent="-285750">
              <a:buFont typeface="Wingdings" panose="05000000000000000000" pitchFamily="2" charset="2"/>
              <a:buChar char="Ø"/>
            </a:pPr>
            <a:r>
              <a:rPr lang="en-US" dirty="0" err="1"/>
              <a:t>telco_cat</a:t>
            </a:r>
            <a:r>
              <a:rPr lang="en-US" dirty="0"/>
              <a:t> &lt;- telco[,-c(1,6,19,20)]</a:t>
            </a:r>
          </a:p>
          <a:p>
            <a:pPr marL="285750" indent="-285750">
              <a:buFont typeface="Wingdings" panose="05000000000000000000" pitchFamily="2" charset="2"/>
              <a:buChar char="Ø"/>
            </a:pPr>
            <a:r>
              <a:rPr lang="en-US" dirty="0"/>
              <a:t> #Creating Dummy Variables </a:t>
            </a:r>
          </a:p>
          <a:p>
            <a:pPr marL="285750" indent="-285750">
              <a:buFont typeface="Wingdings" panose="05000000000000000000" pitchFamily="2" charset="2"/>
              <a:buChar char="Ø"/>
            </a:pPr>
            <a:r>
              <a:rPr lang="en-US" dirty="0"/>
              <a:t>dummy&lt;- </a:t>
            </a:r>
            <a:r>
              <a:rPr lang="en-US" dirty="0" err="1"/>
              <a:t>data.frame</a:t>
            </a:r>
            <a:r>
              <a:rPr lang="en-US" dirty="0"/>
              <a:t>(</a:t>
            </a:r>
            <a:r>
              <a:rPr lang="en-US" dirty="0" err="1"/>
              <a:t>sapply</a:t>
            </a:r>
            <a:r>
              <a:rPr lang="en-US" dirty="0"/>
              <a:t>(</a:t>
            </a:r>
            <a:r>
              <a:rPr lang="en-US" dirty="0" err="1"/>
              <a:t>telco_cat,function</a:t>
            </a:r>
            <a:r>
              <a:rPr lang="en-US" dirty="0"/>
              <a:t>(x) </a:t>
            </a:r>
            <a:r>
              <a:rPr lang="en-US" dirty="0" err="1"/>
              <a:t>data.frame</a:t>
            </a:r>
            <a:r>
              <a:rPr lang="en-US" dirty="0"/>
              <a:t>(</a:t>
            </a:r>
            <a:r>
              <a:rPr lang="en-US" dirty="0" err="1"/>
              <a:t>model.matrix</a:t>
            </a:r>
            <a:r>
              <a:rPr lang="en-US" dirty="0"/>
              <a:t>(~x-1,data =</a:t>
            </a:r>
            <a:r>
              <a:rPr lang="en-US" dirty="0" err="1"/>
              <a:t>telco_cat</a:t>
            </a:r>
            <a:r>
              <a:rPr lang="en-US" dirty="0"/>
              <a:t>))[,- 1]))</a:t>
            </a:r>
          </a:p>
          <a:p>
            <a:pPr marL="285750" indent="-285750">
              <a:buFont typeface="Wingdings" panose="05000000000000000000" pitchFamily="2" charset="2"/>
              <a:buChar char="Ø"/>
            </a:pPr>
            <a:r>
              <a:rPr lang="en-US" dirty="0"/>
              <a:t>head(dummy)</a:t>
            </a:r>
          </a:p>
          <a:p>
            <a:pPr marL="285750" indent="-285750">
              <a:buFont typeface="Wingdings" panose="05000000000000000000" pitchFamily="2" charset="2"/>
              <a:buChar char="Ø"/>
            </a:pPr>
            <a:r>
              <a:rPr lang="en-US" dirty="0"/>
              <a:t> #Combining the data </a:t>
            </a:r>
          </a:p>
          <a:p>
            <a:pPr marL="285750" indent="-285750">
              <a:buFont typeface="Wingdings" panose="05000000000000000000" pitchFamily="2" charset="2"/>
              <a:buChar char="Ø"/>
            </a:pPr>
            <a:r>
              <a:rPr lang="en-US" dirty="0" err="1"/>
              <a:t>telco_final</a:t>
            </a:r>
            <a:r>
              <a:rPr lang="en-US" dirty="0"/>
              <a:t> &lt;- </a:t>
            </a:r>
            <a:r>
              <a:rPr lang="en-US" dirty="0" err="1"/>
              <a:t>cbind</a:t>
            </a:r>
            <a:r>
              <a:rPr lang="en-US" dirty="0"/>
              <a:t>(</a:t>
            </a:r>
            <a:r>
              <a:rPr lang="en-US" dirty="0" err="1"/>
              <a:t>telco_int,dummy</a:t>
            </a:r>
            <a:r>
              <a:rPr lang="en-US" dirty="0"/>
              <a:t>)</a:t>
            </a:r>
          </a:p>
          <a:p>
            <a:pPr marL="285750" indent="-285750">
              <a:buFont typeface="Wingdings" panose="05000000000000000000" pitchFamily="2" charset="2"/>
              <a:buChar char="Ø"/>
            </a:pPr>
            <a:r>
              <a:rPr lang="en-US" dirty="0"/>
              <a:t> head(</a:t>
            </a:r>
            <a:r>
              <a:rPr lang="en-US" dirty="0" err="1"/>
              <a:t>telco_final</a:t>
            </a:r>
            <a:r>
              <a:rPr lang="en-US" dirty="0"/>
              <a:t>)</a:t>
            </a:r>
          </a:p>
        </p:txBody>
      </p:sp>
    </p:spTree>
    <p:extLst>
      <p:ext uri="{BB962C8B-B14F-4D97-AF65-F5344CB8AC3E}">
        <p14:creationId xmlns:p14="http://schemas.microsoft.com/office/powerpoint/2010/main" val="24946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278922-5397-441C-B9B8-5A6F9E5376B8}"/>
              </a:ext>
            </a:extLst>
          </p:cNvPr>
          <p:cNvSpPr/>
          <p:nvPr/>
        </p:nvSpPr>
        <p:spPr>
          <a:xfrm>
            <a:off x="419725" y="764499"/>
            <a:ext cx="8724275" cy="3139321"/>
          </a:xfrm>
          <a:prstGeom prst="rect">
            <a:avLst/>
          </a:prstGeom>
        </p:spPr>
        <p:txBody>
          <a:bodyPr wrap="square">
            <a:spAutoFit/>
          </a:bodyPr>
          <a:lstStyle/>
          <a:p>
            <a:pPr marL="285750" indent="-285750">
              <a:buFont typeface="Wingdings" panose="05000000000000000000" pitchFamily="2" charset="2"/>
              <a:buChar char="Ø"/>
            </a:pPr>
            <a:r>
              <a:rPr lang="en-US" dirty="0"/>
              <a:t>#Splitting the data</a:t>
            </a:r>
          </a:p>
          <a:p>
            <a:pPr marL="285750" indent="-285750">
              <a:buFont typeface="Wingdings" panose="05000000000000000000" pitchFamily="2" charset="2"/>
              <a:buChar char="Ø"/>
            </a:pPr>
            <a:r>
              <a:rPr lang="en-US" dirty="0"/>
              <a:t> </a:t>
            </a:r>
            <a:r>
              <a:rPr lang="en-US" dirty="0" err="1"/>
              <a:t>set.seed</a:t>
            </a:r>
            <a:r>
              <a:rPr lang="en-US" dirty="0"/>
              <a:t>(123) </a:t>
            </a:r>
          </a:p>
          <a:p>
            <a:pPr marL="285750" indent="-285750">
              <a:buFont typeface="Wingdings" panose="05000000000000000000" pitchFamily="2" charset="2"/>
              <a:buChar char="Ø"/>
            </a:pPr>
            <a:r>
              <a:rPr lang="en-US" dirty="0"/>
              <a:t>indices = </a:t>
            </a:r>
            <a:r>
              <a:rPr lang="en-US" dirty="0" err="1"/>
              <a:t>sample.split</a:t>
            </a:r>
            <a:r>
              <a:rPr lang="en-US" dirty="0"/>
              <a:t>(</a:t>
            </a:r>
            <a:r>
              <a:rPr lang="en-US" dirty="0" err="1"/>
              <a:t>telco_final$Churn</a:t>
            </a:r>
            <a:r>
              <a:rPr lang="en-US" dirty="0"/>
              <a:t>, </a:t>
            </a:r>
            <a:r>
              <a:rPr lang="en-US" dirty="0" err="1"/>
              <a:t>SplitRatio</a:t>
            </a:r>
            <a:r>
              <a:rPr lang="en-US" dirty="0"/>
              <a:t> = 0.7) </a:t>
            </a:r>
          </a:p>
          <a:p>
            <a:pPr marL="285750" indent="-285750">
              <a:buFont typeface="Wingdings" panose="05000000000000000000" pitchFamily="2" charset="2"/>
              <a:buChar char="Ø"/>
            </a:pPr>
            <a:r>
              <a:rPr lang="en-US" dirty="0"/>
              <a:t>train = </a:t>
            </a:r>
            <a:r>
              <a:rPr lang="en-US" dirty="0" err="1"/>
              <a:t>telco_final</a:t>
            </a:r>
            <a:r>
              <a:rPr lang="en-US" dirty="0"/>
              <a:t>[indices,] </a:t>
            </a:r>
          </a:p>
          <a:p>
            <a:pPr marL="285750" indent="-285750">
              <a:buFont typeface="Wingdings" panose="05000000000000000000" pitchFamily="2" charset="2"/>
              <a:buChar char="Ø"/>
            </a:pPr>
            <a:r>
              <a:rPr lang="en-US" dirty="0"/>
              <a:t>validation = </a:t>
            </a:r>
            <a:r>
              <a:rPr lang="en-US" dirty="0" err="1"/>
              <a:t>telco_final</a:t>
            </a:r>
            <a:r>
              <a:rPr lang="en-US" dirty="0"/>
              <a:t>[!(indices),] </a:t>
            </a:r>
          </a:p>
          <a:p>
            <a:pPr marL="285750" indent="-285750">
              <a:buFont typeface="Wingdings" panose="05000000000000000000" pitchFamily="2" charset="2"/>
              <a:buChar char="Ø"/>
            </a:pPr>
            <a:r>
              <a:rPr lang="en-US" dirty="0"/>
              <a:t>model_1 = </a:t>
            </a:r>
            <a:r>
              <a:rPr lang="en-US" dirty="0" err="1"/>
              <a:t>kmeans</a:t>
            </a:r>
            <a:r>
              <a:rPr lang="en-US" dirty="0"/>
              <a:t>(</a:t>
            </a:r>
            <a:r>
              <a:rPr lang="en-US" dirty="0" err="1"/>
              <a:t>telco_final,centers</a:t>
            </a:r>
            <a:r>
              <a:rPr lang="en-US" dirty="0"/>
              <a:t>=2, </a:t>
            </a:r>
            <a:r>
              <a:rPr lang="en-US" dirty="0" err="1"/>
              <a:t>iter.max</a:t>
            </a:r>
            <a:r>
              <a:rPr lang="en-US" dirty="0"/>
              <a:t> = 25, </a:t>
            </a:r>
            <a:r>
              <a:rPr lang="en-US" dirty="0" err="1"/>
              <a:t>nstart</a:t>
            </a:r>
            <a:r>
              <a:rPr lang="en-US" dirty="0"/>
              <a:t>=100) </a:t>
            </a:r>
          </a:p>
          <a:p>
            <a:pPr marL="285750" indent="-285750">
              <a:buFont typeface="Wingdings" panose="05000000000000000000" pitchFamily="2" charset="2"/>
              <a:buChar char="Ø"/>
            </a:pPr>
            <a:r>
              <a:rPr lang="en-US" dirty="0"/>
              <a:t>summary(model_1)</a:t>
            </a:r>
          </a:p>
          <a:p>
            <a:pPr marL="285750" indent="-285750">
              <a:buFont typeface="Wingdings" panose="05000000000000000000" pitchFamily="2" charset="2"/>
              <a:buChar char="Ø"/>
            </a:pPr>
            <a:r>
              <a:rPr lang="en-US" dirty="0"/>
              <a:t>model_1$cluster &lt;- </a:t>
            </a:r>
            <a:r>
              <a:rPr lang="en-US" dirty="0" err="1"/>
              <a:t>as.factor</a:t>
            </a:r>
            <a:r>
              <a:rPr lang="en-US" dirty="0"/>
              <a:t>(model_1$cluster)</a:t>
            </a:r>
          </a:p>
          <a:p>
            <a:pPr marL="285750" indent="-285750">
              <a:buFont typeface="Wingdings" panose="05000000000000000000" pitchFamily="2" charset="2"/>
              <a:buChar char="Ø"/>
            </a:pPr>
            <a:r>
              <a:rPr lang="en-US" dirty="0" err="1"/>
              <a:t>ggplot</a:t>
            </a:r>
            <a:r>
              <a:rPr lang="en-US" dirty="0"/>
              <a:t>(telco, </a:t>
            </a:r>
            <a:r>
              <a:rPr lang="en-US" dirty="0" err="1"/>
              <a:t>aes</a:t>
            </a:r>
            <a:r>
              <a:rPr lang="en-US" dirty="0"/>
              <a:t>(tenure, </a:t>
            </a:r>
            <a:r>
              <a:rPr lang="en-US" dirty="0" err="1"/>
              <a:t>TotalCharges</a:t>
            </a:r>
            <a:r>
              <a:rPr lang="en-US" dirty="0"/>
              <a:t>, color = </a:t>
            </a:r>
            <a:r>
              <a:rPr lang="en-US" dirty="0" err="1"/>
              <a:t>telco$cluster</a:t>
            </a:r>
            <a:r>
              <a:rPr lang="en-US" dirty="0"/>
              <a:t>)) + </a:t>
            </a:r>
            <a:r>
              <a:rPr lang="en-US" dirty="0" err="1"/>
              <a:t>geom_point</a:t>
            </a:r>
            <a:r>
              <a:rPr lang="en-US" dirty="0"/>
              <a:t>()</a:t>
            </a:r>
          </a:p>
          <a:p>
            <a:pPr marL="285750" indent="-285750">
              <a:buFont typeface="Wingdings" panose="05000000000000000000" pitchFamily="2" charset="2"/>
              <a:buChar char="Ø"/>
            </a:pPr>
            <a:r>
              <a:rPr lang="en-US" dirty="0" err="1"/>
              <a:t>pred</a:t>
            </a:r>
            <a:r>
              <a:rPr lang="en-US" dirty="0"/>
              <a:t> &lt;- model_1$betweenss/model_1$totss*100</a:t>
            </a:r>
          </a:p>
          <a:p>
            <a:pPr marL="285750" indent="-285750">
              <a:buFont typeface="Wingdings" panose="05000000000000000000" pitchFamily="2" charset="2"/>
              <a:buChar char="Ø"/>
            </a:pPr>
            <a:r>
              <a:rPr lang="en-US" dirty="0" err="1"/>
              <a:t>pred</a:t>
            </a:r>
            <a:endParaRPr lang="en-US" dirty="0"/>
          </a:p>
        </p:txBody>
      </p:sp>
    </p:spTree>
    <p:extLst>
      <p:ext uri="{BB962C8B-B14F-4D97-AF65-F5344CB8AC3E}">
        <p14:creationId xmlns:p14="http://schemas.microsoft.com/office/powerpoint/2010/main" val="277396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8DCB02-59C0-4B51-B7C0-EB3234E8BF8E}"/>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Results analysis:</a:t>
            </a:r>
          </a:p>
        </p:txBody>
      </p:sp>
      <p:pic>
        <p:nvPicPr>
          <p:cNvPr id="8" name="Content Placeholder 7" descr="A picture containing monitor, drawing&#10;&#10;Description automatically generated">
            <a:extLst>
              <a:ext uri="{FF2B5EF4-FFF2-40B4-BE49-F238E27FC236}">
                <a16:creationId xmlns:a16="http://schemas.microsoft.com/office/drawing/2014/main" id="{066FB243-2935-4E1A-8745-9CEFA6E4AD62}"/>
              </a:ext>
            </a:extLst>
          </p:cNvPr>
          <p:cNvPicPr>
            <a:picLocks noGrp="1" noChangeAspect="1"/>
          </p:cNvPicPr>
          <p:nvPr>
            <p:ph sz="half" idx="2"/>
          </p:nvPr>
        </p:nvPicPr>
        <p:blipFill>
          <a:blip r:embed="rId2"/>
          <a:stretch>
            <a:fillRect/>
          </a:stretch>
        </p:blipFill>
        <p:spPr>
          <a:xfrm>
            <a:off x="4239740" y="5611773"/>
            <a:ext cx="7950170" cy="1308436"/>
          </a:xfrm>
        </p:spPr>
      </p:pic>
      <p:pic>
        <p:nvPicPr>
          <p:cNvPr id="6" name="Content Placeholder 5" descr="A screenshot of a computer&#10;&#10;Description automatically generated">
            <a:extLst>
              <a:ext uri="{FF2B5EF4-FFF2-40B4-BE49-F238E27FC236}">
                <a16:creationId xmlns:a16="http://schemas.microsoft.com/office/drawing/2014/main" id="{3FBBB2AE-AA52-430B-97E4-A4175B4FBC50}"/>
              </a:ext>
            </a:extLst>
          </p:cNvPr>
          <p:cNvPicPr>
            <a:picLocks noGrp="1" noChangeAspect="1"/>
          </p:cNvPicPr>
          <p:nvPr>
            <p:ph sz="half" idx="1"/>
          </p:nvPr>
        </p:nvPicPr>
        <p:blipFill>
          <a:blip r:embed="rId3"/>
          <a:stretch>
            <a:fillRect/>
          </a:stretch>
        </p:blipFill>
        <p:spPr>
          <a:xfrm>
            <a:off x="4241830" y="0"/>
            <a:ext cx="7948080" cy="5611772"/>
          </a:xfrm>
          <a:prstGeom prst="rect">
            <a:avLst/>
          </a:prstGeom>
        </p:spPr>
      </p:pic>
    </p:spTree>
    <p:extLst>
      <p:ext uri="{BB962C8B-B14F-4D97-AF65-F5344CB8AC3E}">
        <p14:creationId xmlns:p14="http://schemas.microsoft.com/office/powerpoint/2010/main" val="363690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B54015BB-5645-40D5-83FD-576FA92A56FD}"/>
              </a:ext>
            </a:extLst>
          </p:cNvPr>
          <p:cNvPicPr>
            <a:picLocks noChangeAspect="1"/>
          </p:cNvPicPr>
          <p:nvPr/>
        </p:nvPicPr>
        <p:blipFill rotWithShape="1">
          <a:blip r:embed="rId2"/>
          <a:srcRect t="32992"/>
          <a:stretch/>
        </p:blipFill>
        <p:spPr>
          <a:xfrm>
            <a:off x="641276" y="643467"/>
            <a:ext cx="4013020" cy="2702558"/>
          </a:xfrm>
          <a:prstGeom prst="rect">
            <a:avLst/>
          </a:prstGeom>
        </p:spPr>
      </p:pic>
      <p:pic>
        <p:nvPicPr>
          <p:cNvPr id="3" name="Picture 2" descr="A close up of text on a white background&#10;&#10;Description automatically generated">
            <a:extLst>
              <a:ext uri="{FF2B5EF4-FFF2-40B4-BE49-F238E27FC236}">
                <a16:creationId xmlns:a16="http://schemas.microsoft.com/office/drawing/2014/main" id="{EF5C5B0A-4AED-439A-8F96-71B9A08FC936}"/>
              </a:ext>
            </a:extLst>
          </p:cNvPr>
          <p:cNvPicPr>
            <a:picLocks noChangeAspect="1"/>
          </p:cNvPicPr>
          <p:nvPr/>
        </p:nvPicPr>
        <p:blipFill rotWithShape="1">
          <a:blip r:embed="rId3"/>
          <a:srcRect t="22369" r="2" b="10693"/>
          <a:stretch/>
        </p:blipFill>
        <p:spPr>
          <a:xfrm>
            <a:off x="643467" y="3509433"/>
            <a:ext cx="4010830" cy="2705099"/>
          </a:xfrm>
          <a:prstGeom prst="rect">
            <a:avLst/>
          </a:prstGeom>
        </p:spPr>
      </p:pic>
      <p:pic>
        <p:nvPicPr>
          <p:cNvPr id="7" name="Picture 6" descr="A picture containing screenshot, drawing&#10;&#10;Description automatically generated">
            <a:extLst>
              <a:ext uri="{FF2B5EF4-FFF2-40B4-BE49-F238E27FC236}">
                <a16:creationId xmlns:a16="http://schemas.microsoft.com/office/drawing/2014/main" id="{F3A116C1-1DA6-4D1B-A84A-60B4FE56E9F9}"/>
              </a:ext>
            </a:extLst>
          </p:cNvPr>
          <p:cNvPicPr>
            <a:picLocks noChangeAspect="1"/>
          </p:cNvPicPr>
          <p:nvPr/>
        </p:nvPicPr>
        <p:blipFill rotWithShape="1">
          <a:blip r:embed="rId4"/>
          <a:srcRect t="13554" b="3513"/>
          <a:stretch/>
        </p:blipFill>
        <p:spPr>
          <a:xfrm>
            <a:off x="4812633" y="643467"/>
            <a:ext cx="6735900" cy="5571066"/>
          </a:xfrm>
          <a:prstGeom prst="rect">
            <a:avLst/>
          </a:prstGeom>
        </p:spPr>
      </p:pic>
    </p:spTree>
    <p:extLst>
      <p:ext uri="{BB962C8B-B14F-4D97-AF65-F5344CB8AC3E}">
        <p14:creationId xmlns:p14="http://schemas.microsoft.com/office/powerpoint/2010/main" val="13372137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3">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D94FFDD-827A-4B90-A5CA-FDB51D4F97E1}"/>
              </a:ext>
            </a:extLst>
          </p:cNvPr>
          <p:cNvPicPr>
            <a:picLocks noChangeAspect="1"/>
          </p:cNvPicPr>
          <p:nvPr/>
        </p:nvPicPr>
        <p:blipFill rotWithShape="1">
          <a:blip r:embed="rId2"/>
          <a:srcRect t="15245" r="4" b="16762"/>
          <a:stretch/>
        </p:blipFill>
        <p:spPr>
          <a:xfrm>
            <a:off x="641276" y="643467"/>
            <a:ext cx="4013020" cy="2702558"/>
          </a:xfrm>
          <a:prstGeom prst="rect">
            <a:avLst/>
          </a:prstGeom>
        </p:spPr>
      </p:pic>
      <p:pic>
        <p:nvPicPr>
          <p:cNvPr id="3" name="Picture 2" descr="A picture containing white&#10;&#10;Description automatically generated">
            <a:extLst>
              <a:ext uri="{FF2B5EF4-FFF2-40B4-BE49-F238E27FC236}">
                <a16:creationId xmlns:a16="http://schemas.microsoft.com/office/drawing/2014/main" id="{99F1F110-90D4-45CD-BFE3-B2D60709013F}"/>
              </a:ext>
            </a:extLst>
          </p:cNvPr>
          <p:cNvPicPr>
            <a:picLocks noChangeAspect="1"/>
          </p:cNvPicPr>
          <p:nvPr/>
        </p:nvPicPr>
        <p:blipFill rotWithShape="1">
          <a:blip r:embed="rId3"/>
          <a:srcRect t="21811" r="-6" b="10556"/>
          <a:stretch/>
        </p:blipFill>
        <p:spPr>
          <a:xfrm>
            <a:off x="643467" y="3509433"/>
            <a:ext cx="4010830" cy="270509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B7E5924-BEF4-4AF6-8819-2B5ABDCF8FF6}"/>
              </a:ext>
            </a:extLst>
          </p:cNvPr>
          <p:cNvPicPr>
            <a:picLocks noChangeAspect="1"/>
          </p:cNvPicPr>
          <p:nvPr/>
        </p:nvPicPr>
        <p:blipFill rotWithShape="1">
          <a:blip r:embed="rId4"/>
          <a:srcRect t="16876" r="1" b="2"/>
          <a:stretch/>
        </p:blipFill>
        <p:spPr>
          <a:xfrm>
            <a:off x="4812633" y="643467"/>
            <a:ext cx="6735900" cy="5571066"/>
          </a:xfrm>
          <a:prstGeom prst="rect">
            <a:avLst/>
          </a:prstGeom>
        </p:spPr>
      </p:pic>
    </p:spTree>
    <p:extLst>
      <p:ext uri="{BB962C8B-B14F-4D97-AF65-F5344CB8AC3E}">
        <p14:creationId xmlns:p14="http://schemas.microsoft.com/office/powerpoint/2010/main" val="190307255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F733AD-3545-4AD5-8642-0A461C8097EA}"/>
              </a:ext>
            </a:extLst>
          </p:cNvPr>
          <p:cNvSpPr>
            <a:spLocks noGrp="1"/>
          </p:cNvSpPr>
          <p:nvPr>
            <p:ph type="title"/>
          </p:nvPr>
        </p:nvSpPr>
        <p:spPr>
          <a:xfrm>
            <a:off x="8369643" y="1037967"/>
            <a:ext cx="3054091" cy="4709131"/>
          </a:xfrm>
        </p:spPr>
        <p:txBody>
          <a:bodyPr anchor="ctr">
            <a:normAutofit/>
          </a:bodyPr>
          <a:lstStyle/>
          <a:p>
            <a:r>
              <a:rPr lang="en-US">
                <a:solidFill>
                  <a:srgbClr val="FFFEFF"/>
                </a:solidFill>
              </a:rPr>
              <a:t>conclusion</a:t>
            </a:r>
          </a:p>
        </p:txBody>
      </p:sp>
      <p:graphicFrame>
        <p:nvGraphicFramePr>
          <p:cNvPr id="5" name="Content Placeholder 2">
            <a:extLst>
              <a:ext uri="{FF2B5EF4-FFF2-40B4-BE49-F238E27FC236}">
                <a16:creationId xmlns:a16="http://schemas.microsoft.com/office/drawing/2014/main" id="{703C20E0-075E-4E2F-9E2D-6573B43503E6}"/>
              </a:ext>
            </a:extLst>
          </p:cNvPr>
          <p:cNvGraphicFramePr>
            <a:graphicFrameLocks noGrp="1"/>
          </p:cNvGraphicFramePr>
          <p:nvPr>
            <p:ph idx="1"/>
            <p:extLst>
              <p:ext uri="{D42A27DB-BD31-4B8C-83A1-F6EECF244321}">
                <p14:modId xmlns:p14="http://schemas.microsoft.com/office/powerpoint/2010/main" val="2823126631"/>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19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r>
              <a:rPr lang="en-US" sz="2000" dirty="0">
                <a:solidFill>
                  <a:schemeClr val="bg2"/>
                </a:solidFill>
              </a:rPr>
              <a:t>Submitted by –</a:t>
            </a:r>
          </a:p>
          <a:p>
            <a:r>
              <a:rPr lang="en-US" sz="2000" dirty="0" err="1">
                <a:solidFill>
                  <a:schemeClr val="bg2"/>
                </a:solidFill>
              </a:rPr>
              <a:t>G.G.Krishna</a:t>
            </a:r>
            <a:r>
              <a:rPr lang="en-US" sz="2000" dirty="0">
                <a:solidFill>
                  <a:schemeClr val="bg2"/>
                </a:solidFill>
              </a:rPr>
              <a:t> vamsi</a:t>
            </a:r>
          </a:p>
          <a:p>
            <a:r>
              <a:rPr lang="en-US" sz="2000" dirty="0">
                <a:solidFill>
                  <a:schemeClr val="bg2"/>
                </a:solidFill>
              </a:rPr>
              <a:t>170030383</a:t>
            </a:r>
          </a:p>
          <a:p>
            <a:r>
              <a:rPr lang="en-US" sz="2000" dirty="0">
                <a:solidFill>
                  <a:schemeClr val="bg2"/>
                </a:solidFill>
              </a:rPr>
              <a:t>BDA (S-4)</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DF032-A5A2-46FD-8F8D-BDAD4459A00D}"/>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ABSTRACT</a:t>
            </a:r>
          </a:p>
        </p:txBody>
      </p:sp>
      <p:sp>
        <p:nvSpPr>
          <p:cNvPr id="30" name="Content Placeholder 2">
            <a:extLst>
              <a:ext uri="{FF2B5EF4-FFF2-40B4-BE49-F238E27FC236}">
                <a16:creationId xmlns:a16="http://schemas.microsoft.com/office/drawing/2014/main" id="{4C404564-8A54-4C73-AC6E-1970103568A8}"/>
              </a:ext>
            </a:extLst>
          </p:cNvPr>
          <p:cNvSpPr>
            <a:spLocks noGrp="1"/>
          </p:cNvSpPr>
          <p:nvPr>
            <p:ph idx="1"/>
          </p:nvPr>
        </p:nvSpPr>
        <p:spPr>
          <a:xfrm>
            <a:off x="5155905" y="1113764"/>
            <a:ext cx="6108179" cy="4624327"/>
          </a:xfrm>
        </p:spPr>
        <p:txBody>
          <a:bodyPr anchor="ctr">
            <a:noAutofit/>
          </a:bodyPr>
          <a:lstStyle/>
          <a:p>
            <a:pPr>
              <a:lnSpc>
                <a:spcPct val="90000"/>
              </a:lnSpc>
            </a:pPr>
            <a:r>
              <a:rPr lang="en-US" sz="2000" dirty="0"/>
              <a:t>Cluster analysis is one of the major data analysis methods widely used for many practical applications in emerging areas of data mining. A good clustering method will produce high quality clusters with high intra-cluster similarity and low inter-cluster similarity. </a:t>
            </a:r>
          </a:p>
          <a:p>
            <a:pPr>
              <a:lnSpc>
                <a:spcPct val="90000"/>
              </a:lnSpc>
            </a:pPr>
            <a:r>
              <a:rPr lang="en-US" sz="2000" dirty="0"/>
              <a:t>This research work is carried out on telecommunication domain using k-Means clustering algorithm. </a:t>
            </a:r>
          </a:p>
          <a:p>
            <a:pPr>
              <a:lnSpc>
                <a:spcPct val="90000"/>
              </a:lnSpc>
            </a:pPr>
            <a:r>
              <a:rPr lang="en-US" sz="2000" dirty="0"/>
              <a:t>Telecommunication data is the source data for this analysis. The connection oriented broadband data is given as input to find the clustering quality of the algorithms.</a:t>
            </a:r>
          </a:p>
          <a:p>
            <a:pPr>
              <a:lnSpc>
                <a:spcPct val="90000"/>
              </a:lnSpc>
            </a:pPr>
            <a:r>
              <a:rPr lang="en-US" sz="2000" dirty="0"/>
              <a:t>Distance between the server locations and their connection is considered for clustering. Execution time for each algorithm is analyzed and the results are compared with existing models. Results found in comparison study are satisfactory. </a:t>
            </a:r>
          </a:p>
          <a:p>
            <a:pPr>
              <a:lnSpc>
                <a:spcPct val="90000"/>
              </a:lnSpc>
            </a:pPr>
            <a:r>
              <a:rPr lang="en-US" sz="2000" dirty="0"/>
              <a:t>Keywords— k-Means Algorithm, Data Clustering, Time Complexity, Telecommunication Data</a:t>
            </a:r>
          </a:p>
        </p:txBody>
      </p:sp>
    </p:spTree>
    <p:extLst>
      <p:ext uri="{BB962C8B-B14F-4D97-AF65-F5344CB8AC3E}">
        <p14:creationId xmlns:p14="http://schemas.microsoft.com/office/powerpoint/2010/main" val="4091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8B00-A489-4EB3-8209-F2F888DD953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389F7A-761D-44DF-BC36-B9FB6746801E}"/>
              </a:ext>
            </a:extLst>
          </p:cNvPr>
          <p:cNvSpPr>
            <a:spLocks noGrp="1"/>
          </p:cNvSpPr>
          <p:nvPr>
            <p:ph idx="1"/>
          </p:nvPr>
        </p:nvSpPr>
        <p:spPr>
          <a:xfrm>
            <a:off x="581192" y="1715956"/>
            <a:ext cx="11029615" cy="4999637"/>
          </a:xfrm>
        </p:spPr>
        <p:txBody>
          <a:bodyPr>
            <a:normAutofit/>
          </a:bodyPr>
          <a:lstStyle/>
          <a:p>
            <a:r>
              <a:rPr lang="en-US" sz="2000" dirty="0"/>
              <a:t>Data mining (knowledge discovery from data) ◦ Extraction of interesting (non-trivial, implicit, previously unknown and potentially useful) patterns or knowledge from huge amount of data.</a:t>
            </a:r>
          </a:p>
          <a:p>
            <a:r>
              <a:rPr lang="en-US" sz="2000" dirty="0"/>
              <a:t>Data Mining (DM) is a convenient way of extracting patterns, which represents knowledge implicitly stored in large data sets and focuses on issues relating to their feasibility, usefulness, effectiveness and scalability.</a:t>
            </a:r>
          </a:p>
          <a:p>
            <a:r>
              <a:rPr lang="en-US" sz="2000" dirty="0"/>
              <a:t>Data mining approach and its technology is used to extract the unknown pattern from the large set of data for the business and real time applications. It can be viewed as an essential step in the process of knowledge discovery. </a:t>
            </a:r>
          </a:p>
          <a:p>
            <a:r>
              <a:rPr lang="en-US" sz="2000" dirty="0"/>
              <a:t>Data mining approach and its technology is used to extract the unknown pattern from the large set of data for the business and real time applications. It can be viewed as an essential step in the process of knowledge discovery. </a:t>
            </a:r>
          </a:p>
          <a:p>
            <a:r>
              <a:rPr lang="en-US" sz="2000" dirty="0"/>
              <a:t>Started as little more than a dry extension of DM techniques, DM is now bringing important contributions in crucial fields of investigations.</a:t>
            </a:r>
          </a:p>
        </p:txBody>
      </p:sp>
    </p:spTree>
    <p:extLst>
      <p:ext uri="{BB962C8B-B14F-4D97-AF65-F5344CB8AC3E}">
        <p14:creationId xmlns:p14="http://schemas.microsoft.com/office/powerpoint/2010/main" val="3654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9BEA9A-133F-4FA4-A685-67140D65205A}"/>
              </a:ext>
            </a:extLst>
          </p:cNvPr>
          <p:cNvSpPr>
            <a:spLocks noGrp="1"/>
          </p:cNvSpPr>
          <p:nvPr>
            <p:ph idx="1"/>
          </p:nvPr>
        </p:nvSpPr>
        <p:spPr>
          <a:xfrm>
            <a:off x="581192" y="994119"/>
            <a:ext cx="11029615" cy="5852158"/>
          </a:xfrm>
        </p:spPr>
        <p:txBody>
          <a:bodyPr>
            <a:normAutofit fontScale="92500" lnSpcReduction="10000"/>
          </a:bodyPr>
          <a:lstStyle/>
          <a:p>
            <a:r>
              <a:rPr lang="en-US" sz="2400" dirty="0"/>
              <a:t>Data mining can be performed on various types of databases and information repositories, but the kind of patterns to be found are specified by various data mining functionalities like class/concept description, association, correlation analysis, classification, prediction, cluster analysis etc. </a:t>
            </a:r>
          </a:p>
          <a:p>
            <a:r>
              <a:rPr lang="en-US" sz="2400" dirty="0"/>
              <a:t>Among these, Cluster analysis is one of the major data analysis method widely used for many practical applications in emerging areas </a:t>
            </a:r>
          </a:p>
          <a:p>
            <a:r>
              <a:rPr lang="en-US" sz="2400" dirty="0"/>
              <a:t>Clustering is the process of finding groups of objects such that the objects in a group will be similar (or related) to one another and different from (or unrelated to) the objects in other groups.</a:t>
            </a:r>
          </a:p>
          <a:p>
            <a:r>
              <a:rPr lang="en-US" sz="2400" dirty="0"/>
              <a:t>The quality of a clustering result depends on both the similarity measure used by the method and its implementation and also by its ability to discover some or all of the hidden patterns.</a:t>
            </a:r>
          </a:p>
          <a:p>
            <a:r>
              <a:rPr lang="en-US" sz="2400" dirty="0"/>
              <a:t>Different clustering approaches may yield different results. </a:t>
            </a:r>
          </a:p>
          <a:p>
            <a:r>
              <a:rPr lang="en-US" sz="2400" dirty="0"/>
              <a:t>This research work compares two of the partitioning based clustering techniques namely k-Means and k-Medoids via its performance based on their execution time.</a:t>
            </a:r>
          </a:p>
          <a:p>
            <a:endParaRPr lang="en-US" sz="2400" dirty="0">
              <a:solidFill>
                <a:schemeClr val="accent2">
                  <a:lumMod val="50000"/>
                </a:schemeClr>
              </a:solidFill>
            </a:endParaRPr>
          </a:p>
        </p:txBody>
      </p:sp>
    </p:spTree>
    <p:extLst>
      <p:ext uri="{BB962C8B-B14F-4D97-AF65-F5344CB8AC3E}">
        <p14:creationId xmlns:p14="http://schemas.microsoft.com/office/powerpoint/2010/main" val="207322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8A31-1AA9-4092-B658-BE40ACBF567B}"/>
              </a:ext>
            </a:extLst>
          </p:cNvPr>
          <p:cNvSpPr>
            <a:spLocks noGrp="1"/>
          </p:cNvSpPr>
          <p:nvPr>
            <p:ph type="title"/>
          </p:nvPr>
        </p:nvSpPr>
        <p:spPr/>
        <p:txBody>
          <a:bodyPr/>
          <a:lstStyle/>
          <a:p>
            <a:r>
              <a:rPr lang="en-US"/>
              <a:t>PROPOSED SYSTEM </a:t>
            </a:r>
            <a:endParaRPr lang="en-US" dirty="0"/>
          </a:p>
        </p:txBody>
      </p:sp>
      <p:sp>
        <p:nvSpPr>
          <p:cNvPr id="3" name="Content Placeholder 2">
            <a:extLst>
              <a:ext uri="{FF2B5EF4-FFF2-40B4-BE49-F238E27FC236}">
                <a16:creationId xmlns:a16="http://schemas.microsoft.com/office/drawing/2014/main" id="{2951F268-D294-4EE5-A181-AF1625B2684C}"/>
              </a:ext>
            </a:extLst>
          </p:cNvPr>
          <p:cNvSpPr>
            <a:spLocks noGrp="1"/>
          </p:cNvSpPr>
          <p:nvPr>
            <p:ph idx="1"/>
          </p:nvPr>
        </p:nvSpPr>
        <p:spPr>
          <a:xfrm>
            <a:off x="581192" y="1715956"/>
            <a:ext cx="11029615" cy="5142044"/>
          </a:xfrm>
        </p:spPr>
        <p:txBody>
          <a:bodyPr>
            <a:normAutofit/>
          </a:bodyPr>
          <a:lstStyle/>
          <a:p>
            <a:r>
              <a:rPr lang="en-US" sz="2000" dirty="0"/>
              <a:t>An Enhanced k-means algorithm to improve the Efficiency Using Normal Distribution Data Points is discussed by Napoleon and Ganga Lakshmi in their research work.</a:t>
            </a:r>
          </a:p>
          <a:p>
            <a:r>
              <a:rPr lang="en-US" sz="2000" dirty="0"/>
              <a:t>This paper proposes a method for making the k-means algorithm more effective and efficient; so as to get better clustering with reduced complexity. </a:t>
            </a:r>
          </a:p>
          <a:p>
            <a:r>
              <a:rPr lang="en-US" sz="2000" dirty="0"/>
              <a:t>In this research, the most representative algorithms k-Means and the Enhanced </a:t>
            </a:r>
            <a:r>
              <a:rPr lang="en-US" sz="2000" dirty="0" err="1"/>
              <a:t>kMeans</a:t>
            </a:r>
            <a:r>
              <a:rPr lang="en-US" sz="2000" dirty="0"/>
              <a:t> were examined and analyzed based on their basic approach. </a:t>
            </a:r>
          </a:p>
          <a:p>
            <a:r>
              <a:rPr lang="en-US" sz="2000" dirty="0"/>
              <a:t>They found that the elapsed time taken by proposed enhanced k-means is less than k-means algorithm. </a:t>
            </a:r>
          </a:p>
          <a:p>
            <a:r>
              <a:rPr lang="en-US" sz="2000" dirty="0"/>
              <a:t>A work carried out by </a:t>
            </a:r>
            <a:r>
              <a:rPr lang="en-US" sz="2000" dirty="0" err="1"/>
              <a:t>Benderskaya</a:t>
            </a:r>
            <a:r>
              <a:rPr lang="en-US" sz="2000" dirty="0"/>
              <a:t> et al., titled as “Self-organized Clustering and Classification: A Unified Approach via Distributed Chaotic Computing” describes a unified approach to solve clustering and classification problems by means of oscillatory neural networks with chaotic dynamics.</a:t>
            </a:r>
          </a:p>
          <a:p>
            <a:r>
              <a:rPr lang="en-US" sz="2000" dirty="0"/>
              <a:t>The advantages of distributed clusters formation in comparison to centers of clusters estimation are demonstrated. New approach to clustering on-the-fly is proposed.</a:t>
            </a:r>
          </a:p>
          <a:p>
            <a:r>
              <a:rPr lang="en-US" sz="2000" dirty="0"/>
              <a:t> </a:t>
            </a:r>
          </a:p>
        </p:txBody>
      </p:sp>
    </p:spTree>
    <p:extLst>
      <p:ext uri="{BB962C8B-B14F-4D97-AF65-F5344CB8AC3E}">
        <p14:creationId xmlns:p14="http://schemas.microsoft.com/office/powerpoint/2010/main" val="165983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EE701-2363-4B4D-8F71-312C81E6A234}"/>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Modules Description </a:t>
            </a:r>
          </a:p>
        </p:txBody>
      </p:sp>
      <p:sp>
        <p:nvSpPr>
          <p:cNvPr id="12" name="Rectangle 1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C0FDA33-0132-4BDA-AB64-409E001D3329}"/>
              </a:ext>
            </a:extLst>
          </p:cNvPr>
          <p:cNvGraphicFramePr>
            <a:graphicFrameLocks noGrp="1"/>
          </p:cNvGraphicFramePr>
          <p:nvPr>
            <p:ph idx="1"/>
            <p:extLst>
              <p:ext uri="{D42A27DB-BD31-4B8C-83A1-F6EECF244321}">
                <p14:modId xmlns:p14="http://schemas.microsoft.com/office/powerpoint/2010/main" val="317070078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4711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4E2D-DDDB-4E13-B0F3-2E0150CD308D}"/>
              </a:ext>
            </a:extLst>
          </p:cNvPr>
          <p:cNvSpPr>
            <a:spLocks noGrp="1"/>
          </p:cNvSpPr>
          <p:nvPr>
            <p:ph type="title"/>
          </p:nvPr>
        </p:nvSpPr>
        <p:spPr>
          <a:xfrm>
            <a:off x="581192" y="702156"/>
            <a:ext cx="11029616" cy="1013800"/>
          </a:xfrm>
        </p:spPr>
        <p:txBody>
          <a:bodyPr>
            <a:normAutofit/>
          </a:bodyPr>
          <a:lstStyle/>
          <a:p>
            <a:r>
              <a:rPr lang="en-US" dirty="0"/>
              <a:t>DESIGN &amp; IMPLEMENTATION</a:t>
            </a:r>
          </a:p>
        </p:txBody>
      </p:sp>
      <p:sp>
        <p:nvSpPr>
          <p:cNvPr id="12" name="Rectangle 11">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9BB4C21B-2EDA-494F-BAC0-86CC4158D967}"/>
              </a:ext>
            </a:extLst>
          </p:cNvPr>
          <p:cNvPicPr>
            <a:picLocks noChangeAspect="1"/>
          </p:cNvPicPr>
          <p:nvPr/>
        </p:nvPicPr>
        <p:blipFill rotWithShape="1">
          <a:blip r:embed="rId2"/>
          <a:srcRect l="27061" r="9702" b="-2"/>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2E1C4E2C-A123-4791-B035-70CF4B2A0893}"/>
              </a:ext>
            </a:extLst>
          </p:cNvPr>
          <p:cNvSpPr>
            <a:spLocks noGrp="1"/>
          </p:cNvSpPr>
          <p:nvPr>
            <p:ph idx="1"/>
          </p:nvPr>
        </p:nvSpPr>
        <p:spPr>
          <a:xfrm>
            <a:off x="6335805" y="2180496"/>
            <a:ext cx="5275001" cy="4045683"/>
          </a:xfrm>
        </p:spPr>
        <p:txBody>
          <a:bodyPr>
            <a:noAutofit/>
          </a:bodyPr>
          <a:lstStyle/>
          <a:p>
            <a:pPr marL="0" indent="0">
              <a:lnSpc>
                <a:spcPct val="90000"/>
              </a:lnSpc>
              <a:buNone/>
            </a:pPr>
            <a:endParaRPr lang="en-US" sz="20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000" dirty="0"/>
              <a:t>ALGORITHMS:</a:t>
            </a:r>
          </a:p>
          <a:p>
            <a:pPr marL="0" indent="0">
              <a:lnSpc>
                <a:spcPct val="90000"/>
              </a:lnSpc>
              <a:buNone/>
            </a:pPr>
            <a:r>
              <a:rPr lang="en-US" sz="2000" dirty="0"/>
              <a:t>The k-Means is one of the simplest unsupervised learning algorithms that solve the well known clustering problem. The procedure follows a simple and easy way to classify a given data set through a certain number of clusters (assume k clusters) fixed a priori . This algorithm aims at minimizing an objective function, in this case a squared error function. The objective function is as follows:</a:t>
            </a:r>
          </a:p>
          <a:p>
            <a:pPr marL="0" indent="0">
              <a:lnSpc>
                <a:spcPct val="90000"/>
              </a:lnSpc>
              <a:buNone/>
            </a:pPr>
            <a:r>
              <a:rPr lang="en-US" sz="2000" dirty="0"/>
              <a:t>  </a:t>
            </a:r>
          </a:p>
          <a:p>
            <a:pPr marL="0" indent="0">
              <a:lnSpc>
                <a:spcPct val="90000"/>
              </a:lnSpc>
              <a:buNone/>
            </a:pPr>
            <a:endParaRPr lang="en-US" sz="20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endParaRPr lang="en-US" sz="2000" dirty="0"/>
          </a:p>
          <a:p>
            <a:pPr>
              <a:lnSpc>
                <a:spcPct val="90000"/>
              </a:lnSpc>
            </a:pPr>
            <a:endParaRPr lang="en-US" sz="2000" dirty="0"/>
          </a:p>
        </p:txBody>
      </p:sp>
    </p:spTree>
    <p:extLst>
      <p:ext uri="{BB962C8B-B14F-4D97-AF65-F5344CB8AC3E}">
        <p14:creationId xmlns:p14="http://schemas.microsoft.com/office/powerpoint/2010/main" val="72594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EDDF4-BF25-4D31-B790-8334546D1DC5}"/>
              </a:ext>
            </a:extLst>
          </p:cNvPr>
          <p:cNvSpPr>
            <a:spLocks noGrp="1"/>
          </p:cNvSpPr>
          <p:nvPr>
            <p:ph idx="1"/>
          </p:nvPr>
        </p:nvSpPr>
        <p:spPr>
          <a:xfrm>
            <a:off x="581192" y="1005842"/>
            <a:ext cx="11029615" cy="4852958"/>
          </a:xfrm>
        </p:spPr>
        <p:txBody>
          <a:bodyPr>
            <a:normAutofit/>
          </a:bodyPr>
          <a:lstStyle/>
          <a:p>
            <a:pPr>
              <a:lnSpc>
                <a:spcPct val="90000"/>
              </a:lnSpc>
            </a:pPr>
            <a:r>
              <a:rPr lang="en-US" sz="2000" dirty="0">
                <a:solidFill>
                  <a:schemeClr val="accent2">
                    <a:lumMod val="50000"/>
                  </a:schemeClr>
                </a:solidFill>
              </a:rPr>
              <a:t>The algorithm is composed of the following steps:</a:t>
            </a:r>
          </a:p>
          <a:p>
            <a:pPr>
              <a:lnSpc>
                <a:spcPct val="90000"/>
              </a:lnSpc>
            </a:pPr>
            <a:r>
              <a:rPr lang="en-US" sz="2000" b="1" dirty="0">
                <a:solidFill>
                  <a:schemeClr val="accent2">
                    <a:lumMod val="50000"/>
                  </a:schemeClr>
                </a:solidFill>
              </a:rPr>
              <a:t>Step 1</a:t>
            </a:r>
            <a:r>
              <a:rPr lang="en-US" sz="2000" dirty="0">
                <a:solidFill>
                  <a:schemeClr val="accent2">
                    <a:lumMod val="50000"/>
                  </a:schemeClr>
                </a:solidFill>
              </a:rPr>
              <a:t>: Place k points into the space represented by the objects that are being clustered. These points represent 		 initial group centroids.</a:t>
            </a:r>
          </a:p>
          <a:p>
            <a:pPr>
              <a:lnSpc>
                <a:spcPct val="90000"/>
              </a:lnSpc>
            </a:pPr>
            <a:r>
              <a:rPr lang="en-US" sz="2000" b="1" dirty="0">
                <a:solidFill>
                  <a:schemeClr val="accent2">
                    <a:lumMod val="50000"/>
                  </a:schemeClr>
                </a:solidFill>
              </a:rPr>
              <a:t>Step 2</a:t>
            </a:r>
            <a:r>
              <a:rPr lang="en-US" sz="2000" dirty="0">
                <a:solidFill>
                  <a:schemeClr val="accent2">
                    <a:lumMod val="50000"/>
                  </a:schemeClr>
                </a:solidFill>
              </a:rPr>
              <a:t>: Assign each object to the group that has the closest centroid.</a:t>
            </a:r>
          </a:p>
          <a:p>
            <a:pPr>
              <a:lnSpc>
                <a:spcPct val="90000"/>
              </a:lnSpc>
            </a:pPr>
            <a:r>
              <a:rPr lang="en-US" sz="2000" b="1" dirty="0">
                <a:solidFill>
                  <a:schemeClr val="accent2">
                    <a:lumMod val="50000"/>
                  </a:schemeClr>
                </a:solidFill>
              </a:rPr>
              <a:t>Step 3</a:t>
            </a:r>
            <a:r>
              <a:rPr lang="en-US" sz="2000" dirty="0">
                <a:solidFill>
                  <a:schemeClr val="accent2">
                    <a:lumMod val="50000"/>
                  </a:schemeClr>
                </a:solidFill>
              </a:rPr>
              <a:t>: When all objects have been assigned, recalculate the positions of the k centroids. </a:t>
            </a:r>
          </a:p>
          <a:p>
            <a:pPr>
              <a:lnSpc>
                <a:spcPct val="90000"/>
              </a:lnSpc>
            </a:pPr>
            <a:r>
              <a:rPr lang="en-US" sz="2000" b="1" dirty="0">
                <a:solidFill>
                  <a:schemeClr val="accent2">
                    <a:lumMod val="50000"/>
                  </a:schemeClr>
                </a:solidFill>
              </a:rPr>
              <a:t>Step 4</a:t>
            </a:r>
            <a:r>
              <a:rPr lang="en-US" sz="2000" dirty="0">
                <a:solidFill>
                  <a:schemeClr val="accent2">
                    <a:lumMod val="50000"/>
                  </a:schemeClr>
                </a:solidFill>
              </a:rPr>
              <a:t>: Repeat Steps 2 and 3 until the centroids no longer move.</a:t>
            </a:r>
          </a:p>
          <a:p>
            <a:pPr>
              <a:lnSpc>
                <a:spcPct val="90000"/>
              </a:lnSpc>
            </a:pPr>
            <a:endParaRPr lang="en-US" sz="2000" dirty="0">
              <a:solidFill>
                <a:schemeClr val="accent2">
                  <a:lumMod val="50000"/>
                </a:schemeClr>
              </a:solidFill>
            </a:endParaRPr>
          </a:p>
          <a:p>
            <a:pPr>
              <a:lnSpc>
                <a:spcPct val="90000"/>
              </a:lnSpc>
            </a:pPr>
            <a:r>
              <a:rPr lang="en-US" sz="2000" dirty="0">
                <a:solidFill>
                  <a:schemeClr val="accent2">
                    <a:lumMod val="50000"/>
                  </a:schemeClr>
                </a:solidFill>
              </a:rPr>
              <a:t>This produces a separation of the objects into groups from which the metric to be minimized can be calculated. Although it can be proved that the procedure will always terminate, the k-Means algorithm does not necessarily find the most optimal configuration, corresponding to the global objective function minimum .</a:t>
            </a:r>
          </a:p>
          <a:p>
            <a:pPr>
              <a:lnSpc>
                <a:spcPct val="90000"/>
              </a:lnSpc>
            </a:pPr>
            <a:r>
              <a:rPr lang="en-US" sz="2000" dirty="0">
                <a:solidFill>
                  <a:schemeClr val="accent2">
                    <a:lumMod val="50000"/>
                  </a:schemeClr>
                </a:solidFill>
              </a:rPr>
              <a:t> This k-Means is a simple algorithm that has been adapted to many problem domains .</a:t>
            </a:r>
          </a:p>
          <a:p>
            <a:pPr>
              <a:lnSpc>
                <a:spcPct val="90000"/>
              </a:lnSpc>
            </a:pPr>
            <a:endParaRPr lang="en-US" sz="2000" dirty="0">
              <a:solidFill>
                <a:schemeClr val="accent2">
                  <a:lumMod val="50000"/>
                </a:schemeClr>
              </a:solidFill>
            </a:endParaRPr>
          </a:p>
        </p:txBody>
      </p:sp>
    </p:spTree>
    <p:extLst>
      <p:ext uri="{BB962C8B-B14F-4D97-AF65-F5344CB8AC3E}">
        <p14:creationId xmlns:p14="http://schemas.microsoft.com/office/powerpoint/2010/main" val="391809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C08E-237B-490B-BD1D-3F99232C1B1E}"/>
              </a:ext>
            </a:extLst>
          </p:cNvPr>
          <p:cNvSpPr>
            <a:spLocks noGrp="1"/>
          </p:cNvSpPr>
          <p:nvPr>
            <p:ph type="title"/>
          </p:nvPr>
        </p:nvSpPr>
        <p:spPr/>
        <p:txBody>
          <a:bodyPr/>
          <a:lstStyle/>
          <a:p>
            <a:r>
              <a:rPr lang="en-US"/>
              <a:t>PSEUDOCODE</a:t>
            </a:r>
            <a:endParaRPr lang="en-US" dirty="0"/>
          </a:p>
        </p:txBody>
      </p:sp>
      <p:sp>
        <p:nvSpPr>
          <p:cNvPr id="3" name="Content Placeholder 2">
            <a:extLst>
              <a:ext uri="{FF2B5EF4-FFF2-40B4-BE49-F238E27FC236}">
                <a16:creationId xmlns:a16="http://schemas.microsoft.com/office/drawing/2014/main" id="{AFBB9839-7D16-4B45-8386-682779A60169}"/>
              </a:ext>
            </a:extLst>
          </p:cNvPr>
          <p:cNvSpPr>
            <a:spLocks noGrp="1"/>
          </p:cNvSpPr>
          <p:nvPr>
            <p:ph idx="1"/>
          </p:nvPr>
        </p:nvSpPr>
        <p:spPr>
          <a:xfrm>
            <a:off x="581192" y="2180496"/>
            <a:ext cx="11029615" cy="4677504"/>
          </a:xfrm>
        </p:spPr>
        <p:txBody>
          <a:bodyPr>
            <a:normAutofit lnSpcReduction="10000"/>
          </a:bodyPr>
          <a:lstStyle/>
          <a:p>
            <a:pPr>
              <a:buFont typeface="Wingdings" panose="05000000000000000000" pitchFamily="2" charset="2"/>
              <a:buChar char="Ø"/>
            </a:pPr>
            <a:r>
              <a:rPr lang="en-US" dirty="0"/>
              <a:t>library(</a:t>
            </a:r>
            <a:r>
              <a:rPr lang="en-US" dirty="0" err="1"/>
              <a:t>tidyverse</a:t>
            </a:r>
            <a:r>
              <a:rPr lang="en-US" dirty="0"/>
              <a:t>)</a:t>
            </a:r>
          </a:p>
          <a:p>
            <a:pPr>
              <a:buFont typeface="Wingdings" panose="05000000000000000000" pitchFamily="2" charset="2"/>
              <a:buChar char="Ø"/>
            </a:pPr>
            <a:r>
              <a:rPr lang="en-US" dirty="0"/>
              <a:t>library(MASS) </a:t>
            </a:r>
          </a:p>
          <a:p>
            <a:pPr>
              <a:buFont typeface="Wingdings" panose="05000000000000000000" pitchFamily="2" charset="2"/>
              <a:buChar char="Ø"/>
            </a:pPr>
            <a:r>
              <a:rPr lang="en-US" dirty="0"/>
              <a:t>library(car) </a:t>
            </a:r>
          </a:p>
          <a:p>
            <a:pPr>
              <a:buFont typeface="Wingdings" panose="05000000000000000000" pitchFamily="2" charset="2"/>
              <a:buChar char="Ø"/>
            </a:pPr>
            <a:r>
              <a:rPr lang="en-US" dirty="0"/>
              <a:t>library(e1071) </a:t>
            </a:r>
          </a:p>
          <a:p>
            <a:pPr>
              <a:buFont typeface="Wingdings" panose="05000000000000000000" pitchFamily="2" charset="2"/>
              <a:buChar char="Ø"/>
            </a:pPr>
            <a:r>
              <a:rPr lang="en-US" dirty="0"/>
              <a:t>library(caret) </a:t>
            </a:r>
          </a:p>
          <a:p>
            <a:pPr>
              <a:buFont typeface="Wingdings" panose="05000000000000000000" pitchFamily="2" charset="2"/>
              <a:buChar char="Ø"/>
            </a:pPr>
            <a:r>
              <a:rPr lang="en-US" dirty="0"/>
              <a:t>library(</a:t>
            </a:r>
            <a:r>
              <a:rPr lang="en-US" dirty="0" err="1"/>
              <a:t>cowplot</a:t>
            </a:r>
            <a:r>
              <a:rPr lang="en-US" dirty="0"/>
              <a:t>) </a:t>
            </a:r>
          </a:p>
          <a:p>
            <a:pPr>
              <a:buFont typeface="Wingdings" panose="05000000000000000000" pitchFamily="2" charset="2"/>
              <a:buChar char="Ø"/>
            </a:pPr>
            <a:r>
              <a:rPr lang="en-US" dirty="0"/>
              <a:t>library(</a:t>
            </a:r>
            <a:r>
              <a:rPr lang="en-US" dirty="0" err="1"/>
              <a:t>caTools</a:t>
            </a:r>
            <a:r>
              <a:rPr lang="en-US" dirty="0"/>
              <a:t>) </a:t>
            </a:r>
          </a:p>
          <a:p>
            <a:pPr>
              <a:buFont typeface="Wingdings" panose="05000000000000000000" pitchFamily="2" charset="2"/>
              <a:buChar char="Ø"/>
            </a:pPr>
            <a:r>
              <a:rPr lang="en-US" dirty="0"/>
              <a:t>library(</a:t>
            </a:r>
            <a:r>
              <a:rPr lang="en-US" dirty="0" err="1"/>
              <a:t>pROC</a:t>
            </a:r>
            <a:r>
              <a:rPr lang="en-US" dirty="0"/>
              <a:t>) </a:t>
            </a:r>
          </a:p>
          <a:p>
            <a:pPr>
              <a:buFont typeface="Wingdings" panose="05000000000000000000" pitchFamily="2" charset="2"/>
              <a:buChar char="Ø"/>
            </a:pPr>
            <a:r>
              <a:rPr lang="en-US" dirty="0"/>
              <a:t>library(</a:t>
            </a:r>
            <a:r>
              <a:rPr lang="en-US" dirty="0" err="1"/>
              <a:t>ggcorrplot</a:t>
            </a:r>
            <a:r>
              <a:rPr lang="en-US" dirty="0"/>
              <a:t>)</a:t>
            </a:r>
          </a:p>
          <a:p>
            <a:pPr>
              <a:buFont typeface="Wingdings" panose="05000000000000000000" pitchFamily="2" charset="2"/>
              <a:buChar char="Ø"/>
            </a:pPr>
            <a:r>
              <a:rPr lang="en-US" dirty="0"/>
              <a:t>telco &lt;- read.csv("../input/WA_Fn-UseC_-Telco-Customer-Churn.csv") </a:t>
            </a:r>
          </a:p>
          <a:p>
            <a:pPr>
              <a:buFont typeface="Wingdings" panose="05000000000000000000" pitchFamily="2" charset="2"/>
              <a:buChar char="Ø"/>
            </a:pPr>
            <a:r>
              <a:rPr lang="en-US" dirty="0"/>
              <a:t>glimpse(telco) </a:t>
            </a:r>
          </a:p>
          <a:p>
            <a:pPr>
              <a:buFont typeface="Wingdings" panose="05000000000000000000" pitchFamily="2" charset="2"/>
              <a:buChar char="Ø"/>
            </a:pPr>
            <a:r>
              <a:rPr lang="en-US" dirty="0"/>
              <a:t>telco &lt;- telco[</a:t>
            </a:r>
            <a:r>
              <a:rPr lang="en-US" dirty="0" err="1"/>
              <a:t>complete.cases</a:t>
            </a:r>
            <a:r>
              <a:rPr lang="en-US" dirty="0"/>
              <a:t>(telco),] </a:t>
            </a:r>
          </a:p>
        </p:txBody>
      </p:sp>
    </p:spTree>
    <p:extLst>
      <p:ext uri="{BB962C8B-B14F-4D97-AF65-F5344CB8AC3E}">
        <p14:creationId xmlns:p14="http://schemas.microsoft.com/office/powerpoint/2010/main" val="34796722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1911</Words>
  <Application>Microsoft Office PowerPoint</Application>
  <PresentationFormat>Widescreen</PresentationFormat>
  <Paragraphs>119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Wingdings</vt:lpstr>
      <vt:lpstr>Wingdings 2</vt:lpstr>
      <vt:lpstr>Dividend</vt:lpstr>
      <vt:lpstr>K-Means clustering for telecommunication domain</vt:lpstr>
      <vt:lpstr>ABSTRACT</vt:lpstr>
      <vt:lpstr>INTRODUCTION</vt:lpstr>
      <vt:lpstr>PowerPoint Presentation</vt:lpstr>
      <vt:lpstr>PROPOSED SYSTEM </vt:lpstr>
      <vt:lpstr>Modules Description </vt:lpstr>
      <vt:lpstr>DESIGN &amp; IMPLEMENTATION</vt:lpstr>
      <vt:lpstr>PowerPoint Presentation</vt:lpstr>
      <vt:lpstr>PSEUDOCODE</vt:lpstr>
      <vt:lpstr>PowerPoint Presentation</vt:lpstr>
      <vt:lpstr>PowerPoint Presentation</vt:lpstr>
      <vt:lpstr>PowerPoint Presentation</vt:lpstr>
      <vt:lpstr>Results analysis: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2020-05-05T07:54:32Z</dcterms:created>
  <dcterms:modified xsi:type="dcterms:W3CDTF">2020-05-05T08:07:20Z</dcterms:modified>
</cp:coreProperties>
</file>