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3"/>
  </p:notesMasterIdLst>
  <p:sldIdLst>
    <p:sldId id="256" r:id="rId2"/>
    <p:sldId id="258" r:id="rId3"/>
    <p:sldId id="260" r:id="rId4"/>
    <p:sldId id="264" r:id="rId5"/>
    <p:sldId id="265" r:id="rId6"/>
    <p:sldId id="261" r:id="rId7"/>
    <p:sldId id="275" r:id="rId8"/>
    <p:sldId id="262" r:id="rId9"/>
    <p:sldId id="263" r:id="rId10"/>
    <p:sldId id="276" r:id="rId11"/>
    <p:sldId id="274" r:id="rId12"/>
  </p:sldIdLst>
  <p:sldSz cx="9144000" cy="5143500" type="screen16x9"/>
  <p:notesSz cx="6858000" cy="9144000"/>
  <p:embeddedFontLst>
    <p:embeddedFont>
      <p:font typeface="Bree Serif" panose="020B0604020202020204" charset="0"/>
      <p:regular r:id="rId14"/>
    </p:embeddedFont>
    <p:embeddedFont>
      <p:font typeface="Didact Gothic" panose="020B0604020202020204" charset="0"/>
      <p:regular r:id="rId15"/>
    </p:embeddedFont>
    <p:embeddedFont>
      <p:font typeface="Roboto Black" panose="02000000000000000000" pitchFamily="2" charset="0"/>
      <p:bold r:id="rId16"/>
      <p:boldItalic r:id="rId17"/>
    </p:embeddedFont>
    <p:embeddedFont>
      <p:font typeface="Roboto Light" panose="02000000000000000000" pitchFamily="2" charset="0"/>
      <p:regular r:id="rId18"/>
      <p:bold r:id="rId19"/>
      <p:italic r:id="rId20"/>
      <p:boldItalic r:id="rId21"/>
    </p:embeddedFont>
    <p:embeddedFont>
      <p:font typeface="Roboto Mono Thin" panose="020B0604020202020204" charset="0"/>
      <p:regular r:id="rId22"/>
      <p:bold r:id="rId23"/>
      <p:italic r:id="rId24"/>
      <p:boldItalic r:id="rId25"/>
    </p:embeddedFont>
    <p:embeddedFont>
      <p:font typeface="Roboto Thin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186F484-149B-4835-8252-654CD3585351}">
  <a:tblStyle styleId="{4186F484-149B-4835-8252-654CD35853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32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92485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5bb3dc62fd_0_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5bb3dc62fd_0_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9988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60" r:id="rId8"/>
    <p:sldLayoutId id="214748366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26261079_Face_detection_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becominghuman.ai/face-detection-using-opencv-with-haar-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d/3.0/" TargetMode="External"/><Relationship Id="rId4" Type="http://schemas.openxmlformats.org/officeDocument/2006/relationships/hyperlink" Target="https://singularityhub.com/2017/09/17/i-saw-her-face-now-im-a-believer-facial-recognition-tech-goes-mainstrea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4222232" y="230397"/>
            <a:ext cx="4144743" cy="19065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SMART ATTENDANCE SYSTEM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4902225" y="3538070"/>
            <a:ext cx="2594191" cy="12618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BY,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RITHIKA.J – 717821I241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KRISHNAVENI.N -  717821I225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NANTHIKA.S – 717821I233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MANJUBHASHINI.R – 717821I229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CHAILA SHREE.G – 717821I207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9B7B74-0BA3-4224-8732-8A1A8A90A8A4}"/>
              </a:ext>
            </a:extLst>
          </p:cNvPr>
          <p:cNvSpPr txBox="1"/>
          <p:nvPr/>
        </p:nvSpPr>
        <p:spPr>
          <a:xfrm>
            <a:off x="4812985" y="3155139"/>
            <a:ext cx="2683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GUIDE: MISS.SATHYA 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0" grpId="0" uiExpand="1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1766170" y="365377"/>
            <a:ext cx="519203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br>
              <a:rPr lang="en-US" dirty="0"/>
            </a:br>
            <a:r>
              <a:rPr lang="en-US" dirty="0"/>
              <a:t>REFERENCE </a:t>
            </a:r>
            <a:endParaRPr dirty="0"/>
          </a:p>
        </p:txBody>
      </p:sp>
      <p:cxnSp>
        <p:nvCxnSpPr>
          <p:cNvPr id="600" name="Google Shape;600;p30"/>
          <p:cNvCxnSpPr>
            <a:cxnSpLocks/>
          </p:cNvCxnSpPr>
          <p:nvPr/>
        </p:nvCxnSpPr>
        <p:spPr>
          <a:xfrm>
            <a:off x="2455101" y="901874"/>
            <a:ext cx="3688915" cy="7010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777560C-3C1A-4C3A-9474-586E9404F6A1}"/>
              </a:ext>
            </a:extLst>
          </p:cNvPr>
          <p:cNvSpPr txBox="1"/>
          <p:nvPr/>
        </p:nvSpPr>
        <p:spPr>
          <a:xfrm>
            <a:off x="594987" y="1550879"/>
            <a:ext cx="7665928" cy="3118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 fontAlgn="base">
              <a:spcBef>
                <a:spcPts val="433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hlinkClick r:id="rId3"/>
              </a:rPr>
              <a:t>https://www.researchgate.net/publication/326261079_Face_detection_</a:t>
            </a:r>
            <a:r>
              <a:rPr lang="en-US" sz="1800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System_for_attendance_of_class’_students</a:t>
            </a:r>
            <a:endParaRPr lang="en-US" b="0" dirty="0">
              <a:solidFill>
                <a:schemeClr val="bg1">
                  <a:lumMod val="95000"/>
                </a:schemeClr>
              </a:solidFill>
              <a:effectLst/>
            </a:endParaRPr>
          </a:p>
          <a:p>
            <a:pPr algn="just" rtl="0" fontAlgn="base">
              <a:spcBef>
                <a:spcPts val="433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 err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Hapani</a:t>
            </a:r>
            <a:r>
              <a:rPr lang="en-US" sz="1800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,  Smit, et  al.  "Automated Attendance System  Using Image Processing."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hlinkClick r:id="rId4"/>
              </a:rPr>
              <a:t>https://becominghuman.ai/face-detection-using-opencv-with-haar-</a:t>
            </a:r>
            <a:r>
              <a:rPr lang="en-US" sz="1800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 cascade-classifiers-941dbb25177</a:t>
            </a:r>
            <a:endParaRPr lang="en-US" b="0" dirty="0">
              <a:solidFill>
                <a:schemeClr val="bg1">
                  <a:lumMod val="95000"/>
                </a:schemeClr>
              </a:solidFill>
              <a:effectLst/>
            </a:endParaRPr>
          </a:p>
          <a:p>
            <a:pPr algn="just" rtl="0" fontAlgn="base">
              <a:spcBef>
                <a:spcPts val="433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Rathod, </a:t>
            </a:r>
            <a:r>
              <a:rPr lang="en-US" sz="1800" b="0" i="0" u="none" strike="noStrike" dirty="0" err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Hemantkumar</a:t>
            </a:r>
            <a:r>
              <a:rPr lang="en-US" sz="1800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,  et al.  "Automated attendance  system using machine learning approach." 2017 International Conference 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800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Nascent Technologies in Engineering (ICNTE). IEEE, 2017</a:t>
            </a:r>
            <a:endParaRPr lang="en-US" b="0" dirty="0">
              <a:solidFill>
                <a:schemeClr val="bg1">
                  <a:lumMod val="95000"/>
                </a:schemeClr>
              </a:solidFill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781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THANK YOU!!</a:t>
            </a:r>
            <a:endParaRPr dirty="0"/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3443085" y="167426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831950" y="1078067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957750" y="1166287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3847747" y="303270"/>
            <a:ext cx="4503453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PROBLEM STATEMENT</a:t>
            </a:r>
            <a:endParaRPr sz="30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3747568" y="1191858"/>
            <a:ext cx="4914180" cy="3137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42951" marR="2743" indent="-214732" algn="just" rtl="0">
              <a:spcBef>
                <a:spcPts val="202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●Traditionally attendance is manually by teachers and they must make sure correct attendance is marked for respective students . This whole process wastes some of the lecture time and part of correct information is missed due to fraudulent and proxy cases. </a:t>
            </a:r>
            <a:endParaRPr lang="en-US" b="0" dirty="0">
              <a:solidFill>
                <a:schemeClr val="bg1">
                  <a:lumMod val="85000"/>
                </a:schemeClr>
              </a:solidFill>
              <a:effectLst/>
            </a:endParaRPr>
          </a:p>
          <a:p>
            <a:pPr marL="242951" marR="7175" indent="-220345" rtl="0">
              <a:spcBef>
                <a:spcPts val="7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● This application is built for automating the processing of attendance. It also enhances the speed of performing attendance tasks easily. </a:t>
            </a:r>
            <a:endParaRPr lang="en-US" b="0" dirty="0">
              <a:solidFill>
                <a:schemeClr val="bg1">
                  <a:lumMod val="85000"/>
                </a:schemeClr>
              </a:solidFill>
              <a:effectLst/>
            </a:endParaRPr>
          </a:p>
          <a:p>
            <a:br>
              <a:rPr lang="en-US" dirty="0"/>
            </a:br>
            <a:endParaRPr lang="en-US" b="0" dirty="0">
              <a:effectLst/>
              <a:highlight>
                <a:srgbClr val="FFFF00"/>
              </a:highlight>
              <a:latin typeface="+mj-lt"/>
            </a:endParaRPr>
          </a:p>
          <a:p>
            <a:br>
              <a:rPr lang="en-US" dirty="0">
                <a:highlight>
                  <a:srgbClr val="FFFF00"/>
                </a:highlight>
              </a:rPr>
            </a:br>
            <a:endParaRPr dirty="0">
              <a:highlight>
                <a:srgbClr val="FFFF00"/>
              </a:highlight>
            </a:endParaRPr>
          </a:p>
        </p:txBody>
      </p:sp>
      <p:cxnSp>
        <p:nvCxnSpPr>
          <p:cNvPr id="264" name="Google Shape;264;p24"/>
          <p:cNvCxnSpPr>
            <a:cxnSpLocks/>
          </p:cNvCxnSpPr>
          <p:nvPr/>
        </p:nvCxnSpPr>
        <p:spPr>
          <a:xfrm>
            <a:off x="3847747" y="909870"/>
            <a:ext cx="481400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608336E-C8DD-4443-8F1D-07D6D3C5E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52" y="1381793"/>
            <a:ext cx="2898690" cy="2513802"/>
          </a:xfrm>
          <a:prstGeom prst="rect">
            <a:avLst/>
          </a:prstGeom>
        </p:spPr>
      </p:pic>
      <p:grpSp>
        <p:nvGrpSpPr>
          <p:cNvPr id="15" name="Google Shape;8743;p58">
            <a:extLst>
              <a:ext uri="{FF2B5EF4-FFF2-40B4-BE49-F238E27FC236}">
                <a16:creationId xmlns:a16="http://schemas.microsoft.com/office/drawing/2014/main" id="{0C013835-172B-42B1-821F-A99A8D50EC5B}"/>
              </a:ext>
            </a:extLst>
          </p:cNvPr>
          <p:cNvGrpSpPr/>
          <p:nvPr/>
        </p:nvGrpSpPr>
        <p:grpSpPr>
          <a:xfrm>
            <a:off x="8082916" y="303269"/>
            <a:ext cx="426462" cy="418363"/>
            <a:chOff x="-1183550" y="3586525"/>
            <a:chExt cx="296175" cy="290550"/>
          </a:xfrm>
        </p:grpSpPr>
        <p:sp>
          <p:nvSpPr>
            <p:cNvPr id="16" name="Google Shape;8744;p58">
              <a:extLst>
                <a:ext uri="{FF2B5EF4-FFF2-40B4-BE49-F238E27FC236}">
                  <a16:creationId xmlns:a16="http://schemas.microsoft.com/office/drawing/2014/main" id="{AA0DEAD2-6325-47D0-BA9E-7C1FEA30FFB6}"/>
                </a:ext>
              </a:extLst>
            </p:cNvPr>
            <p:cNvSpPr/>
            <p:nvPr/>
          </p:nvSpPr>
          <p:spPr>
            <a:xfrm>
              <a:off x="-927575" y="3671500"/>
              <a:ext cx="40200" cy="16575"/>
            </a:xfrm>
            <a:custGeom>
              <a:avLst/>
              <a:gdLst/>
              <a:ahLst/>
              <a:cxnLst/>
              <a:rect l="l" t="t" r="r" b="b"/>
              <a:pathLst>
                <a:path w="1608" h="663" extrusionOk="0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6" y="663"/>
                    <a:pt x="1166" y="663"/>
                  </a:cubicBezTo>
                  <a:cubicBezTo>
                    <a:pt x="1607" y="663"/>
                    <a:pt x="1597" y="0"/>
                    <a:pt x="113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745;p58">
              <a:extLst>
                <a:ext uri="{FF2B5EF4-FFF2-40B4-BE49-F238E27FC236}">
                  <a16:creationId xmlns:a16="http://schemas.microsoft.com/office/drawing/2014/main" id="{8BD6D640-6998-4B60-A4B4-D8E871B5E960}"/>
                </a:ext>
              </a:extLst>
            </p:cNvPr>
            <p:cNvSpPr/>
            <p:nvPr/>
          </p:nvSpPr>
          <p:spPr>
            <a:xfrm>
              <a:off x="-1183550" y="3671500"/>
              <a:ext cx="39400" cy="16575"/>
            </a:xfrm>
            <a:custGeom>
              <a:avLst/>
              <a:gdLst/>
              <a:ahLst/>
              <a:cxnLst/>
              <a:rect l="l" t="t" r="r" b="b"/>
              <a:pathLst>
                <a:path w="1576" h="663" extrusionOk="0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4" y="663"/>
                    <a:pt x="1163" y="663"/>
                  </a:cubicBezTo>
                  <a:cubicBezTo>
                    <a:pt x="1576" y="663"/>
                    <a:pt x="1566" y="0"/>
                    <a:pt x="113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746;p58">
              <a:extLst>
                <a:ext uri="{FF2B5EF4-FFF2-40B4-BE49-F238E27FC236}">
                  <a16:creationId xmlns:a16="http://schemas.microsoft.com/office/drawing/2014/main" id="{97DEF44C-91E7-43D0-BD18-B10022B302C9}"/>
                </a:ext>
              </a:extLst>
            </p:cNvPr>
            <p:cNvSpPr/>
            <p:nvPr/>
          </p:nvSpPr>
          <p:spPr>
            <a:xfrm>
              <a:off x="-944250" y="3603025"/>
              <a:ext cx="39525" cy="26375"/>
            </a:xfrm>
            <a:custGeom>
              <a:avLst/>
              <a:gdLst/>
              <a:ahLst/>
              <a:cxnLst/>
              <a:rect l="l" t="t" r="r" b="b"/>
              <a:pathLst>
                <a:path w="1581" h="1055" extrusionOk="0">
                  <a:moveTo>
                    <a:pt x="1086" y="1"/>
                  </a:moveTo>
                  <a:cubicBezTo>
                    <a:pt x="1024" y="1"/>
                    <a:pt x="957" y="19"/>
                    <a:pt x="888" y="61"/>
                  </a:cubicBezTo>
                  <a:lnTo>
                    <a:pt x="321" y="408"/>
                  </a:lnTo>
                  <a:cubicBezTo>
                    <a:pt x="0" y="595"/>
                    <a:pt x="179" y="1054"/>
                    <a:pt x="490" y="1054"/>
                  </a:cubicBezTo>
                  <a:cubicBezTo>
                    <a:pt x="546" y="1054"/>
                    <a:pt x="606" y="1040"/>
                    <a:pt x="668" y="1006"/>
                  </a:cubicBezTo>
                  <a:lnTo>
                    <a:pt x="1266" y="660"/>
                  </a:lnTo>
                  <a:cubicBezTo>
                    <a:pt x="1581" y="450"/>
                    <a:pt x="1394" y="1"/>
                    <a:pt x="108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747;p58">
              <a:extLst>
                <a:ext uri="{FF2B5EF4-FFF2-40B4-BE49-F238E27FC236}">
                  <a16:creationId xmlns:a16="http://schemas.microsoft.com/office/drawing/2014/main" id="{9CA88076-6542-454E-80A6-296FD07A976B}"/>
                </a:ext>
              </a:extLst>
            </p:cNvPr>
            <p:cNvSpPr/>
            <p:nvPr/>
          </p:nvSpPr>
          <p:spPr>
            <a:xfrm>
              <a:off x="-1166200" y="3731225"/>
              <a:ext cx="39700" cy="26075"/>
            </a:xfrm>
            <a:custGeom>
              <a:avLst/>
              <a:gdLst/>
              <a:ahLst/>
              <a:cxnLst/>
              <a:rect l="l" t="t" r="r" b="b"/>
              <a:pathLst>
                <a:path w="1588" h="1043" extrusionOk="0">
                  <a:moveTo>
                    <a:pt x="1071" y="1"/>
                  </a:moveTo>
                  <a:cubicBezTo>
                    <a:pt x="1021" y="1"/>
                    <a:pt x="968" y="12"/>
                    <a:pt x="913" y="37"/>
                  </a:cubicBezTo>
                  <a:lnTo>
                    <a:pt x="315" y="384"/>
                  </a:lnTo>
                  <a:cubicBezTo>
                    <a:pt x="0" y="593"/>
                    <a:pt x="187" y="1043"/>
                    <a:pt x="495" y="1043"/>
                  </a:cubicBezTo>
                  <a:cubicBezTo>
                    <a:pt x="557" y="1043"/>
                    <a:pt x="624" y="1025"/>
                    <a:pt x="693" y="982"/>
                  </a:cubicBezTo>
                  <a:lnTo>
                    <a:pt x="1260" y="636"/>
                  </a:lnTo>
                  <a:cubicBezTo>
                    <a:pt x="1587" y="472"/>
                    <a:pt x="1395" y="1"/>
                    <a:pt x="107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748;p58">
              <a:extLst>
                <a:ext uri="{FF2B5EF4-FFF2-40B4-BE49-F238E27FC236}">
                  <a16:creationId xmlns:a16="http://schemas.microsoft.com/office/drawing/2014/main" id="{CE957DC5-96A0-4F06-A265-040773C548B3}"/>
                </a:ext>
              </a:extLst>
            </p:cNvPr>
            <p:cNvSpPr/>
            <p:nvPr/>
          </p:nvSpPr>
          <p:spPr>
            <a:xfrm>
              <a:off x="-944925" y="3730950"/>
              <a:ext cx="40200" cy="26375"/>
            </a:xfrm>
            <a:custGeom>
              <a:avLst/>
              <a:gdLst/>
              <a:ahLst/>
              <a:cxnLst/>
              <a:rect l="l" t="t" r="r" b="b"/>
              <a:pathLst>
                <a:path w="1608" h="1055" extrusionOk="0">
                  <a:moveTo>
                    <a:pt x="515" y="0"/>
                  </a:moveTo>
                  <a:cubicBezTo>
                    <a:pt x="198" y="0"/>
                    <a:pt x="1" y="460"/>
                    <a:pt x="348" y="647"/>
                  </a:cubicBezTo>
                  <a:lnTo>
                    <a:pt x="915" y="993"/>
                  </a:lnTo>
                  <a:cubicBezTo>
                    <a:pt x="984" y="1036"/>
                    <a:pt x="1052" y="1054"/>
                    <a:pt x="1114" y="1054"/>
                  </a:cubicBezTo>
                  <a:cubicBezTo>
                    <a:pt x="1421" y="1054"/>
                    <a:pt x="1608" y="609"/>
                    <a:pt x="1293" y="426"/>
                  </a:cubicBezTo>
                  <a:lnTo>
                    <a:pt x="695" y="48"/>
                  </a:lnTo>
                  <a:cubicBezTo>
                    <a:pt x="633" y="15"/>
                    <a:pt x="572" y="0"/>
                    <a:pt x="51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749;p58">
              <a:extLst>
                <a:ext uri="{FF2B5EF4-FFF2-40B4-BE49-F238E27FC236}">
                  <a16:creationId xmlns:a16="http://schemas.microsoft.com/office/drawing/2014/main" id="{506CAB8E-6CE1-497F-AC87-788DE3B93CB0}"/>
                </a:ext>
              </a:extLst>
            </p:cNvPr>
            <p:cNvSpPr/>
            <p:nvPr/>
          </p:nvSpPr>
          <p:spPr>
            <a:xfrm>
              <a:off x="-1167000" y="3603025"/>
              <a:ext cx="40200" cy="26375"/>
            </a:xfrm>
            <a:custGeom>
              <a:avLst/>
              <a:gdLst/>
              <a:ahLst/>
              <a:cxnLst/>
              <a:rect l="l" t="t" r="r" b="b"/>
              <a:pathLst>
                <a:path w="1608" h="1055" extrusionOk="0">
                  <a:moveTo>
                    <a:pt x="477" y="1"/>
                  </a:moveTo>
                  <a:cubicBezTo>
                    <a:pt x="188" y="1"/>
                    <a:pt x="1" y="450"/>
                    <a:pt x="315" y="660"/>
                  </a:cubicBezTo>
                  <a:lnTo>
                    <a:pt x="914" y="1006"/>
                  </a:lnTo>
                  <a:cubicBezTo>
                    <a:pt x="981" y="1040"/>
                    <a:pt x="1044" y="1054"/>
                    <a:pt x="1103" y="1054"/>
                  </a:cubicBezTo>
                  <a:cubicBezTo>
                    <a:pt x="1434" y="1054"/>
                    <a:pt x="1608" y="595"/>
                    <a:pt x="1260" y="408"/>
                  </a:cubicBezTo>
                  <a:lnTo>
                    <a:pt x="662" y="61"/>
                  </a:lnTo>
                  <a:cubicBezTo>
                    <a:pt x="598" y="19"/>
                    <a:pt x="536" y="1"/>
                    <a:pt x="47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750;p58">
              <a:extLst>
                <a:ext uri="{FF2B5EF4-FFF2-40B4-BE49-F238E27FC236}">
                  <a16:creationId xmlns:a16="http://schemas.microsoft.com/office/drawing/2014/main" id="{3EBC5367-CAE9-4E87-9877-905DB1B0E9FC}"/>
                </a:ext>
              </a:extLst>
            </p:cNvPr>
            <p:cNvSpPr/>
            <p:nvPr/>
          </p:nvSpPr>
          <p:spPr>
            <a:xfrm>
              <a:off x="-1065400" y="3658900"/>
              <a:ext cx="59875" cy="77200"/>
            </a:xfrm>
            <a:custGeom>
              <a:avLst/>
              <a:gdLst/>
              <a:ahLst/>
              <a:cxnLst/>
              <a:rect l="l" t="t" r="r" b="b"/>
              <a:pathLst>
                <a:path w="2395" h="3088" extrusionOk="0">
                  <a:moveTo>
                    <a:pt x="882" y="0"/>
                  </a:moveTo>
                  <a:lnTo>
                    <a:pt x="0" y="1355"/>
                  </a:lnTo>
                  <a:lnTo>
                    <a:pt x="1355" y="1922"/>
                  </a:lnTo>
                  <a:cubicBezTo>
                    <a:pt x="1450" y="1953"/>
                    <a:pt x="1544" y="2111"/>
                    <a:pt x="1544" y="2237"/>
                  </a:cubicBezTo>
                  <a:lnTo>
                    <a:pt x="1544" y="3088"/>
                  </a:lnTo>
                  <a:lnTo>
                    <a:pt x="2395" y="1733"/>
                  </a:lnTo>
                  <a:lnTo>
                    <a:pt x="1071" y="1166"/>
                  </a:lnTo>
                  <a:cubicBezTo>
                    <a:pt x="945" y="1134"/>
                    <a:pt x="882" y="1008"/>
                    <a:pt x="882" y="851"/>
                  </a:cubicBezTo>
                  <a:lnTo>
                    <a:pt x="88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751;p58">
              <a:extLst>
                <a:ext uri="{FF2B5EF4-FFF2-40B4-BE49-F238E27FC236}">
                  <a16:creationId xmlns:a16="http://schemas.microsoft.com/office/drawing/2014/main" id="{CB42EDA6-CE9B-490F-ADCC-FFCAC4894BEB}"/>
                </a:ext>
              </a:extLst>
            </p:cNvPr>
            <p:cNvSpPr/>
            <p:nvPr/>
          </p:nvSpPr>
          <p:spPr>
            <a:xfrm>
              <a:off x="-1078000" y="3809325"/>
              <a:ext cx="85075" cy="67750"/>
            </a:xfrm>
            <a:custGeom>
              <a:avLst/>
              <a:gdLst/>
              <a:ahLst/>
              <a:cxnLst/>
              <a:rect l="l" t="t" r="r" b="b"/>
              <a:pathLst>
                <a:path w="3403" h="2710" extrusionOk="0">
                  <a:moveTo>
                    <a:pt x="0" y="1"/>
                  </a:moveTo>
                  <a:lnTo>
                    <a:pt x="0" y="662"/>
                  </a:lnTo>
                  <a:lnTo>
                    <a:pt x="1008" y="662"/>
                  </a:lnTo>
                  <a:cubicBezTo>
                    <a:pt x="1449" y="662"/>
                    <a:pt x="1481" y="1324"/>
                    <a:pt x="1008" y="1324"/>
                  </a:cubicBezTo>
                  <a:lnTo>
                    <a:pt x="0" y="1324"/>
                  </a:lnTo>
                  <a:lnTo>
                    <a:pt x="0" y="1670"/>
                  </a:lnTo>
                  <a:cubicBezTo>
                    <a:pt x="0" y="2237"/>
                    <a:pt x="473" y="2710"/>
                    <a:pt x="1008" y="2710"/>
                  </a:cubicBezTo>
                  <a:lnTo>
                    <a:pt x="2395" y="2710"/>
                  </a:lnTo>
                  <a:cubicBezTo>
                    <a:pt x="2962" y="2710"/>
                    <a:pt x="3403" y="2237"/>
                    <a:pt x="3403" y="1670"/>
                  </a:cubicBezTo>
                  <a:lnTo>
                    <a:pt x="3403" y="1324"/>
                  </a:lnTo>
                  <a:lnTo>
                    <a:pt x="2395" y="1324"/>
                  </a:lnTo>
                  <a:cubicBezTo>
                    <a:pt x="1954" y="1324"/>
                    <a:pt x="1922" y="662"/>
                    <a:pt x="2395" y="662"/>
                  </a:cubicBezTo>
                  <a:lnTo>
                    <a:pt x="3403" y="662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752;p58">
              <a:extLst>
                <a:ext uri="{FF2B5EF4-FFF2-40B4-BE49-F238E27FC236}">
                  <a16:creationId xmlns:a16="http://schemas.microsoft.com/office/drawing/2014/main" id="{AEB08E99-6CE0-4FCB-8459-A8902CE0C0A1}"/>
                </a:ext>
              </a:extLst>
            </p:cNvPr>
            <p:cNvSpPr/>
            <p:nvPr/>
          </p:nvSpPr>
          <p:spPr>
            <a:xfrm>
              <a:off x="-1135500" y="3586525"/>
              <a:ext cx="193775" cy="204700"/>
            </a:xfrm>
            <a:custGeom>
              <a:avLst/>
              <a:gdLst/>
              <a:ahLst/>
              <a:cxnLst/>
              <a:rect l="l" t="t" r="r" b="b"/>
              <a:pathLst>
                <a:path w="7751" h="8188" extrusionOk="0">
                  <a:moveTo>
                    <a:pt x="4023" y="1424"/>
                  </a:moveTo>
                  <a:cubicBezTo>
                    <a:pt x="4201" y="1424"/>
                    <a:pt x="4380" y="1561"/>
                    <a:pt x="4380" y="1761"/>
                  </a:cubicBezTo>
                  <a:lnTo>
                    <a:pt x="4380" y="3588"/>
                  </a:lnTo>
                  <a:lnTo>
                    <a:pt x="5892" y="4124"/>
                  </a:lnTo>
                  <a:cubicBezTo>
                    <a:pt x="5955" y="4187"/>
                    <a:pt x="6049" y="4250"/>
                    <a:pt x="6081" y="4344"/>
                  </a:cubicBezTo>
                  <a:cubicBezTo>
                    <a:pt x="6081" y="4407"/>
                    <a:pt x="6081" y="4533"/>
                    <a:pt x="5986" y="4628"/>
                  </a:cubicBezTo>
                  <a:lnTo>
                    <a:pt x="4285" y="7369"/>
                  </a:lnTo>
                  <a:cubicBezTo>
                    <a:pt x="4222" y="7495"/>
                    <a:pt x="4127" y="7526"/>
                    <a:pt x="4033" y="7526"/>
                  </a:cubicBezTo>
                  <a:lnTo>
                    <a:pt x="3938" y="7526"/>
                  </a:lnTo>
                  <a:cubicBezTo>
                    <a:pt x="3781" y="7495"/>
                    <a:pt x="3718" y="7369"/>
                    <a:pt x="3718" y="7211"/>
                  </a:cubicBezTo>
                  <a:lnTo>
                    <a:pt x="3718" y="5384"/>
                  </a:lnTo>
                  <a:lnTo>
                    <a:pt x="2206" y="4817"/>
                  </a:lnTo>
                  <a:cubicBezTo>
                    <a:pt x="2143" y="4754"/>
                    <a:pt x="2048" y="4691"/>
                    <a:pt x="2017" y="4596"/>
                  </a:cubicBezTo>
                  <a:cubicBezTo>
                    <a:pt x="1985" y="4533"/>
                    <a:pt x="2017" y="4407"/>
                    <a:pt x="2048" y="4344"/>
                  </a:cubicBezTo>
                  <a:lnTo>
                    <a:pt x="3749" y="1572"/>
                  </a:lnTo>
                  <a:cubicBezTo>
                    <a:pt x="3818" y="1469"/>
                    <a:pt x="3920" y="1424"/>
                    <a:pt x="4023" y="1424"/>
                  </a:cubicBezTo>
                  <a:close/>
                  <a:moveTo>
                    <a:pt x="4019" y="1"/>
                  </a:moveTo>
                  <a:cubicBezTo>
                    <a:pt x="3743" y="1"/>
                    <a:pt x="3463" y="31"/>
                    <a:pt x="3182" y="91"/>
                  </a:cubicBezTo>
                  <a:cubicBezTo>
                    <a:pt x="1733" y="406"/>
                    <a:pt x="567" y="1572"/>
                    <a:pt x="284" y="3084"/>
                  </a:cubicBezTo>
                  <a:cubicBezTo>
                    <a:pt x="0" y="4533"/>
                    <a:pt x="599" y="5479"/>
                    <a:pt x="1040" y="6140"/>
                  </a:cubicBezTo>
                  <a:cubicBezTo>
                    <a:pt x="1922" y="7526"/>
                    <a:pt x="1387" y="7526"/>
                    <a:pt x="1670" y="8188"/>
                  </a:cubicBezTo>
                  <a:lnTo>
                    <a:pt x="6301" y="8188"/>
                  </a:lnTo>
                  <a:cubicBezTo>
                    <a:pt x="6553" y="7526"/>
                    <a:pt x="6018" y="7526"/>
                    <a:pt x="6931" y="6109"/>
                  </a:cubicBezTo>
                  <a:cubicBezTo>
                    <a:pt x="7373" y="5447"/>
                    <a:pt x="7719" y="4817"/>
                    <a:pt x="7719" y="3746"/>
                  </a:cubicBezTo>
                  <a:cubicBezTo>
                    <a:pt x="7751" y="2612"/>
                    <a:pt x="7246" y="1540"/>
                    <a:pt x="6396" y="847"/>
                  </a:cubicBezTo>
                  <a:cubicBezTo>
                    <a:pt x="5726" y="297"/>
                    <a:pt x="4892" y="1"/>
                    <a:pt x="401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857250" y="370025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</a:rPr>
              <a:t>ABSTRACT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3777540" y="1088659"/>
            <a:ext cx="5366460" cy="33956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● The main objective of this project is to calculate the attendance of students in an easier way. We proposed an automated attendance management system that uses a face recognition method to give solutions to the faculty thereby reducing the burden in taking attendance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● An efficient face recognition based attendance system has been developed by improving the efficiency of the system and also for the secured attendance . Those attendance of the students will be recorded in the Excel sheet with date and time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98" name="Google Shape;298;p26"/>
          <p:cNvCxnSpPr>
            <a:cxnSpLocks/>
          </p:cNvCxnSpPr>
          <p:nvPr/>
        </p:nvCxnSpPr>
        <p:spPr>
          <a:xfrm>
            <a:off x="4857250" y="882680"/>
            <a:ext cx="272099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F860A4C-56D6-4540-A475-A62CBAC77A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34258" y="1465140"/>
            <a:ext cx="3161531" cy="17791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D17AF2-60CE-4C21-A827-EB6996E7C1EF}"/>
              </a:ext>
            </a:extLst>
          </p:cNvPr>
          <p:cNvSpPr txBox="1"/>
          <p:nvPr/>
        </p:nvSpPr>
        <p:spPr>
          <a:xfrm>
            <a:off x="534258" y="7027502"/>
            <a:ext cx="2342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s://singularityhub.com/2017/09/17/i-saw-her-face-now-im-a-believer-facial-recognition-tech-goes-mainstream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nd/3.0/"/>
              </a:rPr>
              <a:t>CC BY-ND</a:t>
            </a:r>
            <a:endParaRPr lang="en-US" sz="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228830" y="45963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cxnSp>
        <p:nvCxnSpPr>
          <p:cNvPr id="600" name="Google Shape;600;p30"/>
          <p:cNvCxnSpPr/>
          <p:nvPr/>
        </p:nvCxnSpPr>
        <p:spPr>
          <a:xfrm>
            <a:off x="228830" y="596713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F6D69F-0B88-4CF9-A736-BBBA5537BF36}"/>
              </a:ext>
            </a:extLst>
          </p:cNvPr>
          <p:cNvSpPr txBox="1"/>
          <p:nvPr/>
        </p:nvSpPr>
        <p:spPr>
          <a:xfrm>
            <a:off x="112735" y="3066708"/>
            <a:ext cx="876821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  The algorithm used in this system is Eigen Faces . It is a method that is useful for face recognition and detection by determining the variance of faces in a collection of face images and using those variances to encode and decode a face in a machine learning way without the full information reducing computation and face complexity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D5AD226-A8AC-49DB-8444-CA72D84CC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530" y="745079"/>
            <a:ext cx="4029322" cy="20085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4" name="Google Shape;614;p31"/>
          <p:cNvCxnSpPr>
            <a:cxnSpLocks/>
          </p:cNvCxnSpPr>
          <p:nvPr/>
        </p:nvCxnSpPr>
        <p:spPr>
          <a:xfrm>
            <a:off x="-6" y="584187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614;p31">
            <a:extLst>
              <a:ext uri="{FF2B5EF4-FFF2-40B4-BE49-F238E27FC236}">
                <a16:creationId xmlns:a16="http://schemas.microsoft.com/office/drawing/2014/main" id="{979DC41D-E70B-4EBB-A2B3-B2EEABF7EC53}"/>
              </a:ext>
            </a:extLst>
          </p:cNvPr>
          <p:cNvCxnSpPr>
            <a:cxnSpLocks/>
          </p:cNvCxnSpPr>
          <p:nvPr/>
        </p:nvCxnSpPr>
        <p:spPr>
          <a:xfrm>
            <a:off x="0" y="4262664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AC97EE7-8933-49BA-8052-69CA28B67AD2}"/>
              </a:ext>
            </a:extLst>
          </p:cNvPr>
          <p:cNvSpPr txBox="1"/>
          <p:nvPr/>
        </p:nvSpPr>
        <p:spPr>
          <a:xfrm>
            <a:off x="200417" y="1415441"/>
            <a:ext cx="41523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essence of eigenfaces is an unsupervised dimensionality reduction algorithm called Principal component analysis(PCA) is a linear dimensionality reduction technique that we use to reduce the dimensionality of images into something smaller.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E3614D-6401-41DE-BCD3-AE318D4F3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12676"/>
            <a:ext cx="4571994" cy="228599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7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7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7"/>
          <p:cNvSpPr txBox="1">
            <a:spLocks noGrp="1"/>
          </p:cNvSpPr>
          <p:nvPr>
            <p:ph type="subTitle" idx="1"/>
          </p:nvPr>
        </p:nvSpPr>
        <p:spPr>
          <a:xfrm>
            <a:off x="2099256" y="1793775"/>
            <a:ext cx="4574741" cy="777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/>
              <a:t>LITERATURE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/>
              <a:t>SURVEY</a:t>
            </a:r>
            <a:endParaRPr sz="36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2721563" y="27608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</a:rPr>
              <a:t>FLOW CHART 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298" name="Google Shape;298;p26"/>
          <p:cNvCxnSpPr>
            <a:cxnSpLocks/>
          </p:cNvCxnSpPr>
          <p:nvPr/>
        </p:nvCxnSpPr>
        <p:spPr>
          <a:xfrm>
            <a:off x="2771666" y="782472"/>
            <a:ext cx="2933939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6A7AD9BF-4869-41E8-98A4-1C25A96F5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972" y="1032081"/>
            <a:ext cx="3932987" cy="3478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595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/>
          <p:nvPr/>
        </p:nvSpPr>
        <p:spPr>
          <a:xfrm>
            <a:off x="1336225" y="33048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1" name="Google Shape;401;p28"/>
          <p:cNvSpPr/>
          <p:nvPr/>
        </p:nvSpPr>
        <p:spPr>
          <a:xfrm>
            <a:off x="1336225" y="260353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1336225" y="19021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87681" y="644550"/>
            <a:ext cx="8744543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</a:rPr>
              <a:t>ADVANTAGES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04" name="Google Shape;404;p28"/>
          <p:cNvSpPr txBox="1">
            <a:spLocks noGrp="1"/>
          </p:cNvSpPr>
          <p:nvPr>
            <p:ph type="ctrTitle"/>
          </p:nvPr>
        </p:nvSpPr>
        <p:spPr>
          <a:xfrm>
            <a:off x="1557931" y="2087899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CONVENIENT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5" name="Google Shape;405;p28"/>
          <p:cNvSpPr txBox="1">
            <a:spLocks noGrp="1"/>
          </p:cNvSpPr>
          <p:nvPr>
            <p:ph type="ctrTitle" idx="2"/>
          </p:nvPr>
        </p:nvSpPr>
        <p:spPr>
          <a:xfrm>
            <a:off x="1557931" y="349058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TIME MANAGEMENT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6" name="Google Shape;406;p28"/>
          <p:cNvSpPr txBox="1">
            <a:spLocks noGrp="1"/>
          </p:cNvSpPr>
          <p:nvPr>
            <p:ph type="ctrTitle" idx="3"/>
          </p:nvPr>
        </p:nvSpPr>
        <p:spPr>
          <a:xfrm>
            <a:off x="1557931" y="2789242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N0 CONTACT</a:t>
            </a:r>
            <a:endParaRPr dirty="0">
              <a:solidFill>
                <a:schemeClr val="dk1"/>
              </a:solidFill>
            </a:endParaRPr>
          </a:p>
        </p:txBody>
      </p:sp>
      <p:cxnSp>
        <p:nvCxnSpPr>
          <p:cNvPr id="407" name="Google Shape;407;p28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8" name="Google Shape;408;p28"/>
          <p:cNvSpPr/>
          <p:nvPr/>
        </p:nvSpPr>
        <p:spPr>
          <a:xfrm>
            <a:off x="853660" y="1861022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8FFD5"/>
              </a:solidFill>
            </a:endParaRPr>
          </a:p>
        </p:txBody>
      </p:sp>
      <p:sp>
        <p:nvSpPr>
          <p:cNvPr id="409" name="Google Shape;409;p28"/>
          <p:cNvSpPr/>
          <p:nvPr/>
        </p:nvSpPr>
        <p:spPr>
          <a:xfrm>
            <a:off x="811228" y="2579914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11" name="Google Shape;411;p28"/>
          <p:cNvSpPr/>
          <p:nvPr/>
        </p:nvSpPr>
        <p:spPr>
          <a:xfrm>
            <a:off x="819925" y="32834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19" name="Google Shape;419;p28"/>
          <p:cNvSpPr/>
          <p:nvPr/>
        </p:nvSpPr>
        <p:spPr>
          <a:xfrm>
            <a:off x="4876837" y="2409598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8"/>
          <p:cNvSpPr/>
          <p:nvPr/>
        </p:nvSpPr>
        <p:spPr>
          <a:xfrm>
            <a:off x="5005199" y="2541755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21" name="Google Shape;421;p28"/>
          <p:cNvSpPr/>
          <p:nvPr/>
        </p:nvSpPr>
        <p:spPr>
          <a:xfrm>
            <a:off x="4636011" y="4136703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22" name="Google Shape;422;p28"/>
          <p:cNvSpPr/>
          <p:nvPr/>
        </p:nvSpPr>
        <p:spPr>
          <a:xfrm>
            <a:off x="5005199" y="2541755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5143716" y="2742556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5221240" y="2834061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5500826" y="3535575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560559" y="3610549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7" name="Google Shape;427;p28"/>
          <p:cNvSpPr/>
          <p:nvPr/>
        </p:nvSpPr>
        <p:spPr>
          <a:xfrm>
            <a:off x="5560559" y="3710949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5180573" y="3535575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5242842" y="3644719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5683836" y="3292847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5683836" y="3100941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6387899" y="3102216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6579790" y="3182275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6668745" y="3215322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5" name="Google Shape;435;p28"/>
          <p:cNvSpPr/>
          <p:nvPr/>
        </p:nvSpPr>
        <p:spPr>
          <a:xfrm>
            <a:off x="6905128" y="3364010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6" name="Google Shape;436;p28"/>
          <p:cNvSpPr/>
          <p:nvPr/>
        </p:nvSpPr>
        <p:spPr>
          <a:xfrm>
            <a:off x="7460989" y="263730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8"/>
          <p:cNvSpPr/>
          <p:nvPr/>
        </p:nvSpPr>
        <p:spPr>
          <a:xfrm>
            <a:off x="7565437" y="356519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8"/>
          <p:cNvSpPr/>
          <p:nvPr/>
        </p:nvSpPr>
        <p:spPr>
          <a:xfrm>
            <a:off x="7513876" y="3086960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8"/>
          <p:cNvSpPr/>
          <p:nvPr/>
        </p:nvSpPr>
        <p:spPr>
          <a:xfrm>
            <a:off x="7637607" y="1013774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8"/>
          <p:cNvSpPr/>
          <p:nvPr/>
        </p:nvSpPr>
        <p:spPr>
          <a:xfrm>
            <a:off x="7653675" y="764465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8"/>
          <p:cNvSpPr/>
          <p:nvPr/>
        </p:nvSpPr>
        <p:spPr>
          <a:xfrm>
            <a:off x="8035418" y="1002031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Graphic 2" descr="Clock with solid fill">
            <a:extLst>
              <a:ext uri="{FF2B5EF4-FFF2-40B4-BE49-F238E27FC236}">
                <a16:creationId xmlns:a16="http://schemas.microsoft.com/office/drawing/2014/main" id="{4E7044D1-32BD-4181-819D-4DE678BE8B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7674" y="3298806"/>
            <a:ext cx="401377" cy="401377"/>
          </a:xfrm>
          <a:prstGeom prst="rect">
            <a:avLst/>
          </a:prstGeom>
        </p:spPr>
      </p:pic>
      <p:pic>
        <p:nvPicPr>
          <p:cNvPr id="5" name="Graphic 4" descr="Male profile with solid fill">
            <a:extLst>
              <a:ext uri="{FF2B5EF4-FFF2-40B4-BE49-F238E27FC236}">
                <a16:creationId xmlns:a16="http://schemas.microsoft.com/office/drawing/2014/main" id="{2A5F5F8A-5E34-4732-AD36-FBF3F69D56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3685" y="2595990"/>
            <a:ext cx="376379" cy="376379"/>
          </a:xfrm>
          <a:prstGeom prst="rect">
            <a:avLst/>
          </a:prstGeom>
        </p:spPr>
      </p:pic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B30CA1FE-163C-4644-BDA2-02B512EDB6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2509" y="1914443"/>
            <a:ext cx="386201" cy="38620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9"/>
          <p:cNvSpPr/>
          <p:nvPr/>
        </p:nvSpPr>
        <p:spPr>
          <a:xfrm rot="10800000">
            <a:off x="5511050" y="190293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9"/>
          <p:cNvSpPr/>
          <p:nvPr/>
        </p:nvSpPr>
        <p:spPr>
          <a:xfrm rot="10800000">
            <a:off x="5466317" y="2899397"/>
            <a:ext cx="2371233" cy="534242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9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8543334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</a:rPr>
              <a:t>DISADVANTAGES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50" name="Google Shape;450;p29"/>
          <p:cNvSpPr/>
          <p:nvPr/>
        </p:nvSpPr>
        <p:spPr>
          <a:xfrm>
            <a:off x="7903950" y="1849475"/>
            <a:ext cx="470412" cy="41880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29"/>
          <p:cNvSpPr/>
          <p:nvPr/>
        </p:nvSpPr>
        <p:spPr>
          <a:xfrm>
            <a:off x="7930566" y="2944654"/>
            <a:ext cx="543292" cy="48898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58" name="Google Shape;458;p29"/>
          <p:cNvCxnSpPr>
            <a:cxnSpLocks/>
          </p:cNvCxnSpPr>
          <p:nvPr/>
        </p:nvCxnSpPr>
        <p:spPr>
          <a:xfrm>
            <a:off x="5586608" y="1244526"/>
            <a:ext cx="3301192" cy="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9" name="Google Shape;459;p29"/>
          <p:cNvSpPr/>
          <p:nvPr/>
        </p:nvSpPr>
        <p:spPr>
          <a:xfrm>
            <a:off x="2634654" y="3249946"/>
            <a:ext cx="621066" cy="619705"/>
          </a:xfrm>
          <a:custGeom>
            <a:avLst/>
            <a:gdLst/>
            <a:ahLst/>
            <a:cxnLst/>
            <a:rect l="l" t="t" r="r" b="b"/>
            <a:pathLst>
              <a:path w="41529" h="41438" extrusionOk="0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9"/>
          <p:cNvSpPr/>
          <p:nvPr/>
        </p:nvSpPr>
        <p:spPr>
          <a:xfrm>
            <a:off x="2492071" y="3754486"/>
            <a:ext cx="906228" cy="115168"/>
          </a:xfrm>
          <a:custGeom>
            <a:avLst/>
            <a:gdLst/>
            <a:ahLst/>
            <a:cxnLst/>
            <a:rect l="l" t="t" r="r" b="b"/>
            <a:pathLst>
              <a:path w="60597" h="7701" extrusionOk="0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9"/>
          <p:cNvSpPr/>
          <p:nvPr/>
        </p:nvSpPr>
        <p:spPr>
          <a:xfrm>
            <a:off x="1402108" y="1357975"/>
            <a:ext cx="3086129" cy="2093521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9"/>
          <p:cNvSpPr/>
          <p:nvPr/>
        </p:nvSpPr>
        <p:spPr>
          <a:xfrm>
            <a:off x="1483001" y="1440228"/>
            <a:ext cx="2924346" cy="1643839"/>
          </a:xfrm>
          <a:custGeom>
            <a:avLst/>
            <a:gdLst/>
            <a:ahLst/>
            <a:cxnLst/>
            <a:rect l="l" t="t" r="r" b="b"/>
            <a:pathLst>
              <a:path w="195543" h="109919" extrusionOk="0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9"/>
          <p:cNvSpPr/>
          <p:nvPr/>
        </p:nvSpPr>
        <p:spPr>
          <a:xfrm>
            <a:off x="1402108" y="3173181"/>
            <a:ext cx="3086129" cy="278328"/>
          </a:xfrm>
          <a:custGeom>
            <a:avLst/>
            <a:gdLst/>
            <a:ahLst/>
            <a:cxnLst/>
            <a:rect l="l" t="t" r="r" b="b"/>
            <a:pathLst>
              <a:path w="206361" h="18611" extrusionOk="0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1483001" y="1440228"/>
            <a:ext cx="2924346" cy="120657"/>
          </a:xfrm>
          <a:custGeom>
            <a:avLst/>
            <a:gdLst/>
            <a:ahLst/>
            <a:cxnLst/>
            <a:rect l="l" t="t" r="r" b="b"/>
            <a:pathLst>
              <a:path w="195543" h="8068" extrusionOk="0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1483001" y="1560871"/>
            <a:ext cx="2924346" cy="119296"/>
          </a:xfrm>
          <a:custGeom>
            <a:avLst/>
            <a:gdLst/>
            <a:ahLst/>
            <a:cxnLst/>
            <a:rect l="l" t="t" r="r" b="b"/>
            <a:pathLst>
              <a:path w="195543" h="7977" extrusionOk="0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3858959" y="1560871"/>
            <a:ext cx="548415" cy="119296"/>
          </a:xfrm>
          <a:custGeom>
            <a:avLst/>
            <a:gdLst/>
            <a:ahLst/>
            <a:cxnLst/>
            <a:rect l="l" t="t" r="r" b="b"/>
            <a:pathLst>
              <a:path w="36671" h="7977" extrusionOk="0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3453135" y="1560871"/>
            <a:ext cx="407210" cy="119296"/>
          </a:xfrm>
          <a:custGeom>
            <a:avLst/>
            <a:gdLst/>
            <a:ahLst/>
            <a:cxnLst/>
            <a:rect l="l" t="t" r="r" b="b"/>
            <a:pathLst>
              <a:path w="27229" h="7977" extrusionOk="0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3056913" y="1784345"/>
            <a:ext cx="1257222" cy="316717"/>
          </a:xfrm>
          <a:custGeom>
            <a:avLst/>
            <a:gdLst/>
            <a:ahLst/>
            <a:cxnLst/>
            <a:rect l="l" t="t" r="r" b="b"/>
            <a:pathLst>
              <a:path w="84067" h="21178" extrusionOk="0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3056913" y="2190167"/>
            <a:ext cx="963835" cy="67193"/>
          </a:xfrm>
          <a:custGeom>
            <a:avLst/>
            <a:gdLst/>
            <a:ahLst/>
            <a:cxnLst/>
            <a:rect l="l" t="t" r="r" b="b"/>
            <a:pathLst>
              <a:path w="64449" h="4493" extrusionOk="0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9"/>
          <p:cNvSpPr/>
          <p:nvPr/>
        </p:nvSpPr>
        <p:spPr>
          <a:xfrm>
            <a:off x="3056913" y="2336861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9"/>
          <p:cNvSpPr/>
          <p:nvPr/>
        </p:nvSpPr>
        <p:spPr>
          <a:xfrm>
            <a:off x="3056913" y="2483556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9"/>
          <p:cNvSpPr/>
          <p:nvPr/>
        </p:nvSpPr>
        <p:spPr>
          <a:xfrm>
            <a:off x="3056913" y="2630251"/>
            <a:ext cx="1257222" cy="67208"/>
          </a:xfrm>
          <a:custGeom>
            <a:avLst/>
            <a:gdLst/>
            <a:ahLst/>
            <a:cxnLst/>
            <a:rect l="l" t="t" r="r" b="b"/>
            <a:pathLst>
              <a:path w="84067" h="4494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9"/>
          <p:cNvSpPr/>
          <p:nvPr/>
        </p:nvSpPr>
        <p:spPr>
          <a:xfrm>
            <a:off x="3056913" y="2776960"/>
            <a:ext cx="699236" cy="67193"/>
          </a:xfrm>
          <a:custGeom>
            <a:avLst/>
            <a:gdLst/>
            <a:ahLst/>
            <a:cxnLst/>
            <a:rect l="l" t="t" r="r" b="b"/>
            <a:pathLst>
              <a:path w="46756" h="4493" extrusionOk="0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9"/>
          <p:cNvSpPr/>
          <p:nvPr/>
        </p:nvSpPr>
        <p:spPr>
          <a:xfrm>
            <a:off x="3839771" y="2785186"/>
            <a:ext cx="124770" cy="117920"/>
          </a:xfrm>
          <a:custGeom>
            <a:avLst/>
            <a:gdLst/>
            <a:ahLst/>
            <a:cxnLst/>
            <a:rect l="l" t="t" r="r" b="b"/>
            <a:pathLst>
              <a:path w="8343" h="7885" extrusionOk="0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9"/>
          <p:cNvSpPr/>
          <p:nvPr/>
        </p:nvSpPr>
        <p:spPr>
          <a:xfrm>
            <a:off x="4002917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9"/>
          <p:cNvSpPr/>
          <p:nvPr/>
        </p:nvSpPr>
        <p:spPr>
          <a:xfrm>
            <a:off x="4166063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9"/>
          <p:cNvSpPr/>
          <p:nvPr/>
        </p:nvSpPr>
        <p:spPr>
          <a:xfrm>
            <a:off x="3960415" y="1473129"/>
            <a:ext cx="65817" cy="55498"/>
          </a:xfrm>
          <a:custGeom>
            <a:avLst/>
            <a:gdLst/>
            <a:ahLst/>
            <a:cxnLst/>
            <a:rect l="l" t="t" r="r" b="b"/>
            <a:pathLst>
              <a:path w="4401" h="3711" extrusionOk="0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9"/>
          <p:cNvSpPr/>
          <p:nvPr/>
        </p:nvSpPr>
        <p:spPr>
          <a:xfrm>
            <a:off x="4082434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9"/>
          <p:cNvSpPr/>
          <p:nvPr/>
        </p:nvSpPr>
        <p:spPr>
          <a:xfrm>
            <a:off x="4204453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9"/>
          <p:cNvSpPr/>
          <p:nvPr/>
        </p:nvSpPr>
        <p:spPr>
          <a:xfrm>
            <a:off x="1578968" y="1784345"/>
            <a:ext cx="471636" cy="473012"/>
          </a:xfrm>
          <a:custGeom>
            <a:avLst/>
            <a:gdLst/>
            <a:ahLst/>
            <a:cxnLst/>
            <a:rect l="l" t="t" r="r" b="b"/>
            <a:pathLst>
              <a:path w="31537" h="31629" extrusionOk="0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9"/>
          <p:cNvSpPr/>
          <p:nvPr/>
        </p:nvSpPr>
        <p:spPr>
          <a:xfrm>
            <a:off x="1578968" y="2347839"/>
            <a:ext cx="471636" cy="135732"/>
          </a:xfrm>
          <a:custGeom>
            <a:avLst/>
            <a:gdLst/>
            <a:ahLst/>
            <a:cxnLst/>
            <a:rect l="l" t="t" r="r" b="b"/>
            <a:pathLst>
              <a:path w="31537" h="9076" extrusionOk="0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9"/>
          <p:cNvSpPr/>
          <p:nvPr/>
        </p:nvSpPr>
        <p:spPr>
          <a:xfrm>
            <a:off x="1578968" y="2550735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9"/>
          <p:cNvSpPr/>
          <p:nvPr/>
        </p:nvSpPr>
        <p:spPr>
          <a:xfrm>
            <a:off x="1578968" y="2663167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9"/>
          <p:cNvSpPr/>
          <p:nvPr/>
        </p:nvSpPr>
        <p:spPr>
          <a:xfrm>
            <a:off x="1578968" y="2776960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9"/>
          <p:cNvSpPr/>
          <p:nvPr/>
        </p:nvSpPr>
        <p:spPr>
          <a:xfrm>
            <a:off x="157896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9"/>
          <p:cNvSpPr/>
          <p:nvPr/>
        </p:nvSpPr>
        <p:spPr>
          <a:xfrm>
            <a:off x="2179478" y="1784345"/>
            <a:ext cx="765023" cy="473012"/>
          </a:xfrm>
          <a:custGeom>
            <a:avLst/>
            <a:gdLst/>
            <a:ahLst/>
            <a:cxnLst/>
            <a:rect l="l" t="t" r="r" b="b"/>
            <a:pathLst>
              <a:path w="51155" h="31629" extrusionOk="0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9"/>
          <p:cNvSpPr/>
          <p:nvPr/>
        </p:nvSpPr>
        <p:spPr>
          <a:xfrm>
            <a:off x="2179478" y="2347839"/>
            <a:ext cx="765023" cy="135732"/>
          </a:xfrm>
          <a:custGeom>
            <a:avLst/>
            <a:gdLst/>
            <a:ahLst/>
            <a:cxnLst/>
            <a:rect l="l" t="t" r="r" b="b"/>
            <a:pathLst>
              <a:path w="51155" h="9076" extrusionOk="0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9"/>
          <p:cNvSpPr/>
          <p:nvPr/>
        </p:nvSpPr>
        <p:spPr>
          <a:xfrm>
            <a:off x="2179478" y="2550735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9"/>
          <p:cNvSpPr/>
          <p:nvPr/>
        </p:nvSpPr>
        <p:spPr>
          <a:xfrm>
            <a:off x="2179478" y="2663167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9"/>
          <p:cNvSpPr/>
          <p:nvPr/>
        </p:nvSpPr>
        <p:spPr>
          <a:xfrm>
            <a:off x="2179478" y="2776960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9"/>
          <p:cNvSpPr/>
          <p:nvPr/>
        </p:nvSpPr>
        <p:spPr>
          <a:xfrm>
            <a:off x="217947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9"/>
          <p:cNvSpPr/>
          <p:nvPr/>
        </p:nvSpPr>
        <p:spPr>
          <a:xfrm>
            <a:off x="975721" y="2775585"/>
            <a:ext cx="2085295" cy="1140678"/>
          </a:xfrm>
          <a:custGeom>
            <a:avLst/>
            <a:gdLst/>
            <a:ahLst/>
            <a:cxnLst/>
            <a:rect l="l" t="t" r="r" b="b"/>
            <a:pathLst>
              <a:path w="139438" h="76274" extrusionOk="0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9"/>
          <p:cNvSpPr/>
          <p:nvPr/>
        </p:nvSpPr>
        <p:spPr>
          <a:xfrm>
            <a:off x="1030562" y="2839951"/>
            <a:ext cx="1975630" cy="1076311"/>
          </a:xfrm>
          <a:custGeom>
            <a:avLst/>
            <a:gdLst/>
            <a:ahLst/>
            <a:cxnLst/>
            <a:rect l="l" t="t" r="r" b="b"/>
            <a:pathLst>
              <a:path w="132105" h="71970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9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9"/>
          <p:cNvSpPr/>
          <p:nvPr/>
        </p:nvSpPr>
        <p:spPr>
          <a:xfrm>
            <a:off x="1786000" y="3892945"/>
            <a:ext cx="464786" cy="79524"/>
          </a:xfrm>
          <a:custGeom>
            <a:avLst/>
            <a:gdLst/>
            <a:ahLst/>
            <a:cxnLst/>
            <a:rect l="l" t="t" r="r" b="b"/>
            <a:pathLst>
              <a:path w="31079" h="3760" extrusionOk="0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9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9"/>
          <p:cNvSpPr/>
          <p:nvPr/>
        </p:nvSpPr>
        <p:spPr>
          <a:xfrm>
            <a:off x="1030562" y="2839951"/>
            <a:ext cx="1975630" cy="80966"/>
          </a:xfrm>
          <a:custGeom>
            <a:avLst/>
            <a:gdLst/>
            <a:ahLst/>
            <a:cxnLst/>
            <a:rect l="l" t="t" r="r" b="b"/>
            <a:pathLst>
              <a:path w="132105" h="5414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9"/>
          <p:cNvSpPr/>
          <p:nvPr/>
        </p:nvSpPr>
        <p:spPr>
          <a:xfrm>
            <a:off x="1030562" y="2920903"/>
            <a:ext cx="1975630" cy="80907"/>
          </a:xfrm>
          <a:custGeom>
            <a:avLst/>
            <a:gdLst/>
            <a:ahLst/>
            <a:cxnLst/>
            <a:rect l="l" t="t" r="r" b="b"/>
            <a:pathLst>
              <a:path w="132105" h="5410" extrusionOk="0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9"/>
          <p:cNvSpPr/>
          <p:nvPr/>
        </p:nvSpPr>
        <p:spPr>
          <a:xfrm>
            <a:off x="2636015" y="2920903"/>
            <a:ext cx="370196" cy="80907"/>
          </a:xfrm>
          <a:custGeom>
            <a:avLst/>
            <a:gdLst/>
            <a:ahLst/>
            <a:cxnLst/>
            <a:rect l="l" t="t" r="r" b="b"/>
            <a:pathLst>
              <a:path w="24754" h="5410" extrusionOk="0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9"/>
          <p:cNvSpPr/>
          <p:nvPr/>
        </p:nvSpPr>
        <p:spPr>
          <a:xfrm>
            <a:off x="2360451" y="2920903"/>
            <a:ext cx="275576" cy="80907"/>
          </a:xfrm>
          <a:custGeom>
            <a:avLst/>
            <a:gdLst/>
            <a:ahLst/>
            <a:cxnLst/>
            <a:rect l="l" t="t" r="r" b="b"/>
            <a:pathLst>
              <a:path w="18427" h="5410" extrusionOk="0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9"/>
          <p:cNvSpPr/>
          <p:nvPr/>
        </p:nvSpPr>
        <p:spPr>
          <a:xfrm>
            <a:off x="2093097" y="3071726"/>
            <a:ext cx="850027" cy="213886"/>
          </a:xfrm>
          <a:custGeom>
            <a:avLst/>
            <a:gdLst/>
            <a:ahLst/>
            <a:cxnLst/>
            <a:rect l="l" t="t" r="r" b="b"/>
            <a:pathLst>
              <a:path w="56839" h="14302" extrusionOk="0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9"/>
          <p:cNvSpPr/>
          <p:nvPr/>
        </p:nvSpPr>
        <p:spPr>
          <a:xfrm>
            <a:off x="2093097" y="3345928"/>
            <a:ext cx="651245" cy="45254"/>
          </a:xfrm>
          <a:custGeom>
            <a:avLst/>
            <a:gdLst/>
            <a:ahLst/>
            <a:cxnLst/>
            <a:rect l="l" t="t" r="r" b="b"/>
            <a:pathLst>
              <a:path w="43547" h="3026" extrusionOk="0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9"/>
          <p:cNvSpPr/>
          <p:nvPr/>
        </p:nvSpPr>
        <p:spPr>
          <a:xfrm>
            <a:off x="2093097" y="3444631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9"/>
          <p:cNvSpPr/>
          <p:nvPr/>
        </p:nvSpPr>
        <p:spPr>
          <a:xfrm>
            <a:off x="2093097" y="3543350"/>
            <a:ext cx="850027" cy="46630"/>
          </a:xfrm>
          <a:custGeom>
            <a:avLst/>
            <a:gdLst/>
            <a:ahLst/>
            <a:cxnLst/>
            <a:rect l="l" t="t" r="r" b="b"/>
            <a:pathLst>
              <a:path w="56839" h="3118" extrusionOk="0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9"/>
          <p:cNvSpPr/>
          <p:nvPr/>
        </p:nvSpPr>
        <p:spPr>
          <a:xfrm>
            <a:off x="2093097" y="3643430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9"/>
          <p:cNvSpPr/>
          <p:nvPr/>
        </p:nvSpPr>
        <p:spPr>
          <a:xfrm>
            <a:off x="2093097" y="3742148"/>
            <a:ext cx="473012" cy="45254"/>
          </a:xfrm>
          <a:custGeom>
            <a:avLst/>
            <a:gdLst/>
            <a:ahLst/>
            <a:cxnLst/>
            <a:rect l="l" t="t" r="r" b="b"/>
            <a:pathLst>
              <a:path w="31629" h="3026" extrusionOk="0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9"/>
          <p:cNvSpPr/>
          <p:nvPr/>
        </p:nvSpPr>
        <p:spPr>
          <a:xfrm>
            <a:off x="2622316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9"/>
          <p:cNvSpPr/>
          <p:nvPr/>
        </p:nvSpPr>
        <p:spPr>
          <a:xfrm>
            <a:off x="2731997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9"/>
          <p:cNvSpPr/>
          <p:nvPr/>
        </p:nvSpPr>
        <p:spPr>
          <a:xfrm>
            <a:off x="2843039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9"/>
          <p:cNvSpPr/>
          <p:nvPr/>
        </p:nvSpPr>
        <p:spPr>
          <a:xfrm>
            <a:off x="2704569" y="2861950"/>
            <a:ext cx="43893" cy="37447"/>
          </a:xfrm>
          <a:custGeom>
            <a:avLst/>
            <a:gdLst/>
            <a:ahLst/>
            <a:cxnLst/>
            <a:rect l="l" t="t" r="r" b="b"/>
            <a:pathLst>
              <a:path w="2935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9"/>
          <p:cNvSpPr/>
          <p:nvPr/>
        </p:nvSpPr>
        <p:spPr>
          <a:xfrm>
            <a:off x="2785462" y="2861950"/>
            <a:ext cx="45254" cy="37447"/>
          </a:xfrm>
          <a:custGeom>
            <a:avLst/>
            <a:gdLst/>
            <a:ahLst/>
            <a:cxnLst/>
            <a:rect l="l" t="t" r="r" b="b"/>
            <a:pathLst>
              <a:path w="3026" h="2504" extrusionOk="0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9"/>
          <p:cNvSpPr/>
          <p:nvPr/>
        </p:nvSpPr>
        <p:spPr>
          <a:xfrm>
            <a:off x="2869091" y="2861950"/>
            <a:ext cx="42517" cy="37447"/>
          </a:xfrm>
          <a:custGeom>
            <a:avLst/>
            <a:gdLst/>
            <a:ahLst/>
            <a:cxnLst/>
            <a:rect l="l" t="t" r="r" b="b"/>
            <a:pathLst>
              <a:path w="2843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9"/>
          <p:cNvSpPr/>
          <p:nvPr/>
        </p:nvSpPr>
        <p:spPr>
          <a:xfrm>
            <a:off x="1095004" y="3071726"/>
            <a:ext cx="319454" cy="319454"/>
          </a:xfrm>
          <a:custGeom>
            <a:avLst/>
            <a:gdLst/>
            <a:ahLst/>
            <a:cxnLst/>
            <a:rect l="l" t="t" r="r" b="b"/>
            <a:pathLst>
              <a:path w="21361" h="21361" extrusionOk="0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9"/>
          <p:cNvSpPr/>
          <p:nvPr/>
        </p:nvSpPr>
        <p:spPr>
          <a:xfrm>
            <a:off x="1095004" y="3451496"/>
            <a:ext cx="319454" cy="91869"/>
          </a:xfrm>
          <a:custGeom>
            <a:avLst/>
            <a:gdLst/>
            <a:ahLst/>
            <a:cxnLst/>
            <a:rect l="l" t="t" r="r" b="b"/>
            <a:pathLst>
              <a:path w="21361" h="6143" extrusionOk="0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9"/>
          <p:cNvSpPr/>
          <p:nvPr/>
        </p:nvSpPr>
        <p:spPr>
          <a:xfrm>
            <a:off x="1095004" y="3589965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9"/>
          <p:cNvSpPr/>
          <p:nvPr/>
        </p:nvSpPr>
        <p:spPr>
          <a:xfrm>
            <a:off x="1095004" y="3665369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9"/>
          <p:cNvSpPr/>
          <p:nvPr/>
        </p:nvSpPr>
        <p:spPr>
          <a:xfrm>
            <a:off x="1095004" y="3742148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9"/>
          <p:cNvSpPr/>
          <p:nvPr/>
        </p:nvSpPr>
        <p:spPr>
          <a:xfrm>
            <a:off x="1095004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9"/>
          <p:cNvSpPr/>
          <p:nvPr/>
        </p:nvSpPr>
        <p:spPr>
          <a:xfrm>
            <a:off x="1500827" y="3071726"/>
            <a:ext cx="516875" cy="319454"/>
          </a:xfrm>
          <a:custGeom>
            <a:avLst/>
            <a:gdLst/>
            <a:ahLst/>
            <a:cxnLst/>
            <a:rect l="l" t="t" r="r" b="b"/>
            <a:pathLst>
              <a:path w="34562" h="21361" extrusionOk="0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9"/>
          <p:cNvSpPr/>
          <p:nvPr/>
        </p:nvSpPr>
        <p:spPr>
          <a:xfrm>
            <a:off x="1500827" y="3451496"/>
            <a:ext cx="516875" cy="91869"/>
          </a:xfrm>
          <a:custGeom>
            <a:avLst/>
            <a:gdLst/>
            <a:ahLst/>
            <a:cxnLst/>
            <a:rect l="l" t="t" r="r" b="b"/>
            <a:pathLst>
              <a:path w="34562" h="6143" extrusionOk="0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9"/>
          <p:cNvSpPr/>
          <p:nvPr/>
        </p:nvSpPr>
        <p:spPr>
          <a:xfrm>
            <a:off x="1500827" y="3589965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9"/>
          <p:cNvSpPr/>
          <p:nvPr/>
        </p:nvSpPr>
        <p:spPr>
          <a:xfrm>
            <a:off x="1500827" y="3665369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9"/>
          <p:cNvSpPr/>
          <p:nvPr/>
        </p:nvSpPr>
        <p:spPr>
          <a:xfrm>
            <a:off x="1500827" y="3742148"/>
            <a:ext cx="516875" cy="34277"/>
          </a:xfrm>
          <a:custGeom>
            <a:avLst/>
            <a:gdLst/>
            <a:ahLst/>
            <a:cxnLst/>
            <a:rect l="l" t="t" r="r" b="b"/>
            <a:pathLst>
              <a:path w="34562" h="2292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9"/>
          <p:cNvSpPr/>
          <p:nvPr/>
        </p:nvSpPr>
        <p:spPr>
          <a:xfrm>
            <a:off x="1500827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9"/>
          <p:cNvSpPr/>
          <p:nvPr/>
        </p:nvSpPr>
        <p:spPr>
          <a:xfrm>
            <a:off x="3299591" y="3340439"/>
            <a:ext cx="1243508" cy="749948"/>
          </a:xfrm>
          <a:custGeom>
            <a:avLst/>
            <a:gdLst/>
            <a:ahLst/>
            <a:cxnLst/>
            <a:rect l="l" t="t" r="r" b="b"/>
            <a:pathLst>
              <a:path w="83150" h="50147" extrusionOk="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9"/>
          <p:cNvSpPr/>
          <p:nvPr/>
        </p:nvSpPr>
        <p:spPr>
          <a:xfrm>
            <a:off x="3332492" y="3377453"/>
            <a:ext cx="1126979" cy="674545"/>
          </a:xfrm>
          <a:custGeom>
            <a:avLst/>
            <a:gdLst/>
            <a:ahLst/>
            <a:cxnLst/>
            <a:rect l="l" t="t" r="r" b="b"/>
            <a:pathLst>
              <a:path w="75358" h="45105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9"/>
          <p:cNvSpPr/>
          <p:nvPr/>
        </p:nvSpPr>
        <p:spPr>
          <a:xfrm>
            <a:off x="4466330" y="3688331"/>
            <a:ext cx="61719" cy="52791"/>
          </a:xfrm>
          <a:custGeom>
            <a:avLst/>
            <a:gdLst/>
            <a:ahLst/>
            <a:cxnLst/>
            <a:rect l="l" t="t" r="r" b="b"/>
            <a:pathLst>
              <a:path w="4127" h="3530" extrusionOk="0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9"/>
          <p:cNvSpPr/>
          <p:nvPr/>
        </p:nvSpPr>
        <p:spPr>
          <a:xfrm>
            <a:off x="3332492" y="3377453"/>
            <a:ext cx="1126979" cy="57592"/>
          </a:xfrm>
          <a:custGeom>
            <a:avLst/>
            <a:gdLst/>
            <a:ahLst/>
            <a:cxnLst/>
            <a:rect l="l" t="t" r="r" b="b"/>
            <a:pathLst>
              <a:path w="75358" h="3851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9"/>
          <p:cNvSpPr/>
          <p:nvPr/>
        </p:nvSpPr>
        <p:spPr>
          <a:xfrm>
            <a:off x="4283970" y="3392543"/>
            <a:ext cx="27442" cy="23629"/>
          </a:xfrm>
          <a:custGeom>
            <a:avLst/>
            <a:gdLst/>
            <a:ahLst/>
            <a:cxnLst/>
            <a:rect l="l" t="t" r="r" b="b"/>
            <a:pathLst>
              <a:path w="1835" h="1580" extrusionOk="0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9"/>
          <p:cNvSpPr/>
          <p:nvPr/>
        </p:nvSpPr>
        <p:spPr>
          <a:xfrm>
            <a:off x="4341562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9"/>
          <p:cNvSpPr/>
          <p:nvPr/>
        </p:nvSpPr>
        <p:spPr>
          <a:xfrm>
            <a:off x="4400515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9"/>
          <p:cNvSpPr/>
          <p:nvPr/>
        </p:nvSpPr>
        <p:spPr>
          <a:xfrm>
            <a:off x="3332492" y="3435030"/>
            <a:ext cx="1126979" cy="46630"/>
          </a:xfrm>
          <a:custGeom>
            <a:avLst/>
            <a:gdLst/>
            <a:ahLst/>
            <a:cxnLst/>
            <a:rect l="l" t="t" r="r" b="b"/>
            <a:pathLst>
              <a:path w="75358" h="3118" extrusionOk="0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9"/>
          <p:cNvSpPr/>
          <p:nvPr/>
        </p:nvSpPr>
        <p:spPr>
          <a:xfrm>
            <a:off x="4248332" y="3435030"/>
            <a:ext cx="211150" cy="46630"/>
          </a:xfrm>
          <a:custGeom>
            <a:avLst/>
            <a:gdLst/>
            <a:ahLst/>
            <a:cxnLst/>
            <a:rect l="l" t="t" r="r" b="b"/>
            <a:pathLst>
              <a:path w="14119" h="3118" extrusionOk="0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9"/>
          <p:cNvSpPr/>
          <p:nvPr/>
        </p:nvSpPr>
        <p:spPr>
          <a:xfrm>
            <a:off x="4090659" y="3435030"/>
            <a:ext cx="157686" cy="46630"/>
          </a:xfrm>
          <a:custGeom>
            <a:avLst/>
            <a:gdLst/>
            <a:ahLst/>
            <a:cxnLst/>
            <a:rect l="l" t="t" r="r" b="b"/>
            <a:pathLst>
              <a:path w="10544" h="3118" extrusionOk="0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9"/>
          <p:cNvSpPr/>
          <p:nvPr/>
        </p:nvSpPr>
        <p:spPr>
          <a:xfrm>
            <a:off x="3938475" y="3521411"/>
            <a:ext cx="485350" cy="122033"/>
          </a:xfrm>
          <a:custGeom>
            <a:avLst/>
            <a:gdLst/>
            <a:ahLst/>
            <a:cxnLst/>
            <a:rect l="l" t="t" r="r" b="b"/>
            <a:pathLst>
              <a:path w="32454" h="8160" extrusionOk="0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9"/>
          <p:cNvSpPr/>
          <p:nvPr/>
        </p:nvSpPr>
        <p:spPr>
          <a:xfrm>
            <a:off x="3938475" y="3677707"/>
            <a:ext cx="371557" cy="26067"/>
          </a:xfrm>
          <a:custGeom>
            <a:avLst/>
            <a:gdLst/>
            <a:ahLst/>
            <a:cxnLst/>
            <a:rect l="l" t="t" r="r" b="b"/>
            <a:pathLst>
              <a:path w="24845" h="1743" extrusionOk="0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9"/>
          <p:cNvSpPr/>
          <p:nvPr/>
        </p:nvSpPr>
        <p:spPr>
          <a:xfrm>
            <a:off x="3938475" y="3733908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9"/>
          <p:cNvSpPr/>
          <p:nvPr/>
        </p:nvSpPr>
        <p:spPr>
          <a:xfrm>
            <a:off x="3938475" y="3790124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9"/>
          <p:cNvSpPr/>
          <p:nvPr/>
        </p:nvSpPr>
        <p:spPr>
          <a:xfrm>
            <a:off x="3938475" y="3847702"/>
            <a:ext cx="485350" cy="24706"/>
          </a:xfrm>
          <a:custGeom>
            <a:avLst/>
            <a:gdLst/>
            <a:ahLst/>
            <a:cxnLst/>
            <a:rect l="l" t="t" r="r" b="b"/>
            <a:pathLst>
              <a:path w="32454" h="1652" extrusionOk="0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9"/>
          <p:cNvSpPr/>
          <p:nvPr/>
        </p:nvSpPr>
        <p:spPr>
          <a:xfrm>
            <a:off x="3938475" y="3903918"/>
            <a:ext cx="270102" cy="26067"/>
          </a:xfrm>
          <a:custGeom>
            <a:avLst/>
            <a:gdLst/>
            <a:ahLst/>
            <a:cxnLst/>
            <a:rect l="l" t="t" r="r" b="b"/>
            <a:pathLst>
              <a:path w="18061" h="1743" extrusionOk="0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9"/>
          <p:cNvSpPr/>
          <p:nvPr/>
        </p:nvSpPr>
        <p:spPr>
          <a:xfrm>
            <a:off x="4240106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9"/>
          <p:cNvSpPr/>
          <p:nvPr/>
        </p:nvSpPr>
        <p:spPr>
          <a:xfrm>
            <a:off x="4303172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9"/>
          <p:cNvSpPr/>
          <p:nvPr/>
        </p:nvSpPr>
        <p:spPr>
          <a:xfrm>
            <a:off x="4366238" y="390390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9"/>
          <p:cNvSpPr/>
          <p:nvPr/>
        </p:nvSpPr>
        <p:spPr>
          <a:xfrm>
            <a:off x="3368145" y="3521411"/>
            <a:ext cx="182346" cy="182361"/>
          </a:xfrm>
          <a:custGeom>
            <a:avLst/>
            <a:gdLst/>
            <a:ahLst/>
            <a:cxnLst/>
            <a:rect l="l" t="t" r="r" b="b"/>
            <a:pathLst>
              <a:path w="12193" h="12194" extrusionOk="0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9"/>
          <p:cNvSpPr/>
          <p:nvPr/>
        </p:nvSpPr>
        <p:spPr>
          <a:xfrm>
            <a:off x="3368145" y="3738036"/>
            <a:ext cx="182346" cy="52103"/>
          </a:xfrm>
          <a:custGeom>
            <a:avLst/>
            <a:gdLst/>
            <a:ahLst/>
            <a:cxnLst/>
            <a:rect l="l" t="t" r="r" b="b"/>
            <a:pathLst>
              <a:path w="12193" h="3484" extrusionOk="0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9"/>
          <p:cNvSpPr/>
          <p:nvPr/>
        </p:nvSpPr>
        <p:spPr>
          <a:xfrm>
            <a:off x="3368145" y="3816176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9"/>
          <p:cNvSpPr/>
          <p:nvPr/>
        </p:nvSpPr>
        <p:spPr>
          <a:xfrm>
            <a:off x="3368145" y="3860054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9"/>
          <p:cNvSpPr/>
          <p:nvPr/>
        </p:nvSpPr>
        <p:spPr>
          <a:xfrm>
            <a:off x="3368145" y="3903918"/>
            <a:ext cx="182346" cy="19217"/>
          </a:xfrm>
          <a:custGeom>
            <a:avLst/>
            <a:gdLst/>
            <a:ahLst/>
            <a:cxnLst/>
            <a:rect l="l" t="t" r="r" b="b"/>
            <a:pathLst>
              <a:path w="12193" h="1285" extrusionOk="0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9"/>
          <p:cNvSpPr/>
          <p:nvPr/>
        </p:nvSpPr>
        <p:spPr>
          <a:xfrm>
            <a:off x="3368145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9"/>
          <p:cNvSpPr/>
          <p:nvPr/>
        </p:nvSpPr>
        <p:spPr>
          <a:xfrm>
            <a:off x="3599846" y="3521411"/>
            <a:ext cx="296139" cy="182361"/>
          </a:xfrm>
          <a:custGeom>
            <a:avLst/>
            <a:gdLst/>
            <a:ahLst/>
            <a:cxnLst/>
            <a:rect l="l" t="t" r="r" b="b"/>
            <a:pathLst>
              <a:path w="19802" h="12194" extrusionOk="0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9"/>
          <p:cNvSpPr/>
          <p:nvPr/>
        </p:nvSpPr>
        <p:spPr>
          <a:xfrm>
            <a:off x="3599846" y="3738036"/>
            <a:ext cx="296139" cy="52103"/>
          </a:xfrm>
          <a:custGeom>
            <a:avLst/>
            <a:gdLst/>
            <a:ahLst/>
            <a:cxnLst/>
            <a:rect l="l" t="t" r="r" b="b"/>
            <a:pathLst>
              <a:path w="19802" h="3484" extrusionOk="0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9"/>
          <p:cNvSpPr/>
          <p:nvPr/>
        </p:nvSpPr>
        <p:spPr>
          <a:xfrm>
            <a:off x="3599846" y="3816176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9"/>
          <p:cNvSpPr/>
          <p:nvPr/>
        </p:nvSpPr>
        <p:spPr>
          <a:xfrm>
            <a:off x="3599846" y="3860054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9"/>
          <p:cNvSpPr/>
          <p:nvPr/>
        </p:nvSpPr>
        <p:spPr>
          <a:xfrm>
            <a:off x="3599846" y="3903918"/>
            <a:ext cx="296139" cy="19217"/>
          </a:xfrm>
          <a:custGeom>
            <a:avLst/>
            <a:gdLst/>
            <a:ahLst/>
            <a:cxnLst/>
            <a:rect l="l" t="t" r="r" b="b"/>
            <a:pathLst>
              <a:path w="19802" h="1285" extrusionOk="0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9"/>
          <p:cNvSpPr/>
          <p:nvPr/>
        </p:nvSpPr>
        <p:spPr>
          <a:xfrm>
            <a:off x="3599846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9"/>
          <p:cNvSpPr txBox="1">
            <a:spLocks noGrp="1"/>
          </p:cNvSpPr>
          <p:nvPr>
            <p:ph type="ctrTitle"/>
          </p:nvPr>
        </p:nvSpPr>
        <p:spPr>
          <a:xfrm>
            <a:off x="5728271" y="207208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E2A47"/>
                </a:solidFill>
              </a:rPr>
              <a:t>IDENTICAL TWINS ATTACK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558" name="Google Shape;558;p29"/>
          <p:cNvSpPr txBox="1">
            <a:spLocks noGrp="1"/>
          </p:cNvSpPr>
          <p:nvPr>
            <p:ph type="ctrTitle" idx="3"/>
          </p:nvPr>
        </p:nvSpPr>
        <p:spPr>
          <a:xfrm>
            <a:off x="5690858" y="2890392"/>
            <a:ext cx="2112977" cy="4858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E2A47"/>
                </a:solidFill>
              </a:rPr>
              <a:t>AFFECTED </a:t>
            </a:r>
            <a:r>
              <a:rPr lang="en-US">
                <a:solidFill>
                  <a:srgbClr val="0E2A47"/>
                </a:solidFill>
              </a:rPr>
              <a:t>BY APPEARANCE / ENVIRONMENT</a:t>
            </a:r>
            <a:endParaRPr dirty="0">
              <a:solidFill>
                <a:srgbClr val="0E2A47"/>
              </a:solidFill>
            </a:endParaRPr>
          </a:p>
        </p:txBody>
      </p:sp>
      <p:pic>
        <p:nvPicPr>
          <p:cNvPr id="7" name="Graphic 6" descr="Woman with solid fill">
            <a:extLst>
              <a:ext uri="{FF2B5EF4-FFF2-40B4-BE49-F238E27FC236}">
                <a16:creationId xmlns:a16="http://schemas.microsoft.com/office/drawing/2014/main" id="{647F63FC-CAD9-4869-ABD0-571686CC0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23685" y="1902937"/>
            <a:ext cx="285237" cy="285237"/>
          </a:xfrm>
          <a:prstGeom prst="rect">
            <a:avLst/>
          </a:prstGeom>
        </p:spPr>
      </p:pic>
      <p:pic>
        <p:nvPicPr>
          <p:cNvPr id="121" name="Graphic 120" descr="Woman with solid fill">
            <a:extLst>
              <a:ext uri="{FF2B5EF4-FFF2-40B4-BE49-F238E27FC236}">
                <a16:creationId xmlns:a16="http://schemas.microsoft.com/office/drawing/2014/main" id="{23326739-AB25-4A24-8513-43297F50FE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72636" y="1902937"/>
            <a:ext cx="301726" cy="285237"/>
          </a:xfrm>
          <a:prstGeom prst="rect">
            <a:avLst/>
          </a:prstGeom>
        </p:spPr>
      </p:pic>
      <p:pic>
        <p:nvPicPr>
          <p:cNvPr id="9" name="Graphic 8" descr="Cloud Computing with solid fill">
            <a:extLst>
              <a:ext uri="{FF2B5EF4-FFF2-40B4-BE49-F238E27FC236}">
                <a16:creationId xmlns:a16="http://schemas.microsoft.com/office/drawing/2014/main" id="{BA0FF6CA-0D23-4E54-B1A6-74FBBE872F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34829" y="2995697"/>
            <a:ext cx="339533" cy="33953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406</Words>
  <Application>Microsoft Office PowerPoint</Application>
  <PresentationFormat>On-screen Show (16:9)</PresentationFormat>
  <Paragraphs>37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Roboto Black</vt:lpstr>
      <vt:lpstr>Arial</vt:lpstr>
      <vt:lpstr>Roboto Mono Thin</vt:lpstr>
      <vt:lpstr>Bree Serif</vt:lpstr>
      <vt:lpstr>Didact Gothic</vt:lpstr>
      <vt:lpstr>Roboto Light</vt:lpstr>
      <vt:lpstr>Roboto Thin</vt:lpstr>
      <vt:lpstr>WEB PROPOSAL</vt:lpstr>
      <vt:lpstr>SMART ATTENDANCE SYSTEM</vt:lpstr>
      <vt:lpstr>PROBLEM STATEMENT</vt:lpstr>
      <vt:lpstr>ABSTRACT</vt:lpstr>
      <vt:lpstr>INTRODUCTION</vt:lpstr>
      <vt:lpstr>PowerPoint Presentation</vt:lpstr>
      <vt:lpstr>PowerPoint Presentation</vt:lpstr>
      <vt:lpstr>FLOW CHART </vt:lpstr>
      <vt:lpstr>ADVANTAGES</vt:lpstr>
      <vt:lpstr>DISADVANTAGES</vt:lpstr>
      <vt:lpstr>  REFERENCE 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ATTENDANCE SYSTEM</dc:title>
  <dc:creator>VENI_N</dc:creator>
  <cp:lastModifiedBy>veni nandha</cp:lastModifiedBy>
  <cp:revision>22</cp:revision>
  <dcterms:modified xsi:type="dcterms:W3CDTF">2023-03-23T17:49:00Z</dcterms:modified>
</cp:coreProperties>
</file>