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8"/>
  </p:notesMasterIdLst>
  <p:sldIdLst>
    <p:sldId id="256" r:id="rId2"/>
    <p:sldId id="257" r:id="rId3"/>
    <p:sldId id="258" r:id="rId4"/>
    <p:sldId id="277" r:id="rId5"/>
    <p:sldId id="271" r:id="rId6"/>
    <p:sldId id="281" r:id="rId7"/>
    <p:sldId id="278" r:id="rId8"/>
    <p:sldId id="279" r:id="rId9"/>
    <p:sldId id="276" r:id="rId10"/>
    <p:sldId id="260" r:id="rId11"/>
    <p:sldId id="269" r:id="rId12"/>
    <p:sldId id="263" r:id="rId13"/>
    <p:sldId id="264" r:id="rId14"/>
    <p:sldId id="280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0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6FE92-6980-486A-AB4D-F0D5D3FABB54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6A5DF1-7E94-4CB6-A031-5C636322B7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35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A5DF1-7E94-4CB6-A031-5C636322B7A2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899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7CC0-DBFB-4B65-BB99-9D72EE0810C0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094D-FD2C-423D-8A6C-B7B026A237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253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7CC0-DBFB-4B65-BB99-9D72EE0810C0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094D-FD2C-423D-8A6C-B7B026A237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77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7CC0-DBFB-4B65-BB99-9D72EE0810C0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094D-FD2C-423D-8A6C-B7B026A2373D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5695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7CC0-DBFB-4B65-BB99-9D72EE0810C0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094D-FD2C-423D-8A6C-B7B026A237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88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7CC0-DBFB-4B65-BB99-9D72EE0810C0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094D-FD2C-423D-8A6C-B7B026A2373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00395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7CC0-DBFB-4B65-BB99-9D72EE0810C0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094D-FD2C-423D-8A6C-B7B026A237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4402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7CC0-DBFB-4B65-BB99-9D72EE0810C0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094D-FD2C-423D-8A6C-B7B026A237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829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7CC0-DBFB-4B65-BB99-9D72EE0810C0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094D-FD2C-423D-8A6C-B7B026A237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205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7CC0-DBFB-4B65-BB99-9D72EE0810C0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094D-FD2C-423D-8A6C-B7B026A237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4058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7CC0-DBFB-4B65-BB99-9D72EE0810C0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094D-FD2C-423D-8A6C-B7B026A237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880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7CC0-DBFB-4B65-BB99-9D72EE0810C0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094D-FD2C-423D-8A6C-B7B026A237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582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7CC0-DBFB-4B65-BB99-9D72EE0810C0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094D-FD2C-423D-8A6C-B7B026A237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628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7CC0-DBFB-4B65-BB99-9D72EE0810C0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094D-FD2C-423D-8A6C-B7B026A237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4035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7CC0-DBFB-4B65-BB99-9D72EE0810C0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094D-FD2C-423D-8A6C-B7B026A237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864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7CC0-DBFB-4B65-BB99-9D72EE0810C0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094D-FD2C-423D-8A6C-B7B026A237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744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7CC0-DBFB-4B65-BB99-9D72EE0810C0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094D-FD2C-423D-8A6C-B7B026A237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2968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97CC0-DBFB-4B65-BB99-9D72EE0810C0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E50094D-FD2C-423D-8A6C-B7B026A237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437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1" name="Rectangle 130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5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6" name="Isosceles Triangle 135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7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8" name="Isosceles Triangle 137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F6A250-1B32-4920-E2A7-7E6391693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5055" y="1396079"/>
            <a:ext cx="7310747" cy="3716593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IN" sz="4700" dirty="0" err="1">
                <a:solidFill>
                  <a:srgbClr val="FFFFFF"/>
                </a:solidFill>
              </a:rPr>
              <a:t>OptiPrice</a:t>
            </a:r>
            <a:r>
              <a:rPr lang="en-IN" sz="4700" dirty="0">
                <a:solidFill>
                  <a:srgbClr val="FFFFFF"/>
                </a:solidFill>
              </a:rPr>
              <a:t> Prognosticator:</a:t>
            </a:r>
            <a:br>
              <a:rPr lang="en-IN" sz="4700" dirty="0">
                <a:solidFill>
                  <a:srgbClr val="FFFFFF"/>
                </a:solidFill>
              </a:rPr>
            </a:br>
            <a:r>
              <a:rPr lang="en-IN" sz="4700" dirty="0">
                <a:solidFill>
                  <a:srgbClr val="FFFFFF"/>
                </a:solidFill>
              </a:rPr>
              <a:t> E-commerce Optimal Pricing</a:t>
            </a:r>
          </a:p>
        </p:txBody>
      </p:sp>
      <p:sp>
        <p:nvSpPr>
          <p:cNvPr id="140" name="Isosceles Triangle 139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Profile for Infosys Springboard">
            <a:extLst>
              <a:ext uri="{FF2B5EF4-FFF2-40B4-BE49-F238E27FC236}">
                <a16:creationId xmlns:a16="http://schemas.microsoft.com/office/drawing/2014/main" id="{B0DB289C-C39E-9D26-B651-C8FEEFFCA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1123" y="0"/>
            <a:ext cx="1120877" cy="94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0320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BDDE9CD4-0E0A-4129-8689-A89C4E9A6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" name="Picture 64" descr="Magnifying glass showing decling performance">
            <a:extLst>
              <a:ext uri="{FF2B5EF4-FFF2-40B4-BE49-F238E27FC236}">
                <a16:creationId xmlns:a16="http://schemas.microsoft.com/office/drawing/2014/main" id="{2D90DAB0-E894-3C27-90D1-F3D86350AF5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601" r="-2" b="15002"/>
          <a:stretch/>
        </p:blipFill>
        <p:spPr>
          <a:xfrm>
            <a:off x="-94556" y="252418"/>
            <a:ext cx="12191999" cy="6857990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85DB3CA2-FA66-42B9-90EF-394894352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C8D0718-07C6-45A2-A743-BC64673C9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AE7BCCE-817C-4933-A587-F1EF87D4B4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23">
              <a:extLst>
                <a:ext uri="{FF2B5EF4-FFF2-40B4-BE49-F238E27FC236}">
                  <a16:creationId xmlns:a16="http://schemas.microsoft.com/office/drawing/2014/main" id="{0E96C1E8-3E07-4AF1-BA61-7FB948F90A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0" name="Rectangle 25">
              <a:extLst>
                <a:ext uri="{FF2B5EF4-FFF2-40B4-BE49-F238E27FC236}">
                  <a16:creationId xmlns:a16="http://schemas.microsoft.com/office/drawing/2014/main" id="{B3B592D1-4031-4144-A2DB-B2D8F8C73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1" name="Isosceles Triangle 70">
              <a:extLst>
                <a:ext uri="{FF2B5EF4-FFF2-40B4-BE49-F238E27FC236}">
                  <a16:creationId xmlns:a16="http://schemas.microsoft.com/office/drawing/2014/main" id="{55CB28D4-D6D1-4DB7-B557-D5FF65237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2" name="Rectangle 27">
              <a:extLst>
                <a:ext uri="{FF2B5EF4-FFF2-40B4-BE49-F238E27FC236}">
                  <a16:creationId xmlns:a16="http://schemas.microsoft.com/office/drawing/2014/main" id="{F69D97D4-6031-4064-9BBA-2E96839A3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Rectangle 28">
              <a:extLst>
                <a:ext uri="{FF2B5EF4-FFF2-40B4-BE49-F238E27FC236}">
                  <a16:creationId xmlns:a16="http://schemas.microsoft.com/office/drawing/2014/main" id="{BAF978AE-97B1-4224-A562-EBCE373A1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4" name="Rectangle 29">
              <a:extLst>
                <a:ext uri="{FF2B5EF4-FFF2-40B4-BE49-F238E27FC236}">
                  <a16:creationId xmlns:a16="http://schemas.microsoft.com/office/drawing/2014/main" id="{3A18250B-41A2-4BA7-9E5C-679CF3AE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C8751ECC-5286-4332-9942-2D01B7135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Isosceles Triangle 74">
              <a:extLst>
                <a:ext uri="{FF2B5EF4-FFF2-40B4-BE49-F238E27FC236}">
                  <a16:creationId xmlns:a16="http://schemas.microsoft.com/office/drawing/2014/main" id="{5952A4A6-F619-458C-A026-6E5D6AF15D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A90A367-E027-0CE5-4164-591E6D94E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57" y="109537"/>
            <a:ext cx="9508885" cy="726205"/>
          </a:xfrm>
        </p:spPr>
        <p:txBody>
          <a:bodyPr>
            <a:normAutofit/>
          </a:bodyPr>
          <a:lstStyle/>
          <a:p>
            <a:r>
              <a:rPr lang="en-IN" dirty="0"/>
              <a:t>SYSTEM ANALYSIS AND DESIGN OVERVIEW: 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6684D41-F393-96C9-6CEF-A47F946679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05379" y="928021"/>
            <a:ext cx="9212754" cy="5406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IN" sz="2400" b="1" dirty="0"/>
              <a:t>Data Preprocessing</a:t>
            </a:r>
            <a:r>
              <a:rPr lang="en-IN" sz="2400" dirty="0"/>
              <a:t> – Cleaned data, fixed errors &amp; outliers.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IN" sz="2400" b="1" dirty="0"/>
              <a:t>Model Training</a:t>
            </a:r>
            <a:r>
              <a:rPr lang="en-IN" sz="2400" dirty="0"/>
              <a:t> – Tested models; </a:t>
            </a:r>
            <a:r>
              <a:rPr lang="en-IN" sz="2400" b="1" dirty="0" err="1"/>
              <a:t>XGBoost</a:t>
            </a:r>
            <a:r>
              <a:rPr lang="en-IN" sz="2400" dirty="0"/>
              <a:t> performed best.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IN" sz="2400" b="1" dirty="0"/>
              <a:t>Feature Engineering</a:t>
            </a:r>
            <a:r>
              <a:rPr lang="en-IN" sz="2400" dirty="0"/>
              <a:t> – Used encoding, scaling, and selection.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IN" sz="2400" b="1" dirty="0" err="1"/>
              <a:t>Streamlit</a:t>
            </a:r>
            <a:r>
              <a:rPr lang="en-IN" sz="2400" b="1" dirty="0"/>
              <a:t> UI</a:t>
            </a:r>
            <a:r>
              <a:rPr lang="en-IN" sz="2400" dirty="0"/>
              <a:t> – Simple app for inputs, predictions, and insights.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IN" sz="2400" b="1" dirty="0"/>
              <a:t>Deployment</a:t>
            </a:r>
            <a:r>
              <a:rPr lang="en-IN" sz="2400" dirty="0"/>
              <a:t> – Integrated </a:t>
            </a:r>
            <a:r>
              <a:rPr lang="en-IN" sz="2400" dirty="0" err="1"/>
              <a:t>XGBoost</a:t>
            </a:r>
            <a:r>
              <a:rPr lang="en-IN" sz="2400" dirty="0"/>
              <a:t> for real-time pricing &amp; visuals.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4" descr="Profile for Infosys Springboard">
            <a:extLst>
              <a:ext uri="{FF2B5EF4-FFF2-40B4-BE49-F238E27FC236}">
                <a16:creationId xmlns:a16="http://schemas.microsoft.com/office/drawing/2014/main" id="{3DDCA210-75F1-B302-2F44-74DBBB8BF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1123" y="0"/>
            <a:ext cx="1120877" cy="94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0283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002408C-7673-D4C8-A119-72C4E9520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6946" y="1221140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FLOW CHART DIAGRAM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Content Placeholder 5" descr="A diagram of a product&#10;&#10;AI-generated content may be incorrect.">
            <a:extLst>
              <a:ext uri="{FF2B5EF4-FFF2-40B4-BE49-F238E27FC236}">
                <a16:creationId xmlns:a16="http://schemas.microsoft.com/office/drawing/2014/main" id="{66124FC7-4064-D783-7DB0-8BC032C6C6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7949" y="359751"/>
            <a:ext cx="4435824" cy="6124380"/>
          </a:xfrm>
          <a:prstGeom prst="rect">
            <a:avLst/>
          </a:prstGeom>
        </p:spPr>
      </p:pic>
      <p:pic>
        <p:nvPicPr>
          <p:cNvPr id="3" name="Picture 4" descr="Profile for Infosys Springboard">
            <a:extLst>
              <a:ext uri="{FF2B5EF4-FFF2-40B4-BE49-F238E27FC236}">
                <a16:creationId xmlns:a16="http://schemas.microsoft.com/office/drawing/2014/main" id="{94B6EAEB-34E4-FE5C-2B60-E5F20761B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1123" y="0"/>
            <a:ext cx="1120877" cy="94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0333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7C158-AE44-A265-2AFA-518D8CE2F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5004" y="101600"/>
            <a:ext cx="6487955" cy="1320800"/>
          </a:xfrm>
        </p:spPr>
        <p:txBody>
          <a:bodyPr>
            <a:normAutofit/>
          </a:bodyPr>
          <a:lstStyle/>
          <a:p>
            <a:r>
              <a:rPr lang="en-IN" dirty="0"/>
              <a:t>Feature Engineering </a:t>
            </a:r>
          </a:p>
        </p:txBody>
      </p:sp>
      <p:pic>
        <p:nvPicPr>
          <p:cNvPr id="6" name="Picture 5" descr="Magnifying glass showing decling performance">
            <a:extLst>
              <a:ext uri="{FF2B5EF4-FFF2-40B4-BE49-F238E27FC236}">
                <a16:creationId xmlns:a16="http://schemas.microsoft.com/office/drawing/2014/main" id="{F6B3D407-5B1B-3499-A79D-8D39C3AA973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39925" r="35982" b="9086"/>
          <a:stretch/>
        </p:blipFill>
        <p:spPr>
          <a:xfrm>
            <a:off x="20" y="10"/>
            <a:ext cx="2734036" cy="6876278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842596" y="6858000"/>
                </a:lnTo>
                <a:lnTo>
                  <a:pt x="0" y="1191846"/>
                </a:lnTo>
                <a:close/>
              </a:path>
            </a:pathLst>
          </a:custGeom>
        </p:spPr>
      </p:pic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518E5A25-92C5-4F27-8E26-0AAAB0CDC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19184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EDDE9A-393A-548F-F749-54198D8D4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874" y="945807"/>
            <a:ext cx="7247700" cy="5415815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Selected Key Features</a:t>
            </a:r>
            <a:r>
              <a:rPr lang="en-US" sz="2000" dirty="0"/>
              <a:t> – Focused on impactful variables (e.g., price, margin, satisfaction).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Encoded Categories</a:t>
            </a:r>
            <a:r>
              <a:rPr lang="en-US" sz="2000" dirty="0"/>
              <a:t> – Used Label Encoding for model compatibility.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Created Profit Metrics</a:t>
            </a:r>
            <a:r>
              <a:rPr lang="en-US" sz="2000" dirty="0"/>
              <a:t> – Added profit percentage for deeper insights.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Cleaned Data</a:t>
            </a:r>
            <a:r>
              <a:rPr lang="en-US" sz="2000" dirty="0"/>
              <a:t> – Handled missing values and removed outliers.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Optimized Feature Set</a:t>
            </a:r>
            <a:r>
              <a:rPr lang="en-US" sz="2000" dirty="0"/>
              <a:t> – Dropped irrelevant features to boost accuracy and speed.</a:t>
            </a:r>
          </a:p>
          <a:p>
            <a:pPr>
              <a:lnSpc>
                <a:spcPct val="90000"/>
              </a:lnSpc>
            </a:pPr>
            <a:endParaRPr lang="en-US" sz="1600" dirty="0"/>
          </a:p>
        </p:txBody>
      </p:sp>
      <p:pic>
        <p:nvPicPr>
          <p:cNvPr id="3" name="Picture 4" descr="Profile for Infosys Springboard">
            <a:extLst>
              <a:ext uri="{FF2B5EF4-FFF2-40B4-BE49-F238E27FC236}">
                <a16:creationId xmlns:a16="http://schemas.microsoft.com/office/drawing/2014/main" id="{65A212F0-FD0C-84DF-A389-9EF7A6F83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1123" y="0"/>
            <a:ext cx="1120877" cy="94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5100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BDDE9CD4-0E0A-4129-8689-A89C4E9A6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" name="Picture 64" descr="Magnifying glass showing decling performance">
            <a:extLst>
              <a:ext uri="{FF2B5EF4-FFF2-40B4-BE49-F238E27FC236}">
                <a16:creationId xmlns:a16="http://schemas.microsoft.com/office/drawing/2014/main" id="{B71CF0D5-9A53-9A1E-78E1-256F6BBAB69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601" r="-2" b="15002"/>
          <a:stretch/>
        </p:blipFill>
        <p:spPr>
          <a:xfrm>
            <a:off x="18256" y="160872"/>
            <a:ext cx="12191999" cy="6857990"/>
          </a:xfrm>
          <a:prstGeom prst="rect">
            <a:avLst/>
          </a:prstGeom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85DB3CA2-FA66-42B9-90EF-394894352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C8D0718-07C6-45A2-A743-BC64673C9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AE7BCCE-817C-4933-A587-F1EF87D4B4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23">
              <a:extLst>
                <a:ext uri="{FF2B5EF4-FFF2-40B4-BE49-F238E27FC236}">
                  <a16:creationId xmlns:a16="http://schemas.microsoft.com/office/drawing/2014/main" id="{0E96C1E8-3E07-4AF1-BA61-7FB948F90A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25">
              <a:extLst>
                <a:ext uri="{FF2B5EF4-FFF2-40B4-BE49-F238E27FC236}">
                  <a16:creationId xmlns:a16="http://schemas.microsoft.com/office/drawing/2014/main" id="{B3B592D1-4031-4144-A2DB-B2D8F8C73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55CB28D4-D6D1-4DB7-B557-D5FF65237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7">
              <a:extLst>
                <a:ext uri="{FF2B5EF4-FFF2-40B4-BE49-F238E27FC236}">
                  <a16:creationId xmlns:a16="http://schemas.microsoft.com/office/drawing/2014/main" id="{F69D97D4-6031-4064-9BBA-2E96839A3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8">
              <a:extLst>
                <a:ext uri="{FF2B5EF4-FFF2-40B4-BE49-F238E27FC236}">
                  <a16:creationId xmlns:a16="http://schemas.microsoft.com/office/drawing/2014/main" id="{BAF978AE-97B1-4224-A562-EBCE373A1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9">
              <a:extLst>
                <a:ext uri="{FF2B5EF4-FFF2-40B4-BE49-F238E27FC236}">
                  <a16:creationId xmlns:a16="http://schemas.microsoft.com/office/drawing/2014/main" id="{3A18250B-41A2-4BA7-9E5C-679CF3AE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C8751ECC-5286-4332-9942-2D01B7135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5952A4A6-F619-458C-A026-6E5D6AF15D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C9E6AED-4C7B-FE62-D51D-70626DCA9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23078"/>
            <a:ext cx="8596668" cy="1320800"/>
          </a:xfrm>
        </p:spPr>
        <p:txBody>
          <a:bodyPr>
            <a:normAutofit/>
          </a:bodyPr>
          <a:lstStyle/>
          <a:p>
            <a:r>
              <a:rPr lang="en-IN" dirty="0">
                <a:ea typeface="+mj-lt"/>
                <a:cs typeface="+mj-lt"/>
              </a:rPr>
              <a:t>Real-Life Use Case of Your Project</a:t>
            </a:r>
            <a:r>
              <a:rPr lang="en-IN" dirty="0"/>
              <a:t>:</a:t>
            </a:r>
            <a:endParaRPr lang="en-US" dirty="0"/>
          </a:p>
        </p:txBody>
      </p:sp>
      <p:pic>
        <p:nvPicPr>
          <p:cNvPr id="5" name="Picture 4" descr="Profile for Infosys Springboard">
            <a:extLst>
              <a:ext uri="{FF2B5EF4-FFF2-40B4-BE49-F238E27FC236}">
                <a16:creationId xmlns:a16="http://schemas.microsoft.com/office/drawing/2014/main" id="{8F61D6E8-2F51-6B14-4D56-65AF94B74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1123" y="0"/>
            <a:ext cx="1120877" cy="94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5BAE0C2D-53D9-C036-AD08-236F47B72A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11906" y="1966105"/>
            <a:ext cx="9883248" cy="2343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Competitor Comparison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Check if your price is higher or lower than others.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Demand Insights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View demand level: high, medium, or low.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Smart Price Suggestions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Get data-driven price recommendations.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 Analysis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Charts for quick price and performance comparison.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Multi-Category Support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Works across various product types.</a:t>
            </a:r>
          </a:p>
        </p:txBody>
      </p:sp>
    </p:spTree>
    <p:extLst>
      <p:ext uri="{BB962C8B-B14F-4D97-AF65-F5344CB8AC3E}">
        <p14:creationId xmlns:p14="http://schemas.microsoft.com/office/powerpoint/2010/main" val="3033189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531D9-E429-D1E6-E244-3FB59C826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856" y="235974"/>
            <a:ext cx="8596668" cy="717755"/>
          </a:xfrm>
        </p:spPr>
        <p:txBody>
          <a:bodyPr/>
          <a:lstStyle/>
          <a:p>
            <a:r>
              <a:rPr lang="en-IN" dirty="0"/>
              <a:t>Future Scope: LLM and API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A2304-6C91-CFF6-E742-C2E715F0A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508" y="1619813"/>
            <a:ext cx="9007440" cy="44565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/>
              <a:t>LLM Integration</a:t>
            </a:r>
            <a:r>
              <a:rPr lang="en-IN" sz="2000" dirty="0"/>
              <a:t> – Provide natural language recommendations and strategy tips.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/>
              <a:t>SERP API Support</a:t>
            </a:r>
            <a:r>
              <a:rPr lang="en-IN" sz="2000" dirty="0"/>
              <a:t> – Fetch real-time competitor pricing from platforms like Amazon &amp; Flipkart.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/>
              <a:t>Smarter Insights</a:t>
            </a:r>
            <a:r>
              <a:rPr lang="en-IN" sz="2000" dirty="0"/>
              <a:t> – Combine market data + AI to suggest context-aware pricing moves.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/>
              <a:t>Dynamic Strategy</a:t>
            </a:r>
            <a:r>
              <a:rPr lang="en-IN" sz="2000" dirty="0"/>
              <a:t> – Auto-respond to market changes (e.g., price drops, sales dips) with tailored suggestions.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4" descr="Profile for Infosys Springboard">
            <a:extLst>
              <a:ext uri="{FF2B5EF4-FFF2-40B4-BE49-F238E27FC236}">
                <a16:creationId xmlns:a16="http://schemas.microsoft.com/office/drawing/2014/main" id="{FE360110-A4C7-26B8-98EE-95CBC4624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1123" y="0"/>
            <a:ext cx="1120877" cy="94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557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EE33B-38DD-9376-9A8C-A2110BA33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00138"/>
            <a:ext cx="8596668" cy="785812"/>
          </a:xfrm>
        </p:spPr>
        <p:txBody>
          <a:bodyPr/>
          <a:lstStyle/>
          <a:p>
            <a:r>
              <a:rPr lang="en-IN" dirty="0"/>
              <a:t>CONCLUSION: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59CDAAD-72C7-A9E2-68B8-7FB5908749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8638" y="1966224"/>
            <a:ext cx="9201150" cy="3652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>
              <a:buFont typeface="Wingdings 3"/>
              <a:buChar char=""/>
            </a:pP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The project effectively uses XGBoost to deliver accurate and reliable price predictions for e-commerce products.</a:t>
            </a: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pPr defTabSz="914400">
              <a:buFont typeface="Wingdings 3"/>
              <a:buChar char=""/>
            </a:pP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It combines machine learning, real-time web data via SERP API, and a user-friendly Streamlit interface to create an intelligent pricing tool.</a:t>
            </a: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pPr defTabSz="914400">
              <a:buFont typeface="Wingdings 3"/>
              <a:buChar char=""/>
            </a:pP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Business users can make quick and informed pricing decisions based on demand levels, profit margins, and competitor analysis.</a:t>
            </a: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pPr defTabSz="914400">
              <a:buFont typeface="Wingdings 3"/>
              <a:buChar char=""/>
            </a:pP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The system is modular and scalable, allowing easy future expansion across product categories and platforms.</a:t>
            </a: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pPr defTabSz="914400">
              <a:buFont typeface="Wingdings 3"/>
              <a:buChar char=""/>
            </a:pP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Overall, it demonstrates the practical use of AI and LLM in solving real-world problems for modern online businesses.</a:t>
            </a: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4" descr="Profile for Infosys Springboard">
            <a:extLst>
              <a:ext uri="{FF2B5EF4-FFF2-40B4-BE49-F238E27FC236}">
                <a16:creationId xmlns:a16="http://schemas.microsoft.com/office/drawing/2014/main" id="{848A38AA-B9EF-B334-7845-05F623DBD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1123" y="0"/>
            <a:ext cx="1120877" cy="94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4357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ank You Slide PowerPoint Template And Google Slides">
            <a:extLst>
              <a:ext uri="{FF2B5EF4-FFF2-40B4-BE49-F238E27FC236}">
                <a16:creationId xmlns:a16="http://schemas.microsoft.com/office/drawing/2014/main" id="{90E340F2-244C-AEF6-8B8E-F819B9B42EC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Profile for Infosys Springboard">
            <a:extLst>
              <a:ext uri="{FF2B5EF4-FFF2-40B4-BE49-F238E27FC236}">
                <a16:creationId xmlns:a16="http://schemas.microsoft.com/office/drawing/2014/main" id="{6B604692-0A7E-1008-F0CA-25352B647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1123" y="0"/>
            <a:ext cx="1120877" cy="94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7105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7AEC9-9498-E448-EC14-FD41C64C8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en-IN" dirty="0"/>
              <a:t>INTRODUCTION &amp; PROJECT REVIEW:</a:t>
            </a:r>
          </a:p>
        </p:txBody>
      </p:sp>
      <p:pic>
        <p:nvPicPr>
          <p:cNvPr id="5" name="Picture 4" descr="Digital financial graph">
            <a:extLst>
              <a:ext uri="{FF2B5EF4-FFF2-40B4-BE49-F238E27FC236}">
                <a16:creationId xmlns:a16="http://schemas.microsoft.com/office/drawing/2014/main" id="{F1FA9219-20A8-6B81-CC69-840447462D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1644" t="9091" r="28000" b="4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100" name="Picture 4" descr="Profile for Infosys Springboard">
            <a:extLst>
              <a:ext uri="{FF2B5EF4-FFF2-40B4-BE49-F238E27FC236}">
                <a16:creationId xmlns:a16="http://schemas.microsoft.com/office/drawing/2014/main" id="{D1FFFC7A-367B-02C3-0C34-EB6F83FC0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1123" y="0"/>
            <a:ext cx="1120877" cy="94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5F3D2285-36F7-B071-B503-AD714512EF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980650" y="2028042"/>
            <a:ext cx="6162264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Data-Driven Price Prediction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Multiple Machine Learning Models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Structured Data Utilization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Demand and Market Analysis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Interactive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Dashboard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187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5933F-EA61-65A0-47F6-1D96F5698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941" y="2059"/>
            <a:ext cx="7196736" cy="1320800"/>
          </a:xfrm>
        </p:spPr>
        <p:txBody>
          <a:bodyPr>
            <a:normAutofit/>
          </a:bodyPr>
          <a:lstStyle/>
          <a:p>
            <a:r>
              <a:rPr lang="en-IN" dirty="0"/>
              <a:t>KEY FEATURES &amp; FUNCTIONALITIES: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930805-F935-9BAA-B0FF-4AD9F8ABDEA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686" t="8523" r="40229" b="6251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77E0F-5A1F-6E02-C019-AEEBF9B53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1204" y="1322859"/>
            <a:ext cx="6970383" cy="5202606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US" sz="2000" b="1" dirty="0"/>
              <a:t>Demand and Performance Analysis</a:t>
            </a:r>
          </a:p>
          <a:p>
            <a:pPr marL="0" indent="0">
              <a:buNone/>
            </a:pPr>
            <a:r>
              <a:rPr lang="en-US" sz="1600" dirty="0"/>
              <a:t>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Sales Demand Analysis</a:t>
            </a:r>
          </a:p>
          <a:p>
            <a:pPr marL="0" indent="0">
              <a:buNone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Pricing Trend Insights</a:t>
            </a:r>
          </a:p>
          <a:p>
            <a:pPr marL="0" indent="0">
              <a:buNone/>
            </a:pPr>
            <a:r>
              <a:rPr lang="en-US" altLang="en-US" sz="1600" b="1" dirty="0">
                <a:solidFill>
                  <a:schemeClr val="tx1"/>
                </a:solidFill>
              </a:rPr>
              <a:t>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Market Need Alignment</a:t>
            </a:r>
            <a:endParaRPr lang="en-US" altLang="en-US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sz="1600" b="1" dirty="0">
                <a:solidFill>
                  <a:schemeClr val="tx1"/>
                </a:solidFill>
              </a:rPr>
              <a:t> Stock Availability Monitoring</a:t>
            </a:r>
          </a:p>
          <a:p>
            <a:pPr marL="0" indent="0">
              <a:buNone/>
            </a:pPr>
            <a:r>
              <a:rPr lang="en-IN" sz="1600" b="1" dirty="0">
                <a:solidFill>
                  <a:schemeClr val="tx1"/>
                </a:solidFill>
              </a:rPr>
              <a:t> Performance Metric Review</a:t>
            </a:r>
          </a:p>
          <a:p>
            <a:pPr>
              <a:lnSpc>
                <a:spcPct val="150000"/>
              </a:lnSpc>
              <a:buNone/>
            </a:pPr>
            <a:r>
              <a:rPr lang="en-US" sz="2400" b="1" dirty="0"/>
              <a:t>Price Prediction &amp; Optimization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 Category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Type or classification of the item.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Discount Rate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Ongoing or applied promotional discount.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Stock Level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Quantity of items currently in inventory.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 Satisfaction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Ratings and review sentiment data.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Sales Volume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Number of units sold over time.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Return Policy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Flexibility or strictness of return terms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sz="1600" b="1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IN" sz="1600" dirty="0"/>
          </a:p>
        </p:txBody>
      </p:sp>
      <p:pic>
        <p:nvPicPr>
          <p:cNvPr id="4" name="Picture 4" descr="Profile for Infosys Springboard">
            <a:extLst>
              <a:ext uri="{FF2B5EF4-FFF2-40B4-BE49-F238E27FC236}">
                <a16:creationId xmlns:a16="http://schemas.microsoft.com/office/drawing/2014/main" id="{4EDD4B21-06F3-8577-FBBA-A30C27681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1123" y="0"/>
            <a:ext cx="1120877" cy="94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5305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3A3854-3C53-729A-4C36-6AEC8B222E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84DF8-336B-83D5-2ABE-16465D093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941" y="2059"/>
            <a:ext cx="7196736" cy="1320800"/>
          </a:xfrm>
        </p:spPr>
        <p:txBody>
          <a:bodyPr>
            <a:normAutofit/>
          </a:bodyPr>
          <a:lstStyle/>
          <a:p>
            <a:r>
              <a:rPr lang="en-IN" dirty="0"/>
              <a:t>KEY FEATURES &amp; FUNCTIONALITIES: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27A9F2-E9BC-CF28-D9E4-2F3411D20A9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686" t="8523" r="40229" b="6251"/>
          <a:stretch/>
        </p:blipFill>
        <p:spPr>
          <a:xfrm>
            <a:off x="32293" y="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60CC4971-9A33-4AD8-F172-DC6A07444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F0841-A152-0B85-45A6-57FFBA2F1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4056" y="1650478"/>
            <a:ext cx="6970383" cy="437669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600" b="1" dirty="0" err="1">
                <a:solidFill>
                  <a:schemeClr val="tx1"/>
                </a:solidFill>
              </a:rPr>
              <a:t>Streamlit</a:t>
            </a:r>
            <a:r>
              <a:rPr lang="en-US" sz="1600" b="1" dirty="0">
                <a:solidFill>
                  <a:schemeClr val="tx1"/>
                </a:solidFill>
              </a:rPr>
              <a:t>-Based Interactive Dashboard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Demand Forecasting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Predicts upcoming demand surges or drops.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600" b="1" dirty="0">
                <a:solidFill>
                  <a:schemeClr val="tx1"/>
                </a:solidFill>
              </a:rPr>
              <a:t>Trend Graphs</a:t>
            </a:r>
            <a:r>
              <a:rPr lang="en-US" sz="1600" dirty="0">
                <a:solidFill>
                  <a:schemeClr val="tx1"/>
                </a:solidFill>
              </a:rPr>
              <a:t> – Line/bar charts for historical and predicted </a:t>
            </a:r>
            <a:r>
              <a:rPr lang="en-US" sz="1600" dirty="0"/>
              <a:t>prices.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Price Estimation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Anticipates pricing trends over time.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600" b="1" dirty="0">
                <a:solidFill>
                  <a:schemeClr val="tx1"/>
                </a:solidFill>
              </a:rPr>
              <a:t>Competitor Comparison</a:t>
            </a:r>
            <a:r>
              <a:rPr lang="en-US" sz="1600" dirty="0">
                <a:solidFill>
                  <a:schemeClr val="tx1"/>
                </a:solidFill>
              </a:rPr>
              <a:t> – Side-by-side views of price differences.</a:t>
            </a:r>
            <a:endParaRPr lang="en-US" sz="16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tx1"/>
                </a:solidFill>
              </a:rPr>
              <a:t>Output Insights</a:t>
            </a:r>
          </a:p>
          <a:p>
            <a:pPr marL="0" indent="0">
              <a:buNone/>
            </a:pPr>
            <a:r>
              <a:rPr lang="en-US" sz="1600" b="1" dirty="0"/>
              <a:t>    </a:t>
            </a:r>
            <a:r>
              <a:rPr lang="en-US" sz="1600" b="1" dirty="0">
                <a:solidFill>
                  <a:schemeClr val="tx1"/>
                </a:solidFill>
              </a:rPr>
              <a:t>Market Positioning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/>
              <a:t>– </a:t>
            </a:r>
            <a:r>
              <a:rPr lang="en-US" sz="1600" dirty="0">
                <a:solidFill>
                  <a:schemeClr val="tx1"/>
                </a:solidFill>
              </a:rPr>
              <a:t>Understand where your product stands.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</a:rPr>
              <a:t>    Suggested Price Band</a:t>
            </a:r>
            <a:r>
              <a:rPr lang="en-US" sz="1600" dirty="0">
                <a:solidFill>
                  <a:schemeClr val="tx1"/>
                </a:solidFill>
              </a:rPr>
              <a:t> – Recommend a price within safe margins.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</a:rPr>
              <a:t>    Price Volatility Tracking</a:t>
            </a:r>
            <a:r>
              <a:rPr lang="en-US" sz="1600" dirty="0">
                <a:solidFill>
                  <a:schemeClr val="tx1"/>
                </a:solidFill>
              </a:rPr>
              <a:t> – Detect frequent price shifts.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</a:rPr>
              <a:t>    Pricing Benchmarking</a:t>
            </a:r>
            <a:r>
              <a:rPr lang="en-US" sz="1600" dirty="0">
                <a:solidFill>
                  <a:schemeClr val="tx1"/>
                </a:solidFill>
              </a:rPr>
              <a:t> – Compare your prices to top competitors.</a:t>
            </a: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600" dirty="0"/>
          </a:p>
          <a:p>
            <a:pPr>
              <a:lnSpc>
                <a:spcPct val="90000"/>
              </a:lnSpc>
            </a:pPr>
            <a:endParaRPr lang="en-IN" sz="1600" dirty="0"/>
          </a:p>
        </p:txBody>
      </p:sp>
      <p:pic>
        <p:nvPicPr>
          <p:cNvPr id="4" name="Picture 4" descr="Profile for Infosys Springboard">
            <a:extLst>
              <a:ext uri="{FF2B5EF4-FFF2-40B4-BE49-F238E27FC236}">
                <a16:creationId xmlns:a16="http://schemas.microsoft.com/office/drawing/2014/main" id="{769FE9E6-2020-9314-16BC-C1F844901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1123" y="0"/>
            <a:ext cx="1120877" cy="94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819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ACAA9-FEAA-A298-51F2-1A5AC3A13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3379" y="0"/>
            <a:ext cx="3737268" cy="934065"/>
          </a:xfrm>
        </p:spPr>
        <p:txBody>
          <a:bodyPr>
            <a:normAutofit/>
          </a:bodyPr>
          <a:lstStyle/>
          <a:p>
            <a:r>
              <a:rPr lang="en-US" dirty="0">
                <a:latin typeface="Garamond"/>
              </a:rPr>
              <a:t>Technology Stack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B7580-A7DD-78E4-C7C6-434C7FDD0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0" y="776748"/>
            <a:ext cx="5034724" cy="5447071"/>
          </a:xfrm>
        </p:spPr>
        <p:txBody>
          <a:bodyPr vert="horz" lIns="91440" tIns="45720" rIns="91440" bIns="45720" rtlCol="0" anchor="t">
            <a:normAutofit fontScale="325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1600" dirty="0"/>
          </a:p>
          <a:p>
            <a:pPr>
              <a:lnSpc>
                <a:spcPct val="170000"/>
              </a:lnSpc>
            </a:pPr>
            <a:r>
              <a:rPr lang="en-US" sz="4300" b="1" dirty="0">
                <a:latin typeface="Times New Roman"/>
                <a:cs typeface="Times New Roman"/>
              </a:rPr>
              <a:t>Backend</a:t>
            </a:r>
            <a:r>
              <a:rPr lang="en-US" sz="4300" dirty="0">
                <a:latin typeface="Times New Roman"/>
                <a:cs typeface="Times New Roman"/>
              </a:rPr>
              <a:t>: Python, Machine learning models</a:t>
            </a:r>
            <a:endParaRPr lang="en-US" sz="4300" dirty="0"/>
          </a:p>
          <a:p>
            <a:pPr>
              <a:lnSpc>
                <a:spcPct val="170000"/>
              </a:lnSpc>
            </a:pPr>
            <a:r>
              <a:rPr lang="en-US" sz="4300" b="1" dirty="0">
                <a:latin typeface="Times New Roman"/>
                <a:cs typeface="Times New Roman"/>
              </a:rPr>
              <a:t>Frontend</a:t>
            </a:r>
            <a:r>
              <a:rPr lang="en-US" sz="4300" dirty="0">
                <a:latin typeface="Times New Roman"/>
                <a:cs typeface="Times New Roman"/>
              </a:rPr>
              <a:t>: </a:t>
            </a:r>
            <a:r>
              <a:rPr lang="en-US" sz="4300" dirty="0" err="1">
                <a:latin typeface="Times New Roman"/>
                <a:cs typeface="Times New Roman"/>
              </a:rPr>
              <a:t>Streamlit</a:t>
            </a:r>
            <a:endParaRPr lang="en-US" sz="4300" dirty="0"/>
          </a:p>
          <a:p>
            <a:pPr>
              <a:lnSpc>
                <a:spcPct val="170000"/>
              </a:lnSpc>
            </a:pPr>
            <a:r>
              <a:rPr lang="en-US" sz="4300" b="1" dirty="0">
                <a:latin typeface="Times New Roman"/>
                <a:cs typeface="Times New Roman"/>
              </a:rPr>
              <a:t>Visualization</a:t>
            </a:r>
            <a:r>
              <a:rPr lang="en-US" sz="4300" dirty="0">
                <a:latin typeface="Times New Roman"/>
                <a:cs typeface="Times New Roman"/>
              </a:rPr>
              <a:t>: Seaborn, </a:t>
            </a:r>
            <a:r>
              <a:rPr lang="en-US" sz="4300" dirty="0" err="1">
                <a:latin typeface="Times New Roman"/>
                <a:cs typeface="Times New Roman"/>
              </a:rPr>
              <a:t>Plotly</a:t>
            </a:r>
            <a:endParaRPr lang="en-US" sz="4300" dirty="0"/>
          </a:p>
          <a:p>
            <a:pPr>
              <a:lnSpc>
                <a:spcPct val="170000"/>
              </a:lnSpc>
            </a:pPr>
            <a:r>
              <a:rPr lang="en-US" sz="4300" b="1" dirty="0">
                <a:latin typeface="Times New Roman"/>
                <a:cs typeface="Times New Roman"/>
              </a:rPr>
              <a:t>Data Handling</a:t>
            </a:r>
            <a:r>
              <a:rPr lang="en-US" sz="4300" dirty="0">
                <a:latin typeface="Times New Roman"/>
                <a:cs typeface="Times New Roman"/>
              </a:rPr>
              <a:t>: Pandas, NumPy</a:t>
            </a:r>
            <a:endParaRPr lang="en-US" sz="4300" dirty="0"/>
          </a:p>
          <a:p>
            <a:pPr>
              <a:lnSpc>
                <a:spcPct val="170000"/>
              </a:lnSpc>
            </a:pPr>
            <a:r>
              <a:rPr lang="en-US" sz="4300" b="1" dirty="0">
                <a:latin typeface="Times New Roman"/>
                <a:cs typeface="Times New Roman"/>
              </a:rPr>
              <a:t>Model Evaluation</a:t>
            </a:r>
            <a:r>
              <a:rPr lang="en-US" sz="4300" dirty="0">
                <a:latin typeface="Times New Roman"/>
                <a:cs typeface="Times New Roman"/>
              </a:rPr>
              <a:t>: Accuracy, RMSE, R</a:t>
            </a:r>
            <a:r>
              <a:rPr lang="en-US" sz="4300" baseline="30000" dirty="0">
                <a:latin typeface="Times New Roman"/>
                <a:cs typeface="Times New Roman"/>
              </a:rPr>
              <a:t>2</a:t>
            </a:r>
            <a:endParaRPr lang="en-US" sz="4300" dirty="0"/>
          </a:p>
          <a:p>
            <a:pPr>
              <a:lnSpc>
                <a:spcPct val="170000"/>
              </a:lnSpc>
            </a:pPr>
            <a:r>
              <a:rPr lang="en-US" sz="4300" b="1" dirty="0">
                <a:latin typeface="Times New Roman"/>
                <a:cs typeface="Times New Roman"/>
              </a:rPr>
              <a:t>Tools/</a:t>
            </a:r>
            <a:r>
              <a:rPr lang="en-US" sz="4300" b="1" dirty="0">
                <a:cs typeface="Times New Roman"/>
              </a:rPr>
              <a:t>Platforms</a:t>
            </a:r>
            <a:r>
              <a:rPr lang="en-US" sz="4300" dirty="0">
                <a:latin typeface="Times New Roman"/>
                <a:cs typeface="Times New Roman"/>
              </a:rPr>
              <a:t>: Visual Studio code, </a:t>
            </a:r>
            <a:r>
              <a:rPr lang="en-US" sz="4300" dirty="0" err="1">
                <a:latin typeface="Times New Roman"/>
                <a:cs typeface="Times New Roman"/>
              </a:rPr>
              <a:t>Jupyter</a:t>
            </a:r>
            <a:r>
              <a:rPr lang="en-US" sz="4300" dirty="0">
                <a:latin typeface="Times New Roman"/>
                <a:cs typeface="Times New Roman"/>
              </a:rPr>
              <a:t> notebook, Google </a:t>
            </a:r>
            <a:r>
              <a:rPr lang="en-US" sz="4300" dirty="0" err="1">
                <a:latin typeface="Times New Roman"/>
                <a:cs typeface="Times New Roman"/>
              </a:rPr>
              <a:t>colab,GitHub</a:t>
            </a:r>
            <a:endParaRPr lang="en-US" sz="4300" dirty="0"/>
          </a:p>
          <a:p>
            <a:pPr>
              <a:lnSpc>
                <a:spcPct val="170000"/>
              </a:lnSpc>
            </a:pPr>
            <a:r>
              <a:rPr lang="en-US" sz="4300" b="1" dirty="0">
                <a:latin typeface="Times New Roman"/>
                <a:cs typeface="Times New Roman"/>
              </a:rPr>
              <a:t>Deployment</a:t>
            </a:r>
            <a:r>
              <a:rPr lang="en-US" sz="4300" dirty="0">
                <a:latin typeface="Times New Roman"/>
                <a:cs typeface="Times New Roman"/>
              </a:rPr>
              <a:t>: </a:t>
            </a:r>
            <a:r>
              <a:rPr lang="en-US" sz="4300" dirty="0" err="1">
                <a:latin typeface="Times New Roman"/>
                <a:cs typeface="Times New Roman"/>
              </a:rPr>
              <a:t>Streamlit</a:t>
            </a:r>
            <a:endParaRPr lang="en-US" sz="3500" dirty="0"/>
          </a:p>
          <a:p>
            <a:pPr marL="0" indent="0">
              <a:lnSpc>
                <a:spcPct val="170000"/>
              </a:lnSpc>
              <a:buNone/>
            </a:pPr>
            <a:r>
              <a:rPr lang="en-US" sz="4300" b="1" dirty="0">
                <a:latin typeface="Times New Roman"/>
                <a:cs typeface="Times New Roman"/>
              </a:rPr>
              <a:t>External Interfaces</a:t>
            </a:r>
            <a:endParaRPr lang="en-US" sz="4300" dirty="0"/>
          </a:p>
          <a:p>
            <a:pPr>
              <a:lnSpc>
                <a:spcPct val="170000"/>
              </a:lnSpc>
            </a:pPr>
            <a:r>
              <a:rPr lang="en-US" sz="4300" b="1" dirty="0">
                <a:latin typeface="Times New Roman"/>
                <a:cs typeface="Times New Roman"/>
              </a:rPr>
              <a:t>SERP API</a:t>
            </a:r>
            <a:r>
              <a:rPr lang="en-US" sz="4300" dirty="0">
                <a:latin typeface="Times New Roman"/>
                <a:cs typeface="Times New Roman"/>
              </a:rPr>
              <a:t> ()</a:t>
            </a:r>
            <a:endParaRPr lang="en-US" sz="4300" dirty="0"/>
          </a:p>
          <a:p>
            <a:pPr>
              <a:lnSpc>
                <a:spcPct val="170000"/>
              </a:lnSpc>
            </a:pPr>
            <a:r>
              <a:rPr lang="en-US" sz="4300" b="1" dirty="0">
                <a:latin typeface="Times New Roman"/>
                <a:cs typeface="Times New Roman"/>
              </a:rPr>
              <a:t>LLM</a:t>
            </a:r>
            <a:br>
              <a:rPr lang="en-US" sz="4300" dirty="0"/>
            </a:br>
            <a:br>
              <a:rPr lang="en-US" sz="1000" dirty="0"/>
            </a:br>
            <a:endParaRPr lang="en-US" sz="1600" dirty="0"/>
          </a:p>
          <a:p>
            <a:pPr>
              <a:lnSpc>
                <a:spcPct val="90000"/>
              </a:lnSpc>
            </a:pPr>
            <a:endParaRPr lang="en-US" sz="1600" dirty="0"/>
          </a:p>
        </p:txBody>
      </p:sp>
      <p:pic>
        <p:nvPicPr>
          <p:cNvPr id="5" name="Picture 4" descr="Colorful math learning objects">
            <a:extLst>
              <a:ext uri="{FF2B5EF4-FFF2-40B4-BE49-F238E27FC236}">
                <a16:creationId xmlns:a16="http://schemas.microsoft.com/office/drawing/2014/main" id="{15708EE9-2CD8-DDC9-82C4-D9F532B625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063" r="24426" b="-2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Profile for Infosys Springboard">
            <a:extLst>
              <a:ext uri="{FF2B5EF4-FFF2-40B4-BE49-F238E27FC236}">
                <a16:creationId xmlns:a16="http://schemas.microsoft.com/office/drawing/2014/main" id="{AE9D6FB9-F6F1-4718-EDA7-F33CD1626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1123" y="0"/>
            <a:ext cx="1120877" cy="94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9217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C5653-1712-54F9-2CA4-B60821E7F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Demand Analysis Logic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C2F70-5504-C63C-5DA4-56811D842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52" y="1362513"/>
            <a:ext cx="6479457" cy="519560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High Demand</a:t>
            </a:r>
          </a:p>
          <a:p>
            <a:r>
              <a:rPr lang="en-US" b="1" dirty="0"/>
              <a:t>Criteria:</a:t>
            </a:r>
            <a:r>
              <a:rPr lang="en-US" dirty="0"/>
              <a:t> Sales &gt; 1000 units, Satisfaction &gt; 85%</a:t>
            </a:r>
            <a:br>
              <a:rPr lang="en-US" dirty="0"/>
            </a:br>
            <a:r>
              <a:rPr lang="en-US" b="1" dirty="0"/>
              <a:t>Action:</a:t>
            </a:r>
            <a:r>
              <a:rPr lang="en-US" dirty="0"/>
              <a:t> Consider price increase due to strong traction.</a:t>
            </a:r>
          </a:p>
          <a:p>
            <a:pPr>
              <a:buNone/>
            </a:pPr>
            <a:r>
              <a:rPr lang="en-US" b="1" dirty="0"/>
              <a:t>Moderate Demand</a:t>
            </a:r>
          </a:p>
          <a:p>
            <a:r>
              <a:rPr lang="en-US" b="1" dirty="0"/>
              <a:t>Criteria:</a:t>
            </a:r>
            <a:r>
              <a:rPr lang="en-US" dirty="0"/>
              <a:t> Sales between 500–1000 units, Satisfaction 70–85%</a:t>
            </a:r>
            <a:br>
              <a:rPr lang="en-US" dirty="0"/>
            </a:br>
            <a:r>
              <a:rPr lang="en-US" b="1" dirty="0"/>
              <a:t>Action:</a:t>
            </a:r>
            <a:r>
              <a:rPr lang="en-US" dirty="0"/>
              <a:t> Maintain current pricing for consistent performers.</a:t>
            </a:r>
          </a:p>
          <a:p>
            <a:pPr>
              <a:buNone/>
            </a:pPr>
            <a:r>
              <a:rPr lang="en-US" b="1" dirty="0"/>
              <a:t>Low Demand</a:t>
            </a:r>
          </a:p>
          <a:p>
            <a:r>
              <a:rPr lang="en-US" b="1" dirty="0"/>
              <a:t>Criteria:</a:t>
            </a:r>
            <a:r>
              <a:rPr lang="en-US" dirty="0"/>
              <a:t> Sales &lt; 500 units, Satisfaction &lt; 70%</a:t>
            </a:r>
            <a:br>
              <a:rPr lang="en-US" dirty="0"/>
            </a:br>
            <a:r>
              <a:rPr lang="en-US" b="1" dirty="0"/>
              <a:t>Action:</a:t>
            </a:r>
            <a:r>
              <a:rPr lang="en-US" dirty="0"/>
              <a:t> Apply discounts or promotions to boost interest.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pic>
        <p:nvPicPr>
          <p:cNvPr id="17" name="Picture 16" descr="A graph showing sales distribution&#10;&#10;AI-generated content may be incorrect.">
            <a:extLst>
              <a:ext uri="{FF2B5EF4-FFF2-40B4-BE49-F238E27FC236}">
                <a16:creationId xmlns:a16="http://schemas.microsoft.com/office/drawing/2014/main" id="{B8FDD478-16D0-6E58-6DEE-62678C9A5E0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874" r="10101" b="-2"/>
          <a:stretch/>
        </p:blipFill>
        <p:spPr>
          <a:xfrm>
            <a:off x="6718723" y="60350"/>
            <a:ext cx="5110558" cy="3194576"/>
          </a:xfrm>
          <a:prstGeom prst="rect">
            <a:avLst/>
          </a:prstGeo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2FDA3E3F-5535-2260-0F48-EA58D5130F8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22" r="3009" b="-3"/>
          <a:stretch/>
        </p:blipFill>
        <p:spPr>
          <a:xfrm>
            <a:off x="6846786" y="3422321"/>
            <a:ext cx="4558634" cy="337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515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147C8-F52B-F1B2-88B7-269DEFE36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347" y="637843"/>
            <a:ext cx="8596668" cy="825910"/>
          </a:xfrm>
        </p:spPr>
        <p:txBody>
          <a:bodyPr/>
          <a:lstStyle/>
          <a:p>
            <a:r>
              <a:rPr lang="en-IN" dirty="0"/>
              <a:t>Competitor Analysis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EA9E393-81DF-9ECB-9943-4A7D4E9ADF0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627660"/>
            <a:ext cx="4876800" cy="331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0591E18F-DDE0-80CC-F726-9972A0ECA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035" y="1821570"/>
            <a:ext cx="6950132" cy="4888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Competitor Price Comparison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Your Price vs Competitor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Direct comparison of product prices.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Overprice Alerts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Highlights if your product is above market average.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Underprice Indicators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Shows potential missed profit opportunities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b="1" dirty="0"/>
              <a:t>Performance Context</a:t>
            </a:r>
          </a:p>
          <a:p>
            <a:pPr>
              <a:lnSpc>
                <a:spcPct val="150000"/>
              </a:lnSpc>
            </a:pPr>
            <a:r>
              <a:rPr lang="en-US" b="1" dirty="0"/>
              <a:t>Criteria:</a:t>
            </a:r>
            <a:r>
              <a:rPr lang="en-US" dirty="0"/>
              <a:t> </a:t>
            </a:r>
            <a:r>
              <a:rPr lang="en-US" sz="1600" dirty="0"/>
              <a:t>Price, Sales Numbers, Customer Satisfaction, Profit Margin</a:t>
            </a:r>
            <a:br>
              <a:rPr lang="en-US" dirty="0"/>
            </a:br>
            <a:r>
              <a:rPr lang="en-US" b="1" dirty="0"/>
              <a:t>Purpose:</a:t>
            </a:r>
            <a:r>
              <a:rPr lang="en-US" dirty="0"/>
              <a:t> Understand competitive standing and product effectiveness.</a:t>
            </a:r>
            <a:br>
              <a:rPr lang="en-US" dirty="0"/>
            </a:br>
            <a:r>
              <a:rPr lang="en-US" b="1" dirty="0"/>
              <a:t>Data-Driven Strategy Suggestions</a:t>
            </a:r>
            <a:br>
              <a:rPr lang="en-US" dirty="0"/>
            </a:br>
            <a:r>
              <a:rPr lang="en-US" dirty="0"/>
              <a:t>Utilizes data trends to provide actionable pricing suggestions.</a:t>
            </a:r>
          </a:p>
          <a:p>
            <a:pPr>
              <a:lnSpc>
                <a:spcPct val="150000"/>
              </a:lnSpc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4" descr="Profile for Infosys Springboard">
            <a:extLst>
              <a:ext uri="{FF2B5EF4-FFF2-40B4-BE49-F238E27FC236}">
                <a16:creationId xmlns:a16="http://schemas.microsoft.com/office/drawing/2014/main" id="{170DA539-4D63-DDC0-A8C4-74DA25FCA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1123" y="9832"/>
            <a:ext cx="1120877" cy="94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E984A773-616F-CDBB-3445-B2EAB4EE5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0697" y="1126510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815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792C7-8A7A-BC8E-941D-412F1E1E5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60555"/>
            <a:ext cx="8596668" cy="540774"/>
          </a:xfrm>
        </p:spPr>
        <p:txBody>
          <a:bodyPr>
            <a:normAutofit fontScale="90000"/>
          </a:bodyPr>
          <a:lstStyle/>
          <a:p>
            <a:r>
              <a:rPr lang="en-IN" dirty="0"/>
              <a:t>MODELS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F0B39-FF45-14DF-E88E-47C9A9C73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81548"/>
            <a:ext cx="8928782" cy="5515897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1400" dirty="0"/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Linear Regression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Baseline model assuming a linear relationship between features and target.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Forest Regressor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Ensemble of decision trees; handles non-linearity and reduces overfitting.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Vector Regressor (SVR)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Captures complex relationships using kernel tricks; sensitive to tuning.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Lasso Regression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Linear model with L1 regularization; performs feature selection.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Ridge Regression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L2 regularization; helps mitigate multicollinearity among features.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XGBoost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Regressor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High-performing gradient boosting model; handles overfitting efficiently.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LightGBM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Regressor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Fast, scalable boosting model; excels with large, high-dimensional data.</a:t>
            </a:r>
          </a:p>
          <a:p>
            <a:endParaRPr lang="en-IN" dirty="0"/>
          </a:p>
        </p:txBody>
      </p:sp>
      <p:pic>
        <p:nvPicPr>
          <p:cNvPr id="4" name="Picture 4" descr="Profile for Infosys Springboard">
            <a:extLst>
              <a:ext uri="{FF2B5EF4-FFF2-40B4-BE49-F238E27FC236}">
                <a16:creationId xmlns:a16="http://schemas.microsoft.com/office/drawing/2014/main" id="{D9C5889C-9F37-C6D4-72DB-209FC573B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1123" y="9832"/>
            <a:ext cx="1120877" cy="94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9115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68479EC-1791-ED9F-B36E-B7E440D91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XGBOOST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E6829-05EA-0495-F6D0-CBA6B132C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841" y="1646364"/>
            <a:ext cx="9056601" cy="473367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In the </a:t>
            </a:r>
            <a:r>
              <a:rPr lang="en-US" dirty="0" err="1"/>
              <a:t>OptiPrice</a:t>
            </a:r>
            <a:r>
              <a:rPr lang="en-US" dirty="0"/>
              <a:t> Prognosticator project, </a:t>
            </a:r>
            <a:r>
              <a:rPr lang="en-US" b="1" dirty="0" err="1"/>
              <a:t>XGBoost</a:t>
            </a:r>
            <a:r>
              <a:rPr lang="en-US" b="1" dirty="0"/>
              <a:t> Regressor</a:t>
            </a:r>
            <a:r>
              <a:rPr lang="en-US" dirty="0"/>
              <a:t> emerged as the top-performing model. It consistently delivered </a:t>
            </a:r>
            <a:r>
              <a:rPr lang="en-US" b="1" dirty="0"/>
              <a:t>the highest R² score</a:t>
            </a:r>
            <a:r>
              <a:rPr lang="en-US" dirty="0"/>
              <a:t> and </a:t>
            </a:r>
            <a:r>
              <a:rPr lang="en-US" b="1" dirty="0"/>
              <a:t>the lowest prediction error</a:t>
            </a:r>
            <a:r>
              <a:rPr lang="en-US" dirty="0"/>
              <a:t> among all models tested. Its gradient boosting framework made it ideal for handling complex patterns and preventing overfitting, even in high-dimensional datasets</a:t>
            </a:r>
          </a:p>
          <a:p>
            <a:pPr>
              <a:buNone/>
            </a:pPr>
            <a:r>
              <a:rPr lang="en-US" b="1" dirty="0"/>
              <a:t>Why </a:t>
            </a:r>
            <a:r>
              <a:rPr lang="en-US" b="1" dirty="0" err="1"/>
              <a:t>XGBoost</a:t>
            </a:r>
            <a:r>
              <a:rPr lang="en-US" b="1" dirty="0"/>
              <a:t> Was Chosen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High Accuracy</a:t>
            </a:r>
            <a:r>
              <a:rPr lang="en-US" dirty="0"/>
              <a:t> – Outperformed other models in predicting prices.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Efficiency</a:t>
            </a:r>
            <a:r>
              <a:rPr lang="en-US" dirty="0"/>
              <a:t> – Fast training and prediction times, ideal for real-time usage.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Scalability</a:t>
            </a:r>
            <a:r>
              <a:rPr lang="en-US" dirty="0"/>
              <a:t> – Performs well with large datasets and supports parallel processing.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Robustness</a:t>
            </a:r>
            <a:r>
              <a:rPr lang="en-US" dirty="0"/>
              <a:t> – Effectively handled feature interactions and nonlinear relationships.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pic>
        <p:nvPicPr>
          <p:cNvPr id="4" name="Picture 4" descr="Profile for Infosys Springboard">
            <a:extLst>
              <a:ext uri="{FF2B5EF4-FFF2-40B4-BE49-F238E27FC236}">
                <a16:creationId xmlns:a16="http://schemas.microsoft.com/office/drawing/2014/main" id="{AC82C476-DD19-2548-10A3-DB47ABF3C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1123" y="0"/>
            <a:ext cx="1120877" cy="94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63315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346</TotalTime>
  <Words>986</Words>
  <Application>Microsoft Office PowerPoint</Application>
  <PresentationFormat>Widescreen</PresentationFormat>
  <Paragraphs>112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Garamond</vt:lpstr>
      <vt:lpstr>Times New Roman</vt:lpstr>
      <vt:lpstr>Trebuchet MS</vt:lpstr>
      <vt:lpstr>Wingdings 3</vt:lpstr>
      <vt:lpstr>Facet</vt:lpstr>
      <vt:lpstr>OptiPrice Prognosticator:  E-commerce Optimal Pricing</vt:lpstr>
      <vt:lpstr>INTRODUCTION &amp; PROJECT REVIEW:</vt:lpstr>
      <vt:lpstr>KEY FEATURES &amp; FUNCTIONALITIES:</vt:lpstr>
      <vt:lpstr>KEY FEATURES &amp; FUNCTIONALITIES:</vt:lpstr>
      <vt:lpstr>Technology Stack </vt:lpstr>
      <vt:lpstr>Demand Analysis Logic</vt:lpstr>
      <vt:lpstr>Competitor Analysis</vt:lpstr>
      <vt:lpstr>MODELS USED</vt:lpstr>
      <vt:lpstr>XGBOOST</vt:lpstr>
      <vt:lpstr>SYSTEM ANALYSIS AND DESIGN OVERVIEW: </vt:lpstr>
      <vt:lpstr>FLOW CHART DIAGRAM</vt:lpstr>
      <vt:lpstr>Feature Engineering </vt:lpstr>
      <vt:lpstr>Real-Life Use Case of Your Project:</vt:lpstr>
      <vt:lpstr>Future Scope: LLM and API Integration</vt:lpstr>
      <vt:lpstr>CONCLUSION: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tulasi yellenki</dc:creator>
  <cp:lastModifiedBy>BHARGAV SAI</cp:lastModifiedBy>
  <cp:revision>196</cp:revision>
  <dcterms:created xsi:type="dcterms:W3CDTF">2025-02-17T15:05:43Z</dcterms:created>
  <dcterms:modified xsi:type="dcterms:W3CDTF">2025-04-10T03:33:23Z</dcterms:modified>
</cp:coreProperties>
</file>