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1" r:id="rId4"/>
  </p:sldMasterIdLst>
  <p:notesMasterIdLst>
    <p:notesMasterId r:id="rId23"/>
  </p:notesMasterIdLst>
  <p:sldIdLst>
    <p:sldId id="256" r:id="rId5"/>
    <p:sldId id="2146847054" r:id="rId6"/>
    <p:sldId id="262" r:id="rId7"/>
    <p:sldId id="2146847062" r:id="rId8"/>
    <p:sldId id="263" r:id="rId9"/>
    <p:sldId id="265" r:id="rId10"/>
    <p:sldId id="2146847057" r:id="rId11"/>
    <p:sldId id="2146847058" r:id="rId12"/>
    <p:sldId id="2146847059" r:id="rId13"/>
    <p:sldId id="266" r:id="rId14"/>
    <p:sldId id="2146847060" r:id="rId15"/>
    <p:sldId id="267" r:id="rId16"/>
    <p:sldId id="2146847063" r:id="rId17"/>
    <p:sldId id="2146847061" r:id="rId18"/>
    <p:sldId id="268" r:id="rId19"/>
    <p:sldId id="2146847055" r:id="rId20"/>
    <p:sldId id="269"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62" d="100"/>
          <a:sy n="62" d="100"/>
        </p:scale>
        <p:origin x="82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122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766793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24500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875264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6/24/2024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47037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718855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88988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995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6/24/2024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1382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95630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61195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7187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0740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111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56627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6995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6/24/2024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DA61DFBC-AC33-41D4-5A4B-877108C975B1}"/>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957698371"/>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rchive.ics.uci.edu/ml/index.php" TargetMode="External"/><Relationship Id="rId7" Type="http://schemas.openxmlformats.org/officeDocument/2006/relationships/hyperlink" Target="https://www.crummy.com/software/BeautifulSoup/"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www.nltk.org/" TargetMode="External"/><Relationship Id="rId5" Type="http://schemas.openxmlformats.org/officeDocument/2006/relationships/hyperlink" Target="https://www.yelp.com/dataset" TargetMode="External"/><Relationship Id="rId4" Type="http://schemas.openxmlformats.org/officeDocument/2006/relationships/hyperlink" Target="https://www.data.gov/"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2171272" y="219150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Sentiment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63056" y="4222679"/>
            <a:ext cx="691450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KRISHNAVENI AMMISETTI </a:t>
            </a:r>
          </a:p>
          <a:p>
            <a:r>
              <a:rPr lang="en-US" sz="2000" b="1" dirty="0">
                <a:solidFill>
                  <a:schemeClr val="accent1">
                    <a:lumMod val="75000"/>
                  </a:schemeClr>
                </a:solidFill>
                <a:latin typeface="Arial"/>
                <a:cs typeface="Arial"/>
              </a:rPr>
              <a:t>NRI INSTITUTION OF TECHNOLOGY</a:t>
            </a:r>
          </a:p>
          <a:p>
            <a:r>
              <a:rPr lang="en-US" sz="2000" b="1" dirty="0">
                <a:solidFill>
                  <a:schemeClr val="accent1">
                    <a:lumMod val="75000"/>
                  </a:schemeClr>
                </a:solidFill>
                <a:latin typeface="Arial"/>
                <a:cs typeface="Arial"/>
              </a:rPr>
              <a:t>CSE(AI&amp;ML)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2B20F4-C389-9385-5994-F7EFE27105AF}"/>
              </a:ext>
            </a:extLst>
          </p:cNvPr>
          <p:cNvPicPr>
            <a:picLocks noChangeAspect="1"/>
          </p:cNvPicPr>
          <p:nvPr/>
        </p:nvPicPr>
        <p:blipFill>
          <a:blip r:embed="rId2"/>
          <a:stretch>
            <a:fillRect/>
          </a:stretch>
        </p:blipFill>
        <p:spPr>
          <a:xfrm>
            <a:off x="8869982" y="3092520"/>
            <a:ext cx="2739815" cy="2204311"/>
          </a:xfrm>
          <a:prstGeom prst="rect">
            <a:avLst/>
          </a:prstGeom>
        </p:spPr>
      </p:pic>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144" y="2003463"/>
            <a:ext cx="11811856" cy="4407611"/>
          </a:xfrm>
        </p:spPr>
        <p:txBody>
          <a:bodyPr>
            <a:normAutofit fontScale="25000" lnSpcReduction="20000"/>
          </a:bodyPr>
          <a:lstStyle/>
          <a:p>
            <a:r>
              <a:rPr lang="en-US" sz="4000" b="1" dirty="0"/>
              <a:t>Training Process</a:t>
            </a:r>
          </a:p>
          <a:p>
            <a:pPr>
              <a:buFont typeface="+mj-lt"/>
              <a:buAutoNum type="arabicPeriod"/>
            </a:pPr>
            <a:r>
              <a:rPr lang="en-US" sz="4000" b="1" dirty="0"/>
              <a:t>Text Preprocessing</a:t>
            </a:r>
            <a:r>
              <a:rPr lang="en-US" sz="4000" dirty="0"/>
              <a:t>:</a:t>
            </a:r>
          </a:p>
          <a:p>
            <a:pPr marL="914400" lvl="1" indent="-457200">
              <a:buFont typeface="Wingdings" panose="05000000000000000000" pitchFamily="2" charset="2"/>
              <a:buChar char="Ø"/>
            </a:pPr>
            <a:r>
              <a:rPr lang="en-US" sz="4000" b="1" dirty="0"/>
              <a:t>Cleaning Data</a:t>
            </a:r>
            <a:r>
              <a:rPr lang="en-US" sz="4000" dirty="0"/>
              <a:t>: Remove HTML tags, special characters, and non-alphabetic characters from the reviews.</a:t>
            </a:r>
          </a:p>
          <a:p>
            <a:pPr marL="914400" lvl="1" indent="-457200">
              <a:buFont typeface="Wingdings" panose="05000000000000000000" pitchFamily="2" charset="2"/>
              <a:buChar char="Ø"/>
            </a:pPr>
            <a:r>
              <a:rPr lang="en-US" sz="4000" b="1" dirty="0"/>
              <a:t>Lowercasing</a:t>
            </a:r>
            <a:r>
              <a:rPr lang="en-US" sz="4000" dirty="0"/>
              <a:t>: Convert all text to lowercase to ensure uniformity.</a:t>
            </a:r>
          </a:p>
          <a:p>
            <a:pPr>
              <a:buFont typeface="+mj-lt"/>
              <a:buAutoNum type="arabicPeriod"/>
            </a:pPr>
            <a:r>
              <a:rPr lang="en-US" sz="4000" b="1" dirty="0"/>
              <a:t>Tokenization</a:t>
            </a:r>
            <a:r>
              <a:rPr lang="en-US" sz="4000" dirty="0"/>
              <a:t>:</a:t>
            </a:r>
          </a:p>
          <a:p>
            <a:pPr marL="914400" lvl="1" indent="-457200">
              <a:buFont typeface="Wingdings" panose="05000000000000000000" pitchFamily="2" charset="2"/>
              <a:buChar char="Ø"/>
            </a:pPr>
            <a:r>
              <a:rPr lang="en-US" sz="4000" dirty="0"/>
              <a:t>Split the review text into individual words (tokens).</a:t>
            </a:r>
          </a:p>
          <a:p>
            <a:pPr>
              <a:buFont typeface="+mj-lt"/>
              <a:buAutoNum type="arabicPeriod"/>
            </a:pPr>
            <a:r>
              <a:rPr lang="en-US" sz="4000" b="1" dirty="0"/>
              <a:t>Stop Words Removal</a:t>
            </a:r>
            <a:r>
              <a:rPr lang="en-US" sz="4000" dirty="0"/>
              <a:t>:</a:t>
            </a:r>
          </a:p>
          <a:p>
            <a:pPr marL="914400" lvl="1" indent="-457200">
              <a:buFont typeface="Wingdings" panose="05000000000000000000" pitchFamily="2" charset="2"/>
              <a:buChar char="Ø"/>
            </a:pPr>
            <a:r>
              <a:rPr lang="en-US" sz="4000" dirty="0"/>
              <a:t>Remove common words that do not contribute to the sentiment (e.g., 'the', 'and', 'is').</a:t>
            </a:r>
          </a:p>
          <a:p>
            <a:pPr>
              <a:buFont typeface="+mj-lt"/>
              <a:buAutoNum type="arabicPeriod"/>
            </a:pPr>
            <a:r>
              <a:rPr lang="en-US" sz="4000" b="1" dirty="0"/>
              <a:t>Lemmatization and Stemming</a:t>
            </a:r>
            <a:r>
              <a:rPr lang="en-US" sz="4000" dirty="0"/>
              <a:t>:</a:t>
            </a:r>
          </a:p>
          <a:p>
            <a:pPr marL="914400" lvl="1" indent="-457200">
              <a:buFont typeface="Wingdings" panose="05000000000000000000" pitchFamily="2" charset="2"/>
              <a:buChar char="Ø"/>
            </a:pPr>
            <a:r>
              <a:rPr lang="en-US" sz="4000" b="1" dirty="0"/>
              <a:t>Lemmatization</a:t>
            </a:r>
            <a:r>
              <a:rPr lang="en-US" sz="4000" dirty="0"/>
              <a:t>: Reduce words to their base or root form (e.g., 'running' to 'run').</a:t>
            </a:r>
          </a:p>
          <a:p>
            <a:pPr marL="914400" lvl="1" indent="-457200">
              <a:buFont typeface="Wingdings" panose="05000000000000000000" pitchFamily="2" charset="2"/>
              <a:buChar char="Ø"/>
            </a:pPr>
            <a:r>
              <a:rPr lang="en-US" sz="4000" b="1" dirty="0"/>
              <a:t>Stemming</a:t>
            </a:r>
            <a:r>
              <a:rPr lang="en-US" sz="4000" dirty="0"/>
              <a:t>: Reduce words to their root form (e.g., 'running' to 'run').</a:t>
            </a:r>
          </a:p>
          <a:p>
            <a:pPr>
              <a:buFont typeface="+mj-lt"/>
              <a:buAutoNum type="arabicPeriod"/>
            </a:pPr>
            <a:r>
              <a:rPr lang="en-US" sz="4000" b="1" dirty="0"/>
              <a:t>Feature Extraction</a:t>
            </a:r>
            <a:r>
              <a:rPr lang="en-US" sz="4000" dirty="0"/>
              <a:t>:</a:t>
            </a:r>
          </a:p>
          <a:p>
            <a:pPr marL="914400" lvl="1" indent="-457200">
              <a:buFont typeface="Wingdings" panose="05000000000000000000" pitchFamily="2" charset="2"/>
              <a:buChar char="Ø"/>
            </a:pPr>
            <a:r>
              <a:rPr lang="en-US" sz="4000" dirty="0"/>
              <a:t>Convert the processed text into numerical features using methods like TF-IDF (Term Frequency-Inverse Document Frequency).</a:t>
            </a:r>
          </a:p>
          <a:p>
            <a:pPr>
              <a:buFont typeface="+mj-lt"/>
              <a:buAutoNum type="arabicPeriod"/>
            </a:pPr>
            <a:r>
              <a:rPr lang="en-US" sz="4000" b="1" dirty="0"/>
              <a:t>Model Training</a:t>
            </a:r>
            <a:r>
              <a:rPr lang="en-US" sz="4000" dirty="0"/>
              <a:t>:</a:t>
            </a:r>
          </a:p>
          <a:p>
            <a:pPr marL="914400" lvl="1" indent="-457200">
              <a:buFont typeface="Wingdings" panose="05000000000000000000" pitchFamily="2" charset="2"/>
              <a:buChar char="Ø"/>
            </a:pPr>
            <a:r>
              <a:rPr lang="en-US" sz="4000" dirty="0"/>
              <a:t>Train the Naive Bayes classifier using the extracted features and the corresponding labels (liked or not liked).</a:t>
            </a:r>
          </a:p>
          <a:p>
            <a:pPr>
              <a:buFont typeface="+mj-lt"/>
              <a:buAutoNum type="arabicPeriod"/>
            </a:pPr>
            <a:r>
              <a:rPr lang="en-US" sz="4000" b="1" dirty="0"/>
              <a:t>Model Evaluation</a:t>
            </a:r>
            <a:r>
              <a:rPr lang="en-US" sz="4000" dirty="0"/>
              <a:t>:</a:t>
            </a:r>
          </a:p>
          <a:p>
            <a:pPr marL="914400" lvl="1" indent="-457200">
              <a:buFont typeface="Wingdings" panose="05000000000000000000" pitchFamily="2" charset="2"/>
              <a:buChar char="Ø"/>
            </a:pPr>
            <a:r>
              <a:rPr lang="en-US" sz="4000" dirty="0"/>
              <a:t>Evaluate the model's performance on a validation set using metrics like accuracy, precision, recall, and F1-score</a:t>
            </a:r>
            <a:r>
              <a:rPr lang="en-US" sz="4200" dirty="0"/>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49E153-6468-5EF4-2A67-54A36BA9C358}"/>
              </a:ext>
            </a:extLst>
          </p:cNvPr>
          <p:cNvPicPr>
            <a:picLocks noChangeAspect="1"/>
          </p:cNvPicPr>
          <p:nvPr/>
        </p:nvPicPr>
        <p:blipFill>
          <a:blip r:embed="rId2"/>
          <a:stretch>
            <a:fillRect/>
          </a:stretch>
        </p:blipFill>
        <p:spPr>
          <a:xfrm>
            <a:off x="7232868" y="4804743"/>
            <a:ext cx="3821986" cy="2053257"/>
          </a:xfrm>
          <a:prstGeom prst="rect">
            <a:avLst/>
          </a:prstGeom>
        </p:spPr>
      </p:pic>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99335" y="2034283"/>
            <a:ext cx="10511472" cy="3082247"/>
          </a:xfrm>
        </p:spPr>
        <p:txBody>
          <a:bodyPr>
            <a:normAutofit fontScale="92500" lnSpcReduction="20000"/>
          </a:bodyPr>
          <a:lstStyle/>
          <a:p>
            <a:r>
              <a:rPr lang="en-US" sz="1600" b="1" dirty="0"/>
              <a:t>Prediction Process</a:t>
            </a:r>
          </a:p>
          <a:p>
            <a:r>
              <a:rPr lang="en-US" sz="1600" b="1" dirty="0"/>
              <a:t>Making Predictions</a:t>
            </a:r>
            <a:r>
              <a:rPr lang="en-US" sz="1600" dirty="0"/>
              <a:t>:</a:t>
            </a:r>
          </a:p>
          <a:p>
            <a:pPr>
              <a:buFont typeface="Wingdings" panose="05000000000000000000" pitchFamily="2" charset="2"/>
              <a:buChar char="Ø"/>
            </a:pPr>
            <a:r>
              <a:rPr lang="en-US" sz="1600" dirty="0"/>
              <a:t>The trained Naive Bayes model is used to predict the sentiment of new, unseen reviews. The new reviews undergo the same preprocessing steps as the training data.</a:t>
            </a:r>
          </a:p>
          <a:p>
            <a:pPr>
              <a:buFont typeface="Wingdings" panose="05000000000000000000" pitchFamily="2" charset="2"/>
              <a:buChar char="Ø"/>
            </a:pPr>
            <a:r>
              <a:rPr lang="en-US" sz="1600" dirty="0"/>
              <a:t>The processed text is then transformed into numerical features using the same vectorizer used during training.</a:t>
            </a:r>
          </a:p>
          <a:p>
            <a:pPr>
              <a:buFont typeface="Wingdings" panose="05000000000000000000" pitchFamily="2" charset="2"/>
              <a:buChar char="Ø"/>
            </a:pPr>
            <a:r>
              <a:rPr lang="en-US" sz="1600" dirty="0"/>
              <a:t>The model predicts whether the review is positive (liked) or negative (not liked).</a:t>
            </a:r>
          </a:p>
          <a:p>
            <a:r>
              <a:rPr lang="en-US" sz="1600" b="1" dirty="0"/>
              <a:t>Future Predictions</a:t>
            </a:r>
            <a:r>
              <a:rPr lang="en-US" sz="1600" dirty="0"/>
              <a:t>:</a:t>
            </a:r>
          </a:p>
          <a:p>
            <a:pPr>
              <a:buFont typeface="Wingdings" panose="05000000000000000000" pitchFamily="2" charset="2"/>
              <a:buChar char="Ø"/>
            </a:pPr>
            <a:r>
              <a:rPr lang="en-US" sz="1600" dirty="0"/>
              <a:t>For future predictions, the trained model can be integrated into an application or API. The model will take new review texts as input, preprocess them, and output the predicted sentiment. Real-time data inputs such as current reviews can be fed into the model for immediate sentiment analysis, providing valuable insights for businesses.</a:t>
            </a:r>
          </a:p>
        </p:txBody>
      </p:sp>
    </p:spTree>
    <p:extLst>
      <p:ext uri="{BB962C8B-B14F-4D97-AF65-F5344CB8AC3E}">
        <p14:creationId xmlns:p14="http://schemas.microsoft.com/office/powerpoint/2010/main" val="276907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B3F3AD9B-F408-4594-E136-A84E38944596}"/>
              </a:ext>
            </a:extLst>
          </p:cNvPr>
          <p:cNvPicPr>
            <a:picLocks noGrp="1" noChangeAspect="1"/>
          </p:cNvPicPr>
          <p:nvPr>
            <p:ph idx="1"/>
          </p:nvPr>
        </p:nvPicPr>
        <p:blipFill>
          <a:blip r:embed="rId2"/>
          <a:stretch>
            <a:fillRect/>
          </a:stretch>
        </p:blipFill>
        <p:spPr>
          <a:xfrm>
            <a:off x="184935" y="1963738"/>
            <a:ext cx="8329771" cy="4416514"/>
          </a:xfrm>
        </p:spPr>
      </p:pic>
      <p:sp>
        <p:nvSpPr>
          <p:cNvPr id="6" name="TextBox 5">
            <a:extLst>
              <a:ext uri="{FF2B5EF4-FFF2-40B4-BE49-F238E27FC236}">
                <a16:creationId xmlns:a16="http://schemas.microsoft.com/office/drawing/2014/main" id="{A404BEC4-EF39-4202-2663-2722A09D6848}"/>
              </a:ext>
            </a:extLst>
          </p:cNvPr>
          <p:cNvSpPr txBox="1"/>
          <p:nvPr/>
        </p:nvSpPr>
        <p:spPr>
          <a:xfrm>
            <a:off x="8743309" y="2085654"/>
            <a:ext cx="2619910" cy="3970318"/>
          </a:xfrm>
          <a:prstGeom prst="rect">
            <a:avLst/>
          </a:prstGeom>
          <a:noFill/>
        </p:spPr>
        <p:txBody>
          <a:bodyPr wrap="square" rtlCol="0">
            <a:spAutoFit/>
          </a:bodyPr>
          <a:lstStyle/>
          <a:p>
            <a:r>
              <a:rPr lang="en-US" dirty="0"/>
              <a:t>A word cloud is a visual representation of the most frequently occurring words within a dataset, such as restaurant reviews. word cloud can help in identifying the common themes, sentiments, and aspects of dining experiences that are highlighted by customers.</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06D6EDF6-8D42-D338-9836-550D8713804B}"/>
              </a:ext>
            </a:extLst>
          </p:cNvPr>
          <p:cNvPicPr>
            <a:picLocks noGrp="1" noChangeAspect="1"/>
          </p:cNvPicPr>
          <p:nvPr>
            <p:ph idx="1"/>
          </p:nvPr>
        </p:nvPicPr>
        <p:blipFill>
          <a:blip r:embed="rId2"/>
          <a:stretch>
            <a:fillRect/>
          </a:stretch>
        </p:blipFill>
        <p:spPr>
          <a:xfrm>
            <a:off x="554804" y="2003461"/>
            <a:ext cx="8469606" cy="4274050"/>
          </a:xfrm>
        </p:spPr>
      </p:pic>
      <p:sp>
        <p:nvSpPr>
          <p:cNvPr id="8" name="TextBox 7">
            <a:extLst>
              <a:ext uri="{FF2B5EF4-FFF2-40B4-BE49-F238E27FC236}">
                <a16:creationId xmlns:a16="http://schemas.microsoft.com/office/drawing/2014/main" id="{5174B873-226D-370A-DAC2-EC047C89C151}"/>
              </a:ext>
            </a:extLst>
          </p:cNvPr>
          <p:cNvSpPr txBox="1"/>
          <p:nvPr/>
        </p:nvSpPr>
        <p:spPr>
          <a:xfrm>
            <a:off x="9164548" y="2003461"/>
            <a:ext cx="2352782" cy="2031325"/>
          </a:xfrm>
          <a:prstGeom prst="rect">
            <a:avLst/>
          </a:prstGeom>
          <a:noFill/>
        </p:spPr>
        <p:txBody>
          <a:bodyPr wrap="square" rtlCol="0">
            <a:spAutoFit/>
          </a:bodyPr>
          <a:lstStyle/>
          <a:p>
            <a:r>
              <a:rPr lang="en-US" dirty="0"/>
              <a:t>Matplotlib is a powerful plotting library in Python that can help create various visualizations to understand and interpret data better.</a:t>
            </a:r>
            <a:endParaRPr lang="en-IN" dirty="0"/>
          </a:p>
        </p:txBody>
      </p:sp>
    </p:spTree>
    <p:extLst>
      <p:ext uri="{BB962C8B-B14F-4D97-AF65-F5344CB8AC3E}">
        <p14:creationId xmlns:p14="http://schemas.microsoft.com/office/powerpoint/2010/main" val="740739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054832"/>
            <a:ext cx="11029615" cy="3998649"/>
          </a:xfrm>
        </p:spPr>
        <p:txBody>
          <a:bodyPr>
            <a:normAutofit fontScale="92500" lnSpcReduction="20000"/>
          </a:bodyPr>
          <a:lstStyle/>
          <a:p>
            <a:pPr marL="305435" indent="-305435"/>
            <a:r>
              <a:rPr lang="en-US" sz="1900" dirty="0"/>
              <a:t>In this project, we developed a sentiment analysis model to classify restaurant reviews as positive (liked) or negative (not liked). We used the Naive Bayes algorithm due to its simplicity and effectiveness for text classification tasks. The process involved several key steps, including data preprocessing, feature extraction, model training, and evaluation. Our approach demonstrated good accuracy and the ability to handle new, unseen reviews effectively</a:t>
            </a:r>
            <a:r>
              <a:rPr lang="en-IN" sz="1900" dirty="0"/>
              <a:t> .                                                                        </a:t>
            </a:r>
          </a:p>
          <a:p>
            <a:r>
              <a:rPr lang="en-US" sz="1900" b="1" dirty="0"/>
              <a:t>Effectiveness</a:t>
            </a:r>
            <a:r>
              <a:rPr lang="en-US" sz="1900" dirty="0"/>
              <a:t>:</a:t>
            </a:r>
          </a:p>
          <a:p>
            <a:pPr>
              <a:buFont typeface="Wingdings" panose="05000000000000000000" pitchFamily="2" charset="2"/>
              <a:buChar char="Ø"/>
            </a:pPr>
            <a:r>
              <a:rPr lang="en-US" sz="1900" b="1" dirty="0"/>
              <a:t>Preprocessing</a:t>
            </a:r>
            <a:r>
              <a:rPr lang="en-US" sz="1900" dirty="0"/>
              <a:t>: Preprocessing steps such as lowercasing, removing stop words, and lemmatization significantly improved the quality of the input data, leading to better model performance.</a:t>
            </a:r>
          </a:p>
          <a:p>
            <a:pPr>
              <a:buFont typeface="Wingdings" panose="05000000000000000000" pitchFamily="2" charset="2"/>
              <a:buChar char="Ø"/>
            </a:pPr>
            <a:r>
              <a:rPr lang="en-US" sz="1900" b="1" dirty="0"/>
              <a:t>Naive Bayes Algorithm</a:t>
            </a:r>
            <a:r>
              <a:rPr lang="en-US" sz="1900" dirty="0"/>
              <a:t>: The Naive Bayes classifier proved to be an effective choice for this task, yielding good accuracy and fast computation times.</a:t>
            </a:r>
          </a:p>
          <a:p>
            <a:pPr>
              <a:buFont typeface="Wingdings" panose="05000000000000000000" pitchFamily="2" charset="2"/>
              <a:buChar char="Ø"/>
            </a:pPr>
            <a:r>
              <a:rPr lang="en-US" sz="1900" b="1" dirty="0"/>
              <a:t>Feature Extraction</a:t>
            </a:r>
            <a:r>
              <a:rPr lang="en-US" sz="1900" dirty="0"/>
              <a:t>: Using TF-IDF for feature extraction captured the essential characteristics of the text data, enhancing the model's ability to distinguish between positive and negative reviews.</a:t>
            </a:r>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p:txBody>
      </p:sp>
    </p:spTree>
    <p:extLst>
      <p:ext uri="{BB962C8B-B14F-4D97-AF65-F5344CB8AC3E}">
        <p14:creationId xmlns:p14="http://schemas.microsoft.com/office/powerpoint/2010/main" val="1598113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520575" y="852755"/>
            <a:ext cx="9534280" cy="1000999"/>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17142" y="1853754"/>
            <a:ext cx="11174858" cy="5435029"/>
          </a:xfrm>
        </p:spPr>
        <p:txBody>
          <a:bodyPr>
            <a:normAutofit/>
          </a:bodyPr>
          <a:lstStyle/>
          <a:p>
            <a:r>
              <a:rPr lang="en-US" sz="2000" b="1" dirty="0"/>
              <a:t>Challenges Encountered</a:t>
            </a:r>
            <a:r>
              <a:rPr lang="en-US" sz="2000" dirty="0"/>
              <a:t>:</a:t>
            </a:r>
          </a:p>
          <a:p>
            <a:pPr>
              <a:buFont typeface="Wingdings" panose="05000000000000000000" pitchFamily="2" charset="2"/>
              <a:buChar char="Ø"/>
            </a:pPr>
            <a:r>
              <a:rPr lang="en-US" sz="2000" b="1" dirty="0"/>
              <a:t>Data Quality</a:t>
            </a:r>
            <a:r>
              <a:rPr lang="en-US" sz="2000" dirty="0"/>
              <a:t>: Dealing with noisy data and irrelevant information in the reviews posed a challenge. Effective preprocessing was crucial to mitigate this issue.</a:t>
            </a:r>
          </a:p>
          <a:p>
            <a:pPr>
              <a:buFont typeface="Wingdings" panose="05000000000000000000" pitchFamily="2" charset="2"/>
              <a:buChar char="Ø"/>
            </a:pPr>
            <a:r>
              <a:rPr lang="en-US" sz="2000" b="1" dirty="0"/>
              <a:t>Class Imbalance</a:t>
            </a:r>
            <a:r>
              <a:rPr lang="en-US" sz="2000" dirty="0"/>
              <a:t>: If the dataset had a significant imbalance between positive and negative reviews, it could affect the model's performance. Ensuring balanced training data or applying techniques like resampling could help address this.</a:t>
            </a:r>
          </a:p>
          <a:p>
            <a:pPr>
              <a:buFont typeface="Wingdings" panose="05000000000000000000" pitchFamily="2" charset="2"/>
              <a:buChar char="Ø"/>
            </a:pPr>
            <a:r>
              <a:rPr lang="en-US" sz="2000" b="1" dirty="0"/>
              <a:t>Hyperparameter Tuning</a:t>
            </a:r>
            <a:r>
              <a:rPr lang="en-US" sz="2000" dirty="0"/>
              <a:t>: Fine-tuning the model's hyperparameters was essential to achieve optimal performance, but it required extensive experimentation and validation.</a:t>
            </a:r>
          </a:p>
          <a:p>
            <a:pPr marL="305435" indent="-305435"/>
            <a:endParaRPr lang="en-IN" sz="2000" dirty="0"/>
          </a:p>
          <a:p>
            <a:pPr marL="0" indent="0">
              <a:buNone/>
            </a:pPr>
            <a:endParaRPr lang="en-IN" sz="20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p:txBody>
      </p:sp>
      <p:pic>
        <p:nvPicPr>
          <p:cNvPr id="4" name="Picture 3">
            <a:extLst>
              <a:ext uri="{FF2B5EF4-FFF2-40B4-BE49-F238E27FC236}">
                <a16:creationId xmlns:a16="http://schemas.microsoft.com/office/drawing/2014/main" id="{5BFD5F6A-1A9F-3F44-9ABB-DD880BDDCD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brightnessContrast bright="20000" contrast="20000"/>
                    </a14:imgEffect>
                  </a14:imgLayer>
                </a14:imgProps>
              </a:ext>
            </a:extLst>
          </a:blip>
          <a:stretch>
            <a:fillRect/>
          </a:stretch>
        </p:blipFill>
        <p:spPr>
          <a:xfrm>
            <a:off x="4500081" y="5311861"/>
            <a:ext cx="4731558" cy="1483239"/>
          </a:xfrm>
          <a:prstGeom prst="rect">
            <a:avLst/>
          </a:prstGeom>
        </p:spPr>
      </p:pic>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92494"/>
            <a:ext cx="10720381" cy="4551452"/>
          </a:xfrm>
        </p:spPr>
        <p:txBody>
          <a:bodyPr>
            <a:normAutofit fontScale="92500" lnSpcReduction="10000"/>
          </a:bodyPr>
          <a:lstStyle/>
          <a:p>
            <a:pPr marL="0" indent="0">
              <a:buNone/>
            </a:pPr>
            <a:endParaRPr lang="en-US" sz="2000" b="1" dirty="0"/>
          </a:p>
          <a:p>
            <a:r>
              <a:rPr lang="en-US" sz="1800" b="1" dirty="0"/>
              <a:t>Potential Improvements</a:t>
            </a:r>
            <a:r>
              <a:rPr lang="en-US" sz="1800" dirty="0"/>
              <a:t>:</a:t>
            </a:r>
          </a:p>
          <a:p>
            <a:pPr>
              <a:buFont typeface="Wingdings" panose="05000000000000000000" pitchFamily="2" charset="2"/>
              <a:buChar char="Ø"/>
            </a:pPr>
            <a:r>
              <a:rPr lang="en-US" sz="1800" b="1" dirty="0"/>
              <a:t>Advanced Algorithms</a:t>
            </a:r>
            <a:r>
              <a:rPr lang="en-US" sz="1800" dirty="0"/>
              <a:t>: Exploring more sophisticated algorithms like LSTM or BERT could potentially yield better results, especially for more complex sentiment analysis tasks.</a:t>
            </a:r>
          </a:p>
          <a:p>
            <a:pPr>
              <a:buFont typeface="Wingdings" panose="05000000000000000000" pitchFamily="2" charset="2"/>
              <a:buChar char="Ø"/>
            </a:pPr>
            <a:r>
              <a:rPr lang="en-US" sz="1800" b="1" dirty="0"/>
              <a:t>Additional Features</a:t>
            </a:r>
            <a:r>
              <a:rPr lang="en-US" sz="1800" dirty="0"/>
              <a:t>: Incorporating more features, such as reviewer metadata or sentiment scores from other sources, could improve the model's accuracy.</a:t>
            </a:r>
          </a:p>
          <a:p>
            <a:pPr>
              <a:buFont typeface="Wingdings" panose="05000000000000000000" pitchFamily="2" charset="2"/>
              <a:buChar char="Ø"/>
            </a:pPr>
            <a:r>
              <a:rPr lang="en-US" sz="1800" b="1" dirty="0"/>
              <a:t>Real-time Updates</a:t>
            </a:r>
            <a:r>
              <a:rPr lang="en-US" sz="1800" dirty="0"/>
              <a:t>: Implementing real-time model updates and retraining with new data can keep the model relevant and accurate over time.</a:t>
            </a:r>
          </a:p>
          <a:p>
            <a:pPr>
              <a:buFont typeface="Wingdings" panose="05000000000000000000" pitchFamily="2" charset="2"/>
              <a:buChar char="Ø"/>
            </a:pPr>
            <a:r>
              <a:rPr lang="en-US" sz="2000" dirty="0"/>
              <a:t>By incorporating these enhancements and expansions, the sentiment analysis system can become more robust, accurate, and versatile. Integrating additional data sources and optimizing algorithms will improve performance, while expanding to multiple regions and leveraging emerging technologies will ensure scalability and real-time capabilities. These advancements will empower businesses to gain deeper insights into customer sentiments, driving better decision-making and enhancing overall customer satisfaction</a:t>
            </a:r>
            <a:endParaRPr lang="en-US" sz="18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1613042" y="714054"/>
            <a:ext cx="9952243" cy="1073649"/>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IN" sz="2400" dirty="0" err="1"/>
              <a:t>Datasets:Kaggle</a:t>
            </a:r>
            <a:r>
              <a:rPr lang="en-IN" sz="2400" dirty="0"/>
              <a:t>: Various sentiment analysis datasets (</a:t>
            </a:r>
            <a:r>
              <a:rPr lang="en-IN" sz="2400" dirty="0">
                <a:hlinkClick r:id="rId2"/>
              </a:rPr>
              <a:t>https://www.kaggle.com/datasets</a:t>
            </a:r>
            <a:r>
              <a:rPr lang="en-IN" sz="2400" dirty="0"/>
              <a:t>)</a:t>
            </a:r>
          </a:p>
          <a:p>
            <a:pPr marL="305435" indent="-305435"/>
            <a:r>
              <a:rPr lang="en-IN" sz="2400" dirty="0"/>
              <a:t>Google Reviews Dataset (Collected from Google)UCI Machine Learning Repository: Repository for datasets used in machine learning (</a:t>
            </a:r>
            <a:r>
              <a:rPr lang="en-IN" sz="2400" dirty="0">
                <a:hlinkClick r:id="rId3"/>
              </a:rPr>
              <a:t>https://archive.ics.uci.edu/ml/index.php</a:t>
            </a:r>
            <a:r>
              <a:rPr lang="en-IN" sz="2400" dirty="0"/>
              <a:t>)</a:t>
            </a:r>
          </a:p>
          <a:p>
            <a:pPr marL="305435" indent="-305435"/>
            <a:r>
              <a:rPr lang="en-IN" sz="2400" dirty="0"/>
              <a:t>Data.gov: Comprehensive source for government datasets (</a:t>
            </a:r>
            <a:r>
              <a:rPr lang="en-IN" sz="2400" dirty="0">
                <a:hlinkClick r:id="rId4"/>
              </a:rPr>
              <a:t>https://www.data.gov/</a:t>
            </a:r>
            <a:r>
              <a:rPr lang="en-IN" sz="2400" dirty="0"/>
              <a:t>)</a:t>
            </a:r>
          </a:p>
          <a:p>
            <a:pPr marL="305435" indent="-305435"/>
            <a:r>
              <a:rPr lang="en-IN" sz="2400" dirty="0"/>
              <a:t>Yelp Dataset: Public dataset for academic use (</a:t>
            </a:r>
            <a:r>
              <a:rPr lang="en-IN" sz="2400" dirty="0">
                <a:hlinkClick r:id="rId5"/>
              </a:rPr>
              <a:t>https://www.yelp.com/dataset</a:t>
            </a:r>
            <a:r>
              <a:rPr lang="en-IN" sz="2400" dirty="0"/>
              <a:t>)</a:t>
            </a:r>
          </a:p>
          <a:p>
            <a:pPr marL="305435" indent="-305435"/>
            <a:r>
              <a:rPr lang="en-US" sz="2400" dirty="0"/>
              <a:t>NLTK: Natural Language Toolkit for preprocessing (</a:t>
            </a:r>
            <a:r>
              <a:rPr lang="en-US" sz="2400" dirty="0">
                <a:hlinkClick r:id="rId6"/>
              </a:rPr>
              <a:t>https://www.nltk.org/</a:t>
            </a:r>
            <a:r>
              <a:rPr lang="en-US" sz="2400" dirty="0"/>
              <a:t>)</a:t>
            </a:r>
          </a:p>
          <a:p>
            <a:pPr marL="305435" indent="-305435"/>
            <a:r>
              <a:rPr lang="en-US" sz="2400" dirty="0" err="1"/>
              <a:t>BeautifulSoup</a:t>
            </a:r>
            <a:r>
              <a:rPr lang="en-US" sz="2400" dirty="0"/>
              <a:t>: Library for web scraping to clean HTML content (</a:t>
            </a:r>
            <a:r>
              <a:rPr lang="en-US" sz="2400" dirty="0">
                <a:hlinkClick r:id="rId7"/>
              </a:rPr>
              <a:t>https://www.crummy.com/software/BeautifulSoup/</a:t>
            </a:r>
            <a:r>
              <a:rPr lang="en-US" sz="2400" dirty="0"/>
              <a:t>)</a:t>
            </a: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4DE7AC-FE94-93B1-2624-9AA82D98E1D8}"/>
              </a:ext>
            </a:extLst>
          </p:cNvPr>
          <p:cNvPicPr>
            <a:picLocks noChangeAspect="1"/>
          </p:cNvPicPr>
          <p:nvPr/>
        </p:nvPicPr>
        <p:blipFill>
          <a:blip r:embed="rId2"/>
          <a:stretch>
            <a:fillRect/>
          </a:stretch>
        </p:blipFill>
        <p:spPr>
          <a:xfrm>
            <a:off x="1222625" y="1320918"/>
            <a:ext cx="10699322" cy="4884673"/>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41124" y="1304818"/>
            <a:ext cx="7993294" cy="482885"/>
          </a:xfrm>
        </p:spPr>
        <p:txBody>
          <a:bodyPr>
            <a:normAutofit fontScale="90000"/>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1448656" y="1664413"/>
            <a:ext cx="10408564" cy="51935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451579" y="2106202"/>
            <a:ext cx="10105281" cy="3835576"/>
          </a:xfrm>
        </p:spPr>
        <p:txBody>
          <a:bodyPr>
            <a:normAutofit lnSpcReduction="10000"/>
          </a:bodyPr>
          <a:lstStyle/>
          <a:p>
            <a:pPr marL="0" indent="0">
              <a:buNone/>
            </a:pPr>
            <a:r>
              <a:rPr lang="en-IN" sz="2800" dirty="0">
                <a:solidFill>
                  <a:srgbClr val="0F0F0F"/>
                </a:solidFill>
                <a:ea typeface="+mn-lt"/>
                <a:cs typeface="+mn-lt"/>
              </a:rPr>
              <a:t> </a:t>
            </a:r>
            <a:r>
              <a:rPr lang="en-US" sz="2400" dirty="0">
                <a:solidFill>
                  <a:srgbClr val="0F0F0F"/>
                </a:solidFill>
                <a:ea typeface="+mn-lt"/>
                <a:cs typeface="+mn-lt"/>
              </a:rPr>
              <a:t>Develop a sentiment analysis model to classify reviews as positive and negative. Preprocess the review text using techniques such as lower casting, removing stop words and lemmatization ,use the trained model accurately predict the sentiment of new , unseen reviews</a:t>
            </a:r>
            <a:r>
              <a:rPr lang="en-IN" sz="2400" dirty="0">
                <a:solidFill>
                  <a:srgbClr val="0F0F0F"/>
                </a:solidFill>
                <a:ea typeface="+mn-lt"/>
                <a:cs typeface="+mn-lt"/>
              </a:rPr>
              <a:t>.</a:t>
            </a:r>
            <a:endParaRPr lang="en-IN" sz="2400" dirty="0"/>
          </a:p>
          <a:p>
            <a:pPr marL="305435" indent="-305435"/>
            <a:r>
              <a:rPr lang="en-US" dirty="0"/>
              <a:t>Description :</a:t>
            </a:r>
          </a:p>
          <a:p>
            <a:pPr>
              <a:buFont typeface="Wingdings" panose="05000000000000000000" pitchFamily="2" charset="2"/>
              <a:buChar char="Ø"/>
            </a:pPr>
            <a:r>
              <a:rPr lang="en-US" dirty="0"/>
              <a:t> with the rapid growth of online platforms for sharing opinions and </a:t>
            </a:r>
            <a:r>
              <a:rPr lang="en-US" dirty="0" err="1"/>
              <a:t>reviews,restarunts</a:t>
            </a:r>
            <a:r>
              <a:rPr lang="en-US" dirty="0"/>
              <a:t> often rely </a:t>
            </a:r>
          </a:p>
          <a:p>
            <a:pPr marL="0" indent="0">
              <a:buNone/>
            </a:pPr>
            <a:r>
              <a:rPr lang="en-US" dirty="0"/>
              <a:t>on the customer feedback to </a:t>
            </a:r>
            <a:r>
              <a:rPr lang="en-US" dirty="0" err="1"/>
              <a:t>imporve</a:t>
            </a:r>
            <a:r>
              <a:rPr lang="en-US" dirty="0"/>
              <a:t> their services and attract   a new customers.</a:t>
            </a:r>
          </a:p>
          <a:p>
            <a:pPr>
              <a:buFont typeface="Wingdings" panose="05000000000000000000" pitchFamily="2" charset="2"/>
              <a:buChar char="Ø"/>
            </a:pPr>
            <a:r>
              <a:rPr lang="en-US" dirty="0"/>
              <a:t> Analyzing the sentiment of these reviews can provide valuable insights into customer satisfaction.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17834" y="1232898"/>
            <a:ext cx="8188504" cy="410967"/>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345915" y="2887039"/>
            <a:ext cx="10709241" cy="3764312"/>
          </a:xfrm>
        </p:spPr>
        <p:txBody>
          <a:bodyPr vert="horz" lIns="91440" tIns="45720" rIns="91440" bIns="45720" rtlCol="0" anchor="ctr">
            <a:noAutofit/>
          </a:bodyPr>
          <a:lstStyle/>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Calibri" panose="020F0502020204030204" pitchFamily="34" charset="0"/>
              </a:rPr>
              <a:t>Objective</a:t>
            </a:r>
            <a:r>
              <a:rPr lang="en-IN" sz="1600" kern="100" dirty="0">
                <a:effectLst/>
                <a:latin typeface="Calibri" panose="020F0502020204030204" pitchFamily="34" charset="0"/>
                <a:ea typeface="Calibri" panose="020F0502020204030204" pitchFamily="34" charset="0"/>
                <a:cs typeface="Calibri" panose="020F0502020204030204" pitchFamily="34" charset="0"/>
              </a:rPr>
              <a:t>: To determine whether a given review for a restaurant is positive or negative using sentiment analysis techniques. </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Calibri" panose="020F0502020204030204" pitchFamily="34" charset="0"/>
              </a:rPr>
              <a:t>Data Collection</a:t>
            </a:r>
            <a:r>
              <a:rPr lang="en-IN" sz="1600" kern="100" dirty="0">
                <a:effectLst/>
                <a:latin typeface="Calibri" panose="020F0502020204030204" pitchFamily="34" charset="0"/>
                <a:ea typeface="Calibri" panose="020F0502020204030204" pitchFamily="34" charset="0"/>
                <a:cs typeface="Calibri" panose="020F0502020204030204" pitchFamily="34" charset="0"/>
              </a:rPr>
              <a:t>: Gather reviews from various sources such as Google and datasets available on websites like Kaggle to ensure a diverse and comprehensive dataset.</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Calibri" panose="020F0502020204030204" pitchFamily="34" charset="0"/>
              </a:rPr>
              <a:t> Data Preprocessing</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buFont typeface="Wingdings" panose="05000000000000000000" pitchFamily="2" charset="2"/>
              <a:buChar char="Ø"/>
            </a:pPr>
            <a:r>
              <a:rPr lang="en-IN" sz="1600" kern="100" dirty="0">
                <a:effectLst/>
                <a:latin typeface="Calibri" panose="020F0502020204030204" pitchFamily="34" charset="0"/>
                <a:ea typeface="Calibri" panose="020F0502020204030204" pitchFamily="34" charset="0"/>
                <a:cs typeface="Calibri" panose="020F0502020204030204" pitchFamily="34" charset="0"/>
              </a:rPr>
              <a:t>    Perform lemmatization to reduce words to their base form.</a:t>
            </a:r>
          </a:p>
          <a:p>
            <a:pPr>
              <a:lnSpc>
                <a:spcPct val="107000"/>
              </a:lnSpc>
              <a:spcAft>
                <a:spcPts val="800"/>
              </a:spcAft>
              <a:buFont typeface="Wingdings" panose="05000000000000000000" pitchFamily="2" charset="2"/>
              <a:buChar char="Ø"/>
            </a:pPr>
            <a:r>
              <a:rPr lang="en-IN" sz="1600" kern="100" dirty="0">
                <a:effectLst/>
                <a:latin typeface="Calibri" panose="020F0502020204030204" pitchFamily="34" charset="0"/>
                <a:ea typeface="Calibri" panose="020F0502020204030204" pitchFamily="34" charset="0"/>
                <a:cs typeface="Calibri" panose="020F0502020204030204" pitchFamily="34" charset="0"/>
              </a:rPr>
              <a:t>    Tokenize the text to break it down into individual words or terms.</a:t>
            </a:r>
          </a:p>
          <a:p>
            <a:pPr>
              <a:lnSpc>
                <a:spcPct val="107000"/>
              </a:lnSpc>
              <a:spcAft>
                <a:spcPts val="800"/>
              </a:spcAft>
              <a:buFont typeface="Wingdings" panose="05000000000000000000" pitchFamily="2" charset="2"/>
              <a:buChar char="Ø"/>
            </a:pPr>
            <a:r>
              <a:rPr lang="en-IN" sz="1600" kern="100" dirty="0">
                <a:effectLst/>
                <a:latin typeface="Calibri" panose="020F0502020204030204" pitchFamily="34" charset="0"/>
                <a:ea typeface="Calibri" panose="020F0502020204030204" pitchFamily="34" charset="0"/>
                <a:cs typeface="Calibri" panose="020F0502020204030204" pitchFamily="34" charset="0"/>
              </a:rPr>
              <a:t>    Remove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stopwords</a:t>
            </a:r>
            <a:r>
              <a:rPr lang="en-IN" sz="1600" kern="100" dirty="0">
                <a:effectLst/>
                <a:latin typeface="Calibri" panose="020F0502020204030204" pitchFamily="34" charset="0"/>
                <a:ea typeface="Calibri" panose="020F0502020204030204" pitchFamily="34" charset="0"/>
                <a:cs typeface="Calibri" panose="020F0502020204030204" pitchFamily="34" charset="0"/>
              </a:rPr>
              <a:t> (common words that do not contribute to sentiment) to focus on meaningful words.</a:t>
            </a:r>
          </a:p>
          <a:p>
            <a:pPr>
              <a:lnSpc>
                <a:spcPct val="107000"/>
              </a:lnSpc>
              <a:spcAft>
                <a:spcPts val="800"/>
              </a:spcAft>
              <a:buFont typeface="Wingdings" panose="05000000000000000000" pitchFamily="2" charset="2"/>
              <a:buChar char="Ø"/>
            </a:pPr>
            <a:r>
              <a:rPr lang="en-IN" sz="1600" kern="100" dirty="0">
                <a:effectLst/>
                <a:latin typeface="Calibri" panose="020F0502020204030204" pitchFamily="34" charset="0"/>
                <a:ea typeface="Calibri" panose="020F0502020204030204" pitchFamily="34" charset="0"/>
                <a:cs typeface="Calibri" panose="020F0502020204030204" pitchFamily="34" charset="0"/>
              </a:rPr>
              <a:t>    Use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BeautifulSoup</a:t>
            </a:r>
            <a:r>
              <a:rPr lang="en-IN" sz="1600" kern="100" dirty="0">
                <a:effectLst/>
                <a:latin typeface="Calibri" panose="020F0502020204030204" pitchFamily="34" charset="0"/>
                <a:ea typeface="Calibri" panose="020F0502020204030204" pitchFamily="34" charset="0"/>
                <a:cs typeface="Calibri" panose="020F0502020204030204" pitchFamily="34" charset="0"/>
              </a:rPr>
              <a:t> to remove links and other unwanted HTML elements.</a:t>
            </a:r>
          </a:p>
          <a:p>
            <a:pPr>
              <a:lnSpc>
                <a:spcPct val="107000"/>
              </a:lnSpc>
              <a:spcAft>
                <a:spcPts val="800"/>
              </a:spcAft>
              <a:buFont typeface="Wingdings" panose="05000000000000000000" pitchFamily="2" charset="2"/>
              <a:buChar char="Ø"/>
            </a:pPr>
            <a:r>
              <a:rPr lang="en-IN" sz="1600" kern="100" dirty="0">
                <a:effectLst/>
                <a:latin typeface="Calibri" panose="020F0502020204030204" pitchFamily="34" charset="0"/>
                <a:ea typeface="Calibri" panose="020F0502020204030204" pitchFamily="34" charset="0"/>
                <a:cs typeface="Calibri" panose="020F0502020204030204" pitchFamily="34" charset="0"/>
              </a:rPr>
              <a:t>    Apply stemming to reduce words to their root form, further normalizing the text.</a:t>
            </a:r>
          </a:p>
          <a:p>
            <a:pPr marL="0" indent="0">
              <a:buNone/>
            </a:pPr>
            <a:endParaRPr lang="en-IN" dirty="0"/>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109604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643865" y="1017142"/>
            <a:ext cx="9410989" cy="836612"/>
          </a:xfrm>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643865" y="2003461"/>
            <a:ext cx="7291366" cy="4818579"/>
          </a:xfrm>
        </p:spPr>
        <p:txBody>
          <a:bodyPr vert="horz" lIns="91440" tIns="45720" rIns="91440" bIns="45720" rtlCol="0" anchor="ctr">
            <a:no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Machine Learning Algorithm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Implement the Naive Bayes algorithm, known for its effectiveness in text classification tasks, to classify reviews as positive or negative.</a:t>
            </a:r>
          </a:p>
          <a:p>
            <a:pPr>
              <a:lnSpc>
                <a:spcPct val="107000"/>
              </a:lnSpc>
              <a:spcAft>
                <a:spcPts val="800"/>
              </a:spcAft>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Deployment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Develop a user-friendly interface or application that provides real-time sentiment analysis of restaurant reviews.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Result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model successfully identifies the sentiment of restaurant reviews, providing valuable insights into customer opinions.</a:t>
            </a:r>
          </a:p>
          <a:p>
            <a:pPr marL="305435" indent="-305435"/>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397284" y="1007014"/>
            <a:ext cx="10213523" cy="760140"/>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Content Placeholder 2">
            <a:extLst>
              <a:ext uri="{FF2B5EF4-FFF2-40B4-BE49-F238E27FC236}">
                <a16:creationId xmlns:a16="http://schemas.microsoft.com/office/drawing/2014/main" id="{920A4FEF-6879-2367-7280-4144881A143D}"/>
              </a:ext>
            </a:extLst>
          </p:cNvPr>
          <p:cNvSpPr txBox="1">
            <a:spLocks noGrp="1"/>
          </p:cNvSpPr>
          <p:nvPr>
            <p:ph idx="1"/>
          </p:nvPr>
        </p:nvSpPr>
        <p:spPr>
          <a:xfrm>
            <a:off x="1232898" y="1442934"/>
            <a:ext cx="11107541" cy="4468659"/>
          </a:xfrm>
          <a:prstGeom prst="rect">
            <a:avLst/>
          </a:prstGeom>
          <a:noFill/>
        </p:spPr>
        <p:txBody>
          <a:bodyPr wrap="square" rtlCol="0">
            <a:spAutoFit/>
          </a:bodyPr>
          <a:lstStyle/>
          <a:p>
            <a:endParaRPr lang="en-US" dirty="0"/>
          </a:p>
          <a:p>
            <a:r>
              <a:rPr lang="en-US" sz="1200" dirty="0"/>
              <a:t>Building a sentiment analysis system requires both software and hardware components. Here's a detailed breakdown of the requirements:</a:t>
            </a:r>
          </a:p>
          <a:p>
            <a:r>
              <a:rPr lang="en-US" sz="1200" b="1" dirty="0"/>
              <a:t>Hardware Requirements</a:t>
            </a:r>
          </a:p>
          <a:p>
            <a:pPr>
              <a:buFont typeface="+mj-lt"/>
              <a:buAutoNum type="arabicPeriod"/>
            </a:pPr>
            <a:r>
              <a:rPr lang="en-US" sz="1200" b="1" dirty="0"/>
              <a:t>Processor</a:t>
            </a:r>
            <a:r>
              <a:rPr lang="en-US" sz="1200" dirty="0"/>
              <a:t>:</a:t>
            </a:r>
          </a:p>
          <a:p>
            <a:pPr marL="742950" lvl="1" indent="-285750">
              <a:buFont typeface="Wingdings" panose="05000000000000000000" pitchFamily="2" charset="2"/>
              <a:buChar char="Ø"/>
            </a:pPr>
            <a:r>
              <a:rPr lang="en-US" sz="1200" b="1" dirty="0"/>
              <a:t>Development</a:t>
            </a:r>
            <a:r>
              <a:rPr lang="en-US" sz="1200" dirty="0"/>
              <a:t>: Intel Core i5 or AMD Ryzen 5 (quad-core) or higher.</a:t>
            </a:r>
          </a:p>
          <a:p>
            <a:pPr>
              <a:buFont typeface="+mj-lt"/>
              <a:buAutoNum type="arabicPeriod"/>
            </a:pPr>
            <a:r>
              <a:rPr lang="en-US" sz="1200" b="1" dirty="0"/>
              <a:t>Memory (RAM)</a:t>
            </a:r>
            <a:r>
              <a:rPr lang="en-US" sz="1200" dirty="0"/>
              <a:t>:</a:t>
            </a:r>
          </a:p>
          <a:p>
            <a:pPr marL="742950" lvl="1" indent="-285750">
              <a:buFont typeface="Wingdings" panose="05000000000000000000" pitchFamily="2" charset="2"/>
              <a:buChar char="Ø"/>
            </a:pPr>
            <a:r>
              <a:rPr lang="en-US" sz="1200" b="1" dirty="0"/>
              <a:t>Development</a:t>
            </a:r>
            <a:r>
              <a:rPr lang="en-US" sz="1200" dirty="0"/>
              <a:t>: Minimum 8 GB, recommended 16 GB or higher.</a:t>
            </a:r>
          </a:p>
          <a:p>
            <a:pPr marL="742950" lvl="1" indent="-285750">
              <a:buFont typeface="Wingdings" panose="05000000000000000000" pitchFamily="2" charset="2"/>
              <a:buChar char="Ø"/>
            </a:pPr>
            <a:r>
              <a:rPr lang="en-US" sz="1200" b="1" dirty="0"/>
              <a:t>Production/Deployment</a:t>
            </a:r>
            <a:r>
              <a:rPr lang="en-US" sz="1200" dirty="0"/>
              <a:t>: 32 GB or more, depending on the expected load.</a:t>
            </a:r>
          </a:p>
          <a:p>
            <a:pPr>
              <a:buFont typeface="+mj-lt"/>
              <a:buAutoNum type="arabicPeriod"/>
            </a:pPr>
            <a:r>
              <a:rPr lang="en-US" sz="1200" b="1" dirty="0"/>
              <a:t>Storage</a:t>
            </a:r>
            <a:r>
              <a:rPr lang="en-US" sz="1200" dirty="0"/>
              <a:t>:</a:t>
            </a:r>
          </a:p>
          <a:p>
            <a:pPr marL="742950" lvl="1" indent="-285750">
              <a:buFont typeface="Wingdings" panose="05000000000000000000" pitchFamily="2" charset="2"/>
              <a:buChar char="Ø"/>
            </a:pPr>
            <a:r>
              <a:rPr lang="en-US" sz="1200" b="1" dirty="0"/>
              <a:t>Development</a:t>
            </a:r>
            <a:r>
              <a:rPr lang="en-US" sz="1200" dirty="0"/>
              <a:t>: At least 256 GB SSD.</a:t>
            </a:r>
          </a:p>
          <a:p>
            <a:pPr>
              <a:buFont typeface="+mj-lt"/>
              <a:buAutoNum type="arabicPeriod"/>
            </a:pPr>
            <a:r>
              <a:rPr lang="en-US" sz="1200" b="1" dirty="0"/>
              <a:t>Network</a:t>
            </a:r>
            <a:r>
              <a:rPr lang="en-US" sz="1200" dirty="0"/>
              <a:t>:</a:t>
            </a:r>
          </a:p>
          <a:p>
            <a:pPr marL="742950" lvl="1" indent="-285750">
              <a:buFont typeface="Wingdings" panose="05000000000000000000" pitchFamily="2" charset="2"/>
              <a:buChar char="Ø"/>
            </a:pPr>
            <a:r>
              <a:rPr lang="en-US" sz="1200" dirty="0"/>
              <a:t>Reliable internet connection for downloading datasets and pre-trained models.</a:t>
            </a:r>
          </a:p>
          <a:p>
            <a:pPr marL="742950" lvl="1" indent="-285750">
              <a:buFont typeface="Wingdings" panose="05000000000000000000" pitchFamily="2" charset="2"/>
              <a:buChar char="Ø"/>
            </a:pPr>
            <a:r>
              <a:rPr lang="en-US" sz="1200" dirty="0"/>
              <a:t>High-speed network for data transfer in production environments.</a:t>
            </a:r>
          </a:p>
          <a:p>
            <a:endParaRPr lang="en-IN" dirty="0"/>
          </a:p>
        </p:txBody>
      </p:sp>
      <p:pic>
        <p:nvPicPr>
          <p:cNvPr id="6" name="Picture 5">
            <a:extLst>
              <a:ext uri="{FF2B5EF4-FFF2-40B4-BE49-F238E27FC236}">
                <a16:creationId xmlns:a16="http://schemas.microsoft.com/office/drawing/2014/main" id="{F30B0C16-E3E4-B5CB-E56D-49A5BDA0282D}"/>
              </a:ext>
            </a:extLst>
          </p:cNvPr>
          <p:cNvPicPr>
            <a:picLocks noChangeAspect="1"/>
          </p:cNvPicPr>
          <p:nvPr/>
        </p:nvPicPr>
        <p:blipFill>
          <a:blip r:embed="rId2"/>
          <a:stretch>
            <a:fillRect/>
          </a:stretch>
        </p:blipFill>
        <p:spPr>
          <a:xfrm>
            <a:off x="9468945" y="2259044"/>
            <a:ext cx="2276582" cy="2276582"/>
          </a:xfrm>
          <a:prstGeom prst="rect">
            <a:avLst/>
          </a:prstGeom>
        </p:spPr>
      </p:pic>
      <p:pic>
        <p:nvPicPr>
          <p:cNvPr id="8" name="Picture 7">
            <a:extLst>
              <a:ext uri="{FF2B5EF4-FFF2-40B4-BE49-F238E27FC236}">
                <a16:creationId xmlns:a16="http://schemas.microsoft.com/office/drawing/2014/main" id="{166427EA-C8AF-DA6E-8DE6-B8159088F079}"/>
              </a:ext>
            </a:extLst>
          </p:cNvPr>
          <p:cNvPicPr>
            <a:picLocks noChangeAspect="1"/>
          </p:cNvPicPr>
          <p:nvPr/>
        </p:nvPicPr>
        <p:blipFill>
          <a:blip r:embed="rId3"/>
          <a:stretch>
            <a:fillRect/>
          </a:stretch>
        </p:blipFill>
        <p:spPr>
          <a:xfrm>
            <a:off x="7021202" y="4006162"/>
            <a:ext cx="2138027" cy="2034283"/>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69036" y="1109609"/>
            <a:ext cx="10141771" cy="83258"/>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Content Placeholder 2">
            <a:extLst>
              <a:ext uri="{FF2B5EF4-FFF2-40B4-BE49-F238E27FC236}">
                <a16:creationId xmlns:a16="http://schemas.microsoft.com/office/drawing/2014/main" id="{920A4FEF-6879-2367-7280-4144881A143D}"/>
              </a:ext>
            </a:extLst>
          </p:cNvPr>
          <p:cNvSpPr txBox="1">
            <a:spLocks noGrp="1"/>
          </p:cNvSpPr>
          <p:nvPr>
            <p:ph idx="1"/>
          </p:nvPr>
        </p:nvSpPr>
        <p:spPr>
          <a:xfrm>
            <a:off x="1469203" y="1982912"/>
            <a:ext cx="10141771" cy="4652171"/>
          </a:xfrm>
          <a:prstGeom prst="rect">
            <a:avLst/>
          </a:prstGeom>
          <a:noFill/>
        </p:spPr>
        <p:txBody>
          <a:bodyPr wrap="square" rtlCol="0">
            <a:spAutoFit/>
          </a:bodyPr>
          <a:lstStyle/>
          <a:p>
            <a:r>
              <a:rPr lang="en-US" sz="1800" b="1" dirty="0"/>
              <a:t>Software Requirements</a:t>
            </a:r>
          </a:p>
          <a:p>
            <a:pPr>
              <a:buFont typeface="+mj-lt"/>
              <a:buAutoNum type="arabicPeriod"/>
            </a:pPr>
            <a:r>
              <a:rPr lang="en-US" sz="1800" b="1" dirty="0"/>
              <a:t>Operating System</a:t>
            </a:r>
            <a:r>
              <a:rPr lang="en-US" sz="1800" dirty="0"/>
              <a:t>:</a:t>
            </a:r>
          </a:p>
          <a:p>
            <a:pPr marL="742950" lvl="1" indent="-285750">
              <a:buFont typeface="Wingdings" panose="05000000000000000000" pitchFamily="2" charset="2"/>
              <a:buChar char="Ø"/>
            </a:pPr>
            <a:r>
              <a:rPr lang="en-US" sz="1800" dirty="0"/>
              <a:t>Windows 10 or later</a:t>
            </a:r>
          </a:p>
          <a:p>
            <a:pPr marL="742950" lvl="1" indent="-285750">
              <a:buFont typeface="Wingdings" panose="05000000000000000000" pitchFamily="2" charset="2"/>
              <a:buChar char="Ø"/>
            </a:pPr>
            <a:r>
              <a:rPr lang="en-US" sz="1800" dirty="0"/>
              <a:t>macOS</a:t>
            </a:r>
          </a:p>
          <a:p>
            <a:pPr marL="742950" lvl="1" indent="-285750">
              <a:buFont typeface="Wingdings" panose="05000000000000000000" pitchFamily="2" charset="2"/>
              <a:buChar char="Ø"/>
            </a:pPr>
            <a:r>
              <a:rPr lang="en-US" sz="1800" dirty="0"/>
              <a:t>Linux (Ubuntu is commonly used)</a:t>
            </a:r>
          </a:p>
          <a:p>
            <a:pPr>
              <a:buFont typeface="+mj-lt"/>
              <a:buAutoNum type="arabicPeriod"/>
            </a:pPr>
            <a:r>
              <a:rPr lang="en-US" sz="1800" b="1" dirty="0"/>
              <a:t>Programming Languages</a:t>
            </a:r>
            <a:r>
              <a:rPr lang="en-US" sz="1800" dirty="0"/>
              <a:t>:</a:t>
            </a:r>
          </a:p>
          <a:p>
            <a:pPr marL="742950" lvl="1" indent="-285750">
              <a:buFont typeface="Wingdings" panose="05000000000000000000" pitchFamily="2" charset="2"/>
              <a:buChar char="Ø"/>
            </a:pPr>
            <a:r>
              <a:rPr lang="en-US" sz="1800" dirty="0"/>
              <a:t>Python </a:t>
            </a:r>
          </a:p>
          <a:p>
            <a:pPr>
              <a:buFont typeface="+mj-lt"/>
              <a:buAutoNum type="arabicPeriod"/>
            </a:pPr>
            <a:r>
              <a:rPr lang="en-US" sz="1800" b="1" dirty="0"/>
              <a:t>Development Tools and IDEs</a:t>
            </a:r>
            <a:r>
              <a:rPr lang="en-US" sz="1800" dirty="0"/>
              <a:t>:</a:t>
            </a:r>
          </a:p>
          <a:p>
            <a:pPr marL="742950" lvl="1" indent="-285750">
              <a:buFont typeface="Wingdings" panose="05000000000000000000" pitchFamily="2" charset="2"/>
              <a:buChar char="Ø"/>
            </a:pPr>
            <a:r>
              <a:rPr lang="en-US" sz="1800" dirty="0" err="1"/>
              <a:t>Jupyter</a:t>
            </a:r>
            <a:r>
              <a:rPr lang="en-US" sz="1800" dirty="0"/>
              <a:t> Notebook or </a:t>
            </a:r>
            <a:r>
              <a:rPr lang="en-US" sz="1800" dirty="0" err="1"/>
              <a:t>JupyterLab</a:t>
            </a:r>
            <a:r>
              <a:rPr lang="en-US" sz="1800" dirty="0"/>
              <a:t> for experimentation</a:t>
            </a:r>
          </a:p>
          <a:p>
            <a:pPr marL="742950" lvl="1" indent="-285750">
              <a:buFont typeface="Wingdings" panose="05000000000000000000" pitchFamily="2" charset="2"/>
              <a:buChar char="Ø"/>
            </a:pPr>
            <a:r>
              <a:rPr lang="en-US" sz="1800" dirty="0"/>
              <a:t>VS Code, PyCharm, or any preferred IDE</a:t>
            </a:r>
          </a:p>
          <a:p>
            <a:endParaRPr lang="en-IN" dirty="0"/>
          </a:p>
        </p:txBody>
      </p:sp>
      <p:pic>
        <p:nvPicPr>
          <p:cNvPr id="4" name="Picture 3">
            <a:extLst>
              <a:ext uri="{FF2B5EF4-FFF2-40B4-BE49-F238E27FC236}">
                <a16:creationId xmlns:a16="http://schemas.microsoft.com/office/drawing/2014/main" id="{85F40C2E-2F5B-BCBE-B18C-13A308E52AB8}"/>
              </a:ext>
            </a:extLst>
          </p:cNvPr>
          <p:cNvPicPr>
            <a:picLocks noChangeAspect="1"/>
          </p:cNvPicPr>
          <p:nvPr/>
        </p:nvPicPr>
        <p:blipFill>
          <a:blip r:embed="rId2"/>
          <a:stretch>
            <a:fillRect/>
          </a:stretch>
        </p:blipFill>
        <p:spPr>
          <a:xfrm>
            <a:off x="8586658" y="3889374"/>
            <a:ext cx="2869029" cy="2107205"/>
          </a:xfrm>
          <a:prstGeom prst="rect">
            <a:avLst/>
          </a:prstGeom>
          <a:ln>
            <a:noFill/>
          </a:ln>
          <a:effectLst>
            <a:softEdge rad="112500"/>
          </a:effectLst>
        </p:spPr>
      </p:pic>
      <p:pic>
        <p:nvPicPr>
          <p:cNvPr id="7" name="Picture 6">
            <a:extLst>
              <a:ext uri="{FF2B5EF4-FFF2-40B4-BE49-F238E27FC236}">
                <a16:creationId xmlns:a16="http://schemas.microsoft.com/office/drawing/2014/main" id="{DE6BC71E-EB28-1123-C339-CF6C80AEB4B1}"/>
              </a:ext>
            </a:extLst>
          </p:cNvPr>
          <p:cNvPicPr>
            <a:picLocks noChangeAspect="1"/>
          </p:cNvPicPr>
          <p:nvPr/>
        </p:nvPicPr>
        <p:blipFill>
          <a:blip r:embed="rId3"/>
          <a:stretch>
            <a:fillRect/>
          </a:stretch>
        </p:blipFill>
        <p:spPr>
          <a:xfrm>
            <a:off x="9657709" y="2091396"/>
            <a:ext cx="1797978" cy="1797978"/>
          </a:xfrm>
          <a:prstGeom prst="rect">
            <a:avLst/>
          </a:prstGeom>
          <a:ln>
            <a:noFill/>
          </a:ln>
          <a:effectLst>
            <a:softEdge rad="112500"/>
          </a:effectLst>
        </p:spPr>
      </p:pic>
    </p:spTree>
    <p:extLst>
      <p:ext uri="{BB962C8B-B14F-4D97-AF65-F5344CB8AC3E}">
        <p14:creationId xmlns:p14="http://schemas.microsoft.com/office/powerpoint/2010/main" val="350441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Content Placeholder 2">
            <a:extLst>
              <a:ext uri="{FF2B5EF4-FFF2-40B4-BE49-F238E27FC236}">
                <a16:creationId xmlns:a16="http://schemas.microsoft.com/office/drawing/2014/main" id="{920A4FEF-6879-2367-7280-4144881A143D}"/>
              </a:ext>
            </a:extLst>
          </p:cNvPr>
          <p:cNvSpPr txBox="1">
            <a:spLocks noGrp="1"/>
          </p:cNvSpPr>
          <p:nvPr>
            <p:ph idx="1"/>
          </p:nvPr>
        </p:nvSpPr>
        <p:spPr>
          <a:xfrm>
            <a:off x="318499" y="1366337"/>
            <a:ext cx="10798139" cy="2860527"/>
          </a:xfrm>
          <a:prstGeom prst="rect">
            <a:avLst/>
          </a:prstGeom>
          <a:noFill/>
        </p:spPr>
        <p:txBody>
          <a:bodyPr wrap="square" rtlCol="0">
            <a:spAutoFit/>
          </a:bodyPr>
          <a:lstStyle/>
          <a:p>
            <a:endParaRPr lang="en-US" dirty="0"/>
          </a:p>
          <a:p>
            <a:r>
              <a:rPr lang="en-IN" b="1" dirty="0"/>
              <a:t>Libraries and Frameworks</a:t>
            </a:r>
            <a:r>
              <a:rPr lang="en-IN" dirty="0"/>
              <a:t>:</a:t>
            </a:r>
          </a:p>
          <a:p>
            <a:pPr>
              <a:buFont typeface="Wingdings" panose="05000000000000000000" pitchFamily="2" charset="2"/>
              <a:buChar char="Ø"/>
            </a:pPr>
            <a:r>
              <a:rPr lang="en-IN" b="1" dirty="0"/>
              <a:t>Data Manipulation</a:t>
            </a:r>
            <a:r>
              <a:rPr lang="en-IN" dirty="0"/>
              <a:t>: Pandas.</a:t>
            </a:r>
          </a:p>
          <a:p>
            <a:pPr>
              <a:buFont typeface="Wingdings" panose="05000000000000000000" pitchFamily="2" charset="2"/>
              <a:buChar char="Ø"/>
            </a:pPr>
            <a:r>
              <a:rPr lang="en-IN" b="1" dirty="0"/>
              <a:t>Machine Learning</a:t>
            </a:r>
            <a:r>
              <a:rPr lang="en-IN" dirty="0"/>
              <a:t>: Scikit-learn.</a:t>
            </a:r>
          </a:p>
          <a:p>
            <a:pPr>
              <a:buFont typeface="Wingdings" panose="05000000000000000000" pitchFamily="2" charset="2"/>
              <a:buChar char="Ø"/>
            </a:pPr>
            <a:r>
              <a:rPr lang="en-IN" b="1" dirty="0"/>
              <a:t>Natural Language Processing (NLP)</a:t>
            </a:r>
            <a:r>
              <a:rPr lang="en-IN" dirty="0"/>
              <a:t>: NLTK, </a:t>
            </a:r>
            <a:r>
              <a:rPr lang="en-IN" dirty="0" err="1"/>
              <a:t>SpaCy</a:t>
            </a:r>
            <a:r>
              <a:rPr lang="en-IN" dirty="0"/>
              <a:t>, Transformers (Hugging Face)</a:t>
            </a:r>
          </a:p>
          <a:p>
            <a:pPr>
              <a:buFont typeface="Wingdings" panose="05000000000000000000" pitchFamily="2" charset="2"/>
              <a:buChar char="Ø"/>
            </a:pPr>
            <a:r>
              <a:rPr lang="en-IN" b="1" dirty="0"/>
              <a:t>Data Visualization</a:t>
            </a:r>
            <a:r>
              <a:rPr lang="en-IN" dirty="0"/>
              <a:t>: Matplotlib, Seaborn</a:t>
            </a:r>
          </a:p>
          <a:p>
            <a:endParaRPr lang="en-IN" dirty="0"/>
          </a:p>
        </p:txBody>
      </p:sp>
      <p:pic>
        <p:nvPicPr>
          <p:cNvPr id="4" name="Picture 3">
            <a:extLst>
              <a:ext uri="{FF2B5EF4-FFF2-40B4-BE49-F238E27FC236}">
                <a16:creationId xmlns:a16="http://schemas.microsoft.com/office/drawing/2014/main" id="{CD9EFBAB-DDC0-6555-F4D2-587982431F81}"/>
              </a:ext>
            </a:extLst>
          </p:cNvPr>
          <p:cNvPicPr>
            <a:picLocks noChangeAspect="1"/>
          </p:cNvPicPr>
          <p:nvPr/>
        </p:nvPicPr>
        <p:blipFill>
          <a:blip r:embed="rId2"/>
          <a:stretch>
            <a:fillRect/>
          </a:stretch>
        </p:blipFill>
        <p:spPr>
          <a:xfrm>
            <a:off x="5383658" y="3924231"/>
            <a:ext cx="5435030" cy="2039556"/>
          </a:xfrm>
          <a:prstGeom prst="rect">
            <a:avLst/>
          </a:prstGeom>
        </p:spPr>
      </p:pic>
    </p:spTree>
    <p:extLst>
      <p:ext uri="{BB962C8B-B14F-4D97-AF65-F5344CB8AC3E}">
        <p14:creationId xmlns:p14="http://schemas.microsoft.com/office/powerpoint/2010/main" val="327933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119883" y="636999"/>
            <a:ext cx="9934971" cy="1216756"/>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27416" y="1853755"/>
            <a:ext cx="6041204" cy="4279917"/>
          </a:xfrm>
        </p:spPr>
        <p:txBody>
          <a:bodyPr>
            <a:normAutofit fontScale="92500" lnSpcReduction="10000"/>
          </a:bodyPr>
          <a:lstStyle/>
          <a:p>
            <a:r>
              <a:rPr lang="en-US" sz="1600" dirty="0"/>
              <a:t>To develop a sentiment analysis model for restaurant reviews, we used the Naive Bayes algorithm. Here is a detailed description of the algorithm, data input, training process, and prediction process for this task.</a:t>
            </a:r>
          </a:p>
          <a:p>
            <a:r>
              <a:rPr lang="en-US" sz="1600" b="1" dirty="0"/>
              <a:t>Algorithm Selection</a:t>
            </a:r>
          </a:p>
          <a:p>
            <a:pPr>
              <a:buFont typeface="Wingdings" panose="05000000000000000000" pitchFamily="2" charset="2"/>
              <a:buChar char="Ø"/>
            </a:pPr>
            <a:r>
              <a:rPr lang="en-US" sz="1600" b="1" dirty="0"/>
              <a:t>Naive Bayes</a:t>
            </a:r>
            <a:r>
              <a:rPr lang="en-US" sz="1600" dirty="0"/>
              <a:t>: Naive Bayes is a simple yet powerful algorithm for text classification tasks such as sentiment analysis. It is based on Bayes' theorem and assumes independence among predictors. </a:t>
            </a:r>
          </a:p>
          <a:p>
            <a:r>
              <a:rPr lang="en-US" sz="1600" b="1" dirty="0"/>
              <a:t>Data Input</a:t>
            </a:r>
          </a:p>
          <a:p>
            <a:pPr>
              <a:buFont typeface="Arial" panose="020B0604020202020204" pitchFamily="34" charset="0"/>
              <a:buChar char="•"/>
            </a:pPr>
            <a:r>
              <a:rPr lang="en-US" sz="1600" b="1" dirty="0"/>
              <a:t>Features Used</a:t>
            </a:r>
            <a:r>
              <a:rPr lang="en-US" sz="1600" dirty="0"/>
              <a:t>:</a:t>
            </a:r>
          </a:p>
          <a:p>
            <a:pPr>
              <a:buFont typeface="Wingdings" panose="05000000000000000000" pitchFamily="2" charset="2"/>
              <a:buChar char="Ø"/>
            </a:pPr>
            <a:r>
              <a:rPr lang="en-US" sz="1600" b="1" dirty="0"/>
              <a:t>Reviews</a:t>
            </a:r>
            <a:r>
              <a:rPr lang="en-US" sz="1600" dirty="0"/>
              <a:t>: The text of the restaurant reviews, which contains sentiments expressed by customers.</a:t>
            </a:r>
          </a:p>
          <a:p>
            <a:pPr>
              <a:buFont typeface="Wingdings" panose="05000000000000000000" pitchFamily="2" charset="2"/>
              <a:buChar char="Ø"/>
            </a:pPr>
            <a:r>
              <a:rPr lang="en-US" sz="1600" b="1" dirty="0"/>
              <a:t>Liked</a:t>
            </a:r>
            <a:r>
              <a:rPr lang="en-US" sz="1600" dirty="0"/>
              <a:t>: A column indicating whether the reviewer liked the restaurant (binary label: 1 for liked, 0 for not liked).</a:t>
            </a:r>
          </a:p>
          <a:p>
            <a:endParaRPr lang="en-US" sz="1600" dirty="0"/>
          </a:p>
          <a:p>
            <a:pPr marL="305435" indent="-305435"/>
            <a:endParaRPr lang="en-IN" dirty="0"/>
          </a:p>
        </p:txBody>
      </p:sp>
      <p:pic>
        <p:nvPicPr>
          <p:cNvPr id="9" name="Picture 8">
            <a:extLst>
              <a:ext uri="{FF2B5EF4-FFF2-40B4-BE49-F238E27FC236}">
                <a16:creationId xmlns:a16="http://schemas.microsoft.com/office/drawing/2014/main" id="{1028D710-AE5E-9957-A684-B5F6F6C25188}"/>
              </a:ext>
            </a:extLst>
          </p:cNvPr>
          <p:cNvPicPr>
            <a:picLocks noChangeAspect="1"/>
          </p:cNvPicPr>
          <p:nvPr/>
        </p:nvPicPr>
        <p:blipFill>
          <a:blip r:embed="rId2"/>
          <a:stretch>
            <a:fillRect/>
          </a:stretch>
        </p:blipFill>
        <p:spPr>
          <a:xfrm>
            <a:off x="7263829" y="1754404"/>
            <a:ext cx="7911101" cy="4842215"/>
          </a:xfrm>
          <a:prstGeom prst="rect">
            <a:avLst/>
          </a:prstGeom>
        </p:spPr>
      </p:pic>
    </p:spTree>
    <p:extLst>
      <p:ext uri="{BB962C8B-B14F-4D97-AF65-F5344CB8AC3E}">
        <p14:creationId xmlns:p14="http://schemas.microsoft.com/office/powerpoint/2010/main" val="35950667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TM02892315[[fn=Wisp]]</Template>
  <TotalTime>330</TotalTime>
  <Words>1545</Words>
  <Application>Microsoft Office PowerPoint</Application>
  <PresentationFormat>Widescreen</PresentationFormat>
  <Paragraphs>149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Century Gothic</vt:lpstr>
      <vt:lpstr>Wingdings</vt:lpstr>
      <vt:lpstr>Wingdings 3</vt:lpstr>
      <vt:lpstr>Wisp</vt:lpstr>
      <vt:lpstr>Sentiment Analysis</vt:lpstr>
      <vt:lpstr>OUTLINE</vt:lpstr>
      <vt:lpstr>Problem Statement</vt:lpstr>
      <vt:lpstr>Proposed Solution</vt:lpstr>
      <vt:lpstr>Proposed Solution</vt:lpstr>
      <vt:lpstr>System  Approach</vt:lpstr>
      <vt:lpstr>System  Approach</vt:lpstr>
      <vt:lpstr>System  Approach</vt:lpstr>
      <vt:lpstr>Algorithm &amp; Deployment</vt:lpstr>
      <vt:lpstr>Algorithm &amp; Deployment</vt:lpstr>
      <vt:lpstr>Algorithm &amp; Deployment</vt:lpstr>
      <vt:lpstr>Result</vt:lpstr>
      <vt:lpstr>Result</vt:lpstr>
      <vt:lpstr>Conclusion</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Satwika Ammisetty</cp:lastModifiedBy>
  <cp:revision>27</cp:revision>
  <dcterms:created xsi:type="dcterms:W3CDTF">2021-05-26T16:50:10Z</dcterms:created>
  <dcterms:modified xsi:type="dcterms:W3CDTF">2024-06-24T15:02:46Z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