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3"/>
  </p:sldMasterIdLst>
  <p:notesMasterIdLst>
    <p:notesMasterId r:id="rId27"/>
  </p:notesMasterIdLst>
  <p:handoutMasterIdLst>
    <p:handoutMasterId r:id="rId28"/>
  </p:handoutMasterIdLst>
  <p:sldIdLst>
    <p:sldId id="260" r:id="rId4"/>
    <p:sldId id="257" r:id="rId5"/>
    <p:sldId id="267" r:id="rId6"/>
    <p:sldId id="268" r:id="rId7"/>
    <p:sldId id="299" r:id="rId8"/>
    <p:sldId id="295" r:id="rId9"/>
    <p:sldId id="269" r:id="rId10"/>
    <p:sldId id="271" r:id="rId11"/>
    <p:sldId id="272" r:id="rId12"/>
    <p:sldId id="301" r:id="rId13"/>
    <p:sldId id="274" r:id="rId14"/>
    <p:sldId id="284" r:id="rId15"/>
    <p:sldId id="289" r:id="rId16"/>
    <p:sldId id="290" r:id="rId17"/>
    <p:sldId id="294" r:id="rId18"/>
    <p:sldId id="275" r:id="rId19"/>
    <p:sldId id="276" r:id="rId20"/>
    <p:sldId id="277" r:id="rId21"/>
    <p:sldId id="278" r:id="rId22"/>
    <p:sldId id="302" r:id="rId23"/>
    <p:sldId id="303" r:id="rId24"/>
    <p:sldId id="280" r:id="rId25"/>
    <p:sldId id="30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95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3.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3.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C7D6C-5323-4C32-901E-31CF1F6FEB4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EAA72DA-94B3-4031-ACFF-EE4D44998AF4}">
      <dgm:prSet/>
      <dgm:spPr/>
      <dgm:t>
        <a:bodyPr/>
        <a:lstStyle/>
        <a:p>
          <a:r>
            <a:rPr lang="en-US" dirty="0">
              <a:latin typeface="Arial" panose="020B0604020202020204" pitchFamily="34" charset="0"/>
              <a:cs typeface="Arial" panose="020B0604020202020204" pitchFamily="34" charset="0"/>
            </a:rPr>
            <a:t>TRANSFORMER BASED ESTIMATION OF SPOKEN SENTENCES USING ELECTROCORTICOGRAPHY</a:t>
          </a:r>
          <a:endParaRPr lang="en-US" dirty="0"/>
        </a:p>
      </dgm:t>
    </dgm:pt>
    <dgm:pt modelId="{87CADAB7-AA58-437A-8FB0-D18AB1AAA826}" type="parTrans" cxnId="{E0764E9A-3587-460F-ADB6-E711AEDC5510}">
      <dgm:prSet/>
      <dgm:spPr/>
      <dgm:t>
        <a:bodyPr/>
        <a:lstStyle/>
        <a:p>
          <a:endParaRPr lang="en-US"/>
        </a:p>
      </dgm:t>
    </dgm:pt>
    <dgm:pt modelId="{70C1ACFF-D6B8-4F07-BD45-08932D89245B}" type="sibTrans" cxnId="{E0764E9A-3587-460F-ADB6-E711AEDC5510}">
      <dgm:prSet/>
      <dgm:spPr/>
      <dgm:t>
        <a:bodyPr/>
        <a:lstStyle/>
        <a:p>
          <a:endParaRPr lang="en-US"/>
        </a:p>
      </dgm:t>
    </dgm:pt>
    <dgm:pt modelId="{600EAC97-63AD-4D5E-8E3E-0D2483DEC939}" type="pres">
      <dgm:prSet presAssocID="{4A2C7D6C-5323-4C32-901E-31CF1F6FEB4D}" presName="linear" presStyleCnt="0">
        <dgm:presLayoutVars>
          <dgm:animLvl val="lvl"/>
          <dgm:resizeHandles val="exact"/>
        </dgm:presLayoutVars>
      </dgm:prSet>
      <dgm:spPr/>
    </dgm:pt>
    <dgm:pt modelId="{532C8A58-1BE2-4979-A7D0-84563BEA3395}" type="pres">
      <dgm:prSet presAssocID="{EEAA72DA-94B3-4031-ACFF-EE4D44998AF4}" presName="parentText" presStyleLbl="node1" presStyleIdx="0" presStyleCnt="1" custLinFactY="33023" custLinFactNeighborX="3949" custLinFactNeighborY="100000">
        <dgm:presLayoutVars>
          <dgm:chMax val="0"/>
          <dgm:bulletEnabled val="1"/>
        </dgm:presLayoutVars>
      </dgm:prSet>
      <dgm:spPr/>
    </dgm:pt>
  </dgm:ptLst>
  <dgm:cxnLst>
    <dgm:cxn modelId="{46213F4A-8975-480E-A7A6-722FE00233FB}" type="presOf" srcId="{4A2C7D6C-5323-4C32-901E-31CF1F6FEB4D}" destId="{600EAC97-63AD-4D5E-8E3E-0D2483DEC939}" srcOrd="0" destOrd="0" presId="urn:microsoft.com/office/officeart/2005/8/layout/vList2"/>
    <dgm:cxn modelId="{E0764E9A-3587-460F-ADB6-E711AEDC5510}" srcId="{4A2C7D6C-5323-4C32-901E-31CF1F6FEB4D}" destId="{EEAA72DA-94B3-4031-ACFF-EE4D44998AF4}" srcOrd="0" destOrd="0" parTransId="{87CADAB7-AA58-437A-8FB0-D18AB1AAA826}" sibTransId="{70C1ACFF-D6B8-4F07-BD45-08932D89245B}"/>
    <dgm:cxn modelId="{692DEEAA-9362-465B-B5B3-6E42A27D64D5}" type="presOf" srcId="{EEAA72DA-94B3-4031-ACFF-EE4D44998AF4}" destId="{532C8A58-1BE2-4979-A7D0-84563BEA3395}" srcOrd="0" destOrd="0" presId="urn:microsoft.com/office/officeart/2005/8/layout/vList2"/>
    <dgm:cxn modelId="{F605E77D-EA98-4042-AC19-D01438CB6ACA}" type="presParOf" srcId="{600EAC97-63AD-4D5E-8E3E-0D2483DEC939}" destId="{532C8A58-1BE2-4979-A7D0-84563BEA339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r>
            <a:rPr lang="en-US" dirty="0"/>
            <a:t>Methodology</a:t>
          </a:r>
        </a:p>
      </dgm:t>
    </dgm:pt>
    <dgm:pt modelId="{A7ED54D5-B9AD-4206-A2F9-70C48D015EE5}" type="parTrans" cxnId="{7B75C78E-80DA-4E3A-862E-738681D43482}">
      <dgm:prSet/>
      <dgm:spPr/>
      <dgm:t>
        <a:bodyPr/>
        <a:lstStyle/>
        <a:p>
          <a:endParaRPr lang="en-US"/>
        </a:p>
      </dgm:t>
    </dgm:pt>
    <dgm:pt modelId="{3E27C0B2-9EE2-40F8-B10D-3675CCDA31D2}" type="sib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pt>
    <dgm:pt modelId="{25D0D86D-2AB7-4F6C-8E40-B5869A1B261E}" type="pres">
      <dgm:prSet presAssocID="{2822AEDF-B1EA-4B03-A180-07F6C9137C06}" presName="parentText" presStyleLbl="node1" presStyleIdx="0" presStyleCnt="1" custLinFactNeighborY="-3491">
        <dgm:presLayoutVars>
          <dgm:chMax val="0"/>
          <dgm:bulletEnabled val="1"/>
        </dgm:presLayoutVars>
      </dgm:prSet>
      <dgm:spPr/>
    </dgm:pt>
  </dgm:ptLst>
  <dgm:cxnLst>
    <dgm:cxn modelId="{AC46067D-666A-4E36-8872-53AAC37DC277}" type="presOf" srcId="{EE138B5D-1D4C-4A7E-8333-022B2224B420}" destId="{0B38489A-3A27-4553-940E-712822A598AA}" srcOrd="0" destOrd="0" presId="urn:microsoft.com/office/officeart/2005/8/layout/vList2"/>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r>
            <a:rPr lang="en-US" dirty="0"/>
            <a:t>Model Architecture</a:t>
          </a:r>
        </a:p>
      </dgm:t>
    </dgm:pt>
    <dgm:pt modelId="{A7ED54D5-B9AD-4206-A2F9-70C48D015EE5}" type="parTrans" cxnId="{7B75C78E-80DA-4E3A-862E-738681D43482}">
      <dgm:prSet/>
      <dgm:spPr/>
      <dgm:t>
        <a:bodyPr/>
        <a:lstStyle/>
        <a:p>
          <a:endParaRPr lang="en-US"/>
        </a:p>
      </dgm:t>
    </dgm:pt>
    <dgm:pt modelId="{3E27C0B2-9EE2-40F8-B10D-3675CCDA31D2}" type="sib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pt>
    <dgm:pt modelId="{25D0D86D-2AB7-4F6C-8E40-B5869A1B261E}" type="pres">
      <dgm:prSet presAssocID="{2822AEDF-B1EA-4B03-A180-07F6C9137C06}" presName="parentText" presStyleLbl="node1" presStyleIdx="0" presStyleCnt="1" custLinFactNeighborY="-3491">
        <dgm:presLayoutVars>
          <dgm:chMax val="0"/>
          <dgm:bulletEnabled val="1"/>
        </dgm:presLayoutVars>
      </dgm:prSet>
      <dgm:spPr/>
    </dgm:pt>
  </dgm:ptLst>
  <dgm:cxnLst>
    <dgm:cxn modelId="{AC46067D-666A-4E36-8872-53AAC37DC277}" type="presOf" srcId="{EE138B5D-1D4C-4A7E-8333-022B2224B420}" destId="{0B38489A-3A27-4553-940E-712822A598AA}" srcOrd="0" destOrd="0" presId="urn:microsoft.com/office/officeart/2005/8/layout/vList2"/>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r>
            <a:rPr lang="en-US" dirty="0"/>
            <a:t>Neural Network Architecture</a:t>
          </a:r>
        </a:p>
      </dgm:t>
    </dgm:pt>
    <dgm:pt modelId="{A7ED54D5-B9AD-4206-A2F9-70C48D015EE5}" type="parTrans" cxnId="{7B75C78E-80DA-4E3A-862E-738681D43482}">
      <dgm:prSet/>
      <dgm:spPr/>
      <dgm:t>
        <a:bodyPr/>
        <a:lstStyle/>
        <a:p>
          <a:endParaRPr lang="en-US"/>
        </a:p>
      </dgm:t>
    </dgm:pt>
    <dgm:pt modelId="{3E27C0B2-9EE2-40F8-B10D-3675CCDA31D2}" type="sib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pt>
    <dgm:pt modelId="{25D0D86D-2AB7-4F6C-8E40-B5869A1B261E}" type="pres">
      <dgm:prSet presAssocID="{2822AEDF-B1EA-4B03-A180-07F6C9137C06}" presName="parentText" presStyleLbl="node1" presStyleIdx="0" presStyleCnt="1" custLinFactNeighborY="-3491">
        <dgm:presLayoutVars>
          <dgm:chMax val="0"/>
          <dgm:bulletEnabled val="1"/>
        </dgm:presLayoutVars>
      </dgm:prSet>
      <dgm:spPr/>
    </dgm:pt>
  </dgm:ptLst>
  <dgm:cxnLst>
    <dgm:cxn modelId="{AC46067D-666A-4E36-8872-53AAC37DC277}" type="presOf" srcId="{EE138B5D-1D4C-4A7E-8333-022B2224B420}" destId="{0B38489A-3A27-4553-940E-712822A598AA}" srcOrd="0" destOrd="0" presId="urn:microsoft.com/office/officeart/2005/8/layout/vList2"/>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r>
            <a:rPr lang="en-US" dirty="0"/>
            <a:t>Transformer Model</a:t>
          </a:r>
        </a:p>
      </dgm:t>
    </dgm:pt>
    <dgm:pt modelId="{A7ED54D5-B9AD-4206-A2F9-70C48D015EE5}" type="parTrans" cxnId="{7B75C78E-80DA-4E3A-862E-738681D43482}">
      <dgm:prSet/>
      <dgm:spPr/>
      <dgm:t>
        <a:bodyPr/>
        <a:lstStyle/>
        <a:p>
          <a:endParaRPr lang="en-US"/>
        </a:p>
      </dgm:t>
    </dgm:pt>
    <dgm:pt modelId="{3E27C0B2-9EE2-40F8-B10D-3675CCDA31D2}" type="sib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pt>
    <dgm:pt modelId="{25D0D86D-2AB7-4F6C-8E40-B5869A1B261E}" type="pres">
      <dgm:prSet presAssocID="{2822AEDF-B1EA-4B03-A180-07F6C9137C06}" presName="parentText" presStyleLbl="node1" presStyleIdx="0" presStyleCnt="1" custLinFactNeighborY="-3491">
        <dgm:presLayoutVars>
          <dgm:chMax val="0"/>
          <dgm:bulletEnabled val="1"/>
        </dgm:presLayoutVars>
      </dgm:prSet>
      <dgm:spPr/>
    </dgm:pt>
  </dgm:ptLst>
  <dgm:cxnLst>
    <dgm:cxn modelId="{AC46067D-666A-4E36-8872-53AAC37DC277}" type="presOf" srcId="{EE138B5D-1D4C-4A7E-8333-022B2224B420}" destId="{0B38489A-3A27-4553-940E-712822A598AA}" srcOrd="0" destOrd="0" presId="urn:microsoft.com/office/officeart/2005/8/layout/vList2"/>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r>
            <a:rPr lang="en-US" dirty="0"/>
            <a:t>Transformer Model</a:t>
          </a:r>
        </a:p>
      </dgm:t>
    </dgm:pt>
    <dgm:pt modelId="{A7ED54D5-B9AD-4206-A2F9-70C48D015EE5}" type="parTrans" cxnId="{7B75C78E-80DA-4E3A-862E-738681D43482}">
      <dgm:prSet/>
      <dgm:spPr/>
      <dgm:t>
        <a:bodyPr/>
        <a:lstStyle/>
        <a:p>
          <a:endParaRPr lang="en-US"/>
        </a:p>
      </dgm:t>
    </dgm:pt>
    <dgm:pt modelId="{3E27C0B2-9EE2-40F8-B10D-3675CCDA31D2}" type="sib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pt>
    <dgm:pt modelId="{25D0D86D-2AB7-4F6C-8E40-B5869A1B261E}" type="pres">
      <dgm:prSet presAssocID="{2822AEDF-B1EA-4B03-A180-07F6C9137C06}" presName="parentText" presStyleLbl="node1" presStyleIdx="0" presStyleCnt="1" custLinFactNeighborY="-3491">
        <dgm:presLayoutVars>
          <dgm:chMax val="0"/>
          <dgm:bulletEnabled val="1"/>
        </dgm:presLayoutVars>
      </dgm:prSet>
      <dgm:spPr/>
    </dgm:pt>
  </dgm:ptLst>
  <dgm:cxnLst>
    <dgm:cxn modelId="{AC46067D-666A-4E36-8872-53AAC37DC277}" type="presOf" srcId="{EE138B5D-1D4C-4A7E-8333-022B2224B420}" destId="{0B38489A-3A27-4553-940E-712822A598AA}" srcOrd="0" destOrd="0" presId="urn:microsoft.com/office/officeart/2005/8/layout/vList2"/>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r>
            <a:rPr lang="en-US" dirty="0"/>
            <a:t>Transformer Model</a:t>
          </a:r>
        </a:p>
      </dgm:t>
    </dgm:pt>
    <dgm:pt modelId="{A7ED54D5-B9AD-4206-A2F9-70C48D015EE5}" type="parTrans" cxnId="{7B75C78E-80DA-4E3A-862E-738681D43482}">
      <dgm:prSet/>
      <dgm:spPr/>
      <dgm:t>
        <a:bodyPr/>
        <a:lstStyle/>
        <a:p>
          <a:endParaRPr lang="en-US"/>
        </a:p>
      </dgm:t>
    </dgm:pt>
    <dgm:pt modelId="{3E27C0B2-9EE2-40F8-B10D-3675CCDA31D2}" type="sib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pt>
    <dgm:pt modelId="{25D0D86D-2AB7-4F6C-8E40-B5869A1B261E}" type="pres">
      <dgm:prSet presAssocID="{2822AEDF-B1EA-4B03-A180-07F6C9137C06}" presName="parentText" presStyleLbl="node1" presStyleIdx="0" presStyleCnt="1" custLinFactNeighborY="-3491">
        <dgm:presLayoutVars>
          <dgm:chMax val="0"/>
          <dgm:bulletEnabled val="1"/>
        </dgm:presLayoutVars>
      </dgm:prSet>
      <dgm:spPr/>
    </dgm:pt>
  </dgm:ptLst>
  <dgm:cxnLst>
    <dgm:cxn modelId="{AC46067D-666A-4E36-8872-53AAC37DC277}" type="presOf" srcId="{EE138B5D-1D4C-4A7E-8333-022B2224B420}" destId="{0B38489A-3A27-4553-940E-712822A598AA}" srcOrd="0" destOrd="0" presId="urn:microsoft.com/office/officeart/2005/8/layout/vList2"/>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r>
            <a:rPr lang="en-US" b="0" i="0" dirty="0"/>
            <a:t>Long short-term memory (</a:t>
          </a:r>
          <a:r>
            <a:rPr lang="en-US" dirty="0"/>
            <a:t>LSTM)</a:t>
          </a:r>
        </a:p>
      </dgm:t>
    </dgm:pt>
    <dgm:pt modelId="{A7ED54D5-B9AD-4206-A2F9-70C48D015EE5}" type="parTrans" cxnId="{7B75C78E-80DA-4E3A-862E-738681D43482}">
      <dgm:prSet/>
      <dgm:spPr/>
      <dgm:t>
        <a:bodyPr/>
        <a:lstStyle/>
        <a:p>
          <a:endParaRPr lang="en-US"/>
        </a:p>
      </dgm:t>
    </dgm:pt>
    <dgm:pt modelId="{3E27C0B2-9EE2-40F8-B10D-3675CCDA31D2}" type="sib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pt>
    <dgm:pt modelId="{25D0D86D-2AB7-4F6C-8E40-B5869A1B261E}" type="pres">
      <dgm:prSet presAssocID="{2822AEDF-B1EA-4B03-A180-07F6C9137C06}" presName="parentText" presStyleLbl="node1" presStyleIdx="0" presStyleCnt="1" custLinFactNeighborX="17391" custLinFactNeighborY="79856">
        <dgm:presLayoutVars>
          <dgm:chMax val="0"/>
          <dgm:bulletEnabled val="1"/>
        </dgm:presLayoutVars>
      </dgm:prSet>
      <dgm:spPr/>
    </dgm:pt>
  </dgm:ptLst>
  <dgm:cxnLst>
    <dgm:cxn modelId="{AC46067D-666A-4E36-8872-53AAC37DC277}" type="presOf" srcId="{EE138B5D-1D4C-4A7E-8333-022B2224B420}" destId="{0B38489A-3A27-4553-940E-712822A598AA}" srcOrd="0" destOrd="0" presId="urn:microsoft.com/office/officeart/2005/8/layout/vList2"/>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r>
            <a:rPr lang="en-US" dirty="0"/>
            <a:t>Methods</a:t>
          </a:r>
        </a:p>
      </dgm:t>
    </dgm:pt>
    <dgm:pt modelId="{A7ED54D5-B9AD-4206-A2F9-70C48D015EE5}" type="parTrans" cxnId="{7B75C78E-80DA-4E3A-862E-738681D43482}">
      <dgm:prSet/>
      <dgm:spPr/>
      <dgm:t>
        <a:bodyPr/>
        <a:lstStyle/>
        <a:p>
          <a:endParaRPr lang="en-US"/>
        </a:p>
      </dgm:t>
    </dgm:pt>
    <dgm:pt modelId="{3E27C0B2-9EE2-40F8-B10D-3675CCDA31D2}" type="sib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pt>
    <dgm:pt modelId="{25D0D86D-2AB7-4F6C-8E40-B5869A1B261E}" type="pres">
      <dgm:prSet presAssocID="{2822AEDF-B1EA-4B03-A180-07F6C9137C06}" presName="parentText" presStyleLbl="node1" presStyleIdx="0" presStyleCnt="1" custLinFactNeighborY="-3491">
        <dgm:presLayoutVars>
          <dgm:chMax val="0"/>
          <dgm:bulletEnabled val="1"/>
        </dgm:presLayoutVars>
      </dgm:prSet>
      <dgm:spPr/>
    </dgm:pt>
  </dgm:ptLst>
  <dgm:cxnLst>
    <dgm:cxn modelId="{AC46067D-666A-4E36-8872-53AAC37DC277}" type="presOf" srcId="{EE138B5D-1D4C-4A7E-8333-022B2224B420}" destId="{0B38489A-3A27-4553-940E-712822A598AA}" srcOrd="0" destOrd="0" presId="urn:microsoft.com/office/officeart/2005/8/layout/vList2"/>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r>
            <a:rPr lang="en-US" dirty="0"/>
            <a:t>Method and Analysis</a:t>
          </a:r>
        </a:p>
      </dgm:t>
    </dgm:pt>
    <dgm:pt modelId="{A7ED54D5-B9AD-4206-A2F9-70C48D015EE5}" type="parTrans" cxnId="{7B75C78E-80DA-4E3A-862E-738681D43482}">
      <dgm:prSet/>
      <dgm:spPr/>
      <dgm:t>
        <a:bodyPr/>
        <a:lstStyle/>
        <a:p>
          <a:endParaRPr lang="en-US"/>
        </a:p>
      </dgm:t>
    </dgm:pt>
    <dgm:pt modelId="{3E27C0B2-9EE2-40F8-B10D-3675CCDA31D2}" type="sib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pt>
    <dgm:pt modelId="{25D0D86D-2AB7-4F6C-8E40-B5869A1B261E}" type="pres">
      <dgm:prSet presAssocID="{2822AEDF-B1EA-4B03-A180-07F6C9137C06}" presName="parentText" presStyleLbl="node1" presStyleIdx="0" presStyleCnt="1" custLinFactNeighborY="-2948">
        <dgm:presLayoutVars>
          <dgm:chMax val="0"/>
          <dgm:bulletEnabled val="1"/>
        </dgm:presLayoutVars>
      </dgm:prSet>
      <dgm:spPr/>
    </dgm:pt>
  </dgm:ptLst>
  <dgm:cxnLst>
    <dgm:cxn modelId="{AC46067D-666A-4E36-8872-53AAC37DC277}" type="presOf" srcId="{EE138B5D-1D4C-4A7E-8333-022B2224B420}" destId="{0B38489A-3A27-4553-940E-712822A598AA}" srcOrd="0" destOrd="0" presId="urn:microsoft.com/office/officeart/2005/8/layout/vList2"/>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r>
            <a:rPr lang="en-US" dirty="0"/>
            <a:t>Method and Analysis</a:t>
          </a:r>
        </a:p>
      </dgm:t>
    </dgm:pt>
    <dgm:pt modelId="{A7ED54D5-B9AD-4206-A2F9-70C48D015EE5}" type="parTrans" cxnId="{7B75C78E-80DA-4E3A-862E-738681D43482}">
      <dgm:prSet/>
      <dgm:spPr/>
      <dgm:t>
        <a:bodyPr/>
        <a:lstStyle/>
        <a:p>
          <a:endParaRPr lang="en-US"/>
        </a:p>
      </dgm:t>
    </dgm:pt>
    <dgm:pt modelId="{3E27C0B2-9EE2-40F8-B10D-3675CCDA31D2}" type="sib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pt>
    <dgm:pt modelId="{25D0D86D-2AB7-4F6C-8E40-B5869A1B261E}" type="pres">
      <dgm:prSet presAssocID="{2822AEDF-B1EA-4B03-A180-07F6C9137C06}" presName="parentText" presStyleLbl="node1" presStyleIdx="0" presStyleCnt="1" custLinFactNeighborY="-3491">
        <dgm:presLayoutVars>
          <dgm:chMax val="0"/>
          <dgm:bulletEnabled val="1"/>
        </dgm:presLayoutVars>
      </dgm:prSet>
      <dgm:spPr/>
    </dgm:pt>
  </dgm:ptLst>
  <dgm:cxnLst>
    <dgm:cxn modelId="{AC46067D-666A-4E36-8872-53AAC37DC277}" type="presOf" srcId="{EE138B5D-1D4C-4A7E-8333-022B2224B420}" destId="{0B38489A-3A27-4553-940E-712822A598AA}" srcOrd="0" destOrd="0" presId="urn:microsoft.com/office/officeart/2005/8/layout/vList2"/>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90D92B-CAD3-4FF7-969B-ED18C274CB7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F707AC7-3A5B-4951-A115-96D28E89854C}">
      <dgm:prSet/>
      <dgm:spPr/>
      <dgm:t>
        <a:bodyPr/>
        <a:lstStyle/>
        <a:p>
          <a:r>
            <a:rPr lang="en-US" dirty="0"/>
            <a:t>BY</a:t>
          </a:r>
        </a:p>
      </dgm:t>
    </dgm:pt>
    <dgm:pt modelId="{AF6AD69B-4A4A-4A71-976D-8163F4087AE2}" type="parTrans" cxnId="{F2483E0B-6DF7-401B-9C84-774B7FCFDFE9}">
      <dgm:prSet/>
      <dgm:spPr/>
      <dgm:t>
        <a:bodyPr/>
        <a:lstStyle/>
        <a:p>
          <a:endParaRPr lang="en-US"/>
        </a:p>
      </dgm:t>
    </dgm:pt>
    <dgm:pt modelId="{9DA6476E-CE8F-4F1E-BEED-7FA4045AC898}" type="sibTrans" cxnId="{F2483E0B-6DF7-401B-9C84-774B7FCFDFE9}">
      <dgm:prSet/>
      <dgm:spPr/>
      <dgm:t>
        <a:bodyPr/>
        <a:lstStyle/>
        <a:p>
          <a:endParaRPr lang="en-US"/>
        </a:p>
      </dgm:t>
    </dgm:pt>
    <dgm:pt modelId="{F39A53D9-DA24-4794-9520-B7DCB8F6BA20}">
      <dgm:prSet/>
      <dgm:spPr/>
      <dgm:t>
        <a:bodyPr/>
        <a:lstStyle/>
        <a:p>
          <a:r>
            <a:rPr lang="en-US" dirty="0"/>
            <a:t>KRISHNAVENI KATTA</a:t>
          </a:r>
        </a:p>
      </dgm:t>
    </dgm:pt>
    <dgm:pt modelId="{B851C342-C6B1-407A-BB0D-1D0E2D6BBC4D}" type="parTrans" cxnId="{F475F9A1-A99F-464B-8873-483C009E0ABD}">
      <dgm:prSet/>
      <dgm:spPr/>
      <dgm:t>
        <a:bodyPr/>
        <a:lstStyle/>
        <a:p>
          <a:endParaRPr lang="en-US"/>
        </a:p>
      </dgm:t>
    </dgm:pt>
    <dgm:pt modelId="{980EA574-79D2-418C-B0D0-C383BA6A8E2E}" type="sibTrans" cxnId="{F475F9A1-A99F-464B-8873-483C009E0ABD}">
      <dgm:prSet/>
      <dgm:spPr/>
      <dgm:t>
        <a:bodyPr/>
        <a:lstStyle/>
        <a:p>
          <a:endParaRPr lang="en-US"/>
        </a:p>
      </dgm:t>
    </dgm:pt>
    <dgm:pt modelId="{81AF5100-DB22-4DE5-B5A2-2147137ACBB4}" type="pres">
      <dgm:prSet presAssocID="{6690D92B-CAD3-4FF7-969B-ED18C274CB7F}" presName="Name0" presStyleCnt="0">
        <dgm:presLayoutVars>
          <dgm:dir/>
          <dgm:animLvl val="lvl"/>
          <dgm:resizeHandles val="exact"/>
        </dgm:presLayoutVars>
      </dgm:prSet>
      <dgm:spPr/>
    </dgm:pt>
    <dgm:pt modelId="{9DEF0CDB-3F73-4BA9-98D9-523BBB75141C}" type="pres">
      <dgm:prSet presAssocID="{3F707AC7-3A5B-4951-A115-96D28E89854C}" presName="linNode" presStyleCnt="0"/>
      <dgm:spPr/>
    </dgm:pt>
    <dgm:pt modelId="{4741D43E-17BB-491E-9A7F-0AB53728712A}" type="pres">
      <dgm:prSet presAssocID="{3F707AC7-3A5B-4951-A115-96D28E89854C}" presName="parentText" presStyleLbl="node1" presStyleIdx="0" presStyleCnt="2">
        <dgm:presLayoutVars>
          <dgm:chMax val="1"/>
          <dgm:bulletEnabled val="1"/>
        </dgm:presLayoutVars>
      </dgm:prSet>
      <dgm:spPr/>
    </dgm:pt>
    <dgm:pt modelId="{39D9943B-80BC-4D44-AA34-476044AAC4E8}" type="pres">
      <dgm:prSet presAssocID="{9DA6476E-CE8F-4F1E-BEED-7FA4045AC898}" presName="sp" presStyleCnt="0"/>
      <dgm:spPr/>
    </dgm:pt>
    <dgm:pt modelId="{63BA8429-1391-46A2-B2D6-7B7E92D0D58B}" type="pres">
      <dgm:prSet presAssocID="{F39A53D9-DA24-4794-9520-B7DCB8F6BA20}" presName="linNode" presStyleCnt="0"/>
      <dgm:spPr/>
    </dgm:pt>
    <dgm:pt modelId="{EE2071EF-635D-4D34-8E4E-FE473D25FDD5}" type="pres">
      <dgm:prSet presAssocID="{F39A53D9-DA24-4794-9520-B7DCB8F6BA20}" presName="parentText" presStyleLbl="node1" presStyleIdx="1" presStyleCnt="2">
        <dgm:presLayoutVars>
          <dgm:chMax val="1"/>
          <dgm:bulletEnabled val="1"/>
        </dgm:presLayoutVars>
      </dgm:prSet>
      <dgm:spPr/>
    </dgm:pt>
  </dgm:ptLst>
  <dgm:cxnLst>
    <dgm:cxn modelId="{1BC13800-6AF5-42A9-9434-3FF72EE40ED7}" type="presOf" srcId="{6690D92B-CAD3-4FF7-969B-ED18C274CB7F}" destId="{81AF5100-DB22-4DE5-B5A2-2147137ACBB4}" srcOrd="0" destOrd="0" presId="urn:microsoft.com/office/officeart/2005/8/layout/vList5"/>
    <dgm:cxn modelId="{F2483E0B-6DF7-401B-9C84-774B7FCFDFE9}" srcId="{6690D92B-CAD3-4FF7-969B-ED18C274CB7F}" destId="{3F707AC7-3A5B-4951-A115-96D28E89854C}" srcOrd="0" destOrd="0" parTransId="{AF6AD69B-4A4A-4A71-976D-8163F4087AE2}" sibTransId="{9DA6476E-CE8F-4F1E-BEED-7FA4045AC898}"/>
    <dgm:cxn modelId="{ABE54A1E-46FA-43E5-B09C-234038D142BD}" type="presOf" srcId="{3F707AC7-3A5B-4951-A115-96D28E89854C}" destId="{4741D43E-17BB-491E-9A7F-0AB53728712A}" srcOrd="0" destOrd="0" presId="urn:microsoft.com/office/officeart/2005/8/layout/vList5"/>
    <dgm:cxn modelId="{D7B51C61-9FE4-475C-A339-151440FE15F9}" type="presOf" srcId="{F39A53D9-DA24-4794-9520-B7DCB8F6BA20}" destId="{EE2071EF-635D-4D34-8E4E-FE473D25FDD5}" srcOrd="0" destOrd="0" presId="urn:microsoft.com/office/officeart/2005/8/layout/vList5"/>
    <dgm:cxn modelId="{F475F9A1-A99F-464B-8873-483C009E0ABD}" srcId="{6690D92B-CAD3-4FF7-969B-ED18C274CB7F}" destId="{F39A53D9-DA24-4794-9520-B7DCB8F6BA20}" srcOrd="1" destOrd="0" parTransId="{B851C342-C6B1-407A-BB0D-1D0E2D6BBC4D}" sibTransId="{980EA574-79D2-418C-B0D0-C383BA6A8E2E}"/>
    <dgm:cxn modelId="{87AF713D-8F3C-4D91-BAF7-427C25014255}" type="presParOf" srcId="{81AF5100-DB22-4DE5-B5A2-2147137ACBB4}" destId="{9DEF0CDB-3F73-4BA9-98D9-523BBB75141C}" srcOrd="0" destOrd="0" presId="urn:microsoft.com/office/officeart/2005/8/layout/vList5"/>
    <dgm:cxn modelId="{F08C7CD4-4A74-407B-AFA2-5724D5DBC105}" type="presParOf" srcId="{9DEF0CDB-3F73-4BA9-98D9-523BBB75141C}" destId="{4741D43E-17BB-491E-9A7F-0AB53728712A}" srcOrd="0" destOrd="0" presId="urn:microsoft.com/office/officeart/2005/8/layout/vList5"/>
    <dgm:cxn modelId="{7EB2473B-587E-4933-BF18-192591ACBF42}" type="presParOf" srcId="{81AF5100-DB22-4DE5-B5A2-2147137ACBB4}" destId="{39D9943B-80BC-4D44-AA34-476044AAC4E8}" srcOrd="1" destOrd="0" presId="urn:microsoft.com/office/officeart/2005/8/layout/vList5"/>
    <dgm:cxn modelId="{39BD1395-06EC-49A4-ACC8-46AB2DDF5D2C}" type="presParOf" srcId="{81AF5100-DB22-4DE5-B5A2-2147137ACBB4}" destId="{63BA8429-1391-46A2-B2D6-7B7E92D0D58B}" srcOrd="2" destOrd="0" presId="urn:microsoft.com/office/officeart/2005/8/layout/vList5"/>
    <dgm:cxn modelId="{3004A600-9CB5-4CBC-9D86-6E2461FAD379}" type="presParOf" srcId="{63BA8429-1391-46A2-B2D6-7B7E92D0D58B}" destId="{EE2071EF-635D-4D34-8E4E-FE473D25FDD5}"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r>
            <a:rPr lang="en-US" dirty="0"/>
            <a:t>Method and Analysis</a:t>
          </a:r>
        </a:p>
      </dgm:t>
    </dgm:pt>
    <dgm:pt modelId="{A7ED54D5-B9AD-4206-A2F9-70C48D015EE5}" type="parTrans" cxnId="{7B75C78E-80DA-4E3A-862E-738681D43482}">
      <dgm:prSet/>
      <dgm:spPr/>
      <dgm:t>
        <a:bodyPr/>
        <a:lstStyle/>
        <a:p>
          <a:endParaRPr lang="en-US"/>
        </a:p>
      </dgm:t>
    </dgm:pt>
    <dgm:pt modelId="{3E27C0B2-9EE2-40F8-B10D-3675CCDA31D2}" type="sib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pt>
    <dgm:pt modelId="{25D0D86D-2AB7-4F6C-8E40-B5869A1B261E}" type="pres">
      <dgm:prSet presAssocID="{2822AEDF-B1EA-4B03-A180-07F6C9137C06}" presName="parentText" presStyleLbl="node1" presStyleIdx="0" presStyleCnt="1" custLinFactNeighborY="-3491">
        <dgm:presLayoutVars>
          <dgm:chMax val="0"/>
          <dgm:bulletEnabled val="1"/>
        </dgm:presLayoutVars>
      </dgm:prSet>
      <dgm:spPr/>
    </dgm:pt>
  </dgm:ptLst>
  <dgm:cxnLst>
    <dgm:cxn modelId="{AC46067D-666A-4E36-8872-53AAC37DC277}" type="presOf" srcId="{EE138B5D-1D4C-4A7E-8333-022B2224B420}" destId="{0B38489A-3A27-4553-940E-712822A598AA}" srcOrd="0" destOrd="0" presId="urn:microsoft.com/office/officeart/2005/8/layout/vList2"/>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r>
            <a:rPr lang="en-US" dirty="0"/>
            <a:t>Results</a:t>
          </a:r>
        </a:p>
      </dgm:t>
    </dgm:pt>
    <dgm:pt modelId="{A7ED54D5-B9AD-4206-A2F9-70C48D015EE5}" type="parTrans" cxnId="{7B75C78E-80DA-4E3A-862E-738681D43482}">
      <dgm:prSet/>
      <dgm:spPr/>
      <dgm:t>
        <a:bodyPr/>
        <a:lstStyle/>
        <a:p>
          <a:endParaRPr lang="en-US"/>
        </a:p>
      </dgm:t>
    </dgm:pt>
    <dgm:pt modelId="{3E27C0B2-9EE2-40F8-B10D-3675CCDA31D2}" type="sib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pt>
    <dgm:pt modelId="{25D0D86D-2AB7-4F6C-8E40-B5869A1B261E}" type="pres">
      <dgm:prSet presAssocID="{2822AEDF-B1EA-4B03-A180-07F6C9137C06}" presName="parentText" presStyleLbl="node1" presStyleIdx="0" presStyleCnt="1" custLinFactNeighborY="-3491">
        <dgm:presLayoutVars>
          <dgm:chMax val="0"/>
          <dgm:bulletEnabled val="1"/>
        </dgm:presLayoutVars>
      </dgm:prSet>
      <dgm:spPr/>
    </dgm:pt>
  </dgm:ptLst>
  <dgm:cxnLst>
    <dgm:cxn modelId="{AC46067D-666A-4E36-8872-53AAC37DC277}" type="presOf" srcId="{EE138B5D-1D4C-4A7E-8333-022B2224B420}" destId="{0B38489A-3A27-4553-940E-712822A598AA}" srcOrd="0" destOrd="0" presId="urn:microsoft.com/office/officeart/2005/8/layout/vList2"/>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r>
            <a:rPr lang="en-US" dirty="0"/>
            <a:t>Discussions</a:t>
          </a:r>
        </a:p>
      </dgm:t>
    </dgm:pt>
    <dgm:pt modelId="{A7ED54D5-B9AD-4206-A2F9-70C48D015EE5}" type="parTrans" cxnId="{7B75C78E-80DA-4E3A-862E-738681D43482}">
      <dgm:prSet/>
      <dgm:spPr/>
      <dgm:t>
        <a:bodyPr/>
        <a:lstStyle/>
        <a:p>
          <a:endParaRPr lang="en-US"/>
        </a:p>
      </dgm:t>
    </dgm:pt>
    <dgm:pt modelId="{3E27C0B2-9EE2-40F8-B10D-3675CCDA31D2}" type="sib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pt>
    <dgm:pt modelId="{25D0D86D-2AB7-4F6C-8E40-B5869A1B261E}" type="pres">
      <dgm:prSet presAssocID="{2822AEDF-B1EA-4B03-A180-07F6C9137C06}" presName="parentText" presStyleLbl="node1" presStyleIdx="0" presStyleCnt="1" custLinFactNeighborY="-3491">
        <dgm:presLayoutVars>
          <dgm:chMax val="0"/>
          <dgm:bulletEnabled val="1"/>
        </dgm:presLayoutVars>
      </dgm:prSet>
      <dgm:spPr/>
    </dgm:pt>
  </dgm:ptLst>
  <dgm:cxnLst>
    <dgm:cxn modelId="{AC46067D-666A-4E36-8872-53AAC37DC277}" type="presOf" srcId="{EE138B5D-1D4C-4A7E-8333-022B2224B420}" destId="{0B38489A-3A27-4553-940E-712822A598AA}" srcOrd="0" destOrd="0" presId="urn:microsoft.com/office/officeart/2005/8/layout/vList2"/>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r>
            <a:rPr lang="en-US" dirty="0"/>
            <a:t>Conclusion</a:t>
          </a:r>
        </a:p>
      </dgm:t>
    </dgm:pt>
    <dgm:pt modelId="{A7ED54D5-B9AD-4206-A2F9-70C48D015EE5}" type="parTrans" cxnId="{7B75C78E-80DA-4E3A-862E-738681D43482}">
      <dgm:prSet/>
      <dgm:spPr/>
      <dgm:t>
        <a:bodyPr/>
        <a:lstStyle/>
        <a:p>
          <a:endParaRPr lang="en-US"/>
        </a:p>
      </dgm:t>
    </dgm:pt>
    <dgm:pt modelId="{3E27C0B2-9EE2-40F8-B10D-3675CCDA31D2}" type="sib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pt>
    <dgm:pt modelId="{25D0D86D-2AB7-4F6C-8E40-B5869A1B261E}" type="pres">
      <dgm:prSet presAssocID="{2822AEDF-B1EA-4B03-A180-07F6C9137C06}" presName="parentText" presStyleLbl="node1" presStyleIdx="0" presStyleCnt="1" custLinFactNeighborY="-3491">
        <dgm:presLayoutVars>
          <dgm:chMax val="0"/>
          <dgm:bulletEnabled val="1"/>
        </dgm:presLayoutVars>
      </dgm:prSet>
      <dgm:spPr/>
    </dgm:pt>
  </dgm:ptLst>
  <dgm:cxnLst>
    <dgm:cxn modelId="{AC46067D-666A-4E36-8872-53AAC37DC277}" type="presOf" srcId="{EE138B5D-1D4C-4A7E-8333-022B2224B420}" destId="{0B38489A-3A27-4553-940E-712822A598AA}" srcOrd="0" destOrd="0" presId="urn:microsoft.com/office/officeart/2005/8/layout/vList2"/>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r>
            <a:rPr lang="en-US" dirty="0"/>
            <a:t>References</a:t>
          </a:r>
        </a:p>
      </dgm:t>
    </dgm:pt>
    <dgm:pt modelId="{3E27C0B2-9EE2-40F8-B10D-3675CCDA31D2}" type="sibTrans" cxnId="{7B75C78E-80DA-4E3A-862E-738681D43482}">
      <dgm:prSet/>
      <dgm:spPr/>
      <dgm:t>
        <a:bodyPr/>
        <a:lstStyle/>
        <a:p>
          <a:endParaRPr lang="en-US"/>
        </a:p>
      </dgm:t>
    </dgm:pt>
    <dgm:pt modelId="{A7ED54D5-B9AD-4206-A2F9-70C48D015EE5}" type="par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pt>
    <dgm:pt modelId="{25D0D86D-2AB7-4F6C-8E40-B5869A1B261E}" type="pres">
      <dgm:prSet presAssocID="{2822AEDF-B1EA-4B03-A180-07F6C9137C06}" presName="parentText" presStyleLbl="node1" presStyleIdx="0" presStyleCnt="1" custLinFactNeighborY="-3491">
        <dgm:presLayoutVars>
          <dgm:chMax val="0"/>
          <dgm:bulletEnabled val="1"/>
        </dgm:presLayoutVars>
      </dgm:prSet>
      <dgm:spPr/>
    </dgm:pt>
  </dgm:ptLst>
  <dgm:cxnLst>
    <dgm:cxn modelId="{AC46067D-666A-4E36-8872-53AAC37DC277}" type="presOf" srcId="{EE138B5D-1D4C-4A7E-8333-022B2224B420}" destId="{0B38489A-3A27-4553-940E-712822A598AA}" srcOrd="0" destOrd="0" presId="urn:microsoft.com/office/officeart/2005/8/layout/vList2"/>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417973-1001-485A-8A6A-C7A3D859512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2DF0F4A-5274-406D-9BF6-7C80A146297A}">
      <dgm:prSet/>
      <dgm:spPr/>
      <dgm:t>
        <a:bodyPr/>
        <a:lstStyle/>
        <a:p>
          <a:pPr>
            <a:lnSpc>
              <a:spcPct val="100000"/>
            </a:lnSpc>
            <a:defRPr cap="all"/>
          </a:pPr>
          <a:r>
            <a:rPr lang="en-US"/>
            <a:t>Methodology</a:t>
          </a:r>
          <a:endParaRPr lang="en-US" dirty="0"/>
        </a:p>
      </dgm:t>
    </dgm:pt>
    <dgm:pt modelId="{9E614BC7-CBB8-4A8D-BE2B-92987C0C6950}" type="parTrans" cxnId="{5F5D7276-D521-4C0A-A59E-4A94EC6D6518}">
      <dgm:prSet/>
      <dgm:spPr/>
      <dgm:t>
        <a:bodyPr/>
        <a:lstStyle/>
        <a:p>
          <a:endParaRPr lang="en-US"/>
        </a:p>
      </dgm:t>
    </dgm:pt>
    <dgm:pt modelId="{D6570844-14DA-4458-A9F8-F164BCAE00B2}" type="sibTrans" cxnId="{5F5D7276-D521-4C0A-A59E-4A94EC6D6518}">
      <dgm:prSet/>
      <dgm:spPr/>
      <dgm:t>
        <a:bodyPr/>
        <a:lstStyle/>
        <a:p>
          <a:endParaRPr lang="en-US"/>
        </a:p>
      </dgm:t>
    </dgm:pt>
    <dgm:pt modelId="{8E415DEA-5D90-46A4-B6E0-06192D3928A5}">
      <dgm:prSet/>
      <dgm:spPr/>
      <dgm:t>
        <a:bodyPr/>
        <a:lstStyle/>
        <a:p>
          <a:pPr>
            <a:lnSpc>
              <a:spcPct val="100000"/>
            </a:lnSpc>
            <a:defRPr cap="all"/>
          </a:pPr>
          <a:r>
            <a:rPr lang="en-US"/>
            <a:t>Conclusion</a:t>
          </a:r>
          <a:endParaRPr lang="en-US" dirty="0"/>
        </a:p>
      </dgm:t>
    </dgm:pt>
    <dgm:pt modelId="{333B5874-32D3-462E-AC0C-5B1D84A16A24}" type="parTrans" cxnId="{7B6D1D0F-DE58-4EBC-AEC8-EEF573A5C960}">
      <dgm:prSet/>
      <dgm:spPr/>
      <dgm:t>
        <a:bodyPr/>
        <a:lstStyle/>
        <a:p>
          <a:endParaRPr lang="en-US"/>
        </a:p>
      </dgm:t>
    </dgm:pt>
    <dgm:pt modelId="{560B056C-F58E-460D-9B8F-5175967018E8}" type="sibTrans" cxnId="{7B6D1D0F-DE58-4EBC-AEC8-EEF573A5C960}">
      <dgm:prSet/>
      <dgm:spPr/>
      <dgm:t>
        <a:bodyPr/>
        <a:lstStyle/>
        <a:p>
          <a:endParaRPr lang="en-US"/>
        </a:p>
      </dgm:t>
    </dgm:pt>
    <dgm:pt modelId="{A18C9D09-55A1-4857-A43F-9711B61187A2}">
      <dgm:prSet/>
      <dgm:spPr/>
      <dgm:t>
        <a:bodyPr/>
        <a:lstStyle/>
        <a:p>
          <a:pPr>
            <a:lnSpc>
              <a:spcPct val="100000"/>
            </a:lnSpc>
            <a:defRPr cap="all"/>
          </a:pPr>
          <a:r>
            <a:rPr lang="en-US"/>
            <a:t>References</a:t>
          </a:r>
          <a:endParaRPr lang="en-US" dirty="0"/>
        </a:p>
      </dgm:t>
    </dgm:pt>
    <dgm:pt modelId="{1DE72AF4-72F0-4CE4-8FEC-AECF4D4DCF00}" type="parTrans" cxnId="{2D55F9A8-6244-47BA-9BDA-D6707C3233F2}">
      <dgm:prSet/>
      <dgm:spPr/>
      <dgm:t>
        <a:bodyPr/>
        <a:lstStyle/>
        <a:p>
          <a:endParaRPr lang="en-US"/>
        </a:p>
      </dgm:t>
    </dgm:pt>
    <dgm:pt modelId="{D0F76700-0B0D-4F4E-85D1-D679AFD7B0CE}" type="sibTrans" cxnId="{2D55F9A8-6244-47BA-9BDA-D6707C3233F2}">
      <dgm:prSet/>
      <dgm:spPr/>
      <dgm:t>
        <a:bodyPr/>
        <a:lstStyle/>
        <a:p>
          <a:endParaRPr lang="en-US"/>
        </a:p>
      </dgm:t>
    </dgm:pt>
    <dgm:pt modelId="{9DC92E5F-FE96-413C-B432-F44D851AE43E}">
      <dgm:prSet/>
      <dgm:spPr/>
      <dgm:t>
        <a:bodyPr/>
        <a:lstStyle/>
        <a:p>
          <a:pPr>
            <a:lnSpc>
              <a:spcPct val="100000"/>
            </a:lnSpc>
            <a:defRPr cap="all"/>
          </a:pPr>
          <a:r>
            <a:rPr lang="en-US"/>
            <a:t>Background</a:t>
          </a:r>
          <a:endParaRPr lang="en-US" dirty="0"/>
        </a:p>
      </dgm:t>
    </dgm:pt>
    <dgm:pt modelId="{6C64E3DC-CF0D-4302-94FE-32A5CC978329}" type="parTrans" cxnId="{495E9714-063E-41AD-B21B-897004ABE40C}">
      <dgm:prSet/>
      <dgm:spPr/>
      <dgm:t>
        <a:bodyPr/>
        <a:lstStyle/>
        <a:p>
          <a:endParaRPr lang="en-US"/>
        </a:p>
      </dgm:t>
    </dgm:pt>
    <dgm:pt modelId="{92B43AB0-6D08-4F70-B886-89A9400DC0ED}" type="sibTrans" cxnId="{495E9714-063E-41AD-B21B-897004ABE40C}">
      <dgm:prSet/>
      <dgm:spPr/>
      <dgm:t>
        <a:bodyPr/>
        <a:lstStyle/>
        <a:p>
          <a:endParaRPr lang="en-US"/>
        </a:p>
      </dgm:t>
    </dgm:pt>
    <dgm:pt modelId="{E5C07394-2D1E-44C8-9229-B5F0D21EBDB4}">
      <dgm:prSet/>
      <dgm:spPr/>
      <dgm:t>
        <a:bodyPr/>
        <a:lstStyle/>
        <a:p>
          <a:pPr>
            <a:lnSpc>
              <a:spcPct val="100000"/>
            </a:lnSpc>
            <a:defRPr cap="all"/>
          </a:pPr>
          <a:r>
            <a:rPr lang="en-US"/>
            <a:t>Introduction</a:t>
          </a:r>
          <a:endParaRPr lang="en-US" dirty="0"/>
        </a:p>
      </dgm:t>
    </dgm:pt>
    <dgm:pt modelId="{1115D970-1BB8-419D-A4B7-517F365FF668}" type="parTrans" cxnId="{CE131DC2-8E01-43B6-9459-D165CCFFBB16}">
      <dgm:prSet/>
      <dgm:spPr/>
      <dgm:t>
        <a:bodyPr/>
        <a:lstStyle/>
        <a:p>
          <a:endParaRPr lang="en-US"/>
        </a:p>
      </dgm:t>
    </dgm:pt>
    <dgm:pt modelId="{536DB46C-0D2C-453C-8C29-6C93EF1AAFA5}" type="sibTrans" cxnId="{CE131DC2-8E01-43B6-9459-D165CCFFBB16}">
      <dgm:prSet/>
      <dgm:spPr/>
      <dgm:t>
        <a:bodyPr/>
        <a:lstStyle/>
        <a:p>
          <a:endParaRPr lang="en-US"/>
        </a:p>
      </dgm:t>
    </dgm:pt>
    <dgm:pt modelId="{6F5B6A1A-70D3-44F6-BBD3-534C8E700FE6}">
      <dgm:prSet/>
      <dgm:spPr/>
      <dgm:t>
        <a:bodyPr/>
        <a:lstStyle/>
        <a:p>
          <a:pPr>
            <a:lnSpc>
              <a:spcPct val="100000"/>
            </a:lnSpc>
            <a:defRPr cap="all"/>
          </a:pPr>
          <a:r>
            <a:rPr lang="en-US"/>
            <a:t>Results</a:t>
          </a:r>
          <a:endParaRPr lang="en-US" dirty="0"/>
        </a:p>
      </dgm:t>
    </dgm:pt>
    <dgm:pt modelId="{60E1F03A-3526-4952-903C-9BC0228B2618}" type="parTrans" cxnId="{81048FB9-3857-469D-AA46-CA970441F263}">
      <dgm:prSet/>
      <dgm:spPr/>
      <dgm:t>
        <a:bodyPr/>
        <a:lstStyle/>
        <a:p>
          <a:endParaRPr lang="en-US"/>
        </a:p>
      </dgm:t>
    </dgm:pt>
    <dgm:pt modelId="{32BA7209-3C00-4954-AD7E-EA6DAE8AC3EB}" type="sibTrans" cxnId="{81048FB9-3857-469D-AA46-CA970441F263}">
      <dgm:prSet/>
      <dgm:spPr/>
      <dgm:t>
        <a:bodyPr/>
        <a:lstStyle/>
        <a:p>
          <a:endParaRPr lang="en-US"/>
        </a:p>
      </dgm:t>
    </dgm:pt>
    <dgm:pt modelId="{61CFE178-8D6E-443B-8B75-AD95A3B7B6A3}">
      <dgm:prSet/>
      <dgm:spPr/>
      <dgm:t>
        <a:bodyPr/>
        <a:lstStyle/>
        <a:p>
          <a:pPr>
            <a:lnSpc>
              <a:spcPct val="100000"/>
            </a:lnSpc>
            <a:defRPr cap="all"/>
          </a:pPr>
          <a:r>
            <a:rPr lang="en-US"/>
            <a:t>Discussions</a:t>
          </a:r>
          <a:endParaRPr lang="en-US" dirty="0"/>
        </a:p>
      </dgm:t>
    </dgm:pt>
    <dgm:pt modelId="{1621FC97-0752-4632-8729-CD85EDAD677D}" type="parTrans" cxnId="{1DC9A9D4-44F8-4A43-933A-F6079145473F}">
      <dgm:prSet/>
      <dgm:spPr/>
      <dgm:t>
        <a:bodyPr/>
        <a:lstStyle/>
        <a:p>
          <a:endParaRPr lang="en-US"/>
        </a:p>
      </dgm:t>
    </dgm:pt>
    <dgm:pt modelId="{1F6355FE-2C94-4597-BE89-D851433A367A}" type="sibTrans" cxnId="{1DC9A9D4-44F8-4A43-933A-F6079145473F}">
      <dgm:prSet/>
      <dgm:spPr/>
      <dgm:t>
        <a:bodyPr/>
        <a:lstStyle/>
        <a:p>
          <a:endParaRPr lang="en-US"/>
        </a:p>
      </dgm:t>
    </dgm:pt>
    <dgm:pt modelId="{0E9F0962-E48A-4837-8A63-5846CD3FDA38}" type="pres">
      <dgm:prSet presAssocID="{05417973-1001-485A-8A6A-C7A3D8595129}" presName="root" presStyleCnt="0">
        <dgm:presLayoutVars>
          <dgm:dir/>
          <dgm:resizeHandles val="exact"/>
        </dgm:presLayoutVars>
      </dgm:prSet>
      <dgm:spPr/>
    </dgm:pt>
    <dgm:pt modelId="{78A1E7A3-2B69-465C-80DB-DD976BD142B9}" type="pres">
      <dgm:prSet presAssocID="{E5C07394-2D1E-44C8-9229-B5F0D21EBDB4}" presName="compNode" presStyleCnt="0"/>
      <dgm:spPr/>
    </dgm:pt>
    <dgm:pt modelId="{83CBB8B6-EBBD-427E-B878-5F141D0BB629}" type="pres">
      <dgm:prSet presAssocID="{E5C07394-2D1E-44C8-9229-B5F0D21EBDB4}" presName="iconBgRect" presStyleLbl="bgShp" presStyleIdx="0" presStyleCnt="7"/>
      <dgm:spPr/>
    </dgm:pt>
    <dgm:pt modelId="{84C6C0AC-E53D-447D-A4AB-BE3E98B8228F}" type="pres">
      <dgm:prSet presAssocID="{E5C07394-2D1E-44C8-9229-B5F0D21EBDB4}" presName="iconRect" presStyleLbl="node1" presStyleIdx="0" presStyleCnt="7"/>
      <dgm:spPr/>
    </dgm:pt>
    <dgm:pt modelId="{4A6F5027-F1F7-4241-84C6-9C63496A1A02}" type="pres">
      <dgm:prSet presAssocID="{E5C07394-2D1E-44C8-9229-B5F0D21EBDB4}" presName="spaceRect" presStyleCnt="0"/>
      <dgm:spPr/>
    </dgm:pt>
    <dgm:pt modelId="{443101AB-59F7-42B3-B20D-8FA731405595}" type="pres">
      <dgm:prSet presAssocID="{E5C07394-2D1E-44C8-9229-B5F0D21EBDB4}" presName="textRect" presStyleLbl="revTx" presStyleIdx="0" presStyleCnt="7">
        <dgm:presLayoutVars>
          <dgm:chMax val="1"/>
          <dgm:chPref val="1"/>
        </dgm:presLayoutVars>
      </dgm:prSet>
      <dgm:spPr/>
    </dgm:pt>
    <dgm:pt modelId="{37A49DC8-214D-420F-A93C-EA654FB233E7}" type="pres">
      <dgm:prSet presAssocID="{536DB46C-0D2C-453C-8C29-6C93EF1AAFA5}" presName="sibTrans" presStyleCnt="0"/>
      <dgm:spPr/>
    </dgm:pt>
    <dgm:pt modelId="{BDBECACF-9546-4CA7-AFF0-C96C3F8666FA}" type="pres">
      <dgm:prSet presAssocID="{9DC92E5F-FE96-413C-B432-F44D851AE43E}" presName="compNode" presStyleCnt="0"/>
      <dgm:spPr/>
    </dgm:pt>
    <dgm:pt modelId="{0BFD3B42-7235-46A9-A822-9F023BA1938B}" type="pres">
      <dgm:prSet presAssocID="{9DC92E5F-FE96-413C-B432-F44D851AE43E}" presName="iconBgRect" presStyleLbl="bgShp" presStyleIdx="1" presStyleCnt="7"/>
      <dgm:spPr/>
    </dgm:pt>
    <dgm:pt modelId="{E030290B-8333-42A5-B735-E157F6B88052}" type="pres">
      <dgm:prSet presAssocID="{9DC92E5F-FE96-413C-B432-F44D851AE43E}" presName="iconRect" presStyleLbl="node1" presStyleIdx="1" presStyleCnt="7"/>
      <dgm:spPr/>
    </dgm:pt>
    <dgm:pt modelId="{E336F091-308C-479E-9D08-ECC3E9C827C6}" type="pres">
      <dgm:prSet presAssocID="{9DC92E5F-FE96-413C-B432-F44D851AE43E}" presName="spaceRect" presStyleCnt="0"/>
      <dgm:spPr/>
    </dgm:pt>
    <dgm:pt modelId="{C8E6E015-FEC1-4A5E-B47A-F894C5ADF551}" type="pres">
      <dgm:prSet presAssocID="{9DC92E5F-FE96-413C-B432-F44D851AE43E}" presName="textRect" presStyleLbl="revTx" presStyleIdx="1" presStyleCnt="7">
        <dgm:presLayoutVars>
          <dgm:chMax val="1"/>
          <dgm:chPref val="1"/>
        </dgm:presLayoutVars>
      </dgm:prSet>
      <dgm:spPr/>
    </dgm:pt>
    <dgm:pt modelId="{040FA853-397D-450C-8C94-DE6B6AC874DD}" type="pres">
      <dgm:prSet presAssocID="{92B43AB0-6D08-4F70-B886-89A9400DC0ED}" presName="sibTrans" presStyleCnt="0"/>
      <dgm:spPr/>
    </dgm:pt>
    <dgm:pt modelId="{0D04B0D4-E636-44C0-8EDF-4E5E97C7B4E3}" type="pres">
      <dgm:prSet presAssocID="{22DF0F4A-5274-406D-9BF6-7C80A146297A}" presName="compNode" presStyleCnt="0"/>
      <dgm:spPr/>
    </dgm:pt>
    <dgm:pt modelId="{A9AE98E3-041A-4E7F-AA4F-D9A029AE82FE}" type="pres">
      <dgm:prSet presAssocID="{22DF0F4A-5274-406D-9BF6-7C80A146297A}" presName="iconBgRect" presStyleLbl="bgShp" presStyleIdx="2" presStyleCnt="7"/>
      <dgm:spPr/>
    </dgm:pt>
    <dgm:pt modelId="{3A2F62D9-6BB3-489D-BF74-C131CA073A6C}" type="pres">
      <dgm:prSet presAssocID="{22DF0F4A-5274-406D-9BF6-7C80A146297A}" presName="iconRect" presStyleLbl="node1" presStyleIdx="2"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Enrollment"/>
        </a:ext>
      </dgm:extLst>
    </dgm:pt>
    <dgm:pt modelId="{0A1C7E84-D5D1-4A76-91A0-052E7A4AC4B7}" type="pres">
      <dgm:prSet presAssocID="{22DF0F4A-5274-406D-9BF6-7C80A146297A}" presName="spaceRect" presStyleCnt="0"/>
      <dgm:spPr/>
    </dgm:pt>
    <dgm:pt modelId="{47328CB3-6766-49D7-80FA-C9571449B5E3}" type="pres">
      <dgm:prSet presAssocID="{22DF0F4A-5274-406D-9BF6-7C80A146297A}" presName="textRect" presStyleLbl="revTx" presStyleIdx="2" presStyleCnt="7">
        <dgm:presLayoutVars>
          <dgm:chMax val="1"/>
          <dgm:chPref val="1"/>
        </dgm:presLayoutVars>
      </dgm:prSet>
      <dgm:spPr/>
    </dgm:pt>
    <dgm:pt modelId="{A36CD231-6272-4C5A-B6EE-EBB581C49B69}" type="pres">
      <dgm:prSet presAssocID="{D6570844-14DA-4458-A9F8-F164BCAE00B2}" presName="sibTrans" presStyleCnt="0"/>
      <dgm:spPr/>
    </dgm:pt>
    <dgm:pt modelId="{635BF6EA-BD59-4C78-BDD6-8FD0C8C49C01}" type="pres">
      <dgm:prSet presAssocID="{6F5B6A1A-70D3-44F6-BBD3-534C8E700FE6}" presName="compNode" presStyleCnt="0"/>
      <dgm:spPr/>
    </dgm:pt>
    <dgm:pt modelId="{DF03DD07-597A-4299-A27E-C12D79437EBE}" type="pres">
      <dgm:prSet presAssocID="{6F5B6A1A-70D3-44F6-BBD3-534C8E700FE6}" presName="iconBgRect" presStyleLbl="bgShp" presStyleIdx="3" presStyleCnt="7"/>
      <dgm:spPr/>
    </dgm:pt>
    <dgm:pt modelId="{FBB3AB8C-6837-4202-897E-FA44036F3E36}" type="pres">
      <dgm:prSet presAssocID="{6F5B6A1A-70D3-44F6-BBD3-534C8E700FE6}" presName="iconRect" presStyleLbl="node1" presStyleIdx="3" presStyleCnt="7"/>
      <dgm:spPr/>
    </dgm:pt>
    <dgm:pt modelId="{BD09E93F-CF88-4BE0-9C98-9ECFFF8173C2}" type="pres">
      <dgm:prSet presAssocID="{6F5B6A1A-70D3-44F6-BBD3-534C8E700FE6}" presName="spaceRect" presStyleCnt="0"/>
      <dgm:spPr/>
    </dgm:pt>
    <dgm:pt modelId="{EA3C2D06-8EDF-4CC3-A237-20D31338E44E}" type="pres">
      <dgm:prSet presAssocID="{6F5B6A1A-70D3-44F6-BBD3-534C8E700FE6}" presName="textRect" presStyleLbl="revTx" presStyleIdx="3" presStyleCnt="7">
        <dgm:presLayoutVars>
          <dgm:chMax val="1"/>
          <dgm:chPref val="1"/>
        </dgm:presLayoutVars>
      </dgm:prSet>
      <dgm:spPr/>
    </dgm:pt>
    <dgm:pt modelId="{D106060C-0E59-48CF-9BC0-ABDD34DA2C79}" type="pres">
      <dgm:prSet presAssocID="{32BA7209-3C00-4954-AD7E-EA6DAE8AC3EB}" presName="sibTrans" presStyleCnt="0"/>
      <dgm:spPr/>
    </dgm:pt>
    <dgm:pt modelId="{50B94EB5-9B1C-4689-9FC5-FD7531327E0B}" type="pres">
      <dgm:prSet presAssocID="{61CFE178-8D6E-443B-8B75-AD95A3B7B6A3}" presName="compNode" presStyleCnt="0"/>
      <dgm:spPr/>
    </dgm:pt>
    <dgm:pt modelId="{DDB3A21A-656D-457E-9256-F7BCDBB5CD34}" type="pres">
      <dgm:prSet presAssocID="{61CFE178-8D6E-443B-8B75-AD95A3B7B6A3}" presName="iconBgRect" presStyleLbl="bgShp" presStyleIdx="4" presStyleCnt="7"/>
      <dgm:spPr/>
    </dgm:pt>
    <dgm:pt modelId="{DA632571-AF75-4F9B-B39B-58CD0B618EF6}" type="pres">
      <dgm:prSet presAssocID="{61CFE178-8D6E-443B-8B75-AD95A3B7B6A3}" presName="iconRect" presStyleLbl="node1" presStyleIdx="4" presStyleCnt="7"/>
      <dgm:spPr/>
    </dgm:pt>
    <dgm:pt modelId="{222BC326-99E6-478E-B3B0-CA36F03303BA}" type="pres">
      <dgm:prSet presAssocID="{61CFE178-8D6E-443B-8B75-AD95A3B7B6A3}" presName="spaceRect" presStyleCnt="0"/>
      <dgm:spPr/>
    </dgm:pt>
    <dgm:pt modelId="{6872754D-0BCC-4B44-9B00-C3882B15324B}" type="pres">
      <dgm:prSet presAssocID="{61CFE178-8D6E-443B-8B75-AD95A3B7B6A3}" presName="textRect" presStyleLbl="revTx" presStyleIdx="4" presStyleCnt="7">
        <dgm:presLayoutVars>
          <dgm:chMax val="1"/>
          <dgm:chPref val="1"/>
        </dgm:presLayoutVars>
      </dgm:prSet>
      <dgm:spPr/>
    </dgm:pt>
    <dgm:pt modelId="{37463A6E-2A86-4790-B2FE-53F4E61D9B36}" type="pres">
      <dgm:prSet presAssocID="{1F6355FE-2C94-4597-BE89-D851433A367A}" presName="sibTrans" presStyleCnt="0"/>
      <dgm:spPr/>
    </dgm:pt>
    <dgm:pt modelId="{3D04C588-D06D-4EA1-A228-14A76D35AE77}" type="pres">
      <dgm:prSet presAssocID="{8E415DEA-5D90-46A4-B6E0-06192D3928A5}" presName="compNode" presStyleCnt="0"/>
      <dgm:spPr/>
    </dgm:pt>
    <dgm:pt modelId="{456A6ED9-FE37-429E-B111-47D1F02AE81F}" type="pres">
      <dgm:prSet presAssocID="{8E415DEA-5D90-46A4-B6E0-06192D3928A5}" presName="iconBgRect" presStyleLbl="bgShp" presStyleIdx="5" presStyleCnt="7"/>
      <dgm:spPr/>
    </dgm:pt>
    <dgm:pt modelId="{A2B5F48A-1739-42C4-A645-BAF97DB112CA}" type="pres">
      <dgm:prSet presAssocID="{8E415DEA-5D90-46A4-B6E0-06192D3928A5}" presName="iconRect" presStyleLbl="node1" presStyleIdx="5" presStyleCnt="7"/>
      <dgm:spPr/>
    </dgm:pt>
    <dgm:pt modelId="{FBF7D725-DF06-4260-A45C-2A8435F1A8E8}" type="pres">
      <dgm:prSet presAssocID="{8E415DEA-5D90-46A4-B6E0-06192D3928A5}" presName="spaceRect" presStyleCnt="0"/>
      <dgm:spPr/>
    </dgm:pt>
    <dgm:pt modelId="{8CE7B063-F792-4CEA-9851-17BAB7F5539F}" type="pres">
      <dgm:prSet presAssocID="{8E415DEA-5D90-46A4-B6E0-06192D3928A5}" presName="textRect" presStyleLbl="revTx" presStyleIdx="5" presStyleCnt="7">
        <dgm:presLayoutVars>
          <dgm:chMax val="1"/>
          <dgm:chPref val="1"/>
        </dgm:presLayoutVars>
      </dgm:prSet>
      <dgm:spPr/>
    </dgm:pt>
    <dgm:pt modelId="{88C20F28-593C-4B77-88F9-E81B74AE8E5A}" type="pres">
      <dgm:prSet presAssocID="{560B056C-F58E-460D-9B8F-5175967018E8}" presName="sibTrans" presStyleCnt="0"/>
      <dgm:spPr/>
    </dgm:pt>
    <dgm:pt modelId="{7A0B9687-057C-4E64-B103-1E481244CE66}" type="pres">
      <dgm:prSet presAssocID="{A18C9D09-55A1-4857-A43F-9711B61187A2}" presName="compNode" presStyleCnt="0"/>
      <dgm:spPr/>
    </dgm:pt>
    <dgm:pt modelId="{554C89DA-B87E-4466-9D99-8E2217C0D5B0}" type="pres">
      <dgm:prSet presAssocID="{A18C9D09-55A1-4857-A43F-9711B61187A2}" presName="iconBgRect" presStyleLbl="bgShp" presStyleIdx="6" presStyleCnt="7"/>
      <dgm:spPr/>
    </dgm:pt>
    <dgm:pt modelId="{19D031A7-2530-461B-9E75-79B8F5909CA1}" type="pres">
      <dgm:prSet presAssocID="{A18C9D09-55A1-4857-A43F-9711B61187A2}" presName="iconRect" presStyleLbl="node1" presStyleIdx="6" presStyleCnt="7"/>
      <dgm:spPr/>
    </dgm:pt>
    <dgm:pt modelId="{3D732F4D-2E31-4D7D-B38A-15EB5BE27695}" type="pres">
      <dgm:prSet presAssocID="{A18C9D09-55A1-4857-A43F-9711B61187A2}" presName="spaceRect" presStyleCnt="0"/>
      <dgm:spPr/>
    </dgm:pt>
    <dgm:pt modelId="{1DB6B4F1-01E6-49D1-A27C-6EA78BD65D92}" type="pres">
      <dgm:prSet presAssocID="{A18C9D09-55A1-4857-A43F-9711B61187A2}" presName="textRect" presStyleLbl="revTx" presStyleIdx="6" presStyleCnt="7">
        <dgm:presLayoutVars>
          <dgm:chMax val="1"/>
          <dgm:chPref val="1"/>
        </dgm:presLayoutVars>
      </dgm:prSet>
      <dgm:spPr/>
    </dgm:pt>
  </dgm:ptLst>
  <dgm:cxnLst>
    <dgm:cxn modelId="{7B6D1D0F-DE58-4EBC-AEC8-EEF573A5C960}" srcId="{05417973-1001-485A-8A6A-C7A3D8595129}" destId="{8E415DEA-5D90-46A4-B6E0-06192D3928A5}" srcOrd="5" destOrd="0" parTransId="{333B5874-32D3-462E-AC0C-5B1D84A16A24}" sibTransId="{560B056C-F58E-460D-9B8F-5175967018E8}"/>
    <dgm:cxn modelId="{76F80514-CB6F-4181-9559-8200EC917D07}" type="presOf" srcId="{E5C07394-2D1E-44C8-9229-B5F0D21EBDB4}" destId="{443101AB-59F7-42B3-B20D-8FA731405595}" srcOrd="0" destOrd="0" presId="urn:microsoft.com/office/officeart/2018/5/layout/IconCircleLabelList"/>
    <dgm:cxn modelId="{495E9714-063E-41AD-B21B-897004ABE40C}" srcId="{05417973-1001-485A-8A6A-C7A3D8595129}" destId="{9DC92E5F-FE96-413C-B432-F44D851AE43E}" srcOrd="1" destOrd="0" parTransId="{6C64E3DC-CF0D-4302-94FE-32A5CC978329}" sibTransId="{92B43AB0-6D08-4F70-B886-89A9400DC0ED}"/>
    <dgm:cxn modelId="{4D859829-7002-4D9F-9F20-72A27844E9EE}" type="presOf" srcId="{9DC92E5F-FE96-413C-B432-F44D851AE43E}" destId="{C8E6E015-FEC1-4A5E-B47A-F894C5ADF551}" srcOrd="0" destOrd="0" presId="urn:microsoft.com/office/officeart/2018/5/layout/IconCircleLabelList"/>
    <dgm:cxn modelId="{D4EAEA2B-3673-44E7-A633-0463F0B736A8}" type="presOf" srcId="{6F5B6A1A-70D3-44F6-BBD3-534C8E700FE6}" destId="{EA3C2D06-8EDF-4CC3-A237-20D31338E44E}" srcOrd="0" destOrd="0" presId="urn:microsoft.com/office/officeart/2018/5/layout/IconCircleLabelList"/>
    <dgm:cxn modelId="{1920B14B-8869-4DD4-BD16-D9D03528ADD6}" type="presOf" srcId="{22DF0F4A-5274-406D-9BF6-7C80A146297A}" destId="{47328CB3-6766-49D7-80FA-C9571449B5E3}" srcOrd="0" destOrd="0" presId="urn:microsoft.com/office/officeart/2018/5/layout/IconCircleLabelList"/>
    <dgm:cxn modelId="{5F5D7276-D521-4C0A-A59E-4A94EC6D6518}" srcId="{05417973-1001-485A-8A6A-C7A3D8595129}" destId="{22DF0F4A-5274-406D-9BF6-7C80A146297A}" srcOrd="2" destOrd="0" parTransId="{9E614BC7-CBB8-4A8D-BE2B-92987C0C6950}" sibTransId="{D6570844-14DA-4458-A9F8-F164BCAE00B2}"/>
    <dgm:cxn modelId="{45793B83-B943-402E-A2C7-7E43E97B5F4E}" type="presOf" srcId="{8E415DEA-5D90-46A4-B6E0-06192D3928A5}" destId="{8CE7B063-F792-4CEA-9851-17BAB7F5539F}" srcOrd="0" destOrd="0" presId="urn:microsoft.com/office/officeart/2018/5/layout/IconCircleLabelList"/>
    <dgm:cxn modelId="{0FF36D8E-FF15-4BC7-8D3A-A576C5E01186}" type="presOf" srcId="{A18C9D09-55A1-4857-A43F-9711B61187A2}" destId="{1DB6B4F1-01E6-49D1-A27C-6EA78BD65D92}" srcOrd="0" destOrd="0" presId="urn:microsoft.com/office/officeart/2018/5/layout/IconCircleLabelList"/>
    <dgm:cxn modelId="{DED6D690-EDDC-43E1-8469-1D7CBE04011B}" type="presOf" srcId="{61CFE178-8D6E-443B-8B75-AD95A3B7B6A3}" destId="{6872754D-0BCC-4B44-9B00-C3882B15324B}" srcOrd="0" destOrd="0" presId="urn:microsoft.com/office/officeart/2018/5/layout/IconCircleLabelList"/>
    <dgm:cxn modelId="{2D55F9A8-6244-47BA-9BDA-D6707C3233F2}" srcId="{05417973-1001-485A-8A6A-C7A3D8595129}" destId="{A18C9D09-55A1-4857-A43F-9711B61187A2}" srcOrd="6" destOrd="0" parTransId="{1DE72AF4-72F0-4CE4-8FEC-AECF4D4DCF00}" sibTransId="{D0F76700-0B0D-4F4E-85D1-D679AFD7B0CE}"/>
    <dgm:cxn modelId="{81048FB9-3857-469D-AA46-CA970441F263}" srcId="{05417973-1001-485A-8A6A-C7A3D8595129}" destId="{6F5B6A1A-70D3-44F6-BBD3-534C8E700FE6}" srcOrd="3" destOrd="0" parTransId="{60E1F03A-3526-4952-903C-9BC0228B2618}" sibTransId="{32BA7209-3C00-4954-AD7E-EA6DAE8AC3EB}"/>
    <dgm:cxn modelId="{CE131DC2-8E01-43B6-9459-D165CCFFBB16}" srcId="{05417973-1001-485A-8A6A-C7A3D8595129}" destId="{E5C07394-2D1E-44C8-9229-B5F0D21EBDB4}" srcOrd="0" destOrd="0" parTransId="{1115D970-1BB8-419D-A4B7-517F365FF668}" sibTransId="{536DB46C-0D2C-453C-8C29-6C93EF1AAFA5}"/>
    <dgm:cxn modelId="{1DC9A9D4-44F8-4A43-933A-F6079145473F}" srcId="{05417973-1001-485A-8A6A-C7A3D8595129}" destId="{61CFE178-8D6E-443B-8B75-AD95A3B7B6A3}" srcOrd="4" destOrd="0" parTransId="{1621FC97-0752-4632-8729-CD85EDAD677D}" sibTransId="{1F6355FE-2C94-4597-BE89-D851433A367A}"/>
    <dgm:cxn modelId="{7D6EE8F5-93D3-428B-BBEB-E0969E4495CA}" type="presOf" srcId="{05417973-1001-485A-8A6A-C7A3D8595129}" destId="{0E9F0962-E48A-4837-8A63-5846CD3FDA38}" srcOrd="0" destOrd="0" presId="urn:microsoft.com/office/officeart/2018/5/layout/IconCircleLabelList"/>
    <dgm:cxn modelId="{EC1FA4D3-90A0-44A2-9404-B8ED32BA24F2}" type="presParOf" srcId="{0E9F0962-E48A-4837-8A63-5846CD3FDA38}" destId="{78A1E7A3-2B69-465C-80DB-DD976BD142B9}" srcOrd="0" destOrd="0" presId="urn:microsoft.com/office/officeart/2018/5/layout/IconCircleLabelList"/>
    <dgm:cxn modelId="{71BE1B4F-FDA6-4EAA-8F4A-76ECAD9A86CC}" type="presParOf" srcId="{78A1E7A3-2B69-465C-80DB-DD976BD142B9}" destId="{83CBB8B6-EBBD-427E-B878-5F141D0BB629}" srcOrd="0" destOrd="0" presId="urn:microsoft.com/office/officeart/2018/5/layout/IconCircleLabelList"/>
    <dgm:cxn modelId="{C057A8F5-07A5-47DD-88FB-93C1056F13DD}" type="presParOf" srcId="{78A1E7A3-2B69-465C-80DB-DD976BD142B9}" destId="{84C6C0AC-E53D-447D-A4AB-BE3E98B8228F}" srcOrd="1" destOrd="0" presId="urn:microsoft.com/office/officeart/2018/5/layout/IconCircleLabelList"/>
    <dgm:cxn modelId="{E3A58368-D00D-49DD-B116-4B9C31DA4E5E}" type="presParOf" srcId="{78A1E7A3-2B69-465C-80DB-DD976BD142B9}" destId="{4A6F5027-F1F7-4241-84C6-9C63496A1A02}" srcOrd="2" destOrd="0" presId="urn:microsoft.com/office/officeart/2018/5/layout/IconCircleLabelList"/>
    <dgm:cxn modelId="{EDE8DEDB-C04C-48BF-84B6-AC5780DBB963}" type="presParOf" srcId="{78A1E7A3-2B69-465C-80DB-DD976BD142B9}" destId="{443101AB-59F7-42B3-B20D-8FA731405595}" srcOrd="3" destOrd="0" presId="urn:microsoft.com/office/officeart/2018/5/layout/IconCircleLabelList"/>
    <dgm:cxn modelId="{4E4A8C0A-4F5B-40B9-87CC-6B556237D17E}" type="presParOf" srcId="{0E9F0962-E48A-4837-8A63-5846CD3FDA38}" destId="{37A49DC8-214D-420F-A93C-EA654FB233E7}" srcOrd="1" destOrd="0" presId="urn:microsoft.com/office/officeart/2018/5/layout/IconCircleLabelList"/>
    <dgm:cxn modelId="{85341F41-7DE4-42AE-B4B1-49B17599660D}" type="presParOf" srcId="{0E9F0962-E48A-4837-8A63-5846CD3FDA38}" destId="{BDBECACF-9546-4CA7-AFF0-C96C3F8666FA}" srcOrd="2" destOrd="0" presId="urn:microsoft.com/office/officeart/2018/5/layout/IconCircleLabelList"/>
    <dgm:cxn modelId="{730BFC9C-BE1E-4DD9-9D0D-4FD106AE5AC6}" type="presParOf" srcId="{BDBECACF-9546-4CA7-AFF0-C96C3F8666FA}" destId="{0BFD3B42-7235-46A9-A822-9F023BA1938B}" srcOrd="0" destOrd="0" presId="urn:microsoft.com/office/officeart/2018/5/layout/IconCircleLabelList"/>
    <dgm:cxn modelId="{A45981A9-A548-4033-A901-7F75BB23CB02}" type="presParOf" srcId="{BDBECACF-9546-4CA7-AFF0-C96C3F8666FA}" destId="{E030290B-8333-42A5-B735-E157F6B88052}" srcOrd="1" destOrd="0" presId="urn:microsoft.com/office/officeart/2018/5/layout/IconCircleLabelList"/>
    <dgm:cxn modelId="{49A46C97-24C5-48A2-84E0-EAA4BD2F6108}" type="presParOf" srcId="{BDBECACF-9546-4CA7-AFF0-C96C3F8666FA}" destId="{E336F091-308C-479E-9D08-ECC3E9C827C6}" srcOrd="2" destOrd="0" presId="urn:microsoft.com/office/officeart/2018/5/layout/IconCircleLabelList"/>
    <dgm:cxn modelId="{E4633D3A-E872-481D-95A8-5907FBDF1F11}" type="presParOf" srcId="{BDBECACF-9546-4CA7-AFF0-C96C3F8666FA}" destId="{C8E6E015-FEC1-4A5E-B47A-F894C5ADF551}" srcOrd="3" destOrd="0" presId="urn:microsoft.com/office/officeart/2018/5/layout/IconCircleLabelList"/>
    <dgm:cxn modelId="{72BB9D43-0C9A-4FD7-A055-F9B20A22881E}" type="presParOf" srcId="{0E9F0962-E48A-4837-8A63-5846CD3FDA38}" destId="{040FA853-397D-450C-8C94-DE6B6AC874DD}" srcOrd="3" destOrd="0" presId="urn:microsoft.com/office/officeart/2018/5/layout/IconCircleLabelList"/>
    <dgm:cxn modelId="{6668E739-23EA-42A3-B0EB-76CED2AFB3A0}" type="presParOf" srcId="{0E9F0962-E48A-4837-8A63-5846CD3FDA38}" destId="{0D04B0D4-E636-44C0-8EDF-4E5E97C7B4E3}" srcOrd="4" destOrd="0" presId="urn:microsoft.com/office/officeart/2018/5/layout/IconCircleLabelList"/>
    <dgm:cxn modelId="{D592A16B-2CDF-45E1-A95E-0901DD29639E}" type="presParOf" srcId="{0D04B0D4-E636-44C0-8EDF-4E5E97C7B4E3}" destId="{A9AE98E3-041A-4E7F-AA4F-D9A029AE82FE}" srcOrd="0" destOrd="0" presId="urn:microsoft.com/office/officeart/2018/5/layout/IconCircleLabelList"/>
    <dgm:cxn modelId="{036D04D1-E4A6-47A3-BE36-5DE25125F048}" type="presParOf" srcId="{0D04B0D4-E636-44C0-8EDF-4E5E97C7B4E3}" destId="{3A2F62D9-6BB3-489D-BF74-C131CA073A6C}" srcOrd="1" destOrd="0" presId="urn:microsoft.com/office/officeart/2018/5/layout/IconCircleLabelList"/>
    <dgm:cxn modelId="{1C727A7C-0EAD-4916-B5A1-D015FCFE2BA1}" type="presParOf" srcId="{0D04B0D4-E636-44C0-8EDF-4E5E97C7B4E3}" destId="{0A1C7E84-D5D1-4A76-91A0-052E7A4AC4B7}" srcOrd="2" destOrd="0" presId="urn:microsoft.com/office/officeart/2018/5/layout/IconCircleLabelList"/>
    <dgm:cxn modelId="{9698FB7B-3C3A-46A8-9701-51288173AD64}" type="presParOf" srcId="{0D04B0D4-E636-44C0-8EDF-4E5E97C7B4E3}" destId="{47328CB3-6766-49D7-80FA-C9571449B5E3}" srcOrd="3" destOrd="0" presId="urn:microsoft.com/office/officeart/2018/5/layout/IconCircleLabelList"/>
    <dgm:cxn modelId="{3D46A348-AC90-4DE0-B2F6-00625081AC52}" type="presParOf" srcId="{0E9F0962-E48A-4837-8A63-5846CD3FDA38}" destId="{A36CD231-6272-4C5A-B6EE-EBB581C49B69}" srcOrd="5" destOrd="0" presId="urn:microsoft.com/office/officeart/2018/5/layout/IconCircleLabelList"/>
    <dgm:cxn modelId="{23747FBF-41F9-45B8-9F06-3856F8D5BF24}" type="presParOf" srcId="{0E9F0962-E48A-4837-8A63-5846CD3FDA38}" destId="{635BF6EA-BD59-4C78-BDD6-8FD0C8C49C01}" srcOrd="6" destOrd="0" presId="urn:microsoft.com/office/officeart/2018/5/layout/IconCircleLabelList"/>
    <dgm:cxn modelId="{0267CAEC-32C7-4910-B6A5-387959B929B9}" type="presParOf" srcId="{635BF6EA-BD59-4C78-BDD6-8FD0C8C49C01}" destId="{DF03DD07-597A-4299-A27E-C12D79437EBE}" srcOrd="0" destOrd="0" presId="urn:microsoft.com/office/officeart/2018/5/layout/IconCircleLabelList"/>
    <dgm:cxn modelId="{3F17202A-F1AC-4432-9048-EA1235A3B670}" type="presParOf" srcId="{635BF6EA-BD59-4C78-BDD6-8FD0C8C49C01}" destId="{FBB3AB8C-6837-4202-897E-FA44036F3E36}" srcOrd="1" destOrd="0" presId="urn:microsoft.com/office/officeart/2018/5/layout/IconCircleLabelList"/>
    <dgm:cxn modelId="{C31530CE-40AB-4C0E-994D-76A1035D4A72}" type="presParOf" srcId="{635BF6EA-BD59-4C78-BDD6-8FD0C8C49C01}" destId="{BD09E93F-CF88-4BE0-9C98-9ECFFF8173C2}" srcOrd="2" destOrd="0" presId="urn:microsoft.com/office/officeart/2018/5/layout/IconCircleLabelList"/>
    <dgm:cxn modelId="{9B1C23D4-FC62-4452-9935-9F3CF57F36CA}" type="presParOf" srcId="{635BF6EA-BD59-4C78-BDD6-8FD0C8C49C01}" destId="{EA3C2D06-8EDF-4CC3-A237-20D31338E44E}" srcOrd="3" destOrd="0" presId="urn:microsoft.com/office/officeart/2018/5/layout/IconCircleLabelList"/>
    <dgm:cxn modelId="{B3EA27E8-3B00-4E6A-A4F9-9CE04F99891D}" type="presParOf" srcId="{0E9F0962-E48A-4837-8A63-5846CD3FDA38}" destId="{D106060C-0E59-48CF-9BC0-ABDD34DA2C79}" srcOrd="7" destOrd="0" presId="urn:microsoft.com/office/officeart/2018/5/layout/IconCircleLabelList"/>
    <dgm:cxn modelId="{0D1753FC-756B-49B2-817D-00D345D8BB5C}" type="presParOf" srcId="{0E9F0962-E48A-4837-8A63-5846CD3FDA38}" destId="{50B94EB5-9B1C-4689-9FC5-FD7531327E0B}" srcOrd="8" destOrd="0" presId="urn:microsoft.com/office/officeart/2018/5/layout/IconCircleLabelList"/>
    <dgm:cxn modelId="{67DD7B8E-8D4A-47E3-868B-5FE1B00DADBD}" type="presParOf" srcId="{50B94EB5-9B1C-4689-9FC5-FD7531327E0B}" destId="{DDB3A21A-656D-457E-9256-F7BCDBB5CD34}" srcOrd="0" destOrd="0" presId="urn:microsoft.com/office/officeart/2018/5/layout/IconCircleLabelList"/>
    <dgm:cxn modelId="{CBA2E9BA-756B-44D9-B4F3-ACC57C84934D}" type="presParOf" srcId="{50B94EB5-9B1C-4689-9FC5-FD7531327E0B}" destId="{DA632571-AF75-4F9B-B39B-58CD0B618EF6}" srcOrd="1" destOrd="0" presId="urn:microsoft.com/office/officeart/2018/5/layout/IconCircleLabelList"/>
    <dgm:cxn modelId="{4EEF2F21-07CA-43E2-960D-8112F4ADE62B}" type="presParOf" srcId="{50B94EB5-9B1C-4689-9FC5-FD7531327E0B}" destId="{222BC326-99E6-478E-B3B0-CA36F03303BA}" srcOrd="2" destOrd="0" presId="urn:microsoft.com/office/officeart/2018/5/layout/IconCircleLabelList"/>
    <dgm:cxn modelId="{16CC3453-CB8F-455D-B181-EC72320C13A0}" type="presParOf" srcId="{50B94EB5-9B1C-4689-9FC5-FD7531327E0B}" destId="{6872754D-0BCC-4B44-9B00-C3882B15324B}" srcOrd="3" destOrd="0" presId="urn:microsoft.com/office/officeart/2018/5/layout/IconCircleLabelList"/>
    <dgm:cxn modelId="{79592F32-3DBE-4361-9EB6-100527828D85}" type="presParOf" srcId="{0E9F0962-E48A-4837-8A63-5846CD3FDA38}" destId="{37463A6E-2A86-4790-B2FE-53F4E61D9B36}" srcOrd="9" destOrd="0" presId="urn:microsoft.com/office/officeart/2018/5/layout/IconCircleLabelList"/>
    <dgm:cxn modelId="{F6663F9B-A2DC-47A0-889C-B3B42EA47325}" type="presParOf" srcId="{0E9F0962-E48A-4837-8A63-5846CD3FDA38}" destId="{3D04C588-D06D-4EA1-A228-14A76D35AE77}" srcOrd="10" destOrd="0" presId="urn:microsoft.com/office/officeart/2018/5/layout/IconCircleLabelList"/>
    <dgm:cxn modelId="{15DC5C41-F7E7-42D0-AD26-9A924EC65D35}" type="presParOf" srcId="{3D04C588-D06D-4EA1-A228-14A76D35AE77}" destId="{456A6ED9-FE37-429E-B111-47D1F02AE81F}" srcOrd="0" destOrd="0" presId="urn:microsoft.com/office/officeart/2018/5/layout/IconCircleLabelList"/>
    <dgm:cxn modelId="{4EA89C1A-6195-4BBA-9A36-032220B76912}" type="presParOf" srcId="{3D04C588-D06D-4EA1-A228-14A76D35AE77}" destId="{A2B5F48A-1739-42C4-A645-BAF97DB112CA}" srcOrd="1" destOrd="0" presId="urn:microsoft.com/office/officeart/2018/5/layout/IconCircleLabelList"/>
    <dgm:cxn modelId="{118059A6-58CA-4CB0-83E2-149065289CE6}" type="presParOf" srcId="{3D04C588-D06D-4EA1-A228-14A76D35AE77}" destId="{FBF7D725-DF06-4260-A45C-2A8435F1A8E8}" srcOrd="2" destOrd="0" presId="urn:microsoft.com/office/officeart/2018/5/layout/IconCircleLabelList"/>
    <dgm:cxn modelId="{7F4C398E-9531-4B63-8194-1F8B97E52B7F}" type="presParOf" srcId="{3D04C588-D06D-4EA1-A228-14A76D35AE77}" destId="{8CE7B063-F792-4CEA-9851-17BAB7F5539F}" srcOrd="3" destOrd="0" presId="urn:microsoft.com/office/officeart/2018/5/layout/IconCircleLabelList"/>
    <dgm:cxn modelId="{F6553790-EB2A-4289-A978-D039A5FE083F}" type="presParOf" srcId="{0E9F0962-E48A-4837-8A63-5846CD3FDA38}" destId="{88C20F28-593C-4B77-88F9-E81B74AE8E5A}" srcOrd="11" destOrd="0" presId="urn:microsoft.com/office/officeart/2018/5/layout/IconCircleLabelList"/>
    <dgm:cxn modelId="{FD4E2824-B21C-4884-84A8-4DCB82A3AED7}" type="presParOf" srcId="{0E9F0962-E48A-4837-8A63-5846CD3FDA38}" destId="{7A0B9687-057C-4E64-B103-1E481244CE66}" srcOrd="12" destOrd="0" presId="urn:microsoft.com/office/officeart/2018/5/layout/IconCircleLabelList"/>
    <dgm:cxn modelId="{B9AF537E-7B1F-4FFE-ADCF-9F0EE702EE8C}" type="presParOf" srcId="{7A0B9687-057C-4E64-B103-1E481244CE66}" destId="{554C89DA-B87E-4466-9D99-8E2217C0D5B0}" srcOrd="0" destOrd="0" presId="urn:microsoft.com/office/officeart/2018/5/layout/IconCircleLabelList"/>
    <dgm:cxn modelId="{E073A2DC-11D8-4642-BF7D-04BBC089D9FF}" type="presParOf" srcId="{7A0B9687-057C-4E64-B103-1E481244CE66}" destId="{19D031A7-2530-461B-9E75-79B8F5909CA1}" srcOrd="1" destOrd="0" presId="urn:microsoft.com/office/officeart/2018/5/layout/IconCircleLabelList"/>
    <dgm:cxn modelId="{93276BA9-21B8-458D-8E2D-5C2B5BB63F53}" type="presParOf" srcId="{7A0B9687-057C-4E64-B103-1E481244CE66}" destId="{3D732F4D-2E31-4D7D-B38A-15EB5BE27695}" srcOrd="2" destOrd="0" presId="urn:microsoft.com/office/officeart/2018/5/layout/IconCircleLabelList"/>
    <dgm:cxn modelId="{7B3882E4-5BE6-456F-BAA3-16E178A69C2D}" type="presParOf" srcId="{7A0B9687-057C-4E64-B103-1E481244CE66}" destId="{1DB6B4F1-01E6-49D1-A27C-6EA78BD65D9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r>
            <a:rPr lang="en-US" dirty="0">
              <a:solidFill>
                <a:schemeClr val="bg1"/>
              </a:solidFill>
            </a:rPr>
            <a:t>OVERVIEW</a:t>
          </a:r>
        </a:p>
      </dgm:t>
    </dgm:pt>
    <dgm:pt modelId="{A7ED54D5-B9AD-4206-A2F9-70C48D015EE5}" type="parTrans" cxnId="{7B75C78E-80DA-4E3A-862E-738681D43482}">
      <dgm:prSet/>
      <dgm:spPr/>
      <dgm:t>
        <a:bodyPr/>
        <a:lstStyle/>
        <a:p>
          <a:endParaRPr lang="en-US"/>
        </a:p>
      </dgm:t>
    </dgm:pt>
    <dgm:pt modelId="{3E27C0B2-9EE2-40F8-B10D-3675CCDA31D2}" type="sib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pt>
    <dgm:pt modelId="{25D0D86D-2AB7-4F6C-8E40-B5869A1B261E}" type="pres">
      <dgm:prSet presAssocID="{2822AEDF-B1EA-4B03-A180-07F6C9137C06}" presName="parentText" presStyleLbl="node1" presStyleIdx="0" presStyleCnt="1" custLinFactNeighborY="-3491">
        <dgm:presLayoutVars>
          <dgm:chMax val="0"/>
          <dgm:bulletEnabled val="1"/>
        </dgm:presLayoutVars>
      </dgm:prSet>
      <dgm:spPr/>
    </dgm:pt>
  </dgm:ptLst>
  <dgm:cxnLst>
    <dgm:cxn modelId="{AC46067D-666A-4E36-8872-53AAC37DC277}" type="presOf" srcId="{EE138B5D-1D4C-4A7E-8333-022B2224B420}" destId="{0B38489A-3A27-4553-940E-712822A598AA}" srcOrd="0" destOrd="0" presId="urn:microsoft.com/office/officeart/2005/8/layout/vList2"/>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r>
            <a:rPr lang="en-US" dirty="0"/>
            <a:t>Introduction</a:t>
          </a:r>
        </a:p>
      </dgm:t>
    </dgm:pt>
    <dgm:pt modelId="{A7ED54D5-B9AD-4206-A2F9-70C48D015EE5}" type="parTrans" cxnId="{7B75C78E-80DA-4E3A-862E-738681D43482}">
      <dgm:prSet/>
      <dgm:spPr/>
      <dgm:t>
        <a:bodyPr/>
        <a:lstStyle/>
        <a:p>
          <a:endParaRPr lang="en-US"/>
        </a:p>
      </dgm:t>
    </dgm:pt>
    <dgm:pt modelId="{3E27C0B2-9EE2-40F8-B10D-3675CCDA31D2}" type="sib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pt>
    <dgm:pt modelId="{25D0D86D-2AB7-4F6C-8E40-B5869A1B261E}" type="pres">
      <dgm:prSet presAssocID="{2822AEDF-B1EA-4B03-A180-07F6C9137C06}" presName="parentText" presStyleLbl="node1" presStyleIdx="0" presStyleCnt="1" custLinFactNeighborY="-3491">
        <dgm:presLayoutVars>
          <dgm:chMax val="0"/>
          <dgm:bulletEnabled val="1"/>
        </dgm:presLayoutVars>
      </dgm:prSet>
      <dgm:spPr/>
    </dgm:pt>
  </dgm:ptLst>
  <dgm:cxnLst>
    <dgm:cxn modelId="{AC46067D-666A-4E36-8872-53AAC37DC277}" type="presOf" srcId="{EE138B5D-1D4C-4A7E-8333-022B2224B420}" destId="{0B38489A-3A27-4553-940E-712822A598AA}" srcOrd="0" destOrd="0" presId="urn:microsoft.com/office/officeart/2005/8/layout/vList2"/>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r>
            <a:rPr lang="en-US" dirty="0"/>
            <a:t>Invasive vs Noninvasive BMI</a:t>
          </a:r>
        </a:p>
      </dgm:t>
    </dgm:pt>
    <dgm:pt modelId="{A7ED54D5-B9AD-4206-A2F9-70C48D015EE5}" type="parTrans" cxnId="{7B75C78E-80DA-4E3A-862E-738681D43482}">
      <dgm:prSet/>
      <dgm:spPr/>
      <dgm:t>
        <a:bodyPr/>
        <a:lstStyle/>
        <a:p>
          <a:endParaRPr lang="en-US"/>
        </a:p>
      </dgm:t>
    </dgm:pt>
    <dgm:pt modelId="{3E27C0B2-9EE2-40F8-B10D-3675CCDA31D2}" type="sib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pt>
    <dgm:pt modelId="{25D0D86D-2AB7-4F6C-8E40-B5869A1B261E}" type="pres">
      <dgm:prSet presAssocID="{2822AEDF-B1EA-4B03-A180-07F6C9137C06}" presName="parentText" presStyleLbl="node1" presStyleIdx="0" presStyleCnt="1" custLinFactNeighborY="-3491">
        <dgm:presLayoutVars>
          <dgm:chMax val="0"/>
          <dgm:bulletEnabled val="1"/>
        </dgm:presLayoutVars>
      </dgm:prSet>
      <dgm:spPr/>
    </dgm:pt>
  </dgm:ptLst>
  <dgm:cxnLst>
    <dgm:cxn modelId="{AC46067D-666A-4E36-8872-53AAC37DC277}" type="presOf" srcId="{EE138B5D-1D4C-4A7E-8333-022B2224B420}" destId="{0B38489A-3A27-4553-940E-712822A598AA}" srcOrd="0" destOrd="0" presId="urn:microsoft.com/office/officeart/2005/8/layout/vList2"/>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r>
            <a:rPr lang="en-US" dirty="0"/>
            <a:t>Introduction</a:t>
          </a:r>
        </a:p>
      </dgm:t>
    </dgm:pt>
    <dgm:pt modelId="{A7ED54D5-B9AD-4206-A2F9-70C48D015EE5}" type="parTrans" cxnId="{7B75C78E-80DA-4E3A-862E-738681D43482}">
      <dgm:prSet/>
      <dgm:spPr/>
      <dgm:t>
        <a:bodyPr/>
        <a:lstStyle/>
        <a:p>
          <a:endParaRPr lang="en-US"/>
        </a:p>
      </dgm:t>
    </dgm:pt>
    <dgm:pt modelId="{3E27C0B2-9EE2-40F8-B10D-3675CCDA31D2}" type="sib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pt>
    <dgm:pt modelId="{25D0D86D-2AB7-4F6C-8E40-B5869A1B261E}" type="pres">
      <dgm:prSet presAssocID="{2822AEDF-B1EA-4B03-A180-07F6C9137C06}" presName="parentText" presStyleLbl="node1" presStyleIdx="0" presStyleCnt="1" custLinFactNeighborY="-3491">
        <dgm:presLayoutVars>
          <dgm:chMax val="0"/>
          <dgm:bulletEnabled val="1"/>
        </dgm:presLayoutVars>
      </dgm:prSet>
      <dgm:spPr/>
    </dgm:pt>
  </dgm:ptLst>
  <dgm:cxnLst>
    <dgm:cxn modelId="{AC46067D-666A-4E36-8872-53AAC37DC277}" type="presOf" srcId="{EE138B5D-1D4C-4A7E-8333-022B2224B420}" destId="{0B38489A-3A27-4553-940E-712822A598AA}" srcOrd="0" destOrd="0" presId="urn:microsoft.com/office/officeart/2005/8/layout/vList2"/>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r>
            <a:rPr lang="en-US" dirty="0"/>
            <a:t>Background</a:t>
          </a:r>
        </a:p>
      </dgm:t>
    </dgm:pt>
    <dgm:pt modelId="{A7ED54D5-B9AD-4206-A2F9-70C48D015EE5}" type="parTrans" cxnId="{7B75C78E-80DA-4E3A-862E-738681D43482}">
      <dgm:prSet/>
      <dgm:spPr/>
      <dgm:t>
        <a:bodyPr/>
        <a:lstStyle/>
        <a:p>
          <a:endParaRPr lang="en-US"/>
        </a:p>
      </dgm:t>
    </dgm:pt>
    <dgm:pt modelId="{3E27C0B2-9EE2-40F8-B10D-3675CCDA31D2}" type="sib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pt>
    <dgm:pt modelId="{25D0D86D-2AB7-4F6C-8E40-B5869A1B261E}" type="pres">
      <dgm:prSet presAssocID="{2822AEDF-B1EA-4B03-A180-07F6C9137C06}" presName="parentText" presStyleLbl="node1" presStyleIdx="0" presStyleCnt="1" custLinFactNeighborY="-3491">
        <dgm:presLayoutVars>
          <dgm:chMax val="0"/>
          <dgm:bulletEnabled val="1"/>
        </dgm:presLayoutVars>
      </dgm:prSet>
      <dgm:spPr/>
    </dgm:pt>
  </dgm:ptLst>
  <dgm:cxnLst>
    <dgm:cxn modelId="{AC46067D-666A-4E36-8872-53AAC37DC277}" type="presOf" srcId="{EE138B5D-1D4C-4A7E-8333-022B2224B420}" destId="{0B38489A-3A27-4553-940E-712822A598AA}" srcOrd="0" destOrd="0" presId="urn:microsoft.com/office/officeart/2005/8/layout/vList2"/>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r>
            <a:rPr lang="en-US" dirty="0"/>
            <a:t>Background</a:t>
          </a:r>
        </a:p>
      </dgm:t>
    </dgm:pt>
    <dgm:pt modelId="{A7ED54D5-B9AD-4206-A2F9-70C48D015EE5}" type="parTrans" cxnId="{7B75C78E-80DA-4E3A-862E-738681D43482}">
      <dgm:prSet/>
      <dgm:spPr/>
      <dgm:t>
        <a:bodyPr/>
        <a:lstStyle/>
        <a:p>
          <a:endParaRPr lang="en-US"/>
        </a:p>
      </dgm:t>
    </dgm:pt>
    <dgm:pt modelId="{3E27C0B2-9EE2-40F8-B10D-3675CCDA31D2}" type="sib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pt>
    <dgm:pt modelId="{25D0D86D-2AB7-4F6C-8E40-B5869A1B261E}" type="pres">
      <dgm:prSet presAssocID="{2822AEDF-B1EA-4B03-A180-07F6C9137C06}" presName="parentText" presStyleLbl="node1" presStyleIdx="0" presStyleCnt="1" custLinFactNeighborY="-2956">
        <dgm:presLayoutVars>
          <dgm:chMax val="0"/>
          <dgm:bulletEnabled val="1"/>
        </dgm:presLayoutVars>
      </dgm:prSet>
      <dgm:spPr/>
    </dgm:pt>
  </dgm:ptLst>
  <dgm:cxnLst>
    <dgm:cxn modelId="{AC46067D-666A-4E36-8872-53AAC37DC277}" type="presOf" srcId="{EE138B5D-1D4C-4A7E-8333-022B2224B420}" destId="{0B38489A-3A27-4553-940E-712822A598AA}" srcOrd="0" destOrd="0" presId="urn:microsoft.com/office/officeart/2005/8/layout/vList2"/>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C8A58-1BE2-4979-A7D0-84563BEA3395}">
      <dsp:nvSpPr>
        <dsp:cNvPr id="0" name=""/>
        <dsp:cNvSpPr/>
      </dsp:nvSpPr>
      <dsp:spPr>
        <a:xfrm>
          <a:off x="0" y="166034"/>
          <a:ext cx="7193872" cy="1614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Arial" panose="020B0604020202020204" pitchFamily="34" charset="0"/>
              <a:cs typeface="Arial" panose="020B0604020202020204" pitchFamily="34" charset="0"/>
            </a:rPr>
            <a:t>TRANSFORMER BASED ESTIMATION OF SPOKEN SENTENCES USING ELECTROCORTICOGRAPHY</a:t>
          </a:r>
          <a:endParaRPr lang="en-US" sz="3000" kern="1200" dirty="0"/>
        </a:p>
      </dsp:txBody>
      <dsp:txXfrm>
        <a:off x="78818" y="244852"/>
        <a:ext cx="7036236" cy="145696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0"/>
          <a:ext cx="10515600" cy="13191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Methodology</a:t>
          </a:r>
        </a:p>
      </dsp:txBody>
      <dsp:txXfrm>
        <a:off x="64397" y="64397"/>
        <a:ext cx="10386806" cy="119038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0"/>
          <a:ext cx="10515600" cy="13191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Model Architecture</a:t>
          </a:r>
        </a:p>
      </dsp:txBody>
      <dsp:txXfrm>
        <a:off x="64397" y="64397"/>
        <a:ext cx="10386806" cy="119038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0"/>
          <a:ext cx="10515600" cy="13191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Neural Network Architecture</a:t>
          </a:r>
        </a:p>
      </dsp:txBody>
      <dsp:txXfrm>
        <a:off x="64397" y="64397"/>
        <a:ext cx="10386806" cy="119038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0"/>
          <a:ext cx="10515600" cy="13191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Transformer Model</a:t>
          </a:r>
        </a:p>
      </dsp:txBody>
      <dsp:txXfrm>
        <a:off x="64397" y="64397"/>
        <a:ext cx="10386806" cy="119038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0"/>
          <a:ext cx="10515600" cy="13191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Transformer Model</a:t>
          </a:r>
        </a:p>
      </dsp:txBody>
      <dsp:txXfrm>
        <a:off x="64397" y="64397"/>
        <a:ext cx="10386806" cy="119038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0"/>
          <a:ext cx="10515600" cy="13191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Transformer Model</a:t>
          </a:r>
        </a:p>
      </dsp:txBody>
      <dsp:txXfrm>
        <a:off x="64397" y="64397"/>
        <a:ext cx="10386806" cy="119038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6387"/>
          <a:ext cx="10515600" cy="13191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b="0" i="0" kern="1200" dirty="0"/>
            <a:t>Long short-term memory (</a:t>
          </a:r>
          <a:r>
            <a:rPr lang="en-US" sz="5500" kern="1200" dirty="0"/>
            <a:t>LSTM)</a:t>
          </a:r>
        </a:p>
      </dsp:txBody>
      <dsp:txXfrm>
        <a:off x="64397" y="70784"/>
        <a:ext cx="10386806" cy="119038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0"/>
          <a:ext cx="10515600" cy="13191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Methods</a:t>
          </a:r>
        </a:p>
      </dsp:txBody>
      <dsp:txXfrm>
        <a:off x="64397" y="64397"/>
        <a:ext cx="10386806" cy="119038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0"/>
          <a:ext cx="10515600" cy="13191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Method and Analysis</a:t>
          </a:r>
        </a:p>
      </dsp:txBody>
      <dsp:txXfrm>
        <a:off x="64397" y="64397"/>
        <a:ext cx="10386806" cy="119038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0"/>
          <a:ext cx="10515600" cy="13191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Method and Analysis</a:t>
          </a:r>
        </a:p>
      </dsp:txBody>
      <dsp:txXfrm>
        <a:off x="64397" y="64397"/>
        <a:ext cx="10386806" cy="11903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1D43E-17BB-491E-9A7F-0AB53728712A}">
      <dsp:nvSpPr>
        <dsp:cNvPr id="0" name=""/>
        <dsp:cNvSpPr/>
      </dsp:nvSpPr>
      <dsp:spPr>
        <a:xfrm>
          <a:off x="1665173" y="22"/>
          <a:ext cx="1873320" cy="90939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BY</a:t>
          </a:r>
        </a:p>
      </dsp:txBody>
      <dsp:txXfrm>
        <a:off x="1709566" y="44415"/>
        <a:ext cx="1784534" cy="820611"/>
      </dsp:txXfrm>
    </dsp:sp>
    <dsp:sp modelId="{EE2071EF-635D-4D34-8E4E-FE473D25FDD5}">
      <dsp:nvSpPr>
        <dsp:cNvPr id="0" name=""/>
        <dsp:cNvSpPr/>
      </dsp:nvSpPr>
      <dsp:spPr>
        <a:xfrm>
          <a:off x="1665173" y="954890"/>
          <a:ext cx="1873320" cy="90939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KRISHNAVENI KATTA</a:t>
          </a:r>
        </a:p>
      </dsp:txBody>
      <dsp:txXfrm>
        <a:off x="1709566" y="999283"/>
        <a:ext cx="1784534" cy="82061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0"/>
          <a:ext cx="10515600" cy="13191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Method and Analysis</a:t>
          </a:r>
        </a:p>
      </dsp:txBody>
      <dsp:txXfrm>
        <a:off x="64397" y="64397"/>
        <a:ext cx="10386806" cy="119038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0"/>
          <a:ext cx="10515600" cy="13191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Results</a:t>
          </a:r>
        </a:p>
      </dsp:txBody>
      <dsp:txXfrm>
        <a:off x="64397" y="64397"/>
        <a:ext cx="10386806" cy="119038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0"/>
          <a:ext cx="10515600" cy="13191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Discussions</a:t>
          </a:r>
        </a:p>
      </dsp:txBody>
      <dsp:txXfrm>
        <a:off x="64397" y="64397"/>
        <a:ext cx="10386806" cy="1190381"/>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0"/>
          <a:ext cx="10515600" cy="13191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Conclusion</a:t>
          </a:r>
        </a:p>
      </dsp:txBody>
      <dsp:txXfrm>
        <a:off x="64397" y="64397"/>
        <a:ext cx="10386806" cy="119038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0"/>
          <a:ext cx="10515600" cy="13191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References</a:t>
          </a:r>
        </a:p>
      </dsp:txBody>
      <dsp:txXfrm>
        <a:off x="64397" y="64397"/>
        <a:ext cx="10386806" cy="11903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BB8B6-EBBD-427E-B878-5F141D0BB629}">
      <dsp:nvSpPr>
        <dsp:cNvPr id="0" name=""/>
        <dsp:cNvSpPr/>
      </dsp:nvSpPr>
      <dsp:spPr>
        <a:xfrm>
          <a:off x="401037" y="1809"/>
          <a:ext cx="870679" cy="8706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C6C0AC-E53D-447D-A4AB-BE3E98B8228F}">
      <dsp:nvSpPr>
        <dsp:cNvPr id="0" name=""/>
        <dsp:cNvSpPr/>
      </dsp:nvSpPr>
      <dsp:spPr>
        <a:xfrm>
          <a:off x="586592" y="187364"/>
          <a:ext cx="499570" cy="499570"/>
        </a:xfrm>
        <a:prstGeom prst="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3101AB-59F7-42B3-B20D-8FA731405595}">
      <dsp:nvSpPr>
        <dsp:cNvPr id="0" name=""/>
        <dsp:cNvSpPr/>
      </dsp:nvSpPr>
      <dsp:spPr>
        <a:xfrm>
          <a:off x="122705"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Introduction</a:t>
          </a:r>
          <a:endParaRPr lang="en-US" sz="1700" kern="1200" dirty="0"/>
        </a:p>
      </dsp:txBody>
      <dsp:txXfrm>
        <a:off x="122705" y="1143684"/>
        <a:ext cx="1427343" cy="570937"/>
      </dsp:txXfrm>
    </dsp:sp>
    <dsp:sp modelId="{0BFD3B42-7235-46A9-A822-9F023BA1938B}">
      <dsp:nvSpPr>
        <dsp:cNvPr id="0" name=""/>
        <dsp:cNvSpPr/>
      </dsp:nvSpPr>
      <dsp:spPr>
        <a:xfrm>
          <a:off x="2078166" y="1809"/>
          <a:ext cx="870679" cy="87067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30290B-8333-42A5-B735-E157F6B88052}">
      <dsp:nvSpPr>
        <dsp:cNvPr id="0" name=""/>
        <dsp:cNvSpPr/>
      </dsp:nvSpPr>
      <dsp:spPr>
        <a:xfrm>
          <a:off x="2263721" y="187364"/>
          <a:ext cx="499570" cy="499570"/>
        </a:xfrm>
        <a:prstGeom prst="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E6E015-FEC1-4A5E-B47A-F894C5ADF551}">
      <dsp:nvSpPr>
        <dsp:cNvPr id="0" name=""/>
        <dsp:cNvSpPr/>
      </dsp:nvSpPr>
      <dsp:spPr>
        <a:xfrm>
          <a:off x="1799834"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Background</a:t>
          </a:r>
          <a:endParaRPr lang="en-US" sz="1700" kern="1200" dirty="0"/>
        </a:p>
      </dsp:txBody>
      <dsp:txXfrm>
        <a:off x="1799834" y="1143684"/>
        <a:ext cx="1427343" cy="570937"/>
      </dsp:txXfrm>
    </dsp:sp>
    <dsp:sp modelId="{A9AE98E3-041A-4E7F-AA4F-D9A029AE82FE}">
      <dsp:nvSpPr>
        <dsp:cNvPr id="0" name=""/>
        <dsp:cNvSpPr/>
      </dsp:nvSpPr>
      <dsp:spPr>
        <a:xfrm>
          <a:off x="3755295" y="1809"/>
          <a:ext cx="870679" cy="87067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2F62D9-6BB3-489D-BF74-C131CA073A6C}">
      <dsp:nvSpPr>
        <dsp:cNvPr id="0" name=""/>
        <dsp:cNvSpPr/>
      </dsp:nvSpPr>
      <dsp:spPr>
        <a:xfrm>
          <a:off x="3940850" y="187364"/>
          <a:ext cx="499570" cy="499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328CB3-6766-49D7-80FA-C9571449B5E3}">
      <dsp:nvSpPr>
        <dsp:cNvPr id="0" name=""/>
        <dsp:cNvSpPr/>
      </dsp:nvSpPr>
      <dsp:spPr>
        <a:xfrm>
          <a:off x="3476963"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Methodology</a:t>
          </a:r>
          <a:endParaRPr lang="en-US" sz="1700" kern="1200" dirty="0"/>
        </a:p>
      </dsp:txBody>
      <dsp:txXfrm>
        <a:off x="3476963" y="1143684"/>
        <a:ext cx="1427343" cy="570937"/>
      </dsp:txXfrm>
    </dsp:sp>
    <dsp:sp modelId="{DF03DD07-597A-4299-A27E-C12D79437EBE}">
      <dsp:nvSpPr>
        <dsp:cNvPr id="0" name=""/>
        <dsp:cNvSpPr/>
      </dsp:nvSpPr>
      <dsp:spPr>
        <a:xfrm>
          <a:off x="5432424" y="1809"/>
          <a:ext cx="870679" cy="87067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B3AB8C-6837-4202-897E-FA44036F3E36}">
      <dsp:nvSpPr>
        <dsp:cNvPr id="0" name=""/>
        <dsp:cNvSpPr/>
      </dsp:nvSpPr>
      <dsp:spPr>
        <a:xfrm>
          <a:off x="5617979" y="187364"/>
          <a:ext cx="499570" cy="499570"/>
        </a:xfrm>
        <a:prstGeom prst="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3C2D06-8EDF-4CC3-A237-20D31338E44E}">
      <dsp:nvSpPr>
        <dsp:cNvPr id="0" name=""/>
        <dsp:cNvSpPr/>
      </dsp:nvSpPr>
      <dsp:spPr>
        <a:xfrm>
          <a:off x="5154092"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Results</a:t>
          </a:r>
          <a:endParaRPr lang="en-US" sz="1700" kern="1200" dirty="0"/>
        </a:p>
      </dsp:txBody>
      <dsp:txXfrm>
        <a:off x="5154092" y="1143684"/>
        <a:ext cx="1427343" cy="570937"/>
      </dsp:txXfrm>
    </dsp:sp>
    <dsp:sp modelId="{DDB3A21A-656D-457E-9256-F7BCDBB5CD34}">
      <dsp:nvSpPr>
        <dsp:cNvPr id="0" name=""/>
        <dsp:cNvSpPr/>
      </dsp:nvSpPr>
      <dsp:spPr>
        <a:xfrm>
          <a:off x="7109553" y="1809"/>
          <a:ext cx="870679" cy="87067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632571-AF75-4F9B-B39B-58CD0B618EF6}">
      <dsp:nvSpPr>
        <dsp:cNvPr id="0" name=""/>
        <dsp:cNvSpPr/>
      </dsp:nvSpPr>
      <dsp:spPr>
        <a:xfrm>
          <a:off x="7295108" y="187364"/>
          <a:ext cx="499570" cy="499570"/>
        </a:xfrm>
        <a:prstGeom prst="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72754D-0BCC-4B44-9B00-C3882B15324B}">
      <dsp:nvSpPr>
        <dsp:cNvPr id="0" name=""/>
        <dsp:cNvSpPr/>
      </dsp:nvSpPr>
      <dsp:spPr>
        <a:xfrm>
          <a:off x="6831221"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Discussions</a:t>
          </a:r>
          <a:endParaRPr lang="en-US" sz="1700" kern="1200" dirty="0"/>
        </a:p>
      </dsp:txBody>
      <dsp:txXfrm>
        <a:off x="6831221" y="1143684"/>
        <a:ext cx="1427343" cy="570937"/>
      </dsp:txXfrm>
    </dsp:sp>
    <dsp:sp modelId="{456A6ED9-FE37-429E-B111-47D1F02AE81F}">
      <dsp:nvSpPr>
        <dsp:cNvPr id="0" name=""/>
        <dsp:cNvSpPr/>
      </dsp:nvSpPr>
      <dsp:spPr>
        <a:xfrm>
          <a:off x="8786682" y="1809"/>
          <a:ext cx="870679" cy="8706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B5F48A-1739-42C4-A645-BAF97DB112CA}">
      <dsp:nvSpPr>
        <dsp:cNvPr id="0" name=""/>
        <dsp:cNvSpPr/>
      </dsp:nvSpPr>
      <dsp:spPr>
        <a:xfrm>
          <a:off x="8972237" y="187364"/>
          <a:ext cx="499570" cy="499570"/>
        </a:xfrm>
        <a:prstGeom prst="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E7B063-F792-4CEA-9851-17BAB7F5539F}">
      <dsp:nvSpPr>
        <dsp:cNvPr id="0" name=""/>
        <dsp:cNvSpPr/>
      </dsp:nvSpPr>
      <dsp:spPr>
        <a:xfrm>
          <a:off x="8508350"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Conclusion</a:t>
          </a:r>
          <a:endParaRPr lang="en-US" sz="1700" kern="1200" dirty="0"/>
        </a:p>
      </dsp:txBody>
      <dsp:txXfrm>
        <a:off x="8508350" y="1143684"/>
        <a:ext cx="1427343" cy="570937"/>
      </dsp:txXfrm>
    </dsp:sp>
    <dsp:sp modelId="{554C89DA-B87E-4466-9D99-8E2217C0D5B0}">
      <dsp:nvSpPr>
        <dsp:cNvPr id="0" name=""/>
        <dsp:cNvSpPr/>
      </dsp:nvSpPr>
      <dsp:spPr>
        <a:xfrm>
          <a:off x="4593860" y="2071457"/>
          <a:ext cx="870679" cy="87067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D031A7-2530-461B-9E75-79B8F5909CA1}">
      <dsp:nvSpPr>
        <dsp:cNvPr id="0" name=""/>
        <dsp:cNvSpPr/>
      </dsp:nvSpPr>
      <dsp:spPr>
        <a:xfrm>
          <a:off x="4779414" y="2257012"/>
          <a:ext cx="499570" cy="499570"/>
        </a:xfrm>
        <a:prstGeom prst="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B6B4F1-01E6-49D1-A27C-6EA78BD65D92}">
      <dsp:nvSpPr>
        <dsp:cNvPr id="0" name=""/>
        <dsp:cNvSpPr/>
      </dsp:nvSpPr>
      <dsp:spPr>
        <a:xfrm>
          <a:off x="4315528" y="3213332"/>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References</a:t>
          </a:r>
          <a:endParaRPr lang="en-US" sz="1700" kern="1200" dirty="0"/>
        </a:p>
      </dsp:txBody>
      <dsp:txXfrm>
        <a:off x="4315528" y="3213332"/>
        <a:ext cx="1427343" cy="5709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0"/>
          <a:ext cx="10515600" cy="13191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solidFill>
                <a:schemeClr val="bg1"/>
              </a:solidFill>
            </a:rPr>
            <a:t>OVERVIEW</a:t>
          </a:r>
        </a:p>
      </dsp:txBody>
      <dsp:txXfrm>
        <a:off x="64397" y="64397"/>
        <a:ext cx="10386806" cy="11903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0"/>
          <a:ext cx="10515600" cy="13191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Introduction</a:t>
          </a:r>
        </a:p>
      </dsp:txBody>
      <dsp:txXfrm>
        <a:off x="64397" y="64397"/>
        <a:ext cx="10386806" cy="11903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0"/>
          <a:ext cx="10515600" cy="13191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Invasive vs Noninvasive BMI</a:t>
          </a:r>
        </a:p>
      </dsp:txBody>
      <dsp:txXfrm>
        <a:off x="64397" y="64397"/>
        <a:ext cx="10386806" cy="119038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0"/>
          <a:ext cx="10515600" cy="13191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Introduction</a:t>
          </a:r>
        </a:p>
      </dsp:txBody>
      <dsp:txXfrm>
        <a:off x="64397" y="64397"/>
        <a:ext cx="10386806" cy="11903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0"/>
          <a:ext cx="10515600" cy="13191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Background</a:t>
          </a:r>
        </a:p>
      </dsp:txBody>
      <dsp:txXfrm>
        <a:off x="64397" y="64397"/>
        <a:ext cx="10386806" cy="119038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0"/>
          <a:ext cx="10515600" cy="13191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Background</a:t>
          </a:r>
        </a:p>
      </dsp:txBody>
      <dsp:txXfrm>
        <a:off x="64397" y="64397"/>
        <a:ext cx="10386806" cy="11903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4629A0-76C6-4B05-78CE-76EF852FAA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0C0B788-BD7A-0945-6E92-F045B7165F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4F8D43-CAD0-4A9A-841A-A4AA436341D3}" type="datetimeFigureOut">
              <a:rPr lang="en-US" smtClean="0"/>
              <a:t>2/18/2024</a:t>
            </a:fld>
            <a:endParaRPr lang="en-US"/>
          </a:p>
        </p:txBody>
      </p:sp>
      <p:sp>
        <p:nvSpPr>
          <p:cNvPr id="4" name="Footer Placeholder 3">
            <a:extLst>
              <a:ext uri="{FF2B5EF4-FFF2-40B4-BE49-F238E27FC236}">
                <a16:creationId xmlns:a16="http://schemas.microsoft.com/office/drawing/2014/main" id="{4AC3A1FB-F9B5-37D4-9D96-B4179329432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BIOE 6306 FALL 2022</a:t>
            </a:r>
          </a:p>
        </p:txBody>
      </p:sp>
      <p:sp>
        <p:nvSpPr>
          <p:cNvPr id="5" name="Slide Number Placeholder 4">
            <a:extLst>
              <a:ext uri="{FF2B5EF4-FFF2-40B4-BE49-F238E27FC236}">
                <a16:creationId xmlns:a16="http://schemas.microsoft.com/office/drawing/2014/main" id="{AD68B2CA-2A19-CEA4-2592-B769497266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AFB769-F29B-4B2F-A005-2D3603C93670}" type="slidenum">
              <a:rPr lang="en-US" smtClean="0"/>
              <a:t>‹#›</a:t>
            </a:fld>
            <a:endParaRPr lang="en-US"/>
          </a:p>
        </p:txBody>
      </p:sp>
    </p:spTree>
    <p:extLst>
      <p:ext uri="{BB962C8B-B14F-4D97-AF65-F5344CB8AC3E}">
        <p14:creationId xmlns:p14="http://schemas.microsoft.com/office/powerpoint/2010/main" val="130098209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1C8E6-8A97-4117-8F99-CCA54121D0B5}" type="datetimeFigureOut">
              <a:rPr lang="en-US" smtClean="0"/>
              <a:t>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BIOE 6306 FALL 2022</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5447B-5546-484B-A7BD-37C136A0B4A3}" type="slidenum">
              <a:rPr lang="en-US" smtClean="0"/>
              <a:t>‹#›</a:t>
            </a:fld>
            <a:endParaRPr lang="en-US"/>
          </a:p>
        </p:txBody>
      </p:sp>
    </p:spTree>
    <p:extLst>
      <p:ext uri="{BB962C8B-B14F-4D97-AF65-F5344CB8AC3E}">
        <p14:creationId xmlns:p14="http://schemas.microsoft.com/office/powerpoint/2010/main" val="171234409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65263C-5A59-4238-912F-D8A22D4ED63C}" type="datetime1">
              <a:rPr lang="en-US" smtClean="0"/>
              <a:t>2/18/2024</a:t>
            </a:fld>
            <a:endParaRPr lang="en-US" dirty="0"/>
          </a:p>
        </p:txBody>
      </p:sp>
      <p:sp>
        <p:nvSpPr>
          <p:cNvPr id="5" name="Footer Placeholder 4"/>
          <p:cNvSpPr>
            <a:spLocks noGrp="1"/>
          </p:cNvSpPr>
          <p:nvPr>
            <p:ph type="ftr" sz="quarter" idx="11"/>
          </p:nvPr>
        </p:nvSpPr>
        <p:spPr/>
        <p:txBody>
          <a:bodyPr/>
          <a:lstStyle/>
          <a:p>
            <a:r>
              <a:rPr lang="en-US"/>
              <a:t>BIOE 6305 FALL 2022</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924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8048CD-CD58-49CB-895A-CCF57A4E04CE}" type="datetime1">
              <a:rPr lang="en-US" smtClean="0"/>
              <a:t>2/18/2024</a:t>
            </a:fld>
            <a:endParaRPr lang="en-US" dirty="0"/>
          </a:p>
        </p:txBody>
      </p:sp>
      <p:sp>
        <p:nvSpPr>
          <p:cNvPr id="5" name="Footer Placeholder 4"/>
          <p:cNvSpPr>
            <a:spLocks noGrp="1"/>
          </p:cNvSpPr>
          <p:nvPr>
            <p:ph type="ftr" sz="quarter" idx="11"/>
          </p:nvPr>
        </p:nvSpPr>
        <p:spPr/>
        <p:txBody>
          <a:bodyPr/>
          <a:lstStyle/>
          <a:p>
            <a:r>
              <a:rPr lang="en-US"/>
              <a:t>BIOE 6305 FALL 2022</a:t>
            </a:r>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250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47F19-F5DB-4F3C-AABD-0772E4B88353}" type="datetime1">
              <a:rPr lang="en-US" smtClean="0"/>
              <a:t>2/18/2024</a:t>
            </a:fld>
            <a:endParaRPr lang="en-US" dirty="0"/>
          </a:p>
        </p:txBody>
      </p:sp>
      <p:sp>
        <p:nvSpPr>
          <p:cNvPr id="5" name="Footer Placeholder 4"/>
          <p:cNvSpPr>
            <a:spLocks noGrp="1"/>
          </p:cNvSpPr>
          <p:nvPr>
            <p:ph type="ftr" sz="quarter" idx="11"/>
          </p:nvPr>
        </p:nvSpPr>
        <p:spPr/>
        <p:txBody>
          <a:bodyPr/>
          <a:lstStyle/>
          <a:p>
            <a:r>
              <a:rPr lang="en-US"/>
              <a:t>BIOE 6305 FALL 2022</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11671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06BD8-EE67-48B4-8C7C-3E4311EE4007}" type="datetime1">
              <a:rPr lang="en-US" smtClean="0"/>
              <a:t>2/18/2024</a:t>
            </a:fld>
            <a:endParaRPr lang="en-US" dirty="0"/>
          </a:p>
        </p:txBody>
      </p:sp>
      <p:sp>
        <p:nvSpPr>
          <p:cNvPr id="5" name="Footer Placeholder 4"/>
          <p:cNvSpPr>
            <a:spLocks noGrp="1"/>
          </p:cNvSpPr>
          <p:nvPr>
            <p:ph type="ftr" sz="quarter" idx="11"/>
          </p:nvPr>
        </p:nvSpPr>
        <p:spPr/>
        <p:txBody>
          <a:bodyPr/>
          <a:lstStyle/>
          <a:p>
            <a:r>
              <a:rPr lang="en-US"/>
              <a:t>BIOE 6305 FALL 2022</a:t>
            </a:r>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4468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8E49D-04D2-4873-AC40-F3F5BCA1D448}" type="datetime1">
              <a:rPr lang="en-US" smtClean="0"/>
              <a:t>2/18/2024</a:t>
            </a:fld>
            <a:endParaRPr lang="en-US" dirty="0"/>
          </a:p>
        </p:txBody>
      </p:sp>
      <p:sp>
        <p:nvSpPr>
          <p:cNvPr id="5" name="Footer Placeholder 4"/>
          <p:cNvSpPr>
            <a:spLocks noGrp="1"/>
          </p:cNvSpPr>
          <p:nvPr>
            <p:ph type="ftr" sz="quarter" idx="11"/>
          </p:nvPr>
        </p:nvSpPr>
        <p:spPr/>
        <p:txBody>
          <a:bodyPr/>
          <a:lstStyle/>
          <a:p>
            <a:r>
              <a:rPr lang="en-US"/>
              <a:t>BIOE 6305 FALL 2022</a:t>
            </a:r>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414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4505CE-26FA-444D-A3C5-D68BD7DF2A69}" type="datetime1">
              <a:rPr lang="en-US" smtClean="0"/>
              <a:t>2/18/2024</a:t>
            </a:fld>
            <a:endParaRPr lang="en-US" dirty="0"/>
          </a:p>
        </p:txBody>
      </p:sp>
      <p:sp>
        <p:nvSpPr>
          <p:cNvPr id="6" name="Footer Placeholder 5"/>
          <p:cNvSpPr>
            <a:spLocks noGrp="1"/>
          </p:cNvSpPr>
          <p:nvPr>
            <p:ph type="ftr" sz="quarter" idx="11"/>
          </p:nvPr>
        </p:nvSpPr>
        <p:spPr/>
        <p:txBody>
          <a:bodyPr/>
          <a:lstStyle/>
          <a:p>
            <a:r>
              <a:rPr lang="en-US"/>
              <a:t>BIOE 6305 FALL 2022</a:t>
            </a:r>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30011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99FA7F-0D2A-4124-97A8-477E1AC82FFD}" type="datetime1">
              <a:rPr lang="en-US" smtClean="0"/>
              <a:t>2/18/2024</a:t>
            </a:fld>
            <a:endParaRPr lang="en-US" dirty="0"/>
          </a:p>
        </p:txBody>
      </p:sp>
      <p:sp>
        <p:nvSpPr>
          <p:cNvPr id="8" name="Footer Placeholder 7"/>
          <p:cNvSpPr>
            <a:spLocks noGrp="1"/>
          </p:cNvSpPr>
          <p:nvPr>
            <p:ph type="ftr" sz="quarter" idx="11"/>
          </p:nvPr>
        </p:nvSpPr>
        <p:spPr/>
        <p:txBody>
          <a:bodyPr/>
          <a:lstStyle/>
          <a:p>
            <a:r>
              <a:rPr lang="en-US"/>
              <a:t>BIOE 6305 FALL 2022</a:t>
            </a:r>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0835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1F166A-EFC8-4372-A7B4-BFBEED7701FE}" type="datetime1">
              <a:rPr lang="en-US" smtClean="0"/>
              <a:t>2/18/2024</a:t>
            </a:fld>
            <a:endParaRPr lang="en-US" dirty="0"/>
          </a:p>
        </p:txBody>
      </p:sp>
      <p:sp>
        <p:nvSpPr>
          <p:cNvPr id="4" name="Footer Placeholder 3"/>
          <p:cNvSpPr>
            <a:spLocks noGrp="1"/>
          </p:cNvSpPr>
          <p:nvPr>
            <p:ph type="ftr" sz="quarter" idx="11"/>
          </p:nvPr>
        </p:nvSpPr>
        <p:spPr/>
        <p:txBody>
          <a:bodyPr/>
          <a:lstStyle/>
          <a:p>
            <a:r>
              <a:rPr lang="en-US"/>
              <a:t>BIOE 6305 FALL 2022</a:t>
            </a:r>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9474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64E3539-C280-481C-B2B4-F7D930E226F7}" type="datetime1">
              <a:rPr lang="en-US" smtClean="0"/>
              <a:t>2/18/2024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BIOE 6305 FALL 2022</a:t>
            </a:r>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91275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9608AE5-D568-405E-82F5-90E4FE5AF209}" type="datetime1">
              <a:rPr lang="en-US" smtClean="0"/>
              <a:t>2/18/2024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BIOE 6305 FALL 2022</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88971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35CC0E-2EA7-4D73-B90D-3DFDD16B6FE9}" type="datetime1">
              <a:rPr lang="en-US" smtClean="0"/>
              <a:t>2/18/2024</a:t>
            </a:fld>
            <a:endParaRPr lang="en-US" dirty="0"/>
          </a:p>
        </p:txBody>
      </p:sp>
      <p:sp>
        <p:nvSpPr>
          <p:cNvPr id="6" name="Footer Placeholder 5"/>
          <p:cNvSpPr>
            <a:spLocks noGrp="1"/>
          </p:cNvSpPr>
          <p:nvPr>
            <p:ph type="ftr" sz="quarter" idx="11"/>
          </p:nvPr>
        </p:nvSpPr>
        <p:spPr/>
        <p:txBody>
          <a:bodyPr/>
          <a:lstStyle/>
          <a:p>
            <a:r>
              <a:rPr lang="en-US"/>
              <a:t>BIOE 6305 FALL 2022</a:t>
            </a:r>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2368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C8D11E4-A791-4689-B6A9-CD68C047881E}" type="datetime1">
              <a:rPr lang="en-US" smtClean="0"/>
              <a:t>2/18/2024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BIOE 6305 FALL 2022</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lgn="l"/>
            <a:fld id="{FAEF9944-A4F6-4C59-AEBD-678D6480B8EA}" type="slidenum">
              <a:rPr lang="en-US" smtClean="0"/>
              <a:pPr algn="l"/>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866922"/>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emf"/><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7.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8.png"/><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9.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14.xml"/><Relationship Id="rId7" Type="http://schemas.openxmlformats.org/officeDocument/2006/relationships/image" Target="../media/image10.png"/><Relationship Id="rId2" Type="http://schemas.openxmlformats.org/officeDocument/2006/relationships/diagramData" Target="../diagrams/data14.xml"/><Relationship Id="rId1" Type="http://schemas.openxmlformats.org/officeDocument/2006/relationships/slideLayout" Target="../slideLayouts/slideLayout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2.png"/><Relationship Id="rId2" Type="http://schemas.openxmlformats.org/officeDocument/2006/relationships/diagramData" Target="../diagrams/data15.xml"/><Relationship Id="rId1" Type="http://schemas.openxmlformats.org/officeDocument/2006/relationships/slideLayout" Target="../slideLayouts/slideLayout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16.xml"/><Relationship Id="rId7" Type="http://schemas.openxmlformats.org/officeDocument/2006/relationships/image" Target="../media/image13.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8.png"/><Relationship Id="rId2" Type="http://schemas.openxmlformats.org/officeDocument/2006/relationships/diagramData" Target="../diagrams/data17.xml"/><Relationship Id="rId1" Type="http://schemas.openxmlformats.org/officeDocument/2006/relationships/slideLayout" Target="../slideLayouts/slideLayout4.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8.png"/><Relationship Id="rId2" Type="http://schemas.openxmlformats.org/officeDocument/2006/relationships/diagramData" Target="../diagrams/data18.xml"/><Relationship Id="rId1" Type="http://schemas.openxmlformats.org/officeDocument/2006/relationships/slideLayout" Target="../slideLayouts/slideLayout4.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15.png"/><Relationship Id="rId2" Type="http://schemas.openxmlformats.org/officeDocument/2006/relationships/diagramData" Target="../diagrams/data19.xml"/><Relationship Id="rId1" Type="http://schemas.openxmlformats.org/officeDocument/2006/relationships/slideLayout" Target="../slideLayouts/slideLayout4.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16.png"/><Relationship Id="rId2" Type="http://schemas.openxmlformats.org/officeDocument/2006/relationships/diagramData" Target="../diagrams/data20.xml"/><Relationship Id="rId1" Type="http://schemas.openxmlformats.org/officeDocument/2006/relationships/slideLayout" Target="../slideLayouts/slideLayout4.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4.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4.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6.xml"/><Relationship Id="rId7" Type="http://schemas.openxmlformats.org/officeDocument/2006/relationships/image" Target="../media/image5.png"/><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083115418"/>
              </p:ext>
            </p:extLst>
          </p:nvPr>
        </p:nvGraphicFramePr>
        <p:xfrm>
          <a:off x="2394011" y="2391870"/>
          <a:ext cx="7193872" cy="1780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58CB7BB6-C5BC-46C0-B640-A960AB4D8FB2}"/>
              </a:ext>
            </a:extLst>
          </p:cNvPr>
          <p:cNvGraphicFramePr/>
          <p:nvPr>
            <p:extLst>
              <p:ext uri="{D42A27DB-BD31-4B8C-83A1-F6EECF244321}">
                <p14:modId xmlns:p14="http://schemas.microsoft.com/office/powerpoint/2010/main" val="1929078670"/>
              </p:ext>
            </p:extLst>
          </p:nvPr>
        </p:nvGraphicFramePr>
        <p:xfrm>
          <a:off x="3966965" y="4358935"/>
          <a:ext cx="5203668" cy="18643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Footer Placeholder 1">
            <a:extLst>
              <a:ext uri="{FF2B5EF4-FFF2-40B4-BE49-F238E27FC236}">
                <a16:creationId xmlns:a16="http://schemas.microsoft.com/office/drawing/2014/main" id="{605E5096-284A-4344-AE2C-ECFE2405A74F}"/>
              </a:ext>
            </a:extLst>
          </p:cNvPr>
          <p:cNvSpPr>
            <a:spLocks noGrp="1"/>
          </p:cNvSpPr>
          <p:nvPr>
            <p:ph type="ftr" sz="quarter" idx="11"/>
          </p:nvPr>
        </p:nvSpPr>
        <p:spPr/>
        <p:txBody>
          <a:bodyPr/>
          <a:lstStyle/>
          <a:p>
            <a:r>
              <a:rPr lang="en-US" dirty="0" err="1">
                <a:latin typeface="Arial" panose="020B0604020202020204" pitchFamily="34" charset="0"/>
                <a:cs typeface="Arial" panose="020B0604020202020204" pitchFamily="34" charset="0"/>
              </a:rPr>
              <a:t>i</a:t>
            </a:r>
            <a:endParaRPr lang="en-US"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4AFFCDA3-F7FC-4E25-A7F0-578206CFD7B2}"/>
              </a:ext>
            </a:extLst>
          </p:cNvPr>
          <p:cNvSpPr>
            <a:spLocks noGrp="1"/>
          </p:cNvSpPr>
          <p:nvPr>
            <p:ph type="sldNum" sz="quarter" idx="12"/>
          </p:nvPr>
        </p:nvSpPr>
        <p:spPr/>
        <p:txBody>
          <a:bodyPr/>
          <a:lstStyle/>
          <a:p>
            <a:fld id="{72BD3ABF-95BF-4D4C-AEC9-78E4AC4BF68B}" type="slidenum">
              <a:rPr lang="en-US" smtClean="0">
                <a:latin typeface="Arial" panose="020B0604020202020204" pitchFamily="34" charset="0"/>
                <a:cs typeface="Arial" panose="020B0604020202020204" pitchFamily="34" charset="0"/>
              </a:rPr>
              <a:t>1</a:t>
            </a:fld>
            <a:endParaRPr lang="en-U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8D3F6DF-FD79-4ACA-9BF0-A5F4AAF51E4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04117" y="319445"/>
            <a:ext cx="6471789" cy="2096260"/>
          </a:xfrm>
          <a:prstGeom prst="rect">
            <a:avLst/>
          </a:prstGeom>
        </p:spPr>
      </p:pic>
    </p:spTree>
    <p:extLst>
      <p:ext uri="{BB962C8B-B14F-4D97-AF65-F5344CB8AC3E}">
        <p14:creationId xmlns:p14="http://schemas.microsoft.com/office/powerpoint/2010/main" val="1990604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1800" b="0" i="0" u="none" strike="noStrike" baseline="0" dirty="0">
                <a:latin typeface="Arial" panose="020B0604020202020204" pitchFamily="34" charset="0"/>
                <a:cs typeface="Arial" panose="020B0604020202020204" pitchFamily="34" charset="0"/>
              </a:rPr>
              <a:t>This is the model architecture and decoding pipeline. The details of the Transformer encoder in the proposed neural network, which is the most unique characteristic of this network.</a:t>
            </a:r>
          </a:p>
          <a:p>
            <a:pPr algn="just">
              <a:buFont typeface="Wingdings" panose="05000000000000000000" pitchFamily="2" charset="2"/>
              <a:buChar char="Ø"/>
            </a:pPr>
            <a:endParaRPr lang="en-US" sz="1800" b="0" i="0" u="none" strike="noStrike" baseline="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b="0" i="0" u="none" strike="noStrike" baseline="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b="0" i="0" u="none" strike="noStrike" baseline="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b="0" i="0" u="none" strike="noStrike" baseline="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536AF398-E40F-7336-5EAB-1F88121B19C2}"/>
              </a:ext>
            </a:extLst>
          </p:cNvPr>
          <p:cNvSpPr>
            <a:spLocks noGrp="1"/>
          </p:cNvSpPr>
          <p:nvPr>
            <p:ph type="ftr" sz="quarter" idx="11"/>
          </p:nvPr>
        </p:nvSpPr>
        <p:spPr/>
        <p:txBody>
          <a:bodyPr/>
          <a:lstStyle/>
          <a:p>
            <a:r>
              <a:rPr lang="en-US"/>
              <a:t>BIOE 6305 FALL 2022</a:t>
            </a:r>
            <a:endParaRPr lang="en-US" dirty="0"/>
          </a:p>
        </p:txBody>
      </p:sp>
      <p:sp>
        <p:nvSpPr>
          <p:cNvPr id="11" name="Slide Number Placeholder 10">
            <a:extLst>
              <a:ext uri="{FF2B5EF4-FFF2-40B4-BE49-F238E27FC236}">
                <a16:creationId xmlns:a16="http://schemas.microsoft.com/office/drawing/2014/main" id="{4ED9AAC1-2D47-FB7F-EE60-370503ED59A9}"/>
              </a:ext>
            </a:extLst>
          </p:cNvPr>
          <p:cNvSpPr>
            <a:spLocks noGrp="1"/>
          </p:cNvSpPr>
          <p:nvPr>
            <p:ph type="sldNum" sz="quarter" idx="12"/>
          </p:nvPr>
        </p:nvSpPr>
        <p:spPr/>
        <p:txBody>
          <a:bodyPr/>
          <a:lstStyle/>
          <a:p>
            <a:pPr algn="l"/>
            <a:fld id="{FAEF9944-A4F6-4C59-AEBD-678D6480B8EA}" type="slidenum">
              <a:rPr lang="en-US" smtClean="0"/>
              <a:pPr algn="l"/>
              <a:t>10</a:t>
            </a:fld>
            <a:endParaRPr lang="en-US" dirty="0"/>
          </a:p>
        </p:txBody>
      </p:sp>
      <p:pic>
        <p:nvPicPr>
          <p:cNvPr id="9" name="Picture 8" descr="Diagram&#10;&#10;Description automatically generated">
            <a:extLst>
              <a:ext uri="{FF2B5EF4-FFF2-40B4-BE49-F238E27FC236}">
                <a16:creationId xmlns:a16="http://schemas.microsoft.com/office/drawing/2014/main" id="{F29E5075-F297-AD2F-F5D0-13FABAB019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90618" y="2927223"/>
            <a:ext cx="7609840" cy="2515975"/>
          </a:xfrm>
          <a:prstGeom prst="rect">
            <a:avLst/>
          </a:prstGeom>
        </p:spPr>
      </p:pic>
    </p:spTree>
    <p:extLst>
      <p:ext uri="{BB962C8B-B14F-4D97-AF65-F5344CB8AC3E}">
        <p14:creationId xmlns:p14="http://schemas.microsoft.com/office/powerpoint/2010/main" val="2354609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428674740"/>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half" idx="1"/>
          </p:nvPr>
        </p:nvSpPr>
        <p:spPr>
          <a:xfrm>
            <a:off x="1097278" y="1845734"/>
            <a:ext cx="5212081" cy="4199466"/>
          </a:xfrm>
        </p:spPr>
        <p:txBody>
          <a:bodyPr>
            <a:normAutofit/>
          </a:bodyPr>
          <a:lstStyle/>
          <a:p>
            <a:pPr algn="l">
              <a:buFont typeface="Wingdings" panose="05000000000000000000" pitchFamily="2" charset="2"/>
              <a:buChar char="Ø"/>
            </a:pPr>
            <a:r>
              <a:rPr lang="en-US" sz="1800" b="0" i="0" u="none" strike="noStrike" baseline="0" dirty="0">
                <a:latin typeface="NimbusRomNo9L-Regu"/>
              </a:rPr>
              <a:t>The diagram depicts the architecture of a sequence-to-sequence artificial neural network. A temporal convolution network, an encoder network, and a decoder network are used to process the sequences.</a:t>
            </a:r>
          </a:p>
          <a:p>
            <a:pPr algn="just">
              <a:buFont typeface="Wingdings" panose="05000000000000000000" pitchFamily="2" charset="2"/>
              <a:buChar char="Ø"/>
            </a:pPr>
            <a:r>
              <a:rPr lang="en-US" sz="1800" b="0" i="0" u="none" strike="noStrike" baseline="0" dirty="0">
                <a:latin typeface="NimbusRomNo9L-Regu"/>
              </a:rPr>
              <a:t>In the encoder layer, a Transformer encoder is employed, the outputs of which are trained to be MFCCs(Mel Frequency Cepstral Coefficients). If  BLSTM layers are utilized in the encoder stage, then it corresponds to Makin's model. Although a Transformer decoder might be used at the decoder stage, the LSTM decoder was chosen for reasons of sufficiency for decoding simple sentences.</a:t>
            </a:r>
          </a:p>
          <a:p>
            <a:pPr algn="l">
              <a:buFont typeface="Wingdings" panose="05000000000000000000" pitchFamily="2" charset="2"/>
              <a:buChar char="Ø"/>
            </a:pPr>
            <a:r>
              <a:rPr lang="en-US" sz="1800" b="0" i="0" u="none" strike="noStrike" baseline="0" dirty="0">
                <a:latin typeface="NimbusRomNo9L-Regu"/>
              </a:rPr>
              <a:t>The temporal convolution (CNN)layer effectively </a:t>
            </a:r>
            <a:r>
              <a:rPr lang="en-US" sz="1800" b="0" i="0" u="none" strike="noStrike" baseline="0" dirty="0" err="1">
                <a:latin typeface="NimbusRomNo9L-Regu"/>
              </a:rPr>
              <a:t>downsamples</a:t>
            </a:r>
            <a:r>
              <a:rPr lang="en-US" sz="1800" b="0" i="0" u="none" strike="noStrike" baseline="0" dirty="0">
                <a:latin typeface="NimbusRomNo9L-Regu"/>
              </a:rPr>
              <a:t> the </a:t>
            </a:r>
            <a:r>
              <a:rPr lang="en-US" sz="1800" b="0" i="0" u="none" strike="noStrike" baseline="0" dirty="0" err="1">
                <a:latin typeface="NimbusRomNo9L-Regu"/>
              </a:rPr>
              <a:t>ECoG</a:t>
            </a:r>
            <a:r>
              <a:rPr lang="en-US" sz="1800" b="0" i="0" u="none" strike="noStrike" baseline="0" dirty="0">
                <a:latin typeface="NimbusRomNo9L-Regu"/>
              </a:rPr>
              <a:t> preprocessed signals. </a:t>
            </a:r>
          </a:p>
          <a:p>
            <a:pPr algn="l">
              <a:buFont typeface="Wingdings" panose="05000000000000000000" pitchFamily="2" charset="2"/>
              <a:buChar char="Ø"/>
            </a:pPr>
            <a:endParaRPr lang="en-US" sz="1800" b="0" i="0" u="none" strike="noStrike" baseline="0" dirty="0">
              <a:latin typeface="NimbusRomNo9L-Regu"/>
            </a:endParaRPr>
          </a:p>
          <a:p>
            <a:pPr algn="l">
              <a:buFont typeface="Wingdings" panose="05000000000000000000" pitchFamily="2" charset="2"/>
              <a:buChar char="Ø"/>
            </a:pPr>
            <a:endParaRPr lang="en-US" sz="1800" b="0" i="0" u="none" strike="noStrike" baseline="0" dirty="0">
              <a:latin typeface="NimbusRomNo9L-Regu"/>
            </a:endParaRPr>
          </a:p>
          <a:p>
            <a:pPr algn="l"/>
            <a:endParaRPr lang="en-US" sz="1800" b="0" i="0" u="none" strike="noStrike" baseline="0" dirty="0">
              <a:latin typeface="NimbusRomNo9L-Regu"/>
            </a:endParaRPr>
          </a:p>
          <a:p>
            <a:pPr algn="l">
              <a:buFont typeface="Wingdings" panose="05000000000000000000" pitchFamily="2" charset="2"/>
              <a:buChar char="Ø"/>
            </a:pPr>
            <a:endParaRPr lang="en-US" sz="1800" b="0" i="0" u="none" strike="noStrike" baseline="0" dirty="0">
              <a:latin typeface="NimbusRomNo9L-Regu"/>
            </a:endParaRPr>
          </a:p>
          <a:p>
            <a:pPr algn="l">
              <a:buFont typeface="Wingdings" panose="05000000000000000000" pitchFamily="2" charset="2"/>
              <a:buChar char="Ø"/>
            </a:pPr>
            <a:endParaRPr lang="en-US" sz="1800" b="0" i="0" u="none" strike="noStrike" baseline="0" dirty="0">
              <a:latin typeface="NimbusRomNo9L-Regu"/>
            </a:endParaRPr>
          </a:p>
          <a:p>
            <a:pPr>
              <a:buFont typeface="Wingdings" panose="05000000000000000000" pitchFamily="2" charset="2"/>
              <a:buChar char="Ø"/>
            </a:pPr>
            <a:endParaRPr lang="en-US" sz="32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3000" dirty="0">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536AF398-E40F-7336-5EAB-1F88121B19C2}"/>
              </a:ext>
            </a:extLst>
          </p:cNvPr>
          <p:cNvSpPr>
            <a:spLocks noGrp="1"/>
          </p:cNvSpPr>
          <p:nvPr>
            <p:ph type="ftr" sz="quarter" idx="11"/>
          </p:nvPr>
        </p:nvSpPr>
        <p:spPr/>
        <p:txBody>
          <a:bodyPr/>
          <a:lstStyle/>
          <a:p>
            <a:r>
              <a:rPr lang="en-US"/>
              <a:t>BIOE 6305 FALL 2022</a:t>
            </a:r>
            <a:endParaRPr lang="en-US" dirty="0"/>
          </a:p>
        </p:txBody>
      </p:sp>
      <p:sp>
        <p:nvSpPr>
          <p:cNvPr id="11" name="Slide Number Placeholder 10">
            <a:extLst>
              <a:ext uri="{FF2B5EF4-FFF2-40B4-BE49-F238E27FC236}">
                <a16:creationId xmlns:a16="http://schemas.microsoft.com/office/drawing/2014/main" id="{4ED9AAC1-2D47-FB7F-EE60-370503ED59A9}"/>
              </a:ext>
            </a:extLst>
          </p:cNvPr>
          <p:cNvSpPr>
            <a:spLocks noGrp="1"/>
          </p:cNvSpPr>
          <p:nvPr>
            <p:ph type="sldNum" sz="quarter" idx="12"/>
          </p:nvPr>
        </p:nvSpPr>
        <p:spPr/>
        <p:txBody>
          <a:bodyPr/>
          <a:lstStyle/>
          <a:p>
            <a:pPr algn="l"/>
            <a:fld id="{FAEF9944-A4F6-4C59-AEBD-678D6480B8EA}" type="slidenum">
              <a:rPr lang="en-US" smtClean="0"/>
              <a:pPr algn="l"/>
              <a:t>11</a:t>
            </a:fld>
            <a:endParaRPr lang="en-US" dirty="0"/>
          </a:p>
        </p:txBody>
      </p:sp>
      <p:pic>
        <p:nvPicPr>
          <p:cNvPr id="6" name="Content Placeholder 5" descr="Diagram&#10;&#10;Description automatically generated">
            <a:extLst>
              <a:ext uri="{FF2B5EF4-FFF2-40B4-BE49-F238E27FC236}">
                <a16:creationId xmlns:a16="http://schemas.microsoft.com/office/drawing/2014/main" id="{691B83EF-9B91-638C-D123-14666A6422EB}"/>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6694890" y="1846263"/>
            <a:ext cx="3983821" cy="4022725"/>
          </a:xfrm>
          <a:prstGeom prst="rect">
            <a:avLst/>
          </a:prstGeom>
        </p:spPr>
      </p:pic>
      <p:sp>
        <p:nvSpPr>
          <p:cNvPr id="2" name="TextBox 1">
            <a:extLst>
              <a:ext uri="{FF2B5EF4-FFF2-40B4-BE49-F238E27FC236}">
                <a16:creationId xmlns:a16="http://schemas.microsoft.com/office/drawing/2014/main" id="{72BF97E9-FCBC-8FA5-F1CB-348A8B3F5442}"/>
              </a:ext>
            </a:extLst>
          </p:cNvPr>
          <p:cNvSpPr txBox="1"/>
          <p:nvPr/>
        </p:nvSpPr>
        <p:spPr>
          <a:xfrm>
            <a:off x="6141719" y="5860534"/>
            <a:ext cx="5212081" cy="369332"/>
          </a:xfrm>
          <a:prstGeom prst="rect">
            <a:avLst/>
          </a:prstGeom>
          <a:noFill/>
        </p:spPr>
        <p:txBody>
          <a:bodyPr wrap="square">
            <a:spAutoFit/>
          </a:bodyPr>
          <a:lstStyle/>
          <a:p>
            <a:r>
              <a:rPr lang="en-US" i="1" dirty="0">
                <a:solidFill>
                  <a:srgbClr val="000000"/>
                </a:solidFill>
                <a:latin typeface="Times New Roman" panose="02020603050405020304" pitchFamily="18" charset="0"/>
              </a:rPr>
              <a:t>   Sequence to sequence neural network</a:t>
            </a:r>
            <a:r>
              <a:rPr lang="en-US" sz="1800" b="0" i="1" u="none" strike="noStrike" baseline="0" dirty="0">
                <a:solidFill>
                  <a:srgbClr val="000000"/>
                </a:solidFill>
                <a:latin typeface="Times New Roman" panose="02020603050405020304" pitchFamily="18" charset="0"/>
              </a:rPr>
              <a:t> architecture </a:t>
            </a:r>
            <a:endParaRPr lang="en-US" dirty="0"/>
          </a:p>
        </p:txBody>
      </p:sp>
    </p:spTree>
    <p:extLst>
      <p:ext uri="{BB962C8B-B14F-4D97-AF65-F5344CB8AC3E}">
        <p14:creationId xmlns:p14="http://schemas.microsoft.com/office/powerpoint/2010/main" val="3191578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18870417"/>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1097280" y="1845734"/>
            <a:ext cx="10058400" cy="4407582"/>
          </a:xfrm>
        </p:spPr>
        <p:txBody>
          <a:bodyPr>
            <a:normAutofit/>
          </a:bodyPr>
          <a:lstStyle/>
          <a:p>
            <a:pPr algn="just">
              <a:buFont typeface="Wingdings" panose="05000000000000000000" pitchFamily="2" charset="2"/>
              <a:buChar char="Ø"/>
            </a:pPr>
            <a:r>
              <a:rPr lang="en-US" sz="1800" dirty="0"/>
              <a:t>Transformer is a type of machine learning model designed for processing the sequences. This is mainly focused on Natural Language tasks.</a:t>
            </a:r>
          </a:p>
          <a:p>
            <a:pPr algn="just">
              <a:buFont typeface="Wingdings" panose="05000000000000000000" pitchFamily="2" charset="2"/>
              <a:buChar char="Ø"/>
            </a:pPr>
            <a:r>
              <a:rPr lang="en-US" sz="1800" dirty="0"/>
              <a:t>The transformer is a new architecture which is based on attention mechanisms which improves translation quality. The Transformer is unique in that it uses attention based approach for almost everything. </a:t>
            </a:r>
          </a:p>
          <a:p>
            <a:pPr algn="just">
              <a:buFont typeface="Wingdings" panose="05000000000000000000" pitchFamily="2" charset="2"/>
              <a:buChar char="Ø"/>
            </a:pPr>
            <a:r>
              <a:rPr lang="en-US" sz="1800" dirty="0"/>
              <a:t>The Transformer expands its idea by repeatedly paying attention to an input and relying on traditional feed forward neural networks to transform that input into something useful. Transformers continue to use traditional neural networks, though their significance has diminished. </a:t>
            </a:r>
          </a:p>
          <a:p>
            <a:pPr algn="just">
              <a:buFont typeface="Wingdings" panose="05000000000000000000" pitchFamily="2" charset="2"/>
              <a:buChar char="Ø"/>
            </a:pPr>
            <a:endParaRPr lang="en-US" sz="1800" dirty="0"/>
          </a:p>
          <a:p>
            <a:endParaRPr lang="en-US" sz="1800" dirty="0"/>
          </a:p>
          <a:p>
            <a:endParaRPr lang="en-US" sz="1800" dirty="0"/>
          </a:p>
          <a:p>
            <a:pPr marL="0" indent="0" algn="l">
              <a:buNone/>
            </a:pPr>
            <a:r>
              <a:rPr lang="en-US" sz="1600" i="1" dirty="0">
                <a:solidFill>
                  <a:srgbClr val="000000"/>
                </a:solidFill>
                <a:latin typeface="Times New Roman" panose="02020603050405020304" pitchFamily="18" charset="0"/>
              </a:rPr>
              <a:t> </a:t>
            </a:r>
            <a:endParaRPr lang="en-US" sz="1800" b="0" i="0" u="none" strike="noStrike" baseline="0" dirty="0">
              <a:latin typeface="NimbusRomNo9L-Regu"/>
            </a:endParaRPr>
          </a:p>
          <a:p>
            <a:pPr algn="l">
              <a:buFont typeface="Wingdings" panose="05000000000000000000" pitchFamily="2" charset="2"/>
              <a:buChar char="Ø"/>
            </a:pPr>
            <a:endParaRPr lang="en-US" sz="1800" dirty="0">
              <a:latin typeface="NimbusRomNo9L-Regu"/>
            </a:endParaRPr>
          </a:p>
          <a:p>
            <a:pPr algn="l">
              <a:buFont typeface="Wingdings" panose="05000000000000000000" pitchFamily="2" charset="2"/>
              <a:buChar char="Ø"/>
            </a:pPr>
            <a:endParaRPr lang="en-US" sz="1800" b="0" i="0" u="none" strike="noStrike" baseline="0" dirty="0">
              <a:latin typeface="NimbusRomNo9L-Regu"/>
            </a:endParaRPr>
          </a:p>
          <a:p>
            <a:pPr algn="l">
              <a:buFont typeface="Wingdings" panose="05000000000000000000" pitchFamily="2" charset="2"/>
              <a:buChar char="Ø"/>
            </a:pPr>
            <a:endParaRPr lang="en-US" sz="1800" b="0" i="0" u="none" strike="noStrike" baseline="0" dirty="0">
              <a:latin typeface="NimbusRomNo9L-Regu"/>
            </a:endParaRPr>
          </a:p>
          <a:p>
            <a:pPr>
              <a:buFont typeface="Wingdings" panose="05000000000000000000" pitchFamily="2" charset="2"/>
              <a:buChar char="Ø"/>
            </a:pPr>
            <a:endParaRPr lang="en-US" sz="32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3000" dirty="0">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536AF398-E40F-7336-5EAB-1F88121B19C2}"/>
              </a:ext>
            </a:extLst>
          </p:cNvPr>
          <p:cNvSpPr>
            <a:spLocks noGrp="1"/>
          </p:cNvSpPr>
          <p:nvPr>
            <p:ph type="ftr" sz="quarter" idx="11"/>
          </p:nvPr>
        </p:nvSpPr>
        <p:spPr/>
        <p:txBody>
          <a:bodyPr/>
          <a:lstStyle/>
          <a:p>
            <a:r>
              <a:rPr lang="en-US"/>
              <a:t>BIOE 6305 FALL 2022</a:t>
            </a:r>
            <a:endParaRPr lang="en-US" dirty="0"/>
          </a:p>
        </p:txBody>
      </p:sp>
      <p:sp>
        <p:nvSpPr>
          <p:cNvPr id="11" name="Slide Number Placeholder 10">
            <a:extLst>
              <a:ext uri="{FF2B5EF4-FFF2-40B4-BE49-F238E27FC236}">
                <a16:creationId xmlns:a16="http://schemas.microsoft.com/office/drawing/2014/main" id="{4ED9AAC1-2D47-FB7F-EE60-370503ED59A9}"/>
              </a:ext>
            </a:extLst>
          </p:cNvPr>
          <p:cNvSpPr>
            <a:spLocks noGrp="1"/>
          </p:cNvSpPr>
          <p:nvPr>
            <p:ph type="sldNum" sz="quarter" idx="12"/>
          </p:nvPr>
        </p:nvSpPr>
        <p:spPr/>
        <p:txBody>
          <a:bodyPr/>
          <a:lstStyle/>
          <a:p>
            <a:pPr algn="l"/>
            <a:fld id="{FAEF9944-A4F6-4C59-AEBD-678D6480B8EA}" type="slidenum">
              <a:rPr lang="en-US" smtClean="0"/>
              <a:pPr algn="l"/>
              <a:t>12</a:t>
            </a:fld>
            <a:endParaRPr lang="en-US" dirty="0"/>
          </a:p>
        </p:txBody>
      </p:sp>
      <p:pic>
        <p:nvPicPr>
          <p:cNvPr id="2" name="Picture 1">
            <a:extLst>
              <a:ext uri="{FF2B5EF4-FFF2-40B4-BE49-F238E27FC236}">
                <a16:creationId xmlns:a16="http://schemas.microsoft.com/office/drawing/2014/main" id="{600E5AE5-6A47-0AE3-A014-B00F282F84D5}"/>
              </a:ext>
            </a:extLst>
          </p:cNvPr>
          <p:cNvPicPr>
            <a:picLocks noChangeAspect="1"/>
          </p:cNvPicPr>
          <p:nvPr/>
        </p:nvPicPr>
        <p:blipFill>
          <a:blip r:embed="rId7"/>
          <a:stretch>
            <a:fillRect/>
          </a:stretch>
        </p:blipFill>
        <p:spPr>
          <a:xfrm>
            <a:off x="5832094" y="4012282"/>
            <a:ext cx="5380389" cy="1487480"/>
          </a:xfrm>
          <a:prstGeom prst="rect">
            <a:avLst/>
          </a:prstGeom>
        </p:spPr>
      </p:pic>
      <p:sp>
        <p:nvSpPr>
          <p:cNvPr id="5" name="TextBox 4">
            <a:extLst>
              <a:ext uri="{FF2B5EF4-FFF2-40B4-BE49-F238E27FC236}">
                <a16:creationId xmlns:a16="http://schemas.microsoft.com/office/drawing/2014/main" id="{F6EF2CFE-5EDA-8D57-BD9C-40A403A45976}"/>
              </a:ext>
            </a:extLst>
          </p:cNvPr>
          <p:cNvSpPr txBox="1"/>
          <p:nvPr/>
        </p:nvSpPr>
        <p:spPr>
          <a:xfrm>
            <a:off x="6126480" y="5684428"/>
            <a:ext cx="4680155" cy="369332"/>
          </a:xfrm>
          <a:prstGeom prst="rect">
            <a:avLst/>
          </a:prstGeom>
          <a:noFill/>
        </p:spPr>
        <p:txBody>
          <a:bodyPr wrap="square">
            <a:spAutoFit/>
          </a:bodyPr>
          <a:lstStyle/>
          <a:p>
            <a:r>
              <a:rPr lang="en-US" i="1" dirty="0">
                <a:solidFill>
                  <a:srgbClr val="000000"/>
                </a:solidFill>
                <a:latin typeface="Times New Roman" panose="02020603050405020304" pitchFamily="18" charset="0"/>
              </a:rPr>
              <a:t>        </a:t>
            </a:r>
            <a:r>
              <a:rPr lang="en-US" sz="1800" b="0" i="1" u="none" strike="noStrike" baseline="0" dirty="0">
                <a:solidFill>
                  <a:srgbClr val="000000"/>
                </a:solidFill>
                <a:latin typeface="Times New Roman" panose="02020603050405020304" pitchFamily="18" charset="0"/>
              </a:rPr>
              <a:t>The Transformer high level architecture </a:t>
            </a:r>
            <a:endParaRPr lang="en-US" dirty="0"/>
          </a:p>
        </p:txBody>
      </p:sp>
    </p:spTree>
    <p:extLst>
      <p:ext uri="{BB962C8B-B14F-4D97-AF65-F5344CB8AC3E}">
        <p14:creationId xmlns:p14="http://schemas.microsoft.com/office/powerpoint/2010/main" val="211809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535672911"/>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half" idx="1"/>
          </p:nvPr>
        </p:nvSpPr>
        <p:spPr>
          <a:xfrm>
            <a:off x="924232" y="1759975"/>
            <a:ext cx="5525729" cy="4573464"/>
          </a:xfrm>
        </p:spPr>
        <p:txBody>
          <a:bodyPr>
            <a:normAutofit/>
          </a:bodyPr>
          <a:lstStyle/>
          <a:p>
            <a:pPr algn="l">
              <a:buFont typeface="Wingdings" panose="05000000000000000000" pitchFamily="2" charset="2"/>
              <a:buChar char="Ø"/>
            </a:pPr>
            <a:r>
              <a:rPr lang="en-US" sz="1800" b="0" i="0" u="none" strike="noStrike" baseline="0" dirty="0">
                <a:latin typeface="NimbusRomNo9L-Regu"/>
              </a:rPr>
              <a:t>In encoder-decoder mechanism, we use two different networks where one is encoder and other is decoder.</a:t>
            </a:r>
          </a:p>
          <a:p>
            <a:pPr algn="l">
              <a:buFont typeface="Wingdings" panose="05000000000000000000" pitchFamily="2" charset="2"/>
              <a:buChar char="Ø"/>
            </a:pPr>
            <a:r>
              <a:rPr lang="en-US" sz="1800" b="0" i="0" u="none" strike="noStrike" baseline="0" dirty="0">
                <a:latin typeface="NimbusRomNo9L-Regu"/>
              </a:rPr>
              <a:t>In Transformer, we have a stack of encoders and decoders with self-attention and feed forward network. Input is fed to lower stack of encoder which moves up and after reaching the top stack it is fed to decoder with some information provided to each decoder stack. Then we go through decoder stacks by using the information from encoder.</a:t>
            </a:r>
          </a:p>
          <a:p>
            <a:pPr marL="0" indent="0" algn="l">
              <a:buNone/>
            </a:pPr>
            <a:endParaRPr lang="en-US" sz="1800" b="0" i="0" u="none" strike="noStrike" baseline="0" dirty="0">
              <a:latin typeface="NimbusRomNo9L-Regu"/>
            </a:endParaRPr>
          </a:p>
          <a:p>
            <a:pPr algn="l">
              <a:buFont typeface="Wingdings" panose="05000000000000000000" pitchFamily="2" charset="2"/>
              <a:buChar char="Ø"/>
            </a:pPr>
            <a:endParaRPr lang="en-US" sz="1800" b="0" i="0" u="none" strike="noStrike" baseline="0" dirty="0">
              <a:latin typeface="NimbusRomNo9L-Regu"/>
            </a:endParaRPr>
          </a:p>
          <a:p>
            <a:pPr algn="l">
              <a:buFont typeface="Wingdings" panose="05000000000000000000" pitchFamily="2" charset="2"/>
              <a:buChar char="Ø"/>
            </a:pPr>
            <a:endParaRPr lang="en-US" sz="1800" b="0" i="0" u="none" strike="noStrike" baseline="0" dirty="0">
              <a:latin typeface="NimbusRomNo9L-Regu"/>
            </a:endParaRPr>
          </a:p>
          <a:p>
            <a:pPr algn="l">
              <a:buFont typeface="Wingdings" panose="05000000000000000000" pitchFamily="2" charset="2"/>
              <a:buChar char="Ø"/>
            </a:pPr>
            <a:endParaRPr lang="en-US" sz="1800" b="0" i="0" u="none" strike="noStrike" baseline="0" dirty="0">
              <a:latin typeface="NimbusRomNo9L-Regu"/>
            </a:endParaRPr>
          </a:p>
          <a:p>
            <a:pPr algn="l"/>
            <a:endParaRPr lang="en-US" sz="1800" b="0" i="0" u="none" strike="noStrike" baseline="0" dirty="0">
              <a:latin typeface="NimbusRomNo9L-Regu"/>
            </a:endParaRPr>
          </a:p>
          <a:p>
            <a:pPr algn="l">
              <a:buFont typeface="Wingdings" panose="05000000000000000000" pitchFamily="2" charset="2"/>
              <a:buChar char="Ø"/>
            </a:pPr>
            <a:endParaRPr lang="en-US" sz="1800" b="0" i="0" u="none" strike="noStrike" baseline="0" dirty="0">
              <a:latin typeface="NimbusRomNo9L-Regu"/>
            </a:endParaRPr>
          </a:p>
          <a:p>
            <a:pPr algn="l">
              <a:buFont typeface="Wingdings" panose="05000000000000000000" pitchFamily="2" charset="2"/>
              <a:buChar char="Ø"/>
            </a:pPr>
            <a:endParaRPr lang="en-US" sz="1800" b="0" i="0" u="none" strike="noStrike" baseline="0" dirty="0">
              <a:latin typeface="NimbusRomNo9L-Regu"/>
            </a:endParaRPr>
          </a:p>
          <a:p>
            <a:pPr>
              <a:buFont typeface="Wingdings" panose="05000000000000000000" pitchFamily="2" charset="2"/>
              <a:buChar char="Ø"/>
            </a:pPr>
            <a:endParaRPr lang="en-US" sz="32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3000" dirty="0">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536AF398-E40F-7336-5EAB-1F88121B19C2}"/>
              </a:ext>
            </a:extLst>
          </p:cNvPr>
          <p:cNvSpPr>
            <a:spLocks noGrp="1"/>
          </p:cNvSpPr>
          <p:nvPr>
            <p:ph type="ftr" sz="quarter" idx="11"/>
          </p:nvPr>
        </p:nvSpPr>
        <p:spPr/>
        <p:txBody>
          <a:bodyPr/>
          <a:lstStyle/>
          <a:p>
            <a:r>
              <a:rPr lang="en-US"/>
              <a:t>BIOE 6305 FALL 2022</a:t>
            </a:r>
            <a:endParaRPr lang="en-US" dirty="0"/>
          </a:p>
        </p:txBody>
      </p:sp>
      <p:sp>
        <p:nvSpPr>
          <p:cNvPr id="11" name="Slide Number Placeholder 10">
            <a:extLst>
              <a:ext uri="{FF2B5EF4-FFF2-40B4-BE49-F238E27FC236}">
                <a16:creationId xmlns:a16="http://schemas.microsoft.com/office/drawing/2014/main" id="{4ED9AAC1-2D47-FB7F-EE60-370503ED59A9}"/>
              </a:ext>
            </a:extLst>
          </p:cNvPr>
          <p:cNvSpPr>
            <a:spLocks noGrp="1"/>
          </p:cNvSpPr>
          <p:nvPr>
            <p:ph type="sldNum" sz="quarter" idx="12"/>
          </p:nvPr>
        </p:nvSpPr>
        <p:spPr/>
        <p:txBody>
          <a:bodyPr/>
          <a:lstStyle/>
          <a:p>
            <a:pPr algn="l"/>
            <a:fld id="{FAEF9944-A4F6-4C59-AEBD-678D6480B8EA}" type="slidenum">
              <a:rPr lang="en-US" smtClean="0"/>
              <a:pPr algn="l"/>
              <a:t>13</a:t>
            </a:fld>
            <a:endParaRPr lang="en-US" dirty="0"/>
          </a:p>
        </p:txBody>
      </p:sp>
      <p:pic>
        <p:nvPicPr>
          <p:cNvPr id="7" name="Content Placeholder 9">
            <a:extLst>
              <a:ext uri="{FF2B5EF4-FFF2-40B4-BE49-F238E27FC236}">
                <a16:creationId xmlns:a16="http://schemas.microsoft.com/office/drawing/2014/main" id="{52685DA3-B889-3AEE-ABEC-59A8466BB798}"/>
              </a:ext>
            </a:extLst>
          </p:cNvPr>
          <p:cNvPicPr>
            <a:picLocks noGrp="1" noChangeAspect="1"/>
          </p:cNvPicPr>
          <p:nvPr>
            <p:ph sz="half" idx="2"/>
          </p:nvPr>
        </p:nvPicPr>
        <p:blipFill>
          <a:blip r:embed="rId7"/>
          <a:stretch>
            <a:fillRect/>
          </a:stretch>
        </p:blipFill>
        <p:spPr>
          <a:xfrm>
            <a:off x="6558116" y="1817034"/>
            <a:ext cx="4709652" cy="3679033"/>
          </a:xfrm>
        </p:spPr>
      </p:pic>
      <p:sp>
        <p:nvSpPr>
          <p:cNvPr id="9" name="TextBox 8">
            <a:extLst>
              <a:ext uri="{FF2B5EF4-FFF2-40B4-BE49-F238E27FC236}">
                <a16:creationId xmlns:a16="http://schemas.microsoft.com/office/drawing/2014/main" id="{D10DC031-00FD-30E0-E2E6-FF411C2E290A}"/>
              </a:ext>
            </a:extLst>
          </p:cNvPr>
          <p:cNvSpPr txBox="1"/>
          <p:nvPr/>
        </p:nvSpPr>
        <p:spPr>
          <a:xfrm>
            <a:off x="7325157" y="5541320"/>
            <a:ext cx="3058363" cy="369332"/>
          </a:xfrm>
          <a:prstGeom prst="rect">
            <a:avLst/>
          </a:prstGeom>
          <a:noFill/>
        </p:spPr>
        <p:txBody>
          <a:bodyPr wrap="square">
            <a:spAutoFit/>
          </a:bodyPr>
          <a:lstStyle/>
          <a:p>
            <a:r>
              <a:rPr lang="en-US" sz="1800" b="0" i="1" u="none" strike="noStrike" baseline="0" dirty="0">
                <a:solidFill>
                  <a:srgbClr val="000000"/>
                </a:solidFill>
                <a:latin typeface="Times New Roman" panose="02020603050405020304" pitchFamily="18" charset="0"/>
              </a:rPr>
              <a:t> The Transformer </a:t>
            </a:r>
            <a:r>
              <a:rPr lang="en-US" i="1" dirty="0">
                <a:solidFill>
                  <a:srgbClr val="000000"/>
                </a:solidFill>
                <a:latin typeface="Times New Roman" panose="02020603050405020304" pitchFamily="18" charset="0"/>
              </a:rPr>
              <a:t>en</a:t>
            </a:r>
            <a:r>
              <a:rPr lang="en-US" sz="1800" b="0" i="1" u="none" strike="noStrike" baseline="0" dirty="0">
                <a:solidFill>
                  <a:srgbClr val="000000"/>
                </a:solidFill>
                <a:latin typeface="Times New Roman" panose="02020603050405020304" pitchFamily="18" charset="0"/>
              </a:rPr>
              <a:t>coder </a:t>
            </a:r>
            <a:endParaRPr lang="en-US" dirty="0"/>
          </a:p>
        </p:txBody>
      </p:sp>
      <p:pic>
        <p:nvPicPr>
          <p:cNvPr id="12" name="Content Placeholder 7">
            <a:extLst>
              <a:ext uri="{FF2B5EF4-FFF2-40B4-BE49-F238E27FC236}">
                <a16:creationId xmlns:a16="http://schemas.microsoft.com/office/drawing/2014/main" id="{C83EF74D-3897-4DEA-1D6C-4AB4006FBF31}"/>
              </a:ext>
            </a:extLst>
          </p:cNvPr>
          <p:cNvPicPr>
            <a:picLocks noChangeAspect="1"/>
          </p:cNvPicPr>
          <p:nvPr/>
        </p:nvPicPr>
        <p:blipFill>
          <a:blip r:embed="rId8"/>
          <a:stretch>
            <a:fillRect/>
          </a:stretch>
        </p:blipFill>
        <p:spPr>
          <a:xfrm>
            <a:off x="2181109" y="4198374"/>
            <a:ext cx="3573447" cy="1712278"/>
          </a:xfrm>
          <a:prstGeom prst="rect">
            <a:avLst/>
          </a:prstGeom>
        </p:spPr>
      </p:pic>
    </p:spTree>
    <p:extLst>
      <p:ext uri="{BB962C8B-B14F-4D97-AF65-F5344CB8AC3E}">
        <p14:creationId xmlns:p14="http://schemas.microsoft.com/office/powerpoint/2010/main" val="3913634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705873049"/>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half" idx="1"/>
          </p:nvPr>
        </p:nvSpPr>
        <p:spPr>
          <a:xfrm>
            <a:off x="1097278" y="1845734"/>
            <a:ext cx="5212081" cy="4199466"/>
          </a:xfrm>
        </p:spPr>
        <p:txBody>
          <a:bodyPr>
            <a:normAutofit/>
          </a:bodyPr>
          <a:lstStyle/>
          <a:p>
            <a:pPr algn="just">
              <a:buFont typeface="Wingdings" panose="05000000000000000000" pitchFamily="2" charset="2"/>
              <a:buChar char="Ø"/>
            </a:pPr>
            <a:r>
              <a:rPr lang="en-US" sz="1800" b="0" i="0" u="none" strike="noStrike" baseline="0" dirty="0">
                <a:solidFill>
                  <a:schemeClr val="tx1"/>
                </a:solidFill>
                <a:latin typeface="Arial" panose="020B0604020202020204" pitchFamily="34" charset="0"/>
                <a:cs typeface="Arial" panose="020B0604020202020204" pitchFamily="34" charset="0"/>
              </a:rPr>
              <a:t>An encoder has two sub-components Feedback forward network and self attention.</a:t>
            </a:r>
          </a:p>
          <a:p>
            <a:pPr algn="just">
              <a:buFont typeface="Wingdings" panose="05000000000000000000" pitchFamily="2" charset="2"/>
              <a:buChar char="Ø"/>
            </a:pPr>
            <a:r>
              <a:rPr lang="en-US" sz="1800" b="0" i="0" u="none" strike="noStrike" baseline="0" dirty="0">
                <a:solidFill>
                  <a:schemeClr val="tx1"/>
                </a:solidFill>
                <a:latin typeface="Arial" panose="020B0604020202020204" pitchFamily="34" charset="0"/>
                <a:cs typeface="Arial" panose="020B0604020202020204" pitchFamily="34" charset="0"/>
              </a:rPr>
              <a:t> Decoder is similar to encoder except with one extra component Encoder-decoder attention.</a:t>
            </a:r>
          </a:p>
          <a:p>
            <a:pPr algn="just">
              <a:buFont typeface="Wingdings" panose="05000000000000000000" pitchFamily="2" charset="2"/>
              <a:buChar char="Ø"/>
            </a:pPr>
            <a:r>
              <a:rPr lang="en-US" sz="1800" b="0" i="0" u="none" strike="noStrike" baseline="0" dirty="0">
                <a:solidFill>
                  <a:schemeClr val="tx1"/>
                </a:solidFill>
                <a:latin typeface="Arial" panose="020B0604020202020204" pitchFamily="34" charset="0"/>
                <a:cs typeface="Arial" panose="020B0604020202020204" pitchFamily="34" charset="0"/>
              </a:rPr>
              <a:t>The Transformer adheres to this general design by employing stacked self-attention and pointwise, completely linked layers for both the encoder and decoder, as seen in the left and right sides of </a:t>
            </a:r>
            <a:r>
              <a:rPr lang="en-US" sz="1800" dirty="0">
                <a:solidFill>
                  <a:schemeClr val="tx1"/>
                </a:solidFill>
                <a:latin typeface="Arial" panose="020B0604020202020204" pitchFamily="34" charset="0"/>
                <a:cs typeface="Arial" panose="020B0604020202020204" pitchFamily="34" charset="0"/>
              </a:rPr>
              <a:t>figure.</a:t>
            </a:r>
            <a:endParaRPr lang="en-US" sz="1800" b="0" i="0" u="none" strike="noStrike" baseline="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b="0" i="0" u="none" strike="noStrike" baseline="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b="0" i="0" u="none" strike="noStrike" baseline="0" dirty="0">
              <a:solidFill>
                <a:schemeClr val="tx1"/>
              </a:solidFill>
              <a:latin typeface="Arial" panose="020B0604020202020204" pitchFamily="34" charset="0"/>
              <a:cs typeface="Arial" panose="020B0604020202020204" pitchFamily="34" charset="0"/>
            </a:endParaRPr>
          </a:p>
          <a:p>
            <a:pPr algn="just"/>
            <a:endParaRPr lang="en-US" sz="1800" b="0" i="0" u="none" strike="noStrike" baseline="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b="0" i="0" u="none" strike="noStrike" baseline="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b="0" i="0" u="none" strike="noStrike" baseline="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dirty="0">
              <a:solidFill>
                <a:schemeClr val="tx1"/>
              </a:solidFill>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536AF398-E40F-7336-5EAB-1F88121B19C2}"/>
              </a:ext>
            </a:extLst>
          </p:cNvPr>
          <p:cNvSpPr>
            <a:spLocks noGrp="1"/>
          </p:cNvSpPr>
          <p:nvPr>
            <p:ph type="ftr" sz="quarter" idx="11"/>
          </p:nvPr>
        </p:nvSpPr>
        <p:spPr/>
        <p:txBody>
          <a:bodyPr/>
          <a:lstStyle/>
          <a:p>
            <a:r>
              <a:rPr lang="en-US"/>
              <a:t>BIOE 6305 FALL 2022</a:t>
            </a:r>
            <a:endParaRPr lang="en-US" dirty="0"/>
          </a:p>
        </p:txBody>
      </p:sp>
      <p:sp>
        <p:nvSpPr>
          <p:cNvPr id="11" name="Slide Number Placeholder 10">
            <a:extLst>
              <a:ext uri="{FF2B5EF4-FFF2-40B4-BE49-F238E27FC236}">
                <a16:creationId xmlns:a16="http://schemas.microsoft.com/office/drawing/2014/main" id="{4ED9AAC1-2D47-FB7F-EE60-370503ED59A9}"/>
              </a:ext>
            </a:extLst>
          </p:cNvPr>
          <p:cNvSpPr>
            <a:spLocks noGrp="1"/>
          </p:cNvSpPr>
          <p:nvPr>
            <p:ph type="sldNum" sz="quarter" idx="12"/>
          </p:nvPr>
        </p:nvSpPr>
        <p:spPr/>
        <p:txBody>
          <a:bodyPr/>
          <a:lstStyle/>
          <a:p>
            <a:pPr algn="l"/>
            <a:fld id="{FAEF9944-A4F6-4C59-AEBD-678D6480B8EA}" type="slidenum">
              <a:rPr lang="en-US" smtClean="0"/>
              <a:pPr algn="l"/>
              <a:t>14</a:t>
            </a:fld>
            <a:endParaRPr lang="en-US" dirty="0"/>
          </a:p>
        </p:txBody>
      </p:sp>
      <p:pic>
        <p:nvPicPr>
          <p:cNvPr id="12" name="Picture 11">
            <a:extLst>
              <a:ext uri="{FF2B5EF4-FFF2-40B4-BE49-F238E27FC236}">
                <a16:creationId xmlns:a16="http://schemas.microsoft.com/office/drawing/2014/main" id="{04AB2F98-C391-BAD1-FE09-301BC1C426B1}"/>
              </a:ext>
            </a:extLst>
          </p:cNvPr>
          <p:cNvPicPr>
            <a:picLocks noChangeAspect="1"/>
          </p:cNvPicPr>
          <p:nvPr/>
        </p:nvPicPr>
        <p:blipFill>
          <a:blip r:embed="rId7"/>
          <a:stretch>
            <a:fillRect/>
          </a:stretch>
        </p:blipFill>
        <p:spPr>
          <a:xfrm>
            <a:off x="6309359" y="1769718"/>
            <a:ext cx="5706798" cy="3851254"/>
          </a:xfrm>
          <a:prstGeom prst="rect">
            <a:avLst/>
          </a:prstGeom>
        </p:spPr>
      </p:pic>
      <p:sp>
        <p:nvSpPr>
          <p:cNvPr id="14" name="TextBox 13">
            <a:extLst>
              <a:ext uri="{FF2B5EF4-FFF2-40B4-BE49-F238E27FC236}">
                <a16:creationId xmlns:a16="http://schemas.microsoft.com/office/drawing/2014/main" id="{B09502CF-A919-30F8-A7BA-416B2F9C8C33}"/>
              </a:ext>
            </a:extLst>
          </p:cNvPr>
          <p:cNvSpPr txBox="1"/>
          <p:nvPr/>
        </p:nvSpPr>
        <p:spPr>
          <a:xfrm>
            <a:off x="7203440" y="5698495"/>
            <a:ext cx="6096000" cy="369332"/>
          </a:xfrm>
          <a:prstGeom prst="rect">
            <a:avLst/>
          </a:prstGeom>
          <a:noFill/>
        </p:spPr>
        <p:txBody>
          <a:bodyPr wrap="square">
            <a:spAutoFit/>
          </a:bodyPr>
          <a:lstStyle/>
          <a:p>
            <a:r>
              <a:rPr lang="en-US" sz="1800" b="0" i="1" u="none" strike="noStrike" baseline="0" dirty="0">
                <a:solidFill>
                  <a:srgbClr val="000000"/>
                </a:solidFill>
                <a:latin typeface="Times New Roman" panose="02020603050405020304" pitchFamily="18" charset="0"/>
              </a:rPr>
              <a:t> The Transformer Encoder -decoder </a:t>
            </a:r>
            <a:endParaRPr lang="en-US" dirty="0"/>
          </a:p>
        </p:txBody>
      </p:sp>
    </p:spTree>
    <p:extLst>
      <p:ext uri="{BB962C8B-B14F-4D97-AF65-F5344CB8AC3E}">
        <p14:creationId xmlns:p14="http://schemas.microsoft.com/office/powerpoint/2010/main" val="3304473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743605305"/>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1097280" y="1845734"/>
            <a:ext cx="10058400" cy="4407582"/>
          </a:xfrm>
        </p:spPr>
        <p:txBody>
          <a:bodyPr>
            <a:normAutofit/>
          </a:bodyPr>
          <a:lstStyle/>
          <a:p>
            <a:pPr algn="just">
              <a:buFont typeface="Wingdings" panose="05000000000000000000" pitchFamily="2" charset="2"/>
              <a:buChar char="Ø"/>
            </a:pPr>
            <a:r>
              <a:rPr lang="en-US" sz="1800" dirty="0">
                <a:solidFill>
                  <a:schemeClr val="tx1"/>
                </a:solidFill>
              </a:rPr>
              <a:t>Encoder reads the input sequence and summarizes the information in internal state vectors. We discard the outputs of the encoder and only preserve the internal states.</a:t>
            </a:r>
          </a:p>
          <a:p>
            <a:pPr algn="just">
              <a:buFont typeface="Wingdings" panose="05000000000000000000" pitchFamily="2" charset="2"/>
              <a:buChar char="Ø"/>
            </a:pPr>
            <a:r>
              <a:rPr lang="en-US" sz="1800" dirty="0">
                <a:solidFill>
                  <a:schemeClr val="tx1"/>
                </a:solidFill>
              </a:rPr>
              <a:t>The encoder summarizes the input sequence into state vectors, which are then fed to the decoder which starts generating the output sequence given the Thought vectors. The decoder is just a language model conditioned on the initial states.</a:t>
            </a:r>
          </a:p>
          <a:p>
            <a:pPr algn="just">
              <a:buFont typeface="Wingdings" panose="05000000000000000000" pitchFamily="2" charset="2"/>
              <a:buChar char="Ø"/>
            </a:pPr>
            <a:r>
              <a:rPr lang="en-US" sz="1800" dirty="0">
                <a:solidFill>
                  <a:schemeClr val="tx1"/>
                </a:solidFill>
              </a:rPr>
              <a:t> The decoder behaves a bit differently during the training and inference procedure. During the training, we use a technique call teacher forcing which helps to train the decoder faster. During inference, the input to the decoder at each time step is the output from the previous time step.</a:t>
            </a:r>
          </a:p>
          <a:p>
            <a:pPr algn="just">
              <a:buFont typeface="Wingdings" panose="05000000000000000000" pitchFamily="2" charset="2"/>
              <a:buChar char="Ø"/>
            </a:pPr>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pPr marL="0" indent="0" algn="l">
              <a:buNone/>
            </a:pPr>
            <a:r>
              <a:rPr lang="en-US" sz="1600" i="1" dirty="0">
                <a:solidFill>
                  <a:schemeClr val="tx1"/>
                </a:solidFill>
                <a:latin typeface="Times New Roman" panose="02020603050405020304" pitchFamily="18" charset="0"/>
              </a:rPr>
              <a:t> </a:t>
            </a:r>
            <a:endParaRPr lang="en-US" sz="1800" b="0" i="0" u="none" strike="noStrike" baseline="0" dirty="0">
              <a:solidFill>
                <a:schemeClr val="tx1"/>
              </a:solidFill>
              <a:latin typeface="NimbusRomNo9L-Regu"/>
            </a:endParaRPr>
          </a:p>
          <a:p>
            <a:pPr algn="l">
              <a:buFont typeface="Wingdings" panose="05000000000000000000" pitchFamily="2" charset="2"/>
              <a:buChar char="Ø"/>
            </a:pPr>
            <a:endParaRPr lang="en-US" sz="1800" dirty="0">
              <a:solidFill>
                <a:schemeClr val="tx1"/>
              </a:solidFill>
              <a:latin typeface="NimbusRomNo9L-Regu"/>
            </a:endParaRPr>
          </a:p>
          <a:p>
            <a:pPr algn="l">
              <a:buFont typeface="Wingdings" panose="05000000000000000000" pitchFamily="2" charset="2"/>
              <a:buChar char="Ø"/>
            </a:pPr>
            <a:endParaRPr lang="en-US" sz="1800" b="0" i="0" u="none" strike="noStrike" baseline="0" dirty="0">
              <a:solidFill>
                <a:schemeClr val="tx1"/>
              </a:solidFill>
              <a:latin typeface="NimbusRomNo9L-Regu"/>
            </a:endParaRPr>
          </a:p>
          <a:p>
            <a:pPr algn="l">
              <a:buFont typeface="Wingdings" panose="05000000000000000000" pitchFamily="2" charset="2"/>
              <a:buChar char="Ø"/>
            </a:pPr>
            <a:endParaRPr lang="en-US" sz="1800" b="0" i="0" u="none" strike="noStrike" baseline="0" dirty="0">
              <a:solidFill>
                <a:schemeClr val="tx1"/>
              </a:solidFill>
              <a:latin typeface="NimbusRomNo9L-Regu"/>
            </a:endParaRPr>
          </a:p>
          <a:p>
            <a:pPr>
              <a:buFont typeface="Wingdings" panose="05000000000000000000" pitchFamily="2" charset="2"/>
              <a:buChar char="Ø"/>
            </a:pPr>
            <a:endParaRPr lang="en-US" sz="32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3000" dirty="0">
              <a:solidFill>
                <a:schemeClr val="tx1"/>
              </a:solidFill>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536AF398-E40F-7336-5EAB-1F88121B19C2}"/>
              </a:ext>
            </a:extLst>
          </p:cNvPr>
          <p:cNvSpPr>
            <a:spLocks noGrp="1"/>
          </p:cNvSpPr>
          <p:nvPr>
            <p:ph type="ftr" sz="quarter" idx="11"/>
          </p:nvPr>
        </p:nvSpPr>
        <p:spPr/>
        <p:txBody>
          <a:bodyPr/>
          <a:lstStyle/>
          <a:p>
            <a:r>
              <a:rPr lang="en-US"/>
              <a:t>BIOE 6305 FALL 2022</a:t>
            </a:r>
            <a:endParaRPr lang="en-US" dirty="0"/>
          </a:p>
        </p:txBody>
      </p:sp>
      <p:sp>
        <p:nvSpPr>
          <p:cNvPr id="11" name="Slide Number Placeholder 10">
            <a:extLst>
              <a:ext uri="{FF2B5EF4-FFF2-40B4-BE49-F238E27FC236}">
                <a16:creationId xmlns:a16="http://schemas.microsoft.com/office/drawing/2014/main" id="{4ED9AAC1-2D47-FB7F-EE60-370503ED59A9}"/>
              </a:ext>
            </a:extLst>
          </p:cNvPr>
          <p:cNvSpPr>
            <a:spLocks noGrp="1"/>
          </p:cNvSpPr>
          <p:nvPr>
            <p:ph type="sldNum" sz="quarter" idx="12"/>
          </p:nvPr>
        </p:nvSpPr>
        <p:spPr/>
        <p:txBody>
          <a:bodyPr/>
          <a:lstStyle/>
          <a:p>
            <a:pPr algn="l"/>
            <a:fld id="{FAEF9944-A4F6-4C59-AEBD-678D6480B8EA}" type="slidenum">
              <a:rPr lang="en-US" smtClean="0"/>
              <a:pPr algn="l"/>
              <a:t>15</a:t>
            </a:fld>
            <a:endParaRPr lang="en-US" dirty="0"/>
          </a:p>
        </p:txBody>
      </p:sp>
      <p:sp>
        <p:nvSpPr>
          <p:cNvPr id="5" name="TextBox 4">
            <a:extLst>
              <a:ext uri="{FF2B5EF4-FFF2-40B4-BE49-F238E27FC236}">
                <a16:creationId xmlns:a16="http://schemas.microsoft.com/office/drawing/2014/main" id="{F6EF2CFE-5EDA-8D57-BD9C-40A403A45976}"/>
              </a:ext>
            </a:extLst>
          </p:cNvPr>
          <p:cNvSpPr txBox="1"/>
          <p:nvPr/>
        </p:nvSpPr>
        <p:spPr>
          <a:xfrm>
            <a:off x="1488756" y="5817650"/>
            <a:ext cx="4680155" cy="369332"/>
          </a:xfrm>
          <a:prstGeom prst="rect">
            <a:avLst/>
          </a:prstGeom>
          <a:noFill/>
        </p:spPr>
        <p:txBody>
          <a:bodyPr wrap="square">
            <a:spAutoFit/>
          </a:bodyPr>
          <a:lstStyle/>
          <a:p>
            <a:r>
              <a:rPr lang="en-US" i="1" dirty="0">
                <a:solidFill>
                  <a:srgbClr val="000000"/>
                </a:solidFill>
                <a:latin typeface="Times New Roman" panose="02020603050405020304" pitchFamily="18" charset="0"/>
              </a:rPr>
              <a:t>       </a:t>
            </a:r>
            <a:r>
              <a:rPr lang="en-US" sz="1800" b="0" i="1" u="none" strike="noStrike" baseline="0" dirty="0">
                <a:solidFill>
                  <a:srgbClr val="000000"/>
                </a:solidFill>
                <a:latin typeface="Times New Roman" panose="02020603050405020304" pitchFamily="18" charset="0"/>
              </a:rPr>
              <a:t> Encoder – </a:t>
            </a:r>
            <a:r>
              <a:rPr lang="en-US" i="1" dirty="0">
                <a:solidFill>
                  <a:srgbClr val="000000"/>
                </a:solidFill>
                <a:latin typeface="Times New Roman" panose="02020603050405020304" pitchFamily="18" charset="0"/>
              </a:rPr>
              <a:t>Decoder </a:t>
            </a:r>
            <a:r>
              <a:rPr lang="en-US" sz="1800" b="0" i="1" u="none" strike="noStrike" baseline="0" dirty="0">
                <a:solidFill>
                  <a:srgbClr val="000000"/>
                </a:solidFill>
                <a:latin typeface="Times New Roman" panose="02020603050405020304" pitchFamily="18" charset="0"/>
              </a:rPr>
              <a:t>architecture </a:t>
            </a:r>
            <a:endParaRPr lang="en-US" dirty="0"/>
          </a:p>
        </p:txBody>
      </p:sp>
      <p:pic>
        <p:nvPicPr>
          <p:cNvPr id="7" name="Picture 6">
            <a:extLst>
              <a:ext uri="{FF2B5EF4-FFF2-40B4-BE49-F238E27FC236}">
                <a16:creationId xmlns:a16="http://schemas.microsoft.com/office/drawing/2014/main" id="{DAD0B0EC-6996-1C0D-B4F5-0D8FF146B03C}"/>
              </a:ext>
            </a:extLst>
          </p:cNvPr>
          <p:cNvPicPr>
            <a:picLocks noChangeAspect="1"/>
          </p:cNvPicPr>
          <p:nvPr/>
        </p:nvPicPr>
        <p:blipFill>
          <a:blip r:embed="rId7"/>
          <a:stretch>
            <a:fillRect/>
          </a:stretch>
        </p:blipFill>
        <p:spPr>
          <a:xfrm>
            <a:off x="1953843" y="4198841"/>
            <a:ext cx="1982142" cy="1618809"/>
          </a:xfrm>
          <a:prstGeom prst="rect">
            <a:avLst/>
          </a:prstGeom>
        </p:spPr>
      </p:pic>
      <p:pic>
        <p:nvPicPr>
          <p:cNvPr id="9" name="Picture 8">
            <a:extLst>
              <a:ext uri="{FF2B5EF4-FFF2-40B4-BE49-F238E27FC236}">
                <a16:creationId xmlns:a16="http://schemas.microsoft.com/office/drawing/2014/main" id="{0C032ADB-5B2D-D96F-E82F-A76274084BDF}"/>
              </a:ext>
            </a:extLst>
          </p:cNvPr>
          <p:cNvPicPr>
            <a:picLocks noChangeAspect="1"/>
          </p:cNvPicPr>
          <p:nvPr/>
        </p:nvPicPr>
        <p:blipFill>
          <a:blip r:embed="rId8"/>
          <a:stretch>
            <a:fillRect/>
          </a:stretch>
        </p:blipFill>
        <p:spPr>
          <a:xfrm>
            <a:off x="6263148" y="4273274"/>
            <a:ext cx="3802345" cy="1980042"/>
          </a:xfrm>
          <a:prstGeom prst="rect">
            <a:avLst/>
          </a:prstGeom>
        </p:spPr>
      </p:pic>
    </p:spTree>
    <p:extLst>
      <p:ext uri="{BB962C8B-B14F-4D97-AF65-F5344CB8AC3E}">
        <p14:creationId xmlns:p14="http://schemas.microsoft.com/office/powerpoint/2010/main" val="250257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513870555"/>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half" idx="1"/>
          </p:nvPr>
        </p:nvSpPr>
        <p:spPr>
          <a:xfrm>
            <a:off x="1097278" y="1845734"/>
            <a:ext cx="5212081" cy="4199466"/>
          </a:xfrm>
        </p:spPr>
        <p:txBody>
          <a:bodyPr>
            <a:normAutofit/>
          </a:bodyPr>
          <a:lstStyle/>
          <a:p>
            <a:pPr algn="l">
              <a:buFont typeface="Wingdings" panose="05000000000000000000" pitchFamily="2" charset="2"/>
              <a:buChar char="Ø"/>
            </a:pPr>
            <a:r>
              <a:rPr lang="en-US" sz="1800" b="0" i="0" u="none" strike="noStrike" baseline="0" dirty="0">
                <a:solidFill>
                  <a:schemeClr val="tx1"/>
                </a:solidFill>
                <a:latin typeface="NimbusRomNo9L-Regu"/>
              </a:rPr>
              <a:t>The Transformer encoder receives the temporal convolution layer's outputs and is composed of a stack of identical layers with two sub-layers each.</a:t>
            </a:r>
          </a:p>
          <a:p>
            <a:pPr algn="l">
              <a:buFont typeface="Wingdings" panose="05000000000000000000" pitchFamily="2" charset="2"/>
              <a:buChar char="Ø"/>
            </a:pPr>
            <a:r>
              <a:rPr lang="en-US" sz="1800" b="0" i="0" u="none" strike="noStrike" baseline="0" dirty="0">
                <a:solidFill>
                  <a:schemeClr val="tx1"/>
                </a:solidFill>
                <a:latin typeface="NimbusRomNo9L-Regu"/>
              </a:rPr>
              <a:t>The multi head self-attention mechanism is the first, and a fully connected feed-forward network is the second. A residual connection around each of the two sub-layers is used, followed by layer normalization.</a:t>
            </a:r>
          </a:p>
          <a:p>
            <a:pPr algn="l">
              <a:buFont typeface="Wingdings" panose="05000000000000000000" pitchFamily="2" charset="2"/>
              <a:buChar char="Ø"/>
            </a:pPr>
            <a:r>
              <a:rPr lang="en-US" sz="1800" b="0" i="0" u="none" strike="noStrike" baseline="0" dirty="0">
                <a:solidFill>
                  <a:schemeClr val="tx1"/>
                </a:solidFill>
                <a:latin typeface="NimbusRomNo9L-Regu"/>
              </a:rPr>
              <a:t>The outputs of the stack of X identical layers are input to two different layers; one is BLSTM, whose last hidden and cell states are input to the next stage, and the other is the feed-forward network called “feed-forward 2” to represent the sequence of MFCCs(Mel Frequency Cepstral Coefficients ).</a:t>
            </a:r>
          </a:p>
          <a:p>
            <a:pPr algn="l">
              <a:buFont typeface="Wingdings" panose="05000000000000000000" pitchFamily="2" charset="2"/>
              <a:buChar char="Ø"/>
            </a:pPr>
            <a:endParaRPr lang="en-US" sz="1800" b="0" i="0" u="none" strike="noStrike" baseline="0" dirty="0">
              <a:solidFill>
                <a:schemeClr val="tx1"/>
              </a:solidFill>
              <a:latin typeface="NimbusRomNo9L-Regu"/>
            </a:endParaRPr>
          </a:p>
          <a:p>
            <a:pPr algn="l"/>
            <a:endParaRPr lang="en-US" sz="1800" b="0" i="0" u="none" strike="noStrike" baseline="0" dirty="0">
              <a:solidFill>
                <a:schemeClr val="tx1"/>
              </a:solidFill>
              <a:latin typeface="NimbusRomNo9L-Regu"/>
            </a:endParaRPr>
          </a:p>
          <a:p>
            <a:pPr algn="l">
              <a:buFont typeface="Wingdings" panose="05000000000000000000" pitchFamily="2" charset="2"/>
              <a:buChar char="Ø"/>
            </a:pPr>
            <a:endParaRPr lang="en-US" sz="1800" b="0" i="0" u="none" strike="noStrike" baseline="0" dirty="0">
              <a:solidFill>
                <a:schemeClr val="tx1"/>
              </a:solidFill>
              <a:latin typeface="NimbusRomNo9L-Regu"/>
            </a:endParaRPr>
          </a:p>
          <a:p>
            <a:pPr algn="l">
              <a:buFont typeface="Wingdings" panose="05000000000000000000" pitchFamily="2" charset="2"/>
              <a:buChar char="Ø"/>
            </a:pPr>
            <a:endParaRPr lang="en-US" sz="1800" b="0" i="0" u="none" strike="noStrike" baseline="0" dirty="0">
              <a:solidFill>
                <a:schemeClr val="tx1"/>
              </a:solidFill>
              <a:latin typeface="NimbusRomNo9L-Regu"/>
            </a:endParaRPr>
          </a:p>
          <a:p>
            <a:pPr>
              <a:buFont typeface="Wingdings" panose="05000000000000000000" pitchFamily="2" charset="2"/>
              <a:buChar char="Ø"/>
            </a:pPr>
            <a:endParaRPr lang="en-US" sz="32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3000" dirty="0">
              <a:solidFill>
                <a:schemeClr val="tx1"/>
              </a:solidFill>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536AF398-E40F-7336-5EAB-1F88121B19C2}"/>
              </a:ext>
            </a:extLst>
          </p:cNvPr>
          <p:cNvSpPr>
            <a:spLocks noGrp="1"/>
          </p:cNvSpPr>
          <p:nvPr>
            <p:ph type="ftr" sz="quarter" idx="11"/>
          </p:nvPr>
        </p:nvSpPr>
        <p:spPr/>
        <p:txBody>
          <a:bodyPr/>
          <a:lstStyle/>
          <a:p>
            <a:r>
              <a:rPr lang="en-US"/>
              <a:t>BIOE 6305 FALL 2022</a:t>
            </a:r>
            <a:endParaRPr lang="en-US" dirty="0"/>
          </a:p>
        </p:txBody>
      </p:sp>
      <p:sp>
        <p:nvSpPr>
          <p:cNvPr id="11" name="Slide Number Placeholder 10">
            <a:extLst>
              <a:ext uri="{FF2B5EF4-FFF2-40B4-BE49-F238E27FC236}">
                <a16:creationId xmlns:a16="http://schemas.microsoft.com/office/drawing/2014/main" id="{4ED9AAC1-2D47-FB7F-EE60-370503ED59A9}"/>
              </a:ext>
            </a:extLst>
          </p:cNvPr>
          <p:cNvSpPr>
            <a:spLocks noGrp="1"/>
          </p:cNvSpPr>
          <p:nvPr>
            <p:ph type="sldNum" sz="quarter" idx="12"/>
          </p:nvPr>
        </p:nvSpPr>
        <p:spPr/>
        <p:txBody>
          <a:bodyPr/>
          <a:lstStyle/>
          <a:p>
            <a:pPr algn="l"/>
            <a:fld id="{FAEF9944-A4F6-4C59-AEBD-678D6480B8EA}" type="slidenum">
              <a:rPr lang="en-US" smtClean="0"/>
              <a:pPr algn="l"/>
              <a:t>16</a:t>
            </a:fld>
            <a:endParaRPr lang="en-US" dirty="0"/>
          </a:p>
        </p:txBody>
      </p:sp>
      <p:pic>
        <p:nvPicPr>
          <p:cNvPr id="6" name="Content Placeholder 5" descr="Diagram&#10;&#10;Description automatically generated">
            <a:extLst>
              <a:ext uri="{FF2B5EF4-FFF2-40B4-BE49-F238E27FC236}">
                <a16:creationId xmlns:a16="http://schemas.microsoft.com/office/drawing/2014/main" id="{691B83EF-9B91-638C-D123-14666A6422EB}"/>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6694890" y="1846263"/>
            <a:ext cx="3983821" cy="4022725"/>
          </a:xfrm>
          <a:prstGeom prst="rect">
            <a:avLst/>
          </a:prstGeom>
        </p:spPr>
      </p:pic>
    </p:spTree>
    <p:extLst>
      <p:ext uri="{BB962C8B-B14F-4D97-AF65-F5344CB8AC3E}">
        <p14:creationId xmlns:p14="http://schemas.microsoft.com/office/powerpoint/2010/main" val="3844828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433993613"/>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half" idx="1"/>
          </p:nvPr>
        </p:nvSpPr>
        <p:spPr>
          <a:xfrm>
            <a:off x="1097278" y="1845734"/>
            <a:ext cx="5212081" cy="4199466"/>
          </a:xfrm>
        </p:spPr>
        <p:txBody>
          <a:bodyPr>
            <a:normAutofit/>
          </a:bodyPr>
          <a:lstStyle/>
          <a:p>
            <a:pPr algn="l">
              <a:buFont typeface="Wingdings" panose="05000000000000000000" pitchFamily="2" charset="2"/>
              <a:buChar char="Ø"/>
            </a:pPr>
            <a:r>
              <a:rPr lang="en-US" sz="1800" b="0" i="0" u="none" strike="noStrike" baseline="0" dirty="0">
                <a:solidFill>
                  <a:schemeClr val="tx1"/>
                </a:solidFill>
                <a:latin typeface="NimbusRomNo9L-Regu"/>
              </a:rPr>
              <a:t>The “feed-forward 2” layer plays an important role in regularizing the outputs of the Transformer encoder.</a:t>
            </a:r>
          </a:p>
          <a:p>
            <a:pPr algn="l">
              <a:buFont typeface="Wingdings" panose="05000000000000000000" pitchFamily="2" charset="2"/>
              <a:buChar char="Ø"/>
            </a:pPr>
            <a:r>
              <a:rPr lang="en-US" sz="1800" b="0" i="0" u="none" strike="noStrike" baseline="0" dirty="0">
                <a:solidFill>
                  <a:schemeClr val="tx1"/>
                </a:solidFill>
                <a:latin typeface="NimbusRomNo9L-Regu"/>
              </a:rPr>
              <a:t>The third stage is the decoder network layer with an LSTM layer whose initial hidden and cell states are equal to the last ones of the BLSTM in the second stage.</a:t>
            </a:r>
          </a:p>
          <a:p>
            <a:pPr algn="l">
              <a:buFont typeface="Wingdings" panose="05000000000000000000" pitchFamily="2" charset="2"/>
              <a:buChar char="Ø"/>
            </a:pPr>
            <a:r>
              <a:rPr lang="en-US" sz="1800" b="0" i="0" u="none" strike="noStrike" baseline="0" dirty="0">
                <a:solidFill>
                  <a:schemeClr val="tx1"/>
                </a:solidFill>
                <a:latin typeface="NimbusRomNo9L-Regu"/>
              </a:rPr>
              <a:t>Mel Frequency Cepstral Coefficients (MFCCs) are a feature widely used in automatic speech and speaker recognition. </a:t>
            </a:r>
          </a:p>
          <a:p>
            <a:pPr algn="l">
              <a:buFont typeface="Wingdings" panose="05000000000000000000" pitchFamily="2" charset="2"/>
              <a:buChar char="Ø"/>
            </a:pPr>
            <a:r>
              <a:rPr lang="en-US" sz="1800" b="0" i="0" u="none" strike="noStrike" baseline="0" dirty="0">
                <a:solidFill>
                  <a:schemeClr val="tx1"/>
                </a:solidFill>
                <a:latin typeface="NimbusRomNo9L-Regu"/>
              </a:rPr>
              <a:t>The proposed structure of the Transformer encoder with a feed-forward layer, which outputs speech-latent variables (MFCCs) and a BLSTM layer connected to the decoder</a:t>
            </a:r>
          </a:p>
          <a:p>
            <a:pPr algn="l"/>
            <a:endParaRPr lang="en-US" sz="1800" b="0" i="0" u="none" strike="noStrike" baseline="0" dirty="0">
              <a:solidFill>
                <a:schemeClr val="tx1"/>
              </a:solidFill>
              <a:latin typeface="NimbusRomNo9L-Regu"/>
            </a:endParaRPr>
          </a:p>
          <a:p>
            <a:pPr algn="l">
              <a:buFont typeface="Wingdings" panose="05000000000000000000" pitchFamily="2" charset="2"/>
              <a:buChar char="Ø"/>
            </a:pPr>
            <a:endParaRPr lang="en-US" sz="1800" b="0" i="0" u="none" strike="noStrike" baseline="0" dirty="0">
              <a:solidFill>
                <a:schemeClr val="tx1"/>
              </a:solidFill>
              <a:latin typeface="NimbusRomNo9L-Regu"/>
            </a:endParaRPr>
          </a:p>
          <a:p>
            <a:pPr algn="l">
              <a:buFont typeface="Wingdings" panose="05000000000000000000" pitchFamily="2" charset="2"/>
              <a:buChar char="Ø"/>
            </a:pPr>
            <a:endParaRPr lang="en-US" sz="1800" b="0" i="0" u="none" strike="noStrike" baseline="0" dirty="0">
              <a:solidFill>
                <a:schemeClr val="tx1"/>
              </a:solidFill>
              <a:latin typeface="NimbusRomNo9L-Regu"/>
            </a:endParaRPr>
          </a:p>
          <a:p>
            <a:pPr>
              <a:buFont typeface="Wingdings" panose="05000000000000000000" pitchFamily="2" charset="2"/>
              <a:buChar char="Ø"/>
            </a:pPr>
            <a:endParaRPr lang="en-US" sz="32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3000" dirty="0">
              <a:solidFill>
                <a:schemeClr val="tx1"/>
              </a:solidFill>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536AF398-E40F-7336-5EAB-1F88121B19C2}"/>
              </a:ext>
            </a:extLst>
          </p:cNvPr>
          <p:cNvSpPr>
            <a:spLocks noGrp="1"/>
          </p:cNvSpPr>
          <p:nvPr>
            <p:ph type="ftr" sz="quarter" idx="11"/>
          </p:nvPr>
        </p:nvSpPr>
        <p:spPr/>
        <p:txBody>
          <a:bodyPr/>
          <a:lstStyle/>
          <a:p>
            <a:r>
              <a:rPr lang="en-US"/>
              <a:t>BIOE 6305 FALL 2022</a:t>
            </a:r>
            <a:endParaRPr lang="en-US" dirty="0"/>
          </a:p>
        </p:txBody>
      </p:sp>
      <p:sp>
        <p:nvSpPr>
          <p:cNvPr id="11" name="Slide Number Placeholder 10">
            <a:extLst>
              <a:ext uri="{FF2B5EF4-FFF2-40B4-BE49-F238E27FC236}">
                <a16:creationId xmlns:a16="http://schemas.microsoft.com/office/drawing/2014/main" id="{4ED9AAC1-2D47-FB7F-EE60-370503ED59A9}"/>
              </a:ext>
            </a:extLst>
          </p:cNvPr>
          <p:cNvSpPr>
            <a:spLocks noGrp="1"/>
          </p:cNvSpPr>
          <p:nvPr>
            <p:ph type="sldNum" sz="quarter" idx="12"/>
          </p:nvPr>
        </p:nvSpPr>
        <p:spPr/>
        <p:txBody>
          <a:bodyPr/>
          <a:lstStyle/>
          <a:p>
            <a:pPr algn="l"/>
            <a:fld id="{FAEF9944-A4F6-4C59-AEBD-678D6480B8EA}" type="slidenum">
              <a:rPr lang="en-US" smtClean="0"/>
              <a:pPr algn="l"/>
              <a:t>17</a:t>
            </a:fld>
            <a:endParaRPr lang="en-US" dirty="0"/>
          </a:p>
        </p:txBody>
      </p:sp>
      <p:pic>
        <p:nvPicPr>
          <p:cNvPr id="6" name="Content Placeholder 5" descr="Diagram&#10;&#10;Description automatically generated">
            <a:extLst>
              <a:ext uri="{FF2B5EF4-FFF2-40B4-BE49-F238E27FC236}">
                <a16:creationId xmlns:a16="http://schemas.microsoft.com/office/drawing/2014/main" id="{691B83EF-9B91-638C-D123-14666A6422EB}"/>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6694890" y="1846263"/>
            <a:ext cx="3983821" cy="4022725"/>
          </a:xfrm>
          <a:prstGeom prst="rect">
            <a:avLst/>
          </a:prstGeom>
        </p:spPr>
      </p:pic>
    </p:spTree>
    <p:extLst>
      <p:ext uri="{BB962C8B-B14F-4D97-AF65-F5344CB8AC3E}">
        <p14:creationId xmlns:p14="http://schemas.microsoft.com/office/powerpoint/2010/main" val="3945753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99535999"/>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half" idx="1"/>
          </p:nvPr>
        </p:nvSpPr>
        <p:spPr>
          <a:xfrm>
            <a:off x="1097278" y="1845734"/>
            <a:ext cx="5212081" cy="4199466"/>
          </a:xfrm>
        </p:spPr>
        <p:txBody>
          <a:bodyPr>
            <a:normAutofit/>
          </a:bodyPr>
          <a:lstStyle/>
          <a:p>
            <a:pPr algn="l">
              <a:buFont typeface="Wingdings" panose="05000000000000000000" pitchFamily="2" charset="2"/>
              <a:buChar char="Ø"/>
            </a:pPr>
            <a:r>
              <a:rPr lang="en-US" sz="1800" b="0" i="0" u="none" strike="noStrike" baseline="0" dirty="0">
                <a:solidFill>
                  <a:schemeClr val="tx1"/>
                </a:solidFill>
                <a:latin typeface="NimbusRomNo9L-Regu"/>
              </a:rPr>
              <a:t>Three models below are evaluated in this paper:</a:t>
            </a:r>
          </a:p>
          <a:p>
            <a:pPr algn="l"/>
            <a:r>
              <a:rPr lang="en-US" sz="1800" b="0" i="0" u="none" strike="noStrike" baseline="0" dirty="0">
                <a:solidFill>
                  <a:schemeClr val="tx1"/>
                </a:solidFill>
                <a:latin typeface="NimbusRomNo9L-Regu"/>
              </a:rPr>
              <a:t>• BLSTM with MFCCs</a:t>
            </a:r>
          </a:p>
          <a:p>
            <a:pPr algn="l"/>
            <a:r>
              <a:rPr lang="en-US" sz="1800" b="0" i="0" u="none" strike="noStrike" baseline="0" dirty="0">
                <a:solidFill>
                  <a:schemeClr val="tx1"/>
                </a:solidFill>
                <a:latin typeface="NimbusRomNo9L-Regu"/>
              </a:rPr>
              <a:t>• Transformer without MFCCs</a:t>
            </a:r>
          </a:p>
          <a:p>
            <a:pPr algn="l"/>
            <a:r>
              <a:rPr lang="en-US" sz="1800" b="0" i="0" u="none" strike="noStrike" baseline="0" dirty="0">
                <a:solidFill>
                  <a:schemeClr val="tx1"/>
                </a:solidFill>
                <a:latin typeface="NimbusRomNo9L-Regu"/>
              </a:rPr>
              <a:t>• Transformer with MFCCs</a:t>
            </a:r>
          </a:p>
          <a:p>
            <a:pPr algn="l">
              <a:buFont typeface="Wingdings" panose="05000000000000000000" pitchFamily="2" charset="2"/>
              <a:buChar char="Ø"/>
            </a:pPr>
            <a:r>
              <a:rPr lang="en-US" sz="1800" b="0" i="0" u="none" strike="noStrike" baseline="0" dirty="0">
                <a:solidFill>
                  <a:schemeClr val="tx1"/>
                </a:solidFill>
                <a:latin typeface="NimbusRomNo9L-Regu"/>
              </a:rPr>
              <a:t>The vertical axis shows the phrase error rate (PER); the horizontal axis shows the participants. </a:t>
            </a:r>
          </a:p>
          <a:p>
            <a:pPr algn="l">
              <a:buFont typeface="Wingdings" panose="05000000000000000000" pitchFamily="2" charset="2"/>
              <a:buChar char="Ø"/>
            </a:pPr>
            <a:r>
              <a:rPr lang="en-US" sz="1800" b="0" i="0" u="none" strike="noStrike" baseline="0" dirty="0">
                <a:solidFill>
                  <a:schemeClr val="tx1"/>
                </a:solidFill>
                <a:latin typeface="NimbusRomNo9L-Regu"/>
              </a:rPr>
              <a:t>The “o” marks for participants and models indicate medians. The asterisks indicate the significance between the two models.</a:t>
            </a:r>
          </a:p>
          <a:p>
            <a:pPr algn="l">
              <a:buFont typeface="Wingdings" panose="05000000000000000000" pitchFamily="2" charset="2"/>
              <a:buChar char="Ø"/>
            </a:pPr>
            <a:r>
              <a:rPr lang="en-US" sz="1800" b="0" i="0" u="none" strike="noStrike" baseline="0" dirty="0">
                <a:solidFill>
                  <a:schemeClr val="tx1"/>
                </a:solidFill>
                <a:latin typeface="NimbusRomNo9L-Regu"/>
              </a:rPr>
              <a:t> Group 1 figure shows the models using MFCCs</a:t>
            </a:r>
          </a:p>
          <a:p>
            <a:pPr algn="l"/>
            <a:r>
              <a:rPr lang="en-US" sz="1800" b="0" i="0" u="none" strike="noStrike" baseline="0" dirty="0">
                <a:solidFill>
                  <a:schemeClr val="tx1"/>
                </a:solidFill>
                <a:latin typeface="NimbusRomNo9L-Regu"/>
              </a:rPr>
              <a:t>derived from the speech of participant js4</a:t>
            </a:r>
          </a:p>
          <a:p>
            <a:pPr algn="l"/>
            <a:endParaRPr lang="en-US" sz="1800" b="0" i="0" u="none" strike="noStrike" baseline="0" dirty="0">
              <a:solidFill>
                <a:schemeClr val="tx1"/>
              </a:solidFill>
              <a:latin typeface="NimbusRomNo9L-Regu"/>
            </a:endParaRPr>
          </a:p>
          <a:p>
            <a:pPr algn="l">
              <a:buFont typeface="Wingdings" panose="05000000000000000000" pitchFamily="2" charset="2"/>
              <a:buChar char="Ø"/>
            </a:pPr>
            <a:endParaRPr lang="en-US" sz="1800" b="0" i="0" u="none" strike="noStrike" baseline="0" dirty="0">
              <a:solidFill>
                <a:schemeClr val="tx1"/>
              </a:solidFill>
              <a:latin typeface="NimbusRomNo9L-Regu"/>
            </a:endParaRPr>
          </a:p>
          <a:p>
            <a:pPr algn="l">
              <a:buFont typeface="Wingdings" panose="05000000000000000000" pitchFamily="2" charset="2"/>
              <a:buChar char="Ø"/>
            </a:pPr>
            <a:endParaRPr lang="en-US" sz="1800" b="0" i="0" u="none" strike="noStrike" baseline="0" dirty="0">
              <a:solidFill>
                <a:schemeClr val="tx1"/>
              </a:solidFill>
              <a:latin typeface="NimbusRomNo9L-Regu"/>
            </a:endParaRPr>
          </a:p>
          <a:p>
            <a:pPr>
              <a:buFont typeface="Wingdings" panose="05000000000000000000" pitchFamily="2" charset="2"/>
              <a:buChar char="Ø"/>
            </a:pPr>
            <a:endParaRPr lang="en-US" sz="32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3000" dirty="0">
              <a:solidFill>
                <a:schemeClr val="tx1"/>
              </a:solidFill>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536AF398-E40F-7336-5EAB-1F88121B19C2}"/>
              </a:ext>
            </a:extLst>
          </p:cNvPr>
          <p:cNvSpPr>
            <a:spLocks noGrp="1"/>
          </p:cNvSpPr>
          <p:nvPr>
            <p:ph type="ftr" sz="quarter" idx="11"/>
          </p:nvPr>
        </p:nvSpPr>
        <p:spPr/>
        <p:txBody>
          <a:bodyPr/>
          <a:lstStyle/>
          <a:p>
            <a:r>
              <a:rPr lang="en-US"/>
              <a:t>BIOE 6305 FALL 2022</a:t>
            </a:r>
            <a:endParaRPr lang="en-US" dirty="0"/>
          </a:p>
        </p:txBody>
      </p:sp>
      <p:sp>
        <p:nvSpPr>
          <p:cNvPr id="11" name="Slide Number Placeholder 10">
            <a:extLst>
              <a:ext uri="{FF2B5EF4-FFF2-40B4-BE49-F238E27FC236}">
                <a16:creationId xmlns:a16="http://schemas.microsoft.com/office/drawing/2014/main" id="{4ED9AAC1-2D47-FB7F-EE60-370503ED59A9}"/>
              </a:ext>
            </a:extLst>
          </p:cNvPr>
          <p:cNvSpPr>
            <a:spLocks noGrp="1"/>
          </p:cNvSpPr>
          <p:nvPr>
            <p:ph type="sldNum" sz="quarter" idx="12"/>
          </p:nvPr>
        </p:nvSpPr>
        <p:spPr/>
        <p:txBody>
          <a:bodyPr/>
          <a:lstStyle/>
          <a:p>
            <a:pPr algn="l"/>
            <a:fld id="{FAEF9944-A4F6-4C59-AEBD-678D6480B8EA}" type="slidenum">
              <a:rPr lang="en-US" smtClean="0"/>
              <a:pPr algn="l"/>
              <a:t>18</a:t>
            </a:fld>
            <a:endParaRPr lang="en-US" dirty="0"/>
          </a:p>
        </p:txBody>
      </p:sp>
      <p:pic>
        <p:nvPicPr>
          <p:cNvPr id="8" name="Content Placeholder 7" descr="Chart, radar chart&#10;&#10;Description automatically generated">
            <a:extLst>
              <a:ext uri="{FF2B5EF4-FFF2-40B4-BE49-F238E27FC236}">
                <a16:creationId xmlns:a16="http://schemas.microsoft.com/office/drawing/2014/main" id="{F59DBC06-ED6F-0436-4DAF-83DFE650E9B4}"/>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6311208" y="1846263"/>
            <a:ext cx="4751185" cy="4022725"/>
          </a:xfrm>
        </p:spPr>
      </p:pic>
    </p:spTree>
    <p:extLst>
      <p:ext uri="{BB962C8B-B14F-4D97-AF65-F5344CB8AC3E}">
        <p14:creationId xmlns:p14="http://schemas.microsoft.com/office/powerpoint/2010/main" val="2617205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956550739"/>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half" idx="1"/>
          </p:nvPr>
        </p:nvSpPr>
        <p:spPr>
          <a:xfrm>
            <a:off x="1097278" y="1845734"/>
            <a:ext cx="6390642" cy="4199466"/>
          </a:xfrm>
        </p:spPr>
        <p:txBody>
          <a:bodyPr>
            <a:normAutofit/>
          </a:bodyPr>
          <a:lstStyle/>
          <a:p>
            <a:pPr algn="l">
              <a:buFont typeface="Wingdings" panose="05000000000000000000" pitchFamily="2" charset="2"/>
              <a:buChar char="Ø"/>
            </a:pPr>
            <a:r>
              <a:rPr lang="en-US" sz="1800" b="0" i="0" u="none" strike="noStrike" baseline="0" dirty="0">
                <a:solidFill>
                  <a:schemeClr val="tx1"/>
                </a:solidFill>
                <a:latin typeface="NimbusRomNo9L-Regu"/>
              </a:rPr>
              <a:t>Group 2 figure shows the models with MFCCs derived from the participant’s speech, as synchronized with </a:t>
            </a:r>
            <a:r>
              <a:rPr lang="en-US" sz="1800" b="0" i="0" u="none" strike="noStrike" baseline="0" dirty="0" err="1">
                <a:solidFill>
                  <a:schemeClr val="tx1"/>
                </a:solidFill>
                <a:latin typeface="NimbusRomNo9L-Regu"/>
              </a:rPr>
              <a:t>ECoG</a:t>
            </a:r>
            <a:r>
              <a:rPr lang="en-US" sz="1800" b="0" i="0" u="none" strike="noStrike" baseline="0" dirty="0">
                <a:solidFill>
                  <a:schemeClr val="tx1"/>
                </a:solidFill>
                <a:latin typeface="NimbusRomNo9L-Regu"/>
              </a:rPr>
              <a:t>.</a:t>
            </a:r>
          </a:p>
          <a:p>
            <a:pPr algn="l">
              <a:buFont typeface="Wingdings" panose="05000000000000000000" pitchFamily="2" charset="2"/>
              <a:buChar char="Ø"/>
            </a:pPr>
            <a:r>
              <a:rPr lang="en-US" sz="1600" b="0" i="0" u="none" strike="noStrike" baseline="0" dirty="0">
                <a:solidFill>
                  <a:schemeClr val="tx1"/>
                </a:solidFill>
                <a:latin typeface="Arial" panose="020B0604020202020204" pitchFamily="34" charset="0"/>
                <a:cs typeface="Arial" panose="020B0604020202020204" pitchFamily="34" charset="0"/>
              </a:rPr>
              <a:t>A comparison of the BLSTM-with-MFCCs and Transformer with MFCCs models shows the effectiveness of using a Transformer. The comparison of the Transformer models with and without MFCCs shows the contribution of the MFCCs to the training of the encoder.</a:t>
            </a:r>
          </a:p>
          <a:p>
            <a:pPr algn="just">
              <a:buFont typeface="Wingdings" panose="05000000000000000000" pitchFamily="2" charset="2"/>
              <a:buChar char="Ø"/>
            </a:pPr>
            <a:r>
              <a:rPr lang="en-US" sz="1800" b="0" i="0" u="none" strike="noStrike" baseline="0" dirty="0">
                <a:solidFill>
                  <a:schemeClr val="tx1"/>
                </a:solidFill>
                <a:latin typeface="NimbusRomNo9L-Regu"/>
              </a:rPr>
              <a:t>For evaluation test set was evaluated in terms of a phrase error rate (PER).</a:t>
            </a:r>
          </a:p>
          <a:p>
            <a:pPr algn="just">
              <a:buFont typeface="Wingdings" panose="05000000000000000000" pitchFamily="2" charset="2"/>
              <a:buChar char="Ø"/>
            </a:pPr>
            <a:r>
              <a:rPr lang="en-US" sz="1600" dirty="0">
                <a:solidFill>
                  <a:schemeClr val="tx1"/>
                </a:solidFill>
                <a:latin typeface="Arial" panose="020B0604020202020204" pitchFamily="34" charset="0"/>
                <a:cs typeface="Arial" panose="020B0604020202020204" pitchFamily="34" charset="0"/>
              </a:rPr>
              <a:t>To mitigate the problem of non-repeatability of the model training due to the randomness of the initial weights of the model and calculation by GPUs, the series of processes from training to evaluation was repeated ten times.</a:t>
            </a:r>
          </a:p>
          <a:p>
            <a:pPr algn="just">
              <a:buFont typeface="Wingdings" panose="05000000000000000000" pitchFamily="2" charset="2"/>
              <a:buChar char="Ø"/>
            </a:pPr>
            <a:endParaRPr lang="en-US" sz="1600" b="0" i="0" u="none" strike="noStrike" baseline="0" dirty="0">
              <a:solidFill>
                <a:schemeClr val="tx1"/>
              </a:solidFill>
              <a:latin typeface="Arial" panose="020B0604020202020204" pitchFamily="34" charset="0"/>
              <a:cs typeface="Arial" panose="020B0604020202020204" pitchFamily="34" charset="0"/>
            </a:endParaRPr>
          </a:p>
          <a:p>
            <a:pPr algn="l">
              <a:buFont typeface="Wingdings" panose="05000000000000000000" pitchFamily="2" charset="2"/>
              <a:buChar char="Ø"/>
            </a:pPr>
            <a:endParaRPr lang="en-US" sz="1600" b="0" i="0" u="none" strike="noStrike" baseline="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16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1600" dirty="0">
              <a:solidFill>
                <a:schemeClr val="tx1"/>
              </a:solidFill>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536AF398-E40F-7336-5EAB-1F88121B19C2}"/>
              </a:ext>
            </a:extLst>
          </p:cNvPr>
          <p:cNvSpPr>
            <a:spLocks noGrp="1"/>
          </p:cNvSpPr>
          <p:nvPr>
            <p:ph type="ftr" sz="quarter" idx="11"/>
          </p:nvPr>
        </p:nvSpPr>
        <p:spPr/>
        <p:txBody>
          <a:bodyPr/>
          <a:lstStyle/>
          <a:p>
            <a:r>
              <a:rPr lang="en-US"/>
              <a:t>BIOE 6305 FALL 2022</a:t>
            </a:r>
            <a:endParaRPr lang="en-US" dirty="0"/>
          </a:p>
        </p:txBody>
      </p:sp>
      <p:sp>
        <p:nvSpPr>
          <p:cNvPr id="11" name="Slide Number Placeholder 10">
            <a:extLst>
              <a:ext uri="{FF2B5EF4-FFF2-40B4-BE49-F238E27FC236}">
                <a16:creationId xmlns:a16="http://schemas.microsoft.com/office/drawing/2014/main" id="{4ED9AAC1-2D47-FB7F-EE60-370503ED59A9}"/>
              </a:ext>
            </a:extLst>
          </p:cNvPr>
          <p:cNvSpPr>
            <a:spLocks noGrp="1"/>
          </p:cNvSpPr>
          <p:nvPr>
            <p:ph type="sldNum" sz="quarter" idx="12"/>
          </p:nvPr>
        </p:nvSpPr>
        <p:spPr/>
        <p:txBody>
          <a:bodyPr/>
          <a:lstStyle/>
          <a:p>
            <a:pPr algn="l"/>
            <a:fld id="{FAEF9944-A4F6-4C59-AEBD-678D6480B8EA}" type="slidenum">
              <a:rPr lang="en-US" smtClean="0"/>
              <a:pPr algn="l"/>
              <a:t>19</a:t>
            </a:fld>
            <a:endParaRPr lang="en-US" dirty="0"/>
          </a:p>
        </p:txBody>
      </p:sp>
      <p:pic>
        <p:nvPicPr>
          <p:cNvPr id="7" name="Content Placeholder 6" descr="Bar chart&#10;&#10;Description automatically generated with medium confidence">
            <a:extLst>
              <a:ext uri="{FF2B5EF4-FFF2-40B4-BE49-F238E27FC236}">
                <a16:creationId xmlns:a16="http://schemas.microsoft.com/office/drawing/2014/main" id="{50FC2132-7E7F-605E-A571-4CF0F30F3F4A}"/>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7752080" y="1878978"/>
            <a:ext cx="3403283" cy="3957295"/>
          </a:xfrm>
        </p:spPr>
      </p:pic>
    </p:spTree>
    <p:extLst>
      <p:ext uri="{BB962C8B-B14F-4D97-AF65-F5344CB8AC3E}">
        <p14:creationId xmlns:p14="http://schemas.microsoft.com/office/powerpoint/2010/main" val="96097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072B182-00A1-74D1-85DF-52143A8EB7D1}"/>
              </a:ext>
            </a:extLst>
          </p:cNvPr>
          <p:cNvSpPr>
            <a:spLocks noGrp="1"/>
          </p:cNvSpPr>
          <p:nvPr>
            <p:ph type="title"/>
          </p:nvPr>
        </p:nvSpPr>
        <p:spPr>
          <a:xfrm>
            <a:off x="1097280" y="286603"/>
            <a:ext cx="10058400" cy="1450757"/>
          </a:xfrm>
        </p:spPr>
        <p:txBody>
          <a:bodyPr>
            <a:normAutofit/>
          </a:bodyPr>
          <a:lstStyle/>
          <a:p>
            <a:r>
              <a:rPr lang="en-US"/>
              <a:t>OUTLINE</a:t>
            </a:r>
            <a:endParaRPr lang="en-US" dirty="0"/>
          </a:p>
        </p:txBody>
      </p:sp>
      <p:sp>
        <p:nvSpPr>
          <p:cNvPr id="4" name="Footer Placeholder 3">
            <a:extLst>
              <a:ext uri="{FF2B5EF4-FFF2-40B4-BE49-F238E27FC236}">
                <a16:creationId xmlns:a16="http://schemas.microsoft.com/office/drawing/2014/main" id="{F79B377C-8E00-B500-72B7-D578825BD20C}"/>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dirty="0"/>
              <a:t>BIOE 6305 FALL 2022</a:t>
            </a:r>
          </a:p>
        </p:txBody>
      </p:sp>
      <p:sp>
        <p:nvSpPr>
          <p:cNvPr id="5" name="Slide Number Placeholder 4">
            <a:extLst>
              <a:ext uri="{FF2B5EF4-FFF2-40B4-BE49-F238E27FC236}">
                <a16:creationId xmlns:a16="http://schemas.microsoft.com/office/drawing/2014/main" id="{39625385-9B54-F6C0-CC48-75C1A8D53B85}"/>
              </a:ext>
            </a:extLst>
          </p:cNvPr>
          <p:cNvSpPr>
            <a:spLocks noGrp="1"/>
          </p:cNvSpPr>
          <p:nvPr>
            <p:ph type="sldNum" sz="quarter" idx="12"/>
          </p:nvPr>
        </p:nvSpPr>
        <p:spPr>
          <a:xfrm>
            <a:off x="9900458" y="6459785"/>
            <a:ext cx="1312025" cy="365125"/>
          </a:xfrm>
        </p:spPr>
        <p:txBody>
          <a:bodyPr>
            <a:normAutofit/>
          </a:bodyPr>
          <a:lstStyle/>
          <a:p>
            <a:pPr>
              <a:spcAft>
                <a:spcPts val="600"/>
              </a:spcAft>
            </a:pPr>
            <a:fld id="{FAEF9944-A4F6-4C59-AEBD-678D6480B8EA}" type="slidenum">
              <a:rPr lang="en-US" smtClean="0"/>
              <a:pPr>
                <a:spcAft>
                  <a:spcPts val="600"/>
                </a:spcAft>
              </a:pPr>
              <a:t>2</a:t>
            </a:fld>
            <a:endParaRPr lang="en-US"/>
          </a:p>
        </p:txBody>
      </p:sp>
      <p:graphicFrame>
        <p:nvGraphicFramePr>
          <p:cNvPr id="24" name="Content Placeholder 19">
            <a:extLst>
              <a:ext uri="{FF2B5EF4-FFF2-40B4-BE49-F238E27FC236}">
                <a16:creationId xmlns:a16="http://schemas.microsoft.com/office/drawing/2014/main" id="{51B8D595-ECFC-5784-14F7-A37F29347A49}"/>
              </a:ext>
            </a:extLst>
          </p:cNvPr>
          <p:cNvGraphicFramePr>
            <a:graphicFrameLocks noGrp="1"/>
          </p:cNvGraphicFramePr>
          <p:nvPr>
            <p:ph idx="1"/>
            <p:extLst>
              <p:ext uri="{D42A27DB-BD31-4B8C-83A1-F6EECF244321}">
                <p14:modId xmlns:p14="http://schemas.microsoft.com/office/powerpoint/2010/main" val="24528601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39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915680158"/>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half" idx="1"/>
          </p:nvPr>
        </p:nvSpPr>
        <p:spPr>
          <a:xfrm>
            <a:off x="1097279" y="1845734"/>
            <a:ext cx="10256522" cy="4199466"/>
          </a:xfrm>
        </p:spPr>
        <p:txBody>
          <a:bodyPr>
            <a:normAutofit/>
          </a:bodyPr>
          <a:lstStyle/>
          <a:p>
            <a:pPr algn="just">
              <a:buFont typeface="Wingdings" panose="05000000000000000000" pitchFamily="2" charset="2"/>
              <a:buChar char="Ø"/>
            </a:pPr>
            <a:r>
              <a:rPr lang="en-US" sz="2400" b="0" i="0" u="none" strike="noStrike" baseline="0" dirty="0">
                <a:solidFill>
                  <a:schemeClr val="tx1"/>
                </a:solidFill>
                <a:latin typeface="Arial" panose="020B0604020202020204" pitchFamily="34" charset="0"/>
                <a:cs typeface="Arial" panose="020B0604020202020204" pitchFamily="34" charset="0"/>
              </a:rPr>
              <a:t>The average PERs for each subject according to the Transformer with-</a:t>
            </a:r>
            <a:r>
              <a:rPr lang="en-US" sz="2400" dirty="0">
                <a:solidFill>
                  <a:schemeClr val="tx1"/>
                </a:solidFill>
                <a:latin typeface="Arial" panose="020B0604020202020204" pitchFamily="34" charset="0"/>
                <a:cs typeface="Arial" panose="020B0604020202020204" pitchFamily="34" charset="0"/>
              </a:rPr>
              <a:t> </a:t>
            </a:r>
            <a:r>
              <a:rPr lang="en-US" sz="2400" b="0" i="0" u="none" strike="noStrike" baseline="0" dirty="0">
                <a:solidFill>
                  <a:schemeClr val="tx1"/>
                </a:solidFill>
                <a:latin typeface="Arial" panose="020B0604020202020204" pitchFamily="34" charset="0"/>
                <a:cs typeface="Arial" panose="020B0604020202020204" pitchFamily="34" charset="0"/>
              </a:rPr>
              <a:t>MFCCs model with standard deviations were 29.9± 7.3% for js1, and 16.4±3.7% for js3 in Group 1, and 18.7± 6.3% for js4, 35.8 ± 5.7% for js5, 33.1 ± 5.0% for js6, 30.9 ± 7.0% for js7, and 41.9 C 6.5% for js8 in Group 2. </a:t>
            </a:r>
          </a:p>
          <a:p>
            <a:pPr algn="just">
              <a:buFont typeface="Wingdings" panose="05000000000000000000" pitchFamily="2" charset="2"/>
              <a:buChar char="Ø"/>
            </a:pPr>
            <a:r>
              <a:rPr lang="en-US" sz="2400" b="0" i="0" u="none" strike="noStrike" baseline="0">
                <a:solidFill>
                  <a:schemeClr val="tx1"/>
                </a:solidFill>
                <a:latin typeface="Arial" panose="020B0604020202020204" pitchFamily="34" charset="0"/>
                <a:cs typeface="Arial" panose="020B0604020202020204" pitchFamily="34" charset="0"/>
              </a:rPr>
              <a:t>The </a:t>
            </a:r>
            <a:r>
              <a:rPr lang="en-US" sz="2400" b="0" i="0" u="none" strike="noStrike" baseline="0" dirty="0">
                <a:solidFill>
                  <a:schemeClr val="tx1"/>
                </a:solidFill>
                <a:latin typeface="Arial" panose="020B0604020202020204" pitchFamily="34" charset="0"/>
                <a:cs typeface="Arial" panose="020B0604020202020204" pitchFamily="34" charset="0"/>
              </a:rPr>
              <a:t>decoding test revealed that the use of the Transformer model achieved a minimum phrase error rate (PER) of 16.4%, and the median ( standard deviation) across seven participants was 31.3% (± 10.0%). </a:t>
            </a:r>
          </a:p>
          <a:p>
            <a:pPr marL="0" indent="0" algn="just">
              <a:buNone/>
            </a:pPr>
            <a:endParaRPr lang="en-US" sz="2400" b="0" i="0" u="none" strike="noStrike" baseline="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2400" b="0" i="0" u="none" strike="noStrike" baseline="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536AF398-E40F-7336-5EAB-1F88121B19C2}"/>
              </a:ext>
            </a:extLst>
          </p:cNvPr>
          <p:cNvSpPr>
            <a:spLocks noGrp="1"/>
          </p:cNvSpPr>
          <p:nvPr>
            <p:ph type="ftr" sz="quarter" idx="11"/>
          </p:nvPr>
        </p:nvSpPr>
        <p:spPr/>
        <p:txBody>
          <a:bodyPr/>
          <a:lstStyle/>
          <a:p>
            <a:r>
              <a:rPr lang="en-US"/>
              <a:t>BIOE 6305 FALL 2022</a:t>
            </a:r>
            <a:endParaRPr lang="en-US" dirty="0"/>
          </a:p>
        </p:txBody>
      </p:sp>
      <p:sp>
        <p:nvSpPr>
          <p:cNvPr id="11" name="Slide Number Placeholder 10">
            <a:extLst>
              <a:ext uri="{FF2B5EF4-FFF2-40B4-BE49-F238E27FC236}">
                <a16:creationId xmlns:a16="http://schemas.microsoft.com/office/drawing/2014/main" id="{4ED9AAC1-2D47-FB7F-EE60-370503ED59A9}"/>
              </a:ext>
            </a:extLst>
          </p:cNvPr>
          <p:cNvSpPr>
            <a:spLocks noGrp="1"/>
          </p:cNvSpPr>
          <p:nvPr>
            <p:ph type="sldNum" sz="quarter" idx="12"/>
          </p:nvPr>
        </p:nvSpPr>
        <p:spPr/>
        <p:txBody>
          <a:bodyPr/>
          <a:lstStyle/>
          <a:p>
            <a:pPr algn="l"/>
            <a:fld id="{FAEF9944-A4F6-4C59-AEBD-678D6480B8EA}" type="slidenum">
              <a:rPr lang="en-US" smtClean="0"/>
              <a:pPr algn="l"/>
              <a:t>20</a:t>
            </a:fld>
            <a:endParaRPr lang="en-US" dirty="0"/>
          </a:p>
        </p:txBody>
      </p:sp>
    </p:spTree>
    <p:extLst>
      <p:ext uri="{BB962C8B-B14F-4D97-AF65-F5344CB8AC3E}">
        <p14:creationId xmlns:p14="http://schemas.microsoft.com/office/powerpoint/2010/main" val="2751548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51348344"/>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half" idx="1"/>
          </p:nvPr>
        </p:nvSpPr>
        <p:spPr>
          <a:xfrm>
            <a:off x="838200" y="1828800"/>
            <a:ext cx="10401761" cy="4423692"/>
          </a:xfrm>
        </p:spPr>
        <p:txBody>
          <a:bodyPr>
            <a:noAutofit/>
          </a:bodyPr>
          <a:lstStyle/>
          <a:p>
            <a:pPr algn="just">
              <a:buFont typeface="Wingdings" panose="05000000000000000000" pitchFamily="2" charset="2"/>
              <a:buChar char="Ø"/>
            </a:pPr>
            <a:r>
              <a:rPr lang="en-US" b="0" i="0" u="none" strike="noStrike" baseline="0" dirty="0">
                <a:solidFill>
                  <a:schemeClr val="tx1"/>
                </a:solidFill>
                <a:latin typeface="Arial" panose="020B0604020202020204" pitchFamily="34" charset="0"/>
                <a:cs typeface="Arial" panose="020B0604020202020204" pitchFamily="34" charset="0"/>
              </a:rPr>
              <a:t>The First, the proposed model achieved an average PER below 20% for js3 and js4.</a:t>
            </a:r>
          </a:p>
          <a:p>
            <a:pPr algn="just">
              <a:buFont typeface="Wingdings" panose="05000000000000000000" pitchFamily="2" charset="2"/>
              <a:buChar char="Ø"/>
            </a:pPr>
            <a:r>
              <a:rPr lang="en-US" b="0" i="0" u="none" strike="noStrike" baseline="0" dirty="0">
                <a:solidFill>
                  <a:schemeClr val="tx1"/>
                </a:solidFill>
                <a:latin typeface="Arial" panose="020B0604020202020204" pitchFamily="34" charset="0"/>
                <a:cs typeface="Arial" panose="020B0604020202020204" pitchFamily="34" charset="0"/>
              </a:rPr>
              <a:t>PER could be improved by using the Transformer model, even with a lower density electrode array.</a:t>
            </a:r>
          </a:p>
          <a:p>
            <a:pPr algn="just">
              <a:buFont typeface="Wingdings" panose="05000000000000000000" pitchFamily="2" charset="2"/>
              <a:buChar char="Ø"/>
            </a:pPr>
            <a:r>
              <a:rPr lang="en-US" b="0" i="0" u="none" strike="noStrike" baseline="0" dirty="0">
                <a:solidFill>
                  <a:schemeClr val="tx1"/>
                </a:solidFill>
                <a:latin typeface="Arial" panose="020B0604020202020204" pitchFamily="34" charset="0"/>
                <a:cs typeface="Arial" panose="020B0604020202020204" pitchFamily="34" charset="0"/>
              </a:rPr>
              <a:t>Second, for all seven participants, the Transformer encoder outperformed the BLSTM in terms of accuracy, suggesting that the longer-range relationships that are stated to be acquired by the Transformer encoder may be helpful for decoding speech from </a:t>
            </a:r>
            <a:r>
              <a:rPr lang="en-US" b="0" i="0" u="none" strike="noStrike" baseline="0" dirty="0" err="1">
                <a:solidFill>
                  <a:schemeClr val="tx1"/>
                </a:solidFill>
                <a:latin typeface="Arial" panose="020B0604020202020204" pitchFamily="34" charset="0"/>
                <a:cs typeface="Arial" panose="020B0604020202020204" pitchFamily="34" charset="0"/>
              </a:rPr>
              <a:t>ECoG</a:t>
            </a:r>
            <a:r>
              <a:rPr lang="en-US" b="0" i="0" u="none" strike="noStrike" baseline="0" dirty="0">
                <a:solidFill>
                  <a:schemeClr val="tx1"/>
                </a:solidFill>
                <a:latin typeface="Arial" panose="020B0604020202020204" pitchFamily="34" charset="0"/>
                <a:cs typeface="Arial" panose="020B0604020202020204" pitchFamily="34" charset="0"/>
              </a:rPr>
              <a:t> signals.</a:t>
            </a:r>
          </a:p>
          <a:p>
            <a:pPr algn="just">
              <a:buFont typeface="Wingdings" panose="05000000000000000000" pitchFamily="2" charset="2"/>
              <a:buChar char="Ø"/>
            </a:pPr>
            <a:r>
              <a:rPr lang="en-US" b="0" i="0" u="none" strike="noStrike" baseline="0" dirty="0">
                <a:solidFill>
                  <a:schemeClr val="tx1"/>
                </a:solidFill>
                <a:latin typeface="Arial" panose="020B0604020202020204" pitchFamily="34" charset="0"/>
                <a:cs typeface="Arial" panose="020B0604020202020204" pitchFamily="34" charset="0"/>
              </a:rPr>
              <a:t>Finally, using MFCCs contributed to the training of the Transformer encoder.</a:t>
            </a:r>
          </a:p>
          <a:p>
            <a:pPr algn="just">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The models for the participants js1 and js3 with the MFCCs from js4 achieved better accuracy than those without MFCCs. This implies that MFCCs used in the training phase is not necessarily calculated from the speech of the same person. This finding suggests that it is possible to train imagining tasks where we cannot use MFCCs calculated from synchronized speech signals.</a:t>
            </a:r>
          </a:p>
          <a:p>
            <a:pPr algn="just">
              <a:buFont typeface="Wingdings" panose="05000000000000000000" pitchFamily="2" charset="2"/>
              <a:buChar char="Ø"/>
            </a:pPr>
            <a:endParaRPr lang="en-US" dirty="0">
              <a:solidFill>
                <a:schemeClr val="tx1"/>
              </a:solidFill>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536AF398-E40F-7336-5EAB-1F88121B19C2}"/>
              </a:ext>
            </a:extLst>
          </p:cNvPr>
          <p:cNvSpPr>
            <a:spLocks noGrp="1"/>
          </p:cNvSpPr>
          <p:nvPr>
            <p:ph type="ftr" sz="quarter" idx="11"/>
          </p:nvPr>
        </p:nvSpPr>
        <p:spPr/>
        <p:txBody>
          <a:bodyPr/>
          <a:lstStyle/>
          <a:p>
            <a:r>
              <a:rPr lang="en-US"/>
              <a:t>BIOE 6305 FALL 2022</a:t>
            </a:r>
            <a:endParaRPr lang="en-US" dirty="0"/>
          </a:p>
        </p:txBody>
      </p:sp>
      <p:sp>
        <p:nvSpPr>
          <p:cNvPr id="11" name="Slide Number Placeholder 10">
            <a:extLst>
              <a:ext uri="{FF2B5EF4-FFF2-40B4-BE49-F238E27FC236}">
                <a16:creationId xmlns:a16="http://schemas.microsoft.com/office/drawing/2014/main" id="{4ED9AAC1-2D47-FB7F-EE60-370503ED59A9}"/>
              </a:ext>
            </a:extLst>
          </p:cNvPr>
          <p:cNvSpPr>
            <a:spLocks noGrp="1"/>
          </p:cNvSpPr>
          <p:nvPr>
            <p:ph type="sldNum" sz="quarter" idx="12"/>
          </p:nvPr>
        </p:nvSpPr>
        <p:spPr/>
        <p:txBody>
          <a:bodyPr/>
          <a:lstStyle/>
          <a:p>
            <a:pPr algn="l"/>
            <a:fld id="{FAEF9944-A4F6-4C59-AEBD-678D6480B8EA}" type="slidenum">
              <a:rPr lang="en-US" smtClean="0"/>
              <a:pPr algn="l"/>
              <a:t>21</a:t>
            </a:fld>
            <a:endParaRPr lang="en-US" dirty="0"/>
          </a:p>
        </p:txBody>
      </p:sp>
    </p:spTree>
    <p:extLst>
      <p:ext uri="{BB962C8B-B14F-4D97-AF65-F5344CB8AC3E}">
        <p14:creationId xmlns:p14="http://schemas.microsoft.com/office/powerpoint/2010/main" val="3819137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26799422"/>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1800" dirty="0">
                <a:solidFill>
                  <a:schemeClr val="tx1"/>
                </a:solidFill>
                <a:latin typeface="Arial" panose="020B0604020202020204" pitchFamily="34" charset="0"/>
                <a:cs typeface="Arial" panose="020B0604020202020204" pitchFamily="34" charset="0"/>
              </a:rPr>
              <a:t>T</a:t>
            </a:r>
            <a:r>
              <a:rPr lang="en-US" sz="1800" b="0" i="0" u="none" strike="noStrike" baseline="0" dirty="0">
                <a:solidFill>
                  <a:schemeClr val="tx1"/>
                </a:solidFill>
                <a:latin typeface="Arial" panose="020B0604020202020204" pitchFamily="34" charset="0"/>
                <a:cs typeface="Arial" panose="020B0604020202020204" pitchFamily="34" charset="0"/>
              </a:rPr>
              <a:t>his paper found the importance of the </a:t>
            </a:r>
            <a:r>
              <a:rPr lang="en-US" sz="1800" b="0" i="0" u="none" strike="noStrike" baseline="0" dirty="0" err="1">
                <a:solidFill>
                  <a:schemeClr val="tx1"/>
                </a:solidFill>
                <a:latin typeface="Arial" panose="020B0604020202020204" pitchFamily="34" charset="0"/>
                <a:cs typeface="Arial" panose="020B0604020202020204" pitchFamily="34" charset="0"/>
              </a:rPr>
              <a:t>ECoG’s</a:t>
            </a:r>
            <a:r>
              <a:rPr lang="en-US" sz="1800" b="0" i="0" u="none" strike="noStrike" baseline="0" dirty="0">
                <a:solidFill>
                  <a:schemeClr val="tx1"/>
                </a:solidFill>
                <a:latin typeface="Arial" panose="020B0604020202020204" pitchFamily="34" charset="0"/>
                <a:cs typeface="Arial" panose="020B0604020202020204" pitchFamily="34" charset="0"/>
              </a:rPr>
              <a:t> longer-range dependencies. Also explained the importance </a:t>
            </a:r>
            <a:r>
              <a:rPr lang="en-US" sz="1800" b="0" i="0" u="none" strike="noStrike" baseline="0">
                <a:solidFill>
                  <a:schemeClr val="tx1"/>
                </a:solidFill>
                <a:latin typeface="Arial" panose="020B0604020202020204" pitchFamily="34" charset="0"/>
                <a:cs typeface="Arial" panose="020B0604020202020204" pitchFamily="34" charset="0"/>
              </a:rPr>
              <a:t>of Transformer </a:t>
            </a:r>
            <a:r>
              <a:rPr lang="en-US" sz="1800" b="0" i="0" u="none" strike="noStrike" baseline="0" dirty="0">
                <a:solidFill>
                  <a:schemeClr val="tx1"/>
                </a:solidFill>
                <a:latin typeface="Arial" panose="020B0604020202020204" pitchFamily="34" charset="0"/>
                <a:cs typeface="Arial" panose="020B0604020202020204" pitchFamily="34" charset="0"/>
              </a:rPr>
              <a:t>architecture and LSTM architectures.</a:t>
            </a:r>
          </a:p>
          <a:p>
            <a:pPr algn="just">
              <a:buFont typeface="Wingdings" panose="05000000000000000000" pitchFamily="2" charset="2"/>
              <a:buChar char="Ø"/>
            </a:pPr>
            <a:r>
              <a:rPr lang="en-US" sz="1800" b="0" i="0" u="none" strike="noStrike" baseline="0" dirty="0">
                <a:solidFill>
                  <a:schemeClr val="tx1"/>
                </a:solidFill>
                <a:latin typeface="Arial" panose="020B0604020202020204" pitchFamily="34" charset="0"/>
                <a:cs typeface="Arial" panose="020B0604020202020204" pitchFamily="34" charset="0"/>
              </a:rPr>
              <a:t>Future work will include a detailed analysis based on looking at the output of the intermediate layers, such as attention layers, and clarifying which part of the cortex and which time points are important for speech decoding.</a:t>
            </a:r>
          </a:p>
          <a:p>
            <a:pPr algn="just">
              <a:buFont typeface="Wingdings" panose="05000000000000000000" pitchFamily="2" charset="2"/>
              <a:buChar char="Ø"/>
            </a:pPr>
            <a:r>
              <a:rPr lang="en-US" sz="1800" b="0" i="0" u="none" strike="noStrike" baseline="0" dirty="0">
                <a:solidFill>
                  <a:schemeClr val="tx1"/>
                </a:solidFill>
                <a:latin typeface="Arial" panose="020B0604020202020204" pitchFamily="34" charset="0"/>
                <a:cs typeface="Arial" panose="020B0604020202020204" pitchFamily="34" charset="0"/>
              </a:rPr>
              <a:t>Finally, using MFCCs contributed to the training of the Transformer encoder. This implies that MFCCs used in the training phase is not necessarily calculated from the speech of the same person. This finding suggests that it is possible to train imagining tasks where we cannot use MFCCs calculated from synchronized speech signals.</a:t>
            </a:r>
          </a:p>
          <a:p>
            <a:pPr algn="just">
              <a:buFont typeface="Wingdings" panose="05000000000000000000" pitchFamily="2" charset="2"/>
              <a:buChar char="Ø"/>
            </a:pPr>
            <a:endParaRPr lang="en-US" sz="1800" b="0" i="0" u="none" strike="noStrike" baseline="0" dirty="0">
              <a:solidFill>
                <a:schemeClr val="tx1"/>
              </a:solidFill>
              <a:latin typeface="Arial" panose="020B0604020202020204" pitchFamily="34" charset="0"/>
              <a:cs typeface="Arial" panose="020B0604020202020204" pitchFamily="34" charset="0"/>
            </a:endParaRPr>
          </a:p>
          <a:p>
            <a:pPr marL="0" indent="0" algn="just">
              <a:buNone/>
            </a:pPr>
            <a:endParaRPr lang="en-US" sz="1800" b="0" i="0" u="none" strike="noStrike" baseline="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b="0" i="0" u="none" strike="noStrike" baseline="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b="0" i="0" u="none" strike="noStrike" baseline="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b="0" i="0" u="none" strike="noStrike" baseline="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b="0" i="0" u="none" strike="noStrike" baseline="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dirty="0">
              <a:solidFill>
                <a:schemeClr val="tx1"/>
              </a:solidFill>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536AF398-E40F-7336-5EAB-1F88121B19C2}"/>
              </a:ext>
            </a:extLst>
          </p:cNvPr>
          <p:cNvSpPr>
            <a:spLocks noGrp="1"/>
          </p:cNvSpPr>
          <p:nvPr>
            <p:ph type="ftr" sz="quarter" idx="11"/>
          </p:nvPr>
        </p:nvSpPr>
        <p:spPr/>
        <p:txBody>
          <a:bodyPr/>
          <a:lstStyle/>
          <a:p>
            <a:r>
              <a:rPr lang="en-US"/>
              <a:t>BIOE 6305 FALL 2022</a:t>
            </a:r>
            <a:endParaRPr lang="en-US" dirty="0"/>
          </a:p>
        </p:txBody>
      </p:sp>
      <p:sp>
        <p:nvSpPr>
          <p:cNvPr id="11" name="Slide Number Placeholder 10">
            <a:extLst>
              <a:ext uri="{FF2B5EF4-FFF2-40B4-BE49-F238E27FC236}">
                <a16:creationId xmlns:a16="http://schemas.microsoft.com/office/drawing/2014/main" id="{4ED9AAC1-2D47-FB7F-EE60-370503ED59A9}"/>
              </a:ext>
            </a:extLst>
          </p:cNvPr>
          <p:cNvSpPr>
            <a:spLocks noGrp="1"/>
          </p:cNvSpPr>
          <p:nvPr>
            <p:ph type="sldNum" sz="quarter" idx="12"/>
          </p:nvPr>
        </p:nvSpPr>
        <p:spPr/>
        <p:txBody>
          <a:bodyPr/>
          <a:lstStyle/>
          <a:p>
            <a:pPr algn="l"/>
            <a:fld id="{FAEF9944-A4F6-4C59-AEBD-678D6480B8EA}" type="slidenum">
              <a:rPr lang="en-US" smtClean="0"/>
              <a:pPr algn="l"/>
              <a:t>22</a:t>
            </a:fld>
            <a:endParaRPr lang="en-US" dirty="0"/>
          </a:p>
        </p:txBody>
      </p:sp>
    </p:spTree>
    <p:extLst>
      <p:ext uri="{BB962C8B-B14F-4D97-AF65-F5344CB8AC3E}">
        <p14:creationId xmlns:p14="http://schemas.microsoft.com/office/powerpoint/2010/main" val="4137118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09415785"/>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Ø"/>
            </a:pPr>
            <a:r>
              <a:rPr lang="en-US" sz="1800" b="0" i="0" u="none" strike="noStrike" baseline="0" dirty="0">
                <a:solidFill>
                  <a:schemeClr val="tx1"/>
                </a:solidFill>
                <a:latin typeface="Arial" panose="020B0604020202020204" pitchFamily="34" charset="0"/>
                <a:cs typeface="Arial" panose="020B0604020202020204" pitchFamily="34" charset="0"/>
              </a:rPr>
              <a:t>[1]	J. R. </a:t>
            </a:r>
            <a:r>
              <a:rPr lang="en-US" sz="1800" b="0" i="0" u="none" strike="noStrike" baseline="0" dirty="0" err="1">
                <a:solidFill>
                  <a:schemeClr val="tx1"/>
                </a:solidFill>
                <a:latin typeface="Arial" panose="020B0604020202020204" pitchFamily="34" charset="0"/>
                <a:cs typeface="Arial" panose="020B0604020202020204" pitchFamily="34" charset="0"/>
              </a:rPr>
              <a:t>Wolpaw</a:t>
            </a:r>
            <a:r>
              <a:rPr lang="en-US" sz="1800" b="0" i="0" u="none" strike="noStrike" baseline="0" dirty="0">
                <a:solidFill>
                  <a:schemeClr val="tx1"/>
                </a:solidFill>
                <a:latin typeface="Arial" panose="020B0604020202020204" pitchFamily="34" charset="0"/>
                <a:cs typeface="Arial" panose="020B0604020202020204" pitchFamily="34" charset="0"/>
              </a:rPr>
              <a:t>, N. </a:t>
            </a:r>
            <a:r>
              <a:rPr lang="en-US" sz="1800" b="0" i="0" u="none" strike="noStrike" baseline="0" dirty="0" err="1">
                <a:solidFill>
                  <a:schemeClr val="tx1"/>
                </a:solidFill>
                <a:latin typeface="Arial" panose="020B0604020202020204" pitchFamily="34" charset="0"/>
                <a:cs typeface="Arial" panose="020B0604020202020204" pitchFamily="34" charset="0"/>
              </a:rPr>
              <a:t>Birbaumer</a:t>
            </a:r>
            <a:r>
              <a:rPr lang="en-US" sz="1800" b="0" i="0" u="none" strike="noStrike" baseline="0" dirty="0">
                <a:solidFill>
                  <a:schemeClr val="tx1"/>
                </a:solidFill>
                <a:latin typeface="Arial" panose="020B0604020202020204" pitchFamily="34" charset="0"/>
                <a:cs typeface="Arial" panose="020B0604020202020204" pitchFamily="34" charset="0"/>
              </a:rPr>
              <a:t>, D. J. McFarland, G. </a:t>
            </a:r>
            <a:r>
              <a:rPr lang="en-US" sz="1800" b="0" i="0" u="none" strike="noStrike" baseline="0" dirty="0" err="1">
                <a:solidFill>
                  <a:schemeClr val="tx1"/>
                </a:solidFill>
                <a:latin typeface="Arial" panose="020B0604020202020204" pitchFamily="34" charset="0"/>
                <a:cs typeface="Arial" panose="020B0604020202020204" pitchFamily="34" charset="0"/>
              </a:rPr>
              <a:t>Pfurtscheller</a:t>
            </a:r>
            <a:r>
              <a:rPr lang="en-US" sz="1800" b="0" i="0" u="none" strike="noStrike" baseline="0" dirty="0">
                <a:solidFill>
                  <a:schemeClr val="tx1"/>
                </a:solidFill>
                <a:latin typeface="Arial" panose="020B0604020202020204" pitchFamily="34" charset="0"/>
                <a:cs typeface="Arial" panose="020B0604020202020204" pitchFamily="34" charset="0"/>
              </a:rPr>
              <a:t>, and T. M. Vaughan, “Brain–computer interfaces for </a:t>
            </a:r>
            <a:r>
              <a:rPr lang="en-US" sz="1800" b="0" i="0" u="none" strike="noStrike" baseline="0" dirty="0" err="1">
                <a:solidFill>
                  <a:schemeClr val="tx1"/>
                </a:solidFill>
                <a:latin typeface="Arial" panose="020B0604020202020204" pitchFamily="34" charset="0"/>
                <a:cs typeface="Arial" panose="020B0604020202020204" pitchFamily="34" charset="0"/>
              </a:rPr>
              <a:t>communi</a:t>
            </a:r>
            <a:r>
              <a:rPr lang="en-US" sz="1800" b="0" i="0" u="none" strike="noStrike" baseline="0" dirty="0">
                <a:solidFill>
                  <a:schemeClr val="tx1"/>
                </a:solidFill>
                <a:latin typeface="Arial" panose="020B0604020202020204" pitchFamily="34" charset="0"/>
                <a:cs typeface="Arial" panose="020B0604020202020204" pitchFamily="34" charset="0"/>
              </a:rPr>
              <a:t>- cation and control,” Clinical Neurophysiology, vol. 113, no. 6, pp. 767–791, 2002.</a:t>
            </a:r>
          </a:p>
          <a:p>
            <a:pPr algn="just">
              <a:buFont typeface="Wingdings" panose="05000000000000000000" pitchFamily="2" charset="2"/>
              <a:buChar char="Ø"/>
            </a:pPr>
            <a:r>
              <a:rPr lang="en-US" sz="1800" b="0" i="0" u="none" strike="noStrike" baseline="0" dirty="0">
                <a:solidFill>
                  <a:schemeClr val="tx1"/>
                </a:solidFill>
                <a:latin typeface="Arial" panose="020B0604020202020204" pitchFamily="34" charset="0"/>
                <a:cs typeface="Arial" panose="020B0604020202020204" pitchFamily="34" charset="0"/>
              </a:rPr>
              <a:t>[2]	N. E. Crone, D. L. </a:t>
            </a:r>
            <a:r>
              <a:rPr lang="en-US" sz="1800" b="0" i="0" u="none" strike="noStrike" baseline="0" dirty="0" err="1">
                <a:solidFill>
                  <a:schemeClr val="tx1"/>
                </a:solidFill>
                <a:latin typeface="Arial" panose="020B0604020202020204" pitchFamily="34" charset="0"/>
                <a:cs typeface="Arial" panose="020B0604020202020204" pitchFamily="34" charset="0"/>
              </a:rPr>
              <a:t>Miglioretti</a:t>
            </a:r>
            <a:r>
              <a:rPr lang="en-US" sz="1800" b="0" i="0" u="none" strike="noStrike" baseline="0" dirty="0">
                <a:solidFill>
                  <a:schemeClr val="tx1"/>
                </a:solidFill>
                <a:latin typeface="Arial" panose="020B0604020202020204" pitchFamily="34" charset="0"/>
                <a:cs typeface="Arial" panose="020B0604020202020204" pitchFamily="34" charset="0"/>
              </a:rPr>
              <a:t>, B. Gordon, and R. P. Lesser, “Functional mapping of human sensorimotor cortex with </a:t>
            </a:r>
            <a:r>
              <a:rPr lang="en-US" sz="1800" b="0" i="0" u="none" strike="noStrike" baseline="0" dirty="0" err="1">
                <a:solidFill>
                  <a:schemeClr val="tx1"/>
                </a:solidFill>
                <a:latin typeface="Arial" panose="020B0604020202020204" pitchFamily="34" charset="0"/>
                <a:cs typeface="Arial" panose="020B0604020202020204" pitchFamily="34" charset="0"/>
              </a:rPr>
              <a:t>elec</a:t>
            </a:r>
            <a:r>
              <a:rPr lang="en-US" sz="1800" b="0" i="0" u="none" strike="noStrike" baseline="0" dirty="0">
                <a:solidFill>
                  <a:schemeClr val="tx1"/>
                </a:solidFill>
                <a:latin typeface="Arial" panose="020B0604020202020204" pitchFamily="34" charset="0"/>
                <a:cs typeface="Arial" panose="020B0604020202020204" pitchFamily="34" charset="0"/>
              </a:rPr>
              <a:t>- </a:t>
            </a:r>
            <a:r>
              <a:rPr lang="en-US" sz="1800" b="0" i="0" u="none" strike="noStrike" baseline="0" dirty="0" err="1">
                <a:solidFill>
                  <a:schemeClr val="tx1"/>
                </a:solidFill>
                <a:latin typeface="Arial" panose="020B0604020202020204" pitchFamily="34" charset="0"/>
                <a:cs typeface="Arial" panose="020B0604020202020204" pitchFamily="34" charset="0"/>
              </a:rPr>
              <a:t>trocorticographic</a:t>
            </a:r>
            <a:r>
              <a:rPr lang="en-US" sz="1800" b="0" i="0" u="none" strike="noStrike" baseline="0" dirty="0">
                <a:solidFill>
                  <a:schemeClr val="tx1"/>
                </a:solidFill>
                <a:latin typeface="Arial" panose="020B0604020202020204" pitchFamily="34" charset="0"/>
                <a:cs typeface="Arial" panose="020B0604020202020204" pitchFamily="34" charset="0"/>
              </a:rPr>
              <a:t> spectral analysis. II. Event-related synchro- </a:t>
            </a:r>
            <a:r>
              <a:rPr lang="en-US" sz="1800" b="0" i="0" u="none" strike="noStrike" baseline="0" dirty="0" err="1">
                <a:solidFill>
                  <a:schemeClr val="tx1"/>
                </a:solidFill>
                <a:latin typeface="Arial" panose="020B0604020202020204" pitchFamily="34" charset="0"/>
                <a:cs typeface="Arial" panose="020B0604020202020204" pitchFamily="34" charset="0"/>
              </a:rPr>
              <a:t>nization</a:t>
            </a:r>
            <a:r>
              <a:rPr lang="en-US" sz="1800" b="0" i="0" u="none" strike="noStrike" baseline="0" dirty="0">
                <a:solidFill>
                  <a:schemeClr val="tx1"/>
                </a:solidFill>
                <a:latin typeface="Arial" panose="020B0604020202020204" pitchFamily="34" charset="0"/>
                <a:cs typeface="Arial" panose="020B0604020202020204" pitchFamily="34" charset="0"/>
              </a:rPr>
              <a:t> in the gamma band,” Brain: A Journal of Neurology, vol. 121, no. 12, pp. 2301–2315, 1998.</a:t>
            </a:r>
          </a:p>
          <a:p>
            <a:pPr algn="just">
              <a:buFont typeface="Wingdings" panose="05000000000000000000" pitchFamily="2" charset="2"/>
              <a:buChar char="Ø"/>
            </a:pPr>
            <a:r>
              <a:rPr lang="en-US" sz="1800" b="0" i="0" u="none" strike="noStrike" baseline="0" dirty="0">
                <a:solidFill>
                  <a:schemeClr val="tx1"/>
                </a:solidFill>
                <a:latin typeface="Arial" panose="020B0604020202020204" pitchFamily="34" charset="0"/>
                <a:cs typeface="Arial" panose="020B0604020202020204" pitchFamily="34" charset="0"/>
              </a:rPr>
              <a:t>[3]	X. Pei, E. C. </a:t>
            </a:r>
            <a:r>
              <a:rPr lang="en-US" sz="1800" b="0" i="0" u="none" strike="noStrike" baseline="0" dirty="0" err="1">
                <a:solidFill>
                  <a:schemeClr val="tx1"/>
                </a:solidFill>
                <a:latin typeface="Arial" panose="020B0604020202020204" pitchFamily="34" charset="0"/>
                <a:cs typeface="Arial" panose="020B0604020202020204" pitchFamily="34" charset="0"/>
              </a:rPr>
              <a:t>Leuthardt</a:t>
            </a:r>
            <a:r>
              <a:rPr lang="en-US" sz="1800" b="0" i="0" u="none" strike="noStrike" baseline="0" dirty="0">
                <a:solidFill>
                  <a:schemeClr val="tx1"/>
                </a:solidFill>
                <a:latin typeface="Arial" panose="020B0604020202020204" pitchFamily="34" charset="0"/>
                <a:cs typeface="Arial" panose="020B0604020202020204" pitchFamily="34" charset="0"/>
              </a:rPr>
              <a:t>, C. M. </a:t>
            </a:r>
            <a:r>
              <a:rPr lang="en-US" sz="1800" b="0" i="0" u="none" strike="noStrike" baseline="0" dirty="0" err="1">
                <a:solidFill>
                  <a:schemeClr val="tx1"/>
                </a:solidFill>
                <a:latin typeface="Arial" panose="020B0604020202020204" pitchFamily="34" charset="0"/>
                <a:cs typeface="Arial" panose="020B0604020202020204" pitchFamily="34" charset="0"/>
              </a:rPr>
              <a:t>Gaona</a:t>
            </a:r>
            <a:r>
              <a:rPr lang="en-US" sz="1800" b="0" i="0" u="none" strike="noStrike" baseline="0" dirty="0">
                <a:solidFill>
                  <a:schemeClr val="tx1"/>
                </a:solidFill>
                <a:latin typeface="Arial" panose="020B0604020202020204" pitchFamily="34" charset="0"/>
                <a:cs typeface="Arial" panose="020B0604020202020204" pitchFamily="34" charset="0"/>
              </a:rPr>
              <a:t>, P. Brunner, J. R. </a:t>
            </a:r>
            <a:r>
              <a:rPr lang="en-US" sz="1800" b="0" i="0" u="none" strike="noStrike" baseline="0" dirty="0" err="1">
                <a:solidFill>
                  <a:schemeClr val="tx1"/>
                </a:solidFill>
                <a:latin typeface="Arial" panose="020B0604020202020204" pitchFamily="34" charset="0"/>
                <a:cs typeface="Arial" panose="020B0604020202020204" pitchFamily="34" charset="0"/>
              </a:rPr>
              <a:t>Wol</a:t>
            </a:r>
            <a:r>
              <a:rPr lang="en-US" sz="1800" b="0" i="0" u="none" strike="noStrike" baseline="0" dirty="0">
                <a:solidFill>
                  <a:schemeClr val="tx1"/>
                </a:solidFill>
                <a:latin typeface="Arial" panose="020B0604020202020204" pitchFamily="34" charset="0"/>
                <a:cs typeface="Arial" panose="020B0604020202020204" pitchFamily="34" charset="0"/>
              </a:rPr>
              <a:t>- paw, and G. Schalk, “Spatiotemporal dynamics of </a:t>
            </a:r>
            <a:r>
              <a:rPr lang="en-US" sz="1800" b="0" i="0" u="none" strike="noStrike" baseline="0" dirty="0" err="1">
                <a:solidFill>
                  <a:schemeClr val="tx1"/>
                </a:solidFill>
                <a:latin typeface="Arial" panose="020B0604020202020204" pitchFamily="34" charset="0"/>
                <a:cs typeface="Arial" panose="020B0604020202020204" pitchFamily="34" charset="0"/>
              </a:rPr>
              <a:t>electrocor</a:t>
            </a:r>
            <a:r>
              <a:rPr lang="en-US" sz="1800" b="0" i="0" u="none" strike="noStrike" baseline="0" dirty="0">
                <a:solidFill>
                  <a:schemeClr val="tx1"/>
                </a:solidFill>
                <a:latin typeface="Arial" panose="020B0604020202020204" pitchFamily="34" charset="0"/>
                <a:cs typeface="Arial" panose="020B0604020202020204" pitchFamily="34" charset="0"/>
              </a:rPr>
              <a:t>- </a:t>
            </a:r>
            <a:r>
              <a:rPr lang="en-US" sz="1800" b="0" i="0" u="none" strike="noStrike" baseline="0" dirty="0" err="1">
                <a:solidFill>
                  <a:schemeClr val="tx1"/>
                </a:solidFill>
                <a:latin typeface="Arial" panose="020B0604020202020204" pitchFamily="34" charset="0"/>
                <a:cs typeface="Arial" panose="020B0604020202020204" pitchFamily="34" charset="0"/>
              </a:rPr>
              <a:t>ticographic</a:t>
            </a:r>
            <a:r>
              <a:rPr lang="en-US" sz="1800" b="0" i="0" u="none" strike="noStrike" baseline="0" dirty="0">
                <a:solidFill>
                  <a:schemeClr val="tx1"/>
                </a:solidFill>
                <a:latin typeface="Arial" panose="020B0604020202020204" pitchFamily="34" charset="0"/>
                <a:cs typeface="Arial" panose="020B0604020202020204" pitchFamily="34" charset="0"/>
              </a:rPr>
              <a:t> high gamma activity during overt and covert word repetition,” Neuroimage, vol. 54, no. 4, pp. 2960–2972, 2011.</a:t>
            </a:r>
          </a:p>
          <a:p>
            <a:pPr algn="just">
              <a:buFont typeface="Wingdings" panose="05000000000000000000" pitchFamily="2" charset="2"/>
              <a:buChar char="Ø"/>
            </a:pPr>
            <a:r>
              <a:rPr lang="en-US" sz="1800" b="0" i="0" u="none" strike="noStrike" baseline="0" dirty="0">
                <a:solidFill>
                  <a:schemeClr val="tx1"/>
                </a:solidFill>
                <a:latin typeface="Arial" panose="020B0604020202020204" pitchFamily="34" charset="0"/>
                <a:cs typeface="Arial" panose="020B0604020202020204" pitchFamily="34" charset="0"/>
              </a:rPr>
              <a:t>[4]	S. Martin,  P. Brunner,  I. </a:t>
            </a:r>
            <a:r>
              <a:rPr lang="en-US" sz="1800" b="0" i="0" u="none" strike="noStrike" baseline="0" dirty="0" err="1">
                <a:solidFill>
                  <a:schemeClr val="tx1"/>
                </a:solidFill>
                <a:latin typeface="Arial" panose="020B0604020202020204" pitchFamily="34" charset="0"/>
                <a:cs typeface="Arial" panose="020B0604020202020204" pitchFamily="34" charset="0"/>
              </a:rPr>
              <a:t>Iturrate</a:t>
            </a:r>
            <a:r>
              <a:rPr lang="en-US" sz="1800" b="0" i="0" u="none" strike="noStrike" baseline="0" dirty="0">
                <a:solidFill>
                  <a:schemeClr val="tx1"/>
                </a:solidFill>
                <a:latin typeface="Arial" panose="020B0604020202020204" pitchFamily="34" charset="0"/>
                <a:cs typeface="Arial" panose="020B0604020202020204" pitchFamily="34" charset="0"/>
              </a:rPr>
              <a:t>,  J. d. R. </a:t>
            </a:r>
            <a:r>
              <a:rPr lang="en-US" sz="1800" b="0" i="0" u="none" strike="noStrike" baseline="0" dirty="0" err="1">
                <a:solidFill>
                  <a:schemeClr val="tx1"/>
                </a:solidFill>
                <a:latin typeface="Arial" panose="020B0604020202020204" pitchFamily="34" charset="0"/>
                <a:cs typeface="Arial" panose="020B0604020202020204" pitchFamily="34" charset="0"/>
              </a:rPr>
              <a:t>Milla´n</a:t>
            </a:r>
            <a:r>
              <a:rPr lang="en-US" sz="1800" b="0" i="0" u="none" strike="noStrike" baseline="0" dirty="0">
                <a:solidFill>
                  <a:schemeClr val="tx1"/>
                </a:solidFill>
                <a:latin typeface="Arial" panose="020B0604020202020204" pitchFamily="34" charset="0"/>
                <a:cs typeface="Arial" panose="020B0604020202020204" pitchFamily="34" charset="0"/>
              </a:rPr>
              <a:t>,  G. Schalk,</a:t>
            </a:r>
          </a:p>
          <a:p>
            <a:pPr algn="just">
              <a:buFont typeface="Wingdings" panose="05000000000000000000" pitchFamily="2" charset="2"/>
              <a:buChar char="Ø"/>
            </a:pPr>
            <a:r>
              <a:rPr lang="en-US" sz="1800" b="0" i="0" u="none" strike="noStrike" baseline="0" dirty="0">
                <a:solidFill>
                  <a:schemeClr val="tx1"/>
                </a:solidFill>
                <a:latin typeface="Arial" panose="020B0604020202020204" pitchFamily="34" charset="0"/>
                <a:cs typeface="Arial" panose="020B0604020202020204" pitchFamily="34" charset="0"/>
              </a:rPr>
              <a:t>R. T. Knight, and B. N. </a:t>
            </a:r>
            <a:r>
              <a:rPr lang="en-US" sz="1800" b="0" i="0" u="none" strike="noStrike" baseline="0" dirty="0" err="1">
                <a:solidFill>
                  <a:schemeClr val="tx1"/>
                </a:solidFill>
                <a:latin typeface="Arial" panose="020B0604020202020204" pitchFamily="34" charset="0"/>
                <a:cs typeface="Arial" panose="020B0604020202020204" pitchFamily="34" charset="0"/>
              </a:rPr>
              <a:t>Pasley</a:t>
            </a:r>
            <a:r>
              <a:rPr lang="en-US" sz="1800" b="0" i="0" u="none" strike="noStrike" baseline="0" dirty="0">
                <a:solidFill>
                  <a:schemeClr val="tx1"/>
                </a:solidFill>
                <a:latin typeface="Arial" panose="020B0604020202020204" pitchFamily="34" charset="0"/>
                <a:cs typeface="Arial" panose="020B0604020202020204" pitchFamily="34" charset="0"/>
              </a:rPr>
              <a:t>, “Word pair classification dur- </a:t>
            </a:r>
            <a:r>
              <a:rPr lang="en-US" sz="1800" b="0" i="0" u="none" strike="noStrike" baseline="0" dirty="0" err="1">
                <a:solidFill>
                  <a:schemeClr val="tx1"/>
                </a:solidFill>
                <a:latin typeface="Arial" panose="020B0604020202020204" pitchFamily="34" charset="0"/>
                <a:cs typeface="Arial" panose="020B0604020202020204" pitchFamily="34" charset="0"/>
              </a:rPr>
              <a:t>ing</a:t>
            </a:r>
            <a:r>
              <a:rPr lang="en-US" sz="1800" b="0" i="0" u="none" strike="noStrike" baseline="0" dirty="0">
                <a:solidFill>
                  <a:schemeClr val="tx1"/>
                </a:solidFill>
                <a:latin typeface="Arial" panose="020B0604020202020204" pitchFamily="34" charset="0"/>
                <a:cs typeface="Arial" panose="020B0604020202020204" pitchFamily="34" charset="0"/>
              </a:rPr>
              <a:t> imagined speech using direct brain recordings,” Scientific Reports, vol. 6, no. 1, pp. 1–12, 2016.</a:t>
            </a:r>
          </a:p>
          <a:p>
            <a:pPr algn="just">
              <a:buFont typeface="Wingdings" panose="05000000000000000000" pitchFamily="2" charset="2"/>
              <a:buChar char="Ø"/>
            </a:pPr>
            <a:endParaRPr lang="en-US" sz="1800" b="0" i="0" u="none" strike="noStrike" baseline="0" dirty="0">
              <a:solidFill>
                <a:schemeClr val="tx1"/>
              </a:solidFill>
              <a:latin typeface="Arial" panose="020B0604020202020204" pitchFamily="34" charset="0"/>
              <a:cs typeface="Arial" panose="020B0604020202020204" pitchFamily="34" charset="0"/>
            </a:endParaRPr>
          </a:p>
          <a:p>
            <a:pPr marL="0" indent="0" algn="just">
              <a:buNone/>
            </a:pPr>
            <a:endParaRPr lang="en-US" sz="1800" b="0" i="0" u="none" strike="noStrike" baseline="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b="0" i="0" u="none" strike="noStrike" baseline="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b="0" i="0" u="none" strike="noStrike" baseline="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b="0" i="0" u="none" strike="noStrike" baseline="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b="0" i="0" u="none" strike="noStrike" baseline="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dirty="0">
              <a:solidFill>
                <a:schemeClr val="tx1"/>
              </a:solidFill>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536AF398-E40F-7336-5EAB-1F88121B19C2}"/>
              </a:ext>
            </a:extLst>
          </p:cNvPr>
          <p:cNvSpPr>
            <a:spLocks noGrp="1"/>
          </p:cNvSpPr>
          <p:nvPr>
            <p:ph type="ftr" sz="quarter" idx="11"/>
          </p:nvPr>
        </p:nvSpPr>
        <p:spPr/>
        <p:txBody>
          <a:bodyPr/>
          <a:lstStyle/>
          <a:p>
            <a:r>
              <a:rPr lang="en-US"/>
              <a:t>BIOE 6305 FALL 2022</a:t>
            </a:r>
            <a:endParaRPr lang="en-US" dirty="0"/>
          </a:p>
        </p:txBody>
      </p:sp>
      <p:sp>
        <p:nvSpPr>
          <p:cNvPr id="11" name="Slide Number Placeholder 10">
            <a:extLst>
              <a:ext uri="{FF2B5EF4-FFF2-40B4-BE49-F238E27FC236}">
                <a16:creationId xmlns:a16="http://schemas.microsoft.com/office/drawing/2014/main" id="{4ED9AAC1-2D47-FB7F-EE60-370503ED59A9}"/>
              </a:ext>
            </a:extLst>
          </p:cNvPr>
          <p:cNvSpPr>
            <a:spLocks noGrp="1"/>
          </p:cNvSpPr>
          <p:nvPr>
            <p:ph type="sldNum" sz="quarter" idx="12"/>
          </p:nvPr>
        </p:nvSpPr>
        <p:spPr/>
        <p:txBody>
          <a:bodyPr/>
          <a:lstStyle/>
          <a:p>
            <a:pPr algn="l"/>
            <a:fld id="{FAEF9944-A4F6-4C59-AEBD-678D6480B8EA}" type="slidenum">
              <a:rPr lang="en-US" smtClean="0"/>
              <a:pPr algn="l"/>
              <a:t>23</a:t>
            </a:fld>
            <a:endParaRPr lang="en-US" dirty="0"/>
          </a:p>
        </p:txBody>
      </p:sp>
    </p:spTree>
    <p:extLst>
      <p:ext uri="{BB962C8B-B14F-4D97-AF65-F5344CB8AC3E}">
        <p14:creationId xmlns:p14="http://schemas.microsoft.com/office/powerpoint/2010/main" val="390825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45328777"/>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838200" y="1957494"/>
            <a:ext cx="10515600" cy="4023360"/>
          </a:xfrm>
        </p:spPr>
        <p:txBody>
          <a:bodyPr>
            <a:normAutofit/>
          </a:bodyPr>
          <a:lstStyle/>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This presentation discusses about the measurement of the invasive electrocorticogram(</a:t>
            </a:r>
            <a:r>
              <a:rPr lang="en-US" dirty="0" err="1">
                <a:latin typeface="Arial" panose="020B0604020202020204" pitchFamily="34" charset="0"/>
                <a:cs typeface="Arial" panose="020B0604020202020204" pitchFamily="34" charset="0"/>
              </a:rPr>
              <a:t>ECoG</a:t>
            </a:r>
            <a:r>
              <a:rPr lang="en-US" dirty="0">
                <a:latin typeface="Arial" panose="020B0604020202020204" pitchFamily="34" charset="0"/>
                <a:cs typeface="Arial" panose="020B0604020202020204" pitchFamily="34" charset="0"/>
              </a:rPr>
              <a:t>) signals </a:t>
            </a:r>
            <a:r>
              <a:rPr lang="en-US" b="0" i="0" dirty="0">
                <a:solidFill>
                  <a:srgbClr val="252525"/>
                </a:solidFill>
                <a:effectLst/>
                <a:latin typeface="Arial" panose="020B0604020202020204" pitchFamily="34" charset="0"/>
                <a:cs typeface="Arial" panose="020B0604020202020204" pitchFamily="34" charset="0"/>
              </a:rPr>
              <a:t>from seven participating epilepsy(brain disorder) patients as they spoke a sentence.</a:t>
            </a:r>
          </a:p>
          <a:p>
            <a:pPr algn="just">
              <a:buFont typeface="Wingdings" panose="05000000000000000000" pitchFamily="2" charset="2"/>
              <a:buChar char="Ø"/>
            </a:pPr>
            <a:r>
              <a:rPr lang="en-US" b="0" i="0" dirty="0">
                <a:solidFill>
                  <a:srgbClr val="252525"/>
                </a:solidFill>
                <a:effectLst/>
                <a:latin typeface="Arial" panose="020B0604020202020204" pitchFamily="34" charset="0"/>
                <a:cs typeface="Arial" panose="020B0604020202020204" pitchFamily="34" charset="0"/>
              </a:rPr>
              <a:t>A Transformer encoder was incorporated into a "sequence-to-sequence" model to decode spoken sentences from the </a:t>
            </a:r>
            <a:r>
              <a:rPr lang="en-US" b="0" i="0" dirty="0" err="1">
                <a:solidFill>
                  <a:srgbClr val="252525"/>
                </a:solidFill>
                <a:effectLst/>
                <a:latin typeface="Arial" panose="020B0604020202020204" pitchFamily="34" charset="0"/>
                <a:cs typeface="Arial" panose="020B0604020202020204" pitchFamily="34" charset="0"/>
              </a:rPr>
              <a:t>ECoG</a:t>
            </a:r>
            <a:r>
              <a:rPr lang="en-US" b="0" i="0" dirty="0">
                <a:solidFill>
                  <a:srgbClr val="252525"/>
                </a:solidFill>
                <a:effectLst/>
                <a:latin typeface="Arial" panose="020B0604020202020204" pitchFamily="34" charset="0"/>
                <a:cs typeface="Arial" panose="020B0604020202020204" pitchFamily="34" charset="0"/>
              </a:rPr>
              <a:t>. The proposed model with the Transformer achieved significantly better decoding accuracy than a conventional long short-term memory model.</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536AF398-E40F-7336-5EAB-1F88121B19C2}"/>
              </a:ext>
            </a:extLst>
          </p:cNvPr>
          <p:cNvSpPr>
            <a:spLocks noGrp="1"/>
          </p:cNvSpPr>
          <p:nvPr>
            <p:ph type="ftr" sz="quarter" idx="11"/>
          </p:nvPr>
        </p:nvSpPr>
        <p:spPr/>
        <p:txBody>
          <a:bodyPr/>
          <a:lstStyle/>
          <a:p>
            <a:r>
              <a:rPr lang="en-US"/>
              <a:t>BIOE 6305 FALL 2022</a:t>
            </a:r>
            <a:endParaRPr lang="en-US" dirty="0"/>
          </a:p>
        </p:txBody>
      </p:sp>
      <p:sp>
        <p:nvSpPr>
          <p:cNvPr id="11" name="Slide Number Placeholder 10">
            <a:extLst>
              <a:ext uri="{FF2B5EF4-FFF2-40B4-BE49-F238E27FC236}">
                <a16:creationId xmlns:a16="http://schemas.microsoft.com/office/drawing/2014/main" id="{4ED9AAC1-2D47-FB7F-EE60-370503ED59A9}"/>
              </a:ext>
            </a:extLst>
          </p:cNvPr>
          <p:cNvSpPr>
            <a:spLocks noGrp="1"/>
          </p:cNvSpPr>
          <p:nvPr>
            <p:ph type="sldNum" sz="quarter" idx="12"/>
          </p:nvPr>
        </p:nvSpPr>
        <p:spPr/>
        <p:txBody>
          <a:bodyPr/>
          <a:lstStyle/>
          <a:p>
            <a:pPr algn="l"/>
            <a:fld id="{FAEF9944-A4F6-4C59-AEBD-678D6480B8EA}" type="slidenum">
              <a:rPr lang="en-US" smtClean="0"/>
              <a:pPr algn="l"/>
              <a:t>3</a:t>
            </a:fld>
            <a:endParaRPr lang="en-US" dirty="0"/>
          </a:p>
        </p:txBody>
      </p:sp>
    </p:spTree>
    <p:extLst>
      <p:ext uri="{BB962C8B-B14F-4D97-AF65-F5344CB8AC3E}">
        <p14:creationId xmlns:p14="http://schemas.microsoft.com/office/powerpoint/2010/main" val="2597844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759419816"/>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What is Brain machine interfacing (BMI) ?</a:t>
            </a:r>
          </a:p>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Brain-machine interfaces (BMIs) are devices that bridge human brain and an external device. They can read human brain activity and communicate that information directly to a computer system. BMIs could help a patient control a robotic prosthesis or enable the user to type into a word processor using only their thoughts.</a:t>
            </a:r>
          </a:p>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BMIs can either be invasive or non-invasive. Invasive brain mapping includes surgically implanting electrodes under the scalp to more accurately transmit brain impulses. On the other hand, non-invasive BMIs do not require surgery and are positioned over the head to monitor brain activity. </a:t>
            </a:r>
          </a:p>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Several decoding techniques are available to achieve BMI. One such technique is Electrocorticography (</a:t>
            </a:r>
            <a:r>
              <a:rPr lang="en-US" dirty="0" err="1">
                <a:latin typeface="Arial" panose="020B0604020202020204" pitchFamily="34" charset="0"/>
                <a:cs typeface="Arial" panose="020B0604020202020204" pitchFamily="34" charset="0"/>
              </a:rPr>
              <a:t>Ecog</a:t>
            </a:r>
            <a:r>
              <a:rPr lang="en-US" dirty="0">
                <a:latin typeface="Arial" panose="020B0604020202020204" pitchFamily="34" charset="0"/>
                <a:cs typeface="Arial" panose="020B0604020202020204" pitchFamily="34" charset="0"/>
              </a:rPr>
              <a:t>).</a:t>
            </a:r>
          </a:p>
          <a:p>
            <a:pPr algn="just"/>
            <a:endParaRPr lang="en-US"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536AF398-E40F-7336-5EAB-1F88121B19C2}"/>
              </a:ext>
            </a:extLst>
          </p:cNvPr>
          <p:cNvSpPr>
            <a:spLocks noGrp="1"/>
          </p:cNvSpPr>
          <p:nvPr>
            <p:ph type="ftr" sz="quarter" idx="11"/>
          </p:nvPr>
        </p:nvSpPr>
        <p:spPr/>
        <p:txBody>
          <a:bodyPr/>
          <a:lstStyle/>
          <a:p>
            <a:r>
              <a:rPr lang="en-US"/>
              <a:t>BIOE 6305 FALL 2022</a:t>
            </a:r>
            <a:endParaRPr lang="en-US" dirty="0"/>
          </a:p>
        </p:txBody>
      </p:sp>
      <p:sp>
        <p:nvSpPr>
          <p:cNvPr id="11" name="Slide Number Placeholder 10">
            <a:extLst>
              <a:ext uri="{FF2B5EF4-FFF2-40B4-BE49-F238E27FC236}">
                <a16:creationId xmlns:a16="http://schemas.microsoft.com/office/drawing/2014/main" id="{4ED9AAC1-2D47-FB7F-EE60-370503ED59A9}"/>
              </a:ext>
            </a:extLst>
          </p:cNvPr>
          <p:cNvSpPr>
            <a:spLocks noGrp="1"/>
          </p:cNvSpPr>
          <p:nvPr>
            <p:ph type="sldNum" sz="quarter" idx="12"/>
          </p:nvPr>
        </p:nvSpPr>
        <p:spPr/>
        <p:txBody>
          <a:bodyPr/>
          <a:lstStyle/>
          <a:p>
            <a:pPr algn="l"/>
            <a:fld id="{FAEF9944-A4F6-4C59-AEBD-678D6480B8EA}" type="slidenum">
              <a:rPr lang="en-US" smtClean="0"/>
              <a:pPr algn="l"/>
              <a:t>4</a:t>
            </a:fld>
            <a:endParaRPr lang="en-US" dirty="0"/>
          </a:p>
        </p:txBody>
      </p:sp>
    </p:spTree>
    <p:extLst>
      <p:ext uri="{BB962C8B-B14F-4D97-AF65-F5344CB8AC3E}">
        <p14:creationId xmlns:p14="http://schemas.microsoft.com/office/powerpoint/2010/main" val="667577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001902582"/>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Placeholder 6">
            <a:extLst>
              <a:ext uri="{FF2B5EF4-FFF2-40B4-BE49-F238E27FC236}">
                <a16:creationId xmlns:a16="http://schemas.microsoft.com/office/drawing/2014/main" id="{E3DB7F2B-640B-8424-E1F6-9D186C2B33D5}"/>
              </a:ext>
            </a:extLst>
          </p:cNvPr>
          <p:cNvSpPr>
            <a:spLocks noGrp="1"/>
          </p:cNvSpPr>
          <p:nvPr>
            <p:ph type="body" idx="1"/>
          </p:nvPr>
        </p:nvSpPr>
        <p:spPr/>
        <p:txBody>
          <a:bodyPr/>
          <a:lstStyle/>
          <a:p>
            <a:r>
              <a:rPr lang="en-US" dirty="0">
                <a:solidFill>
                  <a:schemeClr val="tx1"/>
                </a:solidFill>
                <a:latin typeface="Arial" panose="020B0604020202020204" pitchFamily="34" charset="0"/>
                <a:cs typeface="Arial" panose="020B0604020202020204" pitchFamily="34" charset="0"/>
              </a:rPr>
              <a:t>invasive</a:t>
            </a:r>
            <a:endParaRPr lang="en-US" dirty="0">
              <a:solidFill>
                <a:schemeClr val="tx1"/>
              </a:solidFill>
            </a:endParaRPr>
          </a:p>
        </p:txBody>
      </p:sp>
      <p:sp>
        <p:nvSpPr>
          <p:cNvPr id="3" name="Content Placeholder 2"/>
          <p:cNvSpPr>
            <a:spLocks noGrp="1"/>
          </p:cNvSpPr>
          <p:nvPr>
            <p:ph sz="half" idx="2"/>
          </p:nvPr>
        </p:nvSpPr>
        <p:spPr/>
        <p:txBody>
          <a:bodyPr>
            <a:normAutofit/>
          </a:bodyPr>
          <a:lstStyle/>
          <a:p>
            <a:pPr algn="just">
              <a:buFont typeface="Wingdings" panose="05000000000000000000" pitchFamily="2" charset="2"/>
              <a:buChar char="Ø"/>
            </a:pPr>
            <a:r>
              <a:rPr lang="en-US" dirty="0">
                <a:solidFill>
                  <a:schemeClr val="tx1"/>
                </a:solidFill>
              </a:rPr>
              <a:t>Electrocorticography (</a:t>
            </a:r>
            <a:r>
              <a:rPr lang="en-US" dirty="0" err="1">
                <a:solidFill>
                  <a:schemeClr val="tx1"/>
                </a:solidFill>
              </a:rPr>
              <a:t>ECoG</a:t>
            </a:r>
            <a:r>
              <a:rPr lang="en-US" dirty="0">
                <a:solidFill>
                  <a:schemeClr val="tx1"/>
                </a:solidFill>
              </a:rPr>
              <a:t>)</a:t>
            </a:r>
            <a:r>
              <a:rPr lang="en-US" dirty="0">
                <a:solidFill>
                  <a:schemeClr val="tx1"/>
                </a:solidFill>
                <a:latin typeface="Arial" panose="020B0604020202020204" pitchFamily="34" charset="0"/>
                <a:cs typeface="Arial" panose="020B0604020202020204" pitchFamily="34" charset="0"/>
              </a:rPr>
              <a:t> is invasive </a:t>
            </a:r>
            <a:r>
              <a:rPr lang="en-US" dirty="0" err="1">
                <a:solidFill>
                  <a:schemeClr val="tx1"/>
                </a:solidFill>
                <a:latin typeface="Arial" panose="020B0604020202020204" pitchFamily="34" charset="0"/>
                <a:cs typeface="Arial" panose="020B0604020202020204" pitchFamily="34" charset="0"/>
              </a:rPr>
              <a:t>bmi</a:t>
            </a:r>
            <a:endParaRPr lang="en-US"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dirty="0">
              <a:solidFill>
                <a:schemeClr val="tx1"/>
              </a:solidFill>
              <a:latin typeface="Arial" panose="020B0604020202020204" pitchFamily="34" charset="0"/>
              <a:cs typeface="Arial" panose="020B0604020202020204" pitchFamily="34" charset="0"/>
            </a:endParaRPr>
          </a:p>
        </p:txBody>
      </p:sp>
      <p:sp>
        <p:nvSpPr>
          <p:cNvPr id="8" name="Text Placeholder 7">
            <a:extLst>
              <a:ext uri="{FF2B5EF4-FFF2-40B4-BE49-F238E27FC236}">
                <a16:creationId xmlns:a16="http://schemas.microsoft.com/office/drawing/2014/main" id="{386F72F8-9717-0DA1-80B2-F5B51F65E5B8}"/>
              </a:ext>
            </a:extLst>
          </p:cNvPr>
          <p:cNvSpPr>
            <a:spLocks noGrp="1"/>
          </p:cNvSpPr>
          <p:nvPr>
            <p:ph type="body" sz="quarter" idx="3"/>
          </p:nvPr>
        </p:nvSpPr>
        <p:spPr/>
        <p:txBody>
          <a:bodyPr/>
          <a:lstStyle/>
          <a:p>
            <a:r>
              <a:rPr lang="en-US" dirty="0">
                <a:solidFill>
                  <a:schemeClr val="tx1"/>
                </a:solidFill>
                <a:latin typeface="Arial" panose="020B0604020202020204" pitchFamily="34" charset="0"/>
                <a:cs typeface="Arial" panose="020B0604020202020204" pitchFamily="34" charset="0"/>
              </a:rPr>
              <a:t>non-invasive</a:t>
            </a:r>
            <a:endParaRPr lang="en-US" dirty="0">
              <a:solidFill>
                <a:schemeClr val="tx1"/>
              </a:solidFill>
            </a:endParaRPr>
          </a:p>
        </p:txBody>
      </p:sp>
      <p:sp>
        <p:nvSpPr>
          <p:cNvPr id="9" name="Content Placeholder 8">
            <a:extLst>
              <a:ext uri="{FF2B5EF4-FFF2-40B4-BE49-F238E27FC236}">
                <a16:creationId xmlns:a16="http://schemas.microsoft.com/office/drawing/2014/main" id="{114B426A-0E55-8620-AF67-DDDD03ACBDA6}"/>
              </a:ext>
            </a:extLst>
          </p:cNvPr>
          <p:cNvSpPr>
            <a:spLocks noGrp="1"/>
          </p:cNvSpPr>
          <p:nvPr>
            <p:ph sz="quarter" idx="4"/>
          </p:nvPr>
        </p:nvSpPr>
        <p:spPr>
          <a:xfrm>
            <a:off x="5974081" y="2499042"/>
            <a:ext cx="4937760" cy="3378200"/>
          </a:xfrm>
        </p:spPr>
        <p:txBody>
          <a:bodyPr>
            <a:normAutofit/>
          </a:bodyPr>
          <a:lstStyle/>
          <a:p>
            <a:pPr>
              <a:buFont typeface="Wingdings" panose="05000000000000000000" pitchFamily="2" charset="2"/>
              <a:buChar char="Ø"/>
            </a:pPr>
            <a:r>
              <a:rPr lang="en-US" dirty="0">
                <a:solidFill>
                  <a:schemeClr val="tx1"/>
                </a:solidFill>
              </a:rPr>
              <a:t>Electroencephalograph (EEG) is non invasive.</a:t>
            </a:r>
          </a:p>
          <a:p>
            <a:pPr>
              <a:buFont typeface="Wingdings" panose="05000000000000000000" pitchFamily="2" charset="2"/>
              <a:buChar char="Ø"/>
            </a:pPr>
            <a:endParaRPr lang="en-US" dirty="0">
              <a:solidFill>
                <a:schemeClr val="tx1"/>
              </a:solidFill>
            </a:endParaRPr>
          </a:p>
        </p:txBody>
      </p:sp>
      <p:sp>
        <p:nvSpPr>
          <p:cNvPr id="10" name="Footer Placeholder 9">
            <a:extLst>
              <a:ext uri="{FF2B5EF4-FFF2-40B4-BE49-F238E27FC236}">
                <a16:creationId xmlns:a16="http://schemas.microsoft.com/office/drawing/2014/main" id="{536AF398-E40F-7336-5EAB-1F88121B19C2}"/>
              </a:ext>
            </a:extLst>
          </p:cNvPr>
          <p:cNvSpPr>
            <a:spLocks noGrp="1"/>
          </p:cNvSpPr>
          <p:nvPr>
            <p:ph type="ftr" sz="quarter" idx="11"/>
          </p:nvPr>
        </p:nvSpPr>
        <p:spPr/>
        <p:txBody>
          <a:bodyPr/>
          <a:lstStyle/>
          <a:p>
            <a:r>
              <a:rPr lang="en-US"/>
              <a:t>BIOE 6305 FALL 2022</a:t>
            </a:r>
            <a:endParaRPr lang="en-US" dirty="0"/>
          </a:p>
        </p:txBody>
      </p:sp>
      <p:sp>
        <p:nvSpPr>
          <p:cNvPr id="11" name="Slide Number Placeholder 10">
            <a:extLst>
              <a:ext uri="{FF2B5EF4-FFF2-40B4-BE49-F238E27FC236}">
                <a16:creationId xmlns:a16="http://schemas.microsoft.com/office/drawing/2014/main" id="{4ED9AAC1-2D47-FB7F-EE60-370503ED59A9}"/>
              </a:ext>
            </a:extLst>
          </p:cNvPr>
          <p:cNvSpPr>
            <a:spLocks noGrp="1"/>
          </p:cNvSpPr>
          <p:nvPr>
            <p:ph type="sldNum" sz="quarter" idx="12"/>
          </p:nvPr>
        </p:nvSpPr>
        <p:spPr/>
        <p:txBody>
          <a:bodyPr/>
          <a:lstStyle/>
          <a:p>
            <a:pPr algn="l"/>
            <a:fld id="{FAEF9944-A4F6-4C59-AEBD-678D6480B8EA}" type="slidenum">
              <a:rPr lang="en-US" smtClean="0"/>
              <a:pPr algn="l"/>
              <a:t>5</a:t>
            </a:fld>
            <a:endParaRPr lang="en-US" dirty="0"/>
          </a:p>
        </p:txBody>
      </p:sp>
      <p:pic>
        <p:nvPicPr>
          <p:cNvPr id="13" name="Picture 12">
            <a:extLst>
              <a:ext uri="{FF2B5EF4-FFF2-40B4-BE49-F238E27FC236}">
                <a16:creationId xmlns:a16="http://schemas.microsoft.com/office/drawing/2014/main" id="{CCC42E46-8979-D1ED-5F28-B6CA9DC2B7B6}"/>
              </a:ext>
            </a:extLst>
          </p:cNvPr>
          <p:cNvPicPr>
            <a:picLocks noChangeAspect="1"/>
          </p:cNvPicPr>
          <p:nvPr/>
        </p:nvPicPr>
        <p:blipFill>
          <a:blip r:embed="rId7"/>
          <a:stretch>
            <a:fillRect/>
          </a:stretch>
        </p:blipFill>
        <p:spPr>
          <a:xfrm>
            <a:off x="1097280" y="3245648"/>
            <a:ext cx="4774842" cy="2878949"/>
          </a:xfrm>
          <a:prstGeom prst="rect">
            <a:avLst/>
          </a:prstGeom>
        </p:spPr>
      </p:pic>
      <p:pic>
        <p:nvPicPr>
          <p:cNvPr id="17" name="Picture 16">
            <a:extLst>
              <a:ext uri="{FF2B5EF4-FFF2-40B4-BE49-F238E27FC236}">
                <a16:creationId xmlns:a16="http://schemas.microsoft.com/office/drawing/2014/main" id="{03B46C97-8085-9F49-A50B-BE6195EF0CCF}"/>
              </a:ext>
            </a:extLst>
          </p:cNvPr>
          <p:cNvPicPr>
            <a:picLocks noChangeAspect="1"/>
          </p:cNvPicPr>
          <p:nvPr/>
        </p:nvPicPr>
        <p:blipFill>
          <a:blip r:embed="rId8"/>
          <a:stretch>
            <a:fillRect/>
          </a:stretch>
        </p:blipFill>
        <p:spPr>
          <a:xfrm>
            <a:off x="6069125" y="2832095"/>
            <a:ext cx="4747671" cy="3398815"/>
          </a:xfrm>
          <a:prstGeom prst="rect">
            <a:avLst/>
          </a:prstGeom>
        </p:spPr>
      </p:pic>
    </p:spTree>
    <p:extLst>
      <p:ext uri="{BB962C8B-B14F-4D97-AF65-F5344CB8AC3E}">
        <p14:creationId xmlns:p14="http://schemas.microsoft.com/office/powerpoint/2010/main" val="176790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marL="0" indent="0" algn="just">
              <a:buNone/>
            </a:pPr>
            <a:r>
              <a:rPr lang="en-US" dirty="0">
                <a:latin typeface="Arial" panose="020B0604020202020204" pitchFamily="34" charset="0"/>
                <a:cs typeface="Arial" panose="020B0604020202020204" pitchFamily="34" charset="0"/>
              </a:rPr>
              <a:t>What is Electrocorticography(</a:t>
            </a:r>
            <a:r>
              <a:rPr lang="en-US" dirty="0" err="1">
                <a:latin typeface="Arial" panose="020B0604020202020204" pitchFamily="34" charset="0"/>
                <a:cs typeface="Arial" panose="020B0604020202020204" pitchFamily="34" charset="0"/>
              </a:rPr>
              <a:t>Ecog</a:t>
            </a:r>
            <a:r>
              <a:rPr lang="en-US" dirty="0">
                <a:latin typeface="Arial" panose="020B0604020202020204" pitchFamily="34" charset="0"/>
                <a:cs typeface="Arial" panose="020B0604020202020204" pitchFamily="34" charset="0"/>
              </a:rPr>
              <a:t>) ?</a:t>
            </a:r>
          </a:p>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Electrocorticography is the process of recording electrical activity in the brain by placing electrodes in direct contact with the cerebral cortex or surface of the brain.</a:t>
            </a:r>
          </a:p>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Signals received are invasive in nature and they have excellent spatial and spectral resolution compared with EEG(Electroencephalography).</a:t>
            </a:r>
          </a:p>
          <a:p>
            <a:pPr algn="just">
              <a:buFont typeface="Wingdings" panose="05000000000000000000" pitchFamily="2" charset="2"/>
              <a:buChar char="Ø"/>
            </a:pPr>
            <a:r>
              <a:rPr lang="en-US" dirty="0" err="1">
                <a:latin typeface="Arial" panose="020B0604020202020204" pitchFamily="34" charset="0"/>
                <a:cs typeface="Arial" panose="020B0604020202020204" pitchFamily="34" charset="0"/>
              </a:rPr>
              <a:t>ECoG</a:t>
            </a:r>
            <a:r>
              <a:rPr lang="en-US" dirty="0">
                <a:latin typeface="Arial" panose="020B0604020202020204" pitchFamily="34" charset="0"/>
                <a:cs typeface="Arial" panose="020B0604020202020204" pitchFamily="34" charset="0"/>
              </a:rPr>
              <a:t> has been used to study a range of speech decoding methods, ranging from phoneme-based decoding to sentence-based decoding and for speaking, listening, and imagining brain activities.</a:t>
            </a:r>
          </a:p>
          <a:p>
            <a:pPr algn="just"/>
            <a:endParaRPr lang="en-US"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536AF398-E40F-7336-5EAB-1F88121B19C2}"/>
              </a:ext>
            </a:extLst>
          </p:cNvPr>
          <p:cNvSpPr>
            <a:spLocks noGrp="1"/>
          </p:cNvSpPr>
          <p:nvPr>
            <p:ph type="ftr" sz="quarter" idx="11"/>
          </p:nvPr>
        </p:nvSpPr>
        <p:spPr/>
        <p:txBody>
          <a:bodyPr/>
          <a:lstStyle/>
          <a:p>
            <a:r>
              <a:rPr lang="en-US"/>
              <a:t>BIOE 6305 FALL 2022</a:t>
            </a:r>
            <a:endParaRPr lang="en-US" dirty="0"/>
          </a:p>
        </p:txBody>
      </p:sp>
      <p:sp>
        <p:nvSpPr>
          <p:cNvPr id="11" name="Slide Number Placeholder 10">
            <a:extLst>
              <a:ext uri="{FF2B5EF4-FFF2-40B4-BE49-F238E27FC236}">
                <a16:creationId xmlns:a16="http://schemas.microsoft.com/office/drawing/2014/main" id="{4ED9AAC1-2D47-FB7F-EE60-370503ED59A9}"/>
              </a:ext>
            </a:extLst>
          </p:cNvPr>
          <p:cNvSpPr>
            <a:spLocks noGrp="1"/>
          </p:cNvSpPr>
          <p:nvPr>
            <p:ph type="sldNum" sz="quarter" idx="12"/>
          </p:nvPr>
        </p:nvSpPr>
        <p:spPr/>
        <p:txBody>
          <a:bodyPr/>
          <a:lstStyle/>
          <a:p>
            <a:pPr algn="l"/>
            <a:fld id="{FAEF9944-A4F6-4C59-AEBD-678D6480B8EA}" type="slidenum">
              <a:rPr lang="en-US" smtClean="0"/>
              <a:pPr algn="l"/>
              <a:t>6</a:t>
            </a:fld>
            <a:endParaRPr lang="en-US" dirty="0"/>
          </a:p>
        </p:txBody>
      </p:sp>
    </p:spTree>
    <p:extLst>
      <p:ext uri="{BB962C8B-B14F-4D97-AF65-F5344CB8AC3E}">
        <p14:creationId xmlns:p14="http://schemas.microsoft.com/office/powerpoint/2010/main" val="161235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37292607"/>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933450" y="1845733"/>
            <a:ext cx="10222230" cy="4488391"/>
          </a:xfrm>
        </p:spPr>
        <p:txBody>
          <a:bodyPr>
            <a:noAutofit/>
          </a:bodyPr>
          <a:lstStyle/>
          <a:p>
            <a:pPr algn="just">
              <a:buFont typeface="Wingdings" panose="05000000000000000000" pitchFamily="2" charset="2"/>
              <a:buChar char="Ø"/>
            </a:pPr>
            <a:r>
              <a:rPr lang="en-US" sz="1800" b="0" i="0" u="none" strike="noStrike" baseline="0" dirty="0">
                <a:latin typeface="Arial" panose="020B0604020202020204" pitchFamily="34" charset="0"/>
                <a:cs typeface="Arial" panose="020B0604020202020204" pitchFamily="34" charset="0"/>
              </a:rPr>
              <a:t>Pei et al</a:t>
            </a:r>
            <a:r>
              <a:rPr lang="en-US" sz="1800" dirty="0">
                <a:latin typeface="Arial" panose="020B0604020202020204" pitchFamily="34" charset="0"/>
                <a:cs typeface="Arial" panose="020B0604020202020204" pitchFamily="34" charset="0"/>
              </a:rPr>
              <a:t> </a:t>
            </a:r>
            <a:r>
              <a:rPr lang="en-US" sz="1800" b="0" i="0" u="none" strike="noStrike" baseline="0" dirty="0">
                <a:latin typeface="Arial" panose="020B0604020202020204" pitchFamily="34" charset="0"/>
                <a:cs typeface="Arial" panose="020B0604020202020204" pitchFamily="34" charset="0"/>
              </a:rPr>
              <a:t>used a naive Bayes classifier for speaking and imagining tasks.</a:t>
            </a:r>
          </a:p>
          <a:p>
            <a:pPr algn="just">
              <a:buFont typeface="Wingdings" panose="05000000000000000000" pitchFamily="2" charset="2"/>
              <a:buChar char="Ø"/>
            </a:pPr>
            <a:r>
              <a:rPr lang="en-US" sz="1800" b="0" i="0" u="none" strike="noStrike" baseline="0" dirty="0">
                <a:latin typeface="Arial" panose="020B0604020202020204" pitchFamily="34" charset="0"/>
                <a:cs typeface="Arial" panose="020B0604020202020204" pitchFamily="34" charset="0"/>
              </a:rPr>
              <a:t>Martin et al. used a support vector machine for speaking, listening, and imagining tasks To enable sentence-based speech decoding. </a:t>
            </a:r>
          </a:p>
          <a:p>
            <a:pPr algn="just">
              <a:buFont typeface="Wingdings" panose="05000000000000000000" pitchFamily="2" charset="2"/>
              <a:buChar char="Ø"/>
            </a:pPr>
            <a:r>
              <a:rPr lang="en-US" sz="1800" b="0" i="0" u="none" strike="noStrike" baseline="0" dirty="0" err="1">
                <a:latin typeface="Arial" panose="020B0604020202020204" pitchFamily="34" charset="0"/>
                <a:cs typeface="Arial" panose="020B0604020202020204" pitchFamily="34" charset="0"/>
              </a:rPr>
              <a:t>Herff</a:t>
            </a:r>
            <a:r>
              <a:rPr lang="en-US" sz="1800" b="0" i="0" u="none" strike="noStrike" baseline="0" dirty="0">
                <a:latin typeface="Arial" panose="020B0604020202020204" pitchFamily="34" charset="0"/>
                <a:cs typeface="Arial" panose="020B0604020202020204" pitchFamily="34" charset="0"/>
              </a:rPr>
              <a:t> et al. used Viterbi decoding with a hidden Markov model for a speaking task, while Moses et al. used it for a listening job, to allow sentence-based speech decoding.</a:t>
            </a:r>
          </a:p>
          <a:p>
            <a:pPr algn="just">
              <a:buFont typeface="Wingdings" panose="05000000000000000000" pitchFamily="2" charset="2"/>
              <a:buChar char="Ø"/>
            </a:pPr>
            <a:r>
              <a:rPr lang="en-US" sz="1800" dirty="0">
                <a:latin typeface="Arial" panose="020B0604020202020204" pitchFamily="34" charset="0"/>
                <a:cs typeface="Arial" panose="020B0604020202020204" pitchFamily="34" charset="0"/>
              </a:rPr>
              <a:t>D</a:t>
            </a:r>
            <a:r>
              <a:rPr lang="en-US" sz="1800" b="0" i="0" u="none" strike="noStrike" baseline="0" dirty="0">
                <a:latin typeface="Arial" panose="020B0604020202020204" pitchFamily="34" charset="0"/>
                <a:cs typeface="Arial" panose="020B0604020202020204" pitchFamily="34" charset="0"/>
              </a:rPr>
              <a:t>eep-learning techniques </a:t>
            </a:r>
            <a:r>
              <a:rPr lang="en-US" sz="1800" dirty="0">
                <a:latin typeface="Arial" panose="020B0604020202020204" pitchFamily="34" charset="0"/>
                <a:cs typeface="Arial" panose="020B0604020202020204" pitchFamily="34" charset="0"/>
              </a:rPr>
              <a:t>also </a:t>
            </a:r>
            <a:r>
              <a:rPr lang="en-US" sz="1800" b="0" i="0" u="none" strike="noStrike" baseline="0" dirty="0">
                <a:latin typeface="Arial" panose="020B0604020202020204" pitchFamily="34" charset="0"/>
                <a:cs typeface="Arial" panose="020B0604020202020204" pitchFamily="34" charset="0"/>
              </a:rPr>
              <a:t>applied to decoding speech from </a:t>
            </a:r>
            <a:r>
              <a:rPr lang="en-US" sz="1800" b="0" i="0" u="none" strike="noStrike" baseline="0" dirty="0" err="1">
                <a:latin typeface="Arial" panose="020B0604020202020204" pitchFamily="34" charset="0"/>
                <a:cs typeface="Arial" panose="020B0604020202020204" pitchFamily="34" charset="0"/>
              </a:rPr>
              <a:t>ECoG</a:t>
            </a:r>
            <a:r>
              <a:rPr lang="en-US" sz="1800" dirty="0">
                <a:latin typeface="Arial" panose="020B0604020202020204" pitchFamily="34" charset="0"/>
                <a:cs typeface="Arial" panose="020B0604020202020204" pitchFamily="34" charset="0"/>
              </a:rPr>
              <a:t> </a:t>
            </a:r>
            <a:r>
              <a:rPr lang="en-US" sz="1800" b="0" i="0" u="none" strike="noStrike" baseline="0" dirty="0">
                <a:latin typeface="Arial" panose="020B0604020202020204" pitchFamily="34" charset="0"/>
                <a:cs typeface="Arial" panose="020B0604020202020204" pitchFamily="34" charset="0"/>
              </a:rPr>
              <a:t>signals. Sun et al. employed a mix of a long short-term memory (LSTM) RNN model and a connectionist temporal classification decoder for speaking and envisioning tasks.</a:t>
            </a:r>
            <a:endParaRPr lang="en-US" sz="18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1800" b="0" i="0" u="none" strike="noStrike" baseline="0" dirty="0">
                <a:latin typeface="Arial" panose="020B0604020202020204" pitchFamily="34" charset="0"/>
                <a:cs typeface="Arial" panose="020B0604020202020204" pitchFamily="34" charset="0"/>
              </a:rPr>
              <a:t>Makin et al. successfully utilized a "sequence-to-sequence" model with bidirectional LSTM (BLSTM) for speaking tasks. Sun et al. and Makin et al. used mutually synchronized </a:t>
            </a:r>
            <a:r>
              <a:rPr lang="en-US" sz="1800" b="0" i="0" u="none" strike="noStrike" baseline="0" dirty="0" err="1">
                <a:latin typeface="Arial" panose="020B0604020202020204" pitchFamily="34" charset="0"/>
                <a:cs typeface="Arial" panose="020B0604020202020204" pitchFamily="34" charset="0"/>
              </a:rPr>
              <a:t>ECoG</a:t>
            </a:r>
            <a:r>
              <a:rPr lang="en-US" sz="1800" b="0" i="0" u="none" strike="noStrike" baseline="0" dirty="0">
                <a:latin typeface="Arial" panose="020B0604020202020204" pitchFamily="34" charset="0"/>
                <a:cs typeface="Arial" panose="020B0604020202020204" pitchFamily="34" charset="0"/>
              </a:rPr>
              <a:t> signals as inputs and Mel frequency cepstral coefficients (MFCCs) as outputs to train LSTM layers in a sequence-to-sequence encoder.</a:t>
            </a:r>
          </a:p>
          <a:p>
            <a:pPr algn="just">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536AF398-E40F-7336-5EAB-1F88121B19C2}"/>
              </a:ext>
            </a:extLst>
          </p:cNvPr>
          <p:cNvSpPr>
            <a:spLocks noGrp="1"/>
          </p:cNvSpPr>
          <p:nvPr>
            <p:ph type="ftr" sz="quarter" idx="11"/>
          </p:nvPr>
        </p:nvSpPr>
        <p:spPr/>
        <p:txBody>
          <a:bodyPr/>
          <a:lstStyle/>
          <a:p>
            <a:r>
              <a:rPr lang="en-US"/>
              <a:t>BIOE 6305 FALL 2022</a:t>
            </a:r>
            <a:endParaRPr lang="en-US" dirty="0"/>
          </a:p>
        </p:txBody>
      </p:sp>
      <p:sp>
        <p:nvSpPr>
          <p:cNvPr id="11" name="Slide Number Placeholder 10">
            <a:extLst>
              <a:ext uri="{FF2B5EF4-FFF2-40B4-BE49-F238E27FC236}">
                <a16:creationId xmlns:a16="http://schemas.microsoft.com/office/drawing/2014/main" id="{4ED9AAC1-2D47-FB7F-EE60-370503ED59A9}"/>
              </a:ext>
            </a:extLst>
          </p:cNvPr>
          <p:cNvSpPr>
            <a:spLocks noGrp="1"/>
          </p:cNvSpPr>
          <p:nvPr>
            <p:ph type="sldNum" sz="quarter" idx="12"/>
          </p:nvPr>
        </p:nvSpPr>
        <p:spPr/>
        <p:txBody>
          <a:bodyPr/>
          <a:lstStyle/>
          <a:p>
            <a:pPr algn="l"/>
            <a:fld id="{FAEF9944-A4F6-4C59-AEBD-678D6480B8EA}" type="slidenum">
              <a:rPr lang="en-US" smtClean="0"/>
              <a:pPr algn="l"/>
              <a:t>7</a:t>
            </a:fld>
            <a:endParaRPr lang="en-US" dirty="0"/>
          </a:p>
        </p:txBody>
      </p:sp>
    </p:spTree>
    <p:extLst>
      <p:ext uri="{BB962C8B-B14F-4D97-AF65-F5344CB8AC3E}">
        <p14:creationId xmlns:p14="http://schemas.microsoft.com/office/powerpoint/2010/main" val="3655237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735160135"/>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1800" b="0" i="0" u="none" strike="noStrike" baseline="0" dirty="0">
                <a:latin typeface="Arial" panose="020B0604020202020204" pitchFamily="34" charset="0"/>
                <a:cs typeface="Arial" panose="020B0604020202020204" pitchFamily="34" charset="0"/>
              </a:rPr>
              <a:t>LSTM has limitations when it comes to learning longer-term relationships between input and output sequences. As a result, a model known as the Transformer model has been effectively employed in natural language processing (NLP) and automated speech recognition (ASR).</a:t>
            </a:r>
          </a:p>
          <a:p>
            <a:pPr algn="just">
              <a:buFont typeface="Wingdings" panose="05000000000000000000" pitchFamily="2" charset="2"/>
              <a:buChar char="Ø"/>
            </a:pPr>
            <a:r>
              <a:rPr lang="en-US" sz="1800" b="0" i="0" u="none" strike="noStrike" baseline="0" dirty="0">
                <a:latin typeface="Arial" panose="020B0604020202020204" pitchFamily="34" charset="0"/>
                <a:cs typeface="Arial" panose="020B0604020202020204" pitchFamily="34" charset="0"/>
              </a:rPr>
              <a:t>The Transformer decodes spoken phrases from the </a:t>
            </a:r>
            <a:r>
              <a:rPr lang="en-US" sz="1800" b="0" i="0" u="none" strike="noStrike" baseline="0" dirty="0" err="1">
                <a:latin typeface="Arial" panose="020B0604020202020204" pitchFamily="34" charset="0"/>
                <a:cs typeface="Arial" panose="020B0604020202020204" pitchFamily="34" charset="0"/>
              </a:rPr>
              <a:t>ECoG</a:t>
            </a:r>
            <a:r>
              <a:rPr lang="en-US" sz="1800" b="0" i="0" u="none" strike="noStrike" baseline="0" dirty="0">
                <a:latin typeface="Arial" panose="020B0604020202020204" pitchFamily="34" charset="0"/>
                <a:cs typeface="Arial" panose="020B0604020202020204" pitchFamily="34" charset="0"/>
              </a:rPr>
              <a:t> effectively. This paper is the first to describe an invasive BMI that decodes speech from </a:t>
            </a:r>
            <a:r>
              <a:rPr lang="en-US" sz="1800" b="0" i="0" u="none" strike="noStrike" baseline="0" dirty="0" err="1">
                <a:latin typeface="Arial" panose="020B0604020202020204" pitchFamily="34" charset="0"/>
                <a:cs typeface="Arial" panose="020B0604020202020204" pitchFamily="34" charset="0"/>
              </a:rPr>
              <a:t>ECoG</a:t>
            </a:r>
            <a:r>
              <a:rPr lang="en-US" sz="1800" b="0" i="0" u="none" strike="noStrike" baseline="0" dirty="0">
                <a:latin typeface="Arial" panose="020B0604020202020204" pitchFamily="34" charset="0"/>
                <a:cs typeface="Arial" panose="020B0604020202020204" pitchFamily="34" charset="0"/>
              </a:rPr>
              <a:t> signals utilizing a Transformer inserted in the encoder stage of a sequence-to-sequence model.</a:t>
            </a:r>
          </a:p>
          <a:p>
            <a:pPr algn="just">
              <a:buFont typeface="Wingdings" panose="05000000000000000000" pitchFamily="2" charset="2"/>
              <a:buChar char="Ø"/>
            </a:pPr>
            <a:endParaRPr lang="en-US" sz="1800" b="0" i="0" u="none" strike="noStrike" baseline="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b="0" i="0" u="none" strike="noStrike" baseline="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b="0" i="0" u="none" strike="noStrike" baseline="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b="0" i="0" u="none" strike="noStrike" baseline="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536AF398-E40F-7336-5EAB-1F88121B19C2}"/>
              </a:ext>
            </a:extLst>
          </p:cNvPr>
          <p:cNvSpPr>
            <a:spLocks noGrp="1"/>
          </p:cNvSpPr>
          <p:nvPr>
            <p:ph type="ftr" sz="quarter" idx="11"/>
          </p:nvPr>
        </p:nvSpPr>
        <p:spPr/>
        <p:txBody>
          <a:bodyPr/>
          <a:lstStyle/>
          <a:p>
            <a:r>
              <a:rPr lang="en-US"/>
              <a:t>BIOE 6305 FALL 2022</a:t>
            </a:r>
            <a:endParaRPr lang="en-US" dirty="0"/>
          </a:p>
        </p:txBody>
      </p:sp>
      <p:sp>
        <p:nvSpPr>
          <p:cNvPr id="11" name="Slide Number Placeholder 10">
            <a:extLst>
              <a:ext uri="{FF2B5EF4-FFF2-40B4-BE49-F238E27FC236}">
                <a16:creationId xmlns:a16="http://schemas.microsoft.com/office/drawing/2014/main" id="{4ED9AAC1-2D47-FB7F-EE60-370503ED59A9}"/>
              </a:ext>
            </a:extLst>
          </p:cNvPr>
          <p:cNvSpPr>
            <a:spLocks noGrp="1"/>
          </p:cNvSpPr>
          <p:nvPr>
            <p:ph type="sldNum" sz="quarter" idx="12"/>
          </p:nvPr>
        </p:nvSpPr>
        <p:spPr/>
        <p:txBody>
          <a:bodyPr/>
          <a:lstStyle/>
          <a:p>
            <a:pPr algn="l"/>
            <a:fld id="{FAEF9944-A4F6-4C59-AEBD-678D6480B8EA}" type="slidenum">
              <a:rPr lang="en-US" smtClean="0"/>
              <a:pPr algn="l"/>
              <a:t>8</a:t>
            </a:fld>
            <a:endParaRPr lang="en-US" dirty="0"/>
          </a:p>
        </p:txBody>
      </p:sp>
    </p:spTree>
    <p:extLst>
      <p:ext uri="{BB962C8B-B14F-4D97-AF65-F5344CB8AC3E}">
        <p14:creationId xmlns:p14="http://schemas.microsoft.com/office/powerpoint/2010/main" val="61282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768783493"/>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Autofit/>
          </a:bodyPr>
          <a:lstStyle/>
          <a:p>
            <a:pPr algn="just">
              <a:buFont typeface="Wingdings" panose="05000000000000000000" pitchFamily="2" charset="2"/>
              <a:buChar char="Ø"/>
            </a:pPr>
            <a:r>
              <a:rPr lang="en-US" sz="1800" b="0" i="0" u="none" strike="noStrike" baseline="0" dirty="0">
                <a:latin typeface="Arial" panose="020B0604020202020204" pitchFamily="34" charset="0"/>
                <a:cs typeface="Arial" panose="020B0604020202020204" pitchFamily="34" charset="0"/>
              </a:rPr>
              <a:t>There were seven people </a:t>
            </a:r>
            <a:r>
              <a:rPr lang="en-US" sz="1800" dirty="0">
                <a:latin typeface="Arial" panose="020B0604020202020204" pitchFamily="34" charset="0"/>
                <a:cs typeface="Arial" panose="020B0604020202020204" pitchFamily="34" charset="0"/>
              </a:rPr>
              <a:t>that</a:t>
            </a:r>
            <a:r>
              <a:rPr lang="en-US" sz="1800" b="0" i="0" u="none" strike="noStrike" baseline="0" dirty="0">
                <a:latin typeface="Arial" panose="020B0604020202020204" pitchFamily="34" charset="0"/>
                <a:cs typeface="Arial" panose="020B0604020202020204" pitchFamily="34" charset="0"/>
              </a:rPr>
              <a:t> participated in this study. Four males: js1, js5, js6, and js8; and three females: js3, js4, and js7. These people were undergoing epilepsy treatment.</a:t>
            </a:r>
          </a:p>
          <a:p>
            <a:pPr algn="just">
              <a:buFont typeface="Wingdings" panose="05000000000000000000" pitchFamily="2" charset="2"/>
              <a:buChar char="Ø"/>
            </a:pPr>
            <a:r>
              <a:rPr lang="en-US" sz="1800" dirty="0">
                <a:latin typeface="Arial" panose="020B0604020202020204" pitchFamily="34" charset="0"/>
                <a:cs typeface="Arial" panose="020B0604020202020204" pitchFamily="34" charset="0"/>
              </a:rPr>
              <a:t>E</a:t>
            </a:r>
            <a:r>
              <a:rPr lang="en-US" sz="1800" b="0" i="0" u="none" strike="noStrike" baseline="0" dirty="0">
                <a:latin typeface="Arial" panose="020B0604020202020204" pitchFamily="34" charset="0"/>
                <a:cs typeface="Arial" panose="020B0604020202020204" pitchFamily="34" charset="0"/>
              </a:rPr>
              <a:t>pilepsy is a central nervous system (neurological) disorder in which brain activity becomes aberrant, resulting in seizures or episodes of odd behavior, feelings, and occasionally loss of awareness.</a:t>
            </a:r>
          </a:p>
          <a:p>
            <a:pPr algn="just">
              <a:buFont typeface="Wingdings" panose="05000000000000000000" pitchFamily="2" charset="2"/>
              <a:buChar char="Ø"/>
            </a:pPr>
            <a:r>
              <a:rPr lang="en-US" sz="1800" b="0" i="0" u="none" strike="noStrike" baseline="0" dirty="0" err="1">
                <a:latin typeface="Arial" panose="020B0604020202020204" pitchFamily="34" charset="0"/>
                <a:cs typeface="Arial" panose="020B0604020202020204" pitchFamily="34" charset="0"/>
              </a:rPr>
              <a:t>ECoG</a:t>
            </a:r>
            <a:r>
              <a:rPr lang="en-US" sz="1800" b="0" i="0" u="none" strike="noStrike" baseline="0" dirty="0">
                <a:latin typeface="Arial" panose="020B0604020202020204" pitchFamily="34" charset="0"/>
                <a:cs typeface="Arial" panose="020B0604020202020204" pitchFamily="34" charset="0"/>
              </a:rPr>
              <a:t> arrays were surgically installed on each participant's cortical surface (left hemisphere) to locate seizure foci. The participants' </a:t>
            </a:r>
            <a:r>
              <a:rPr lang="en-US" sz="1800" b="0" i="0" u="none" strike="noStrike" baseline="0" dirty="0" err="1">
                <a:latin typeface="Arial" panose="020B0604020202020204" pitchFamily="34" charset="0"/>
                <a:cs typeface="Arial" panose="020B0604020202020204" pitchFamily="34" charset="0"/>
              </a:rPr>
              <a:t>ECoGs</a:t>
            </a:r>
            <a:r>
              <a:rPr lang="en-US" sz="1800" b="0" i="0" u="none" strike="noStrike" baseline="0" dirty="0">
                <a:latin typeface="Arial" panose="020B0604020202020204" pitchFamily="34" charset="0"/>
                <a:cs typeface="Arial" panose="020B0604020202020204" pitchFamily="34" charset="0"/>
              </a:rPr>
              <a:t> were recorded during the speaking task, in which they read phrases presented on a monitor aloud. Each sentence was in Japanese and consisted of three phrases. </a:t>
            </a:r>
            <a:r>
              <a:rPr lang="en-US" sz="1800" dirty="0">
                <a:latin typeface="Arial" panose="020B0604020202020204" pitchFamily="34" charset="0"/>
                <a:cs typeface="Arial" panose="020B0604020202020204" pitchFamily="34" charset="0"/>
              </a:rPr>
              <a:t>E</a:t>
            </a:r>
            <a:r>
              <a:rPr lang="en-US" sz="1800" b="0" i="0" u="none" strike="noStrike" baseline="0" dirty="0">
                <a:latin typeface="Arial" panose="020B0604020202020204" pitchFamily="34" charset="0"/>
                <a:cs typeface="Arial" panose="020B0604020202020204" pitchFamily="34" charset="0"/>
              </a:rPr>
              <a:t>ight patterns of sentences were generated and repeated the same for 10 times and collected 80 sentences.</a:t>
            </a:r>
          </a:p>
          <a:p>
            <a:pPr algn="just">
              <a:buFont typeface="Wingdings" panose="05000000000000000000" pitchFamily="2" charset="2"/>
              <a:buChar char="Ø"/>
            </a:pPr>
            <a:r>
              <a:rPr lang="en-US" sz="1800" b="0" i="0" u="none" strike="noStrike" baseline="0" dirty="0" err="1">
                <a:latin typeface="Arial" panose="020B0604020202020204" pitchFamily="34" charset="0"/>
                <a:cs typeface="Arial" panose="020B0604020202020204" pitchFamily="34" charset="0"/>
              </a:rPr>
              <a:t>ECoG</a:t>
            </a:r>
            <a:r>
              <a:rPr lang="en-US" sz="1800" b="0" i="0" u="none" strike="noStrike" baseline="0" dirty="0">
                <a:latin typeface="Arial" panose="020B0604020202020204" pitchFamily="34" charset="0"/>
                <a:cs typeface="Arial" panose="020B0604020202020204" pitchFamily="34" charset="0"/>
              </a:rPr>
              <a:t> signals were recorded using </a:t>
            </a:r>
            <a:r>
              <a:rPr lang="en-US" sz="1800" b="0" i="0" u="none" strike="noStrike" baseline="0" dirty="0" err="1">
                <a:latin typeface="Arial" panose="020B0604020202020204" pitchFamily="34" charset="0"/>
                <a:cs typeface="Arial" panose="020B0604020202020204" pitchFamily="34" charset="0"/>
              </a:rPr>
              <a:t>biosignal</a:t>
            </a:r>
            <a:r>
              <a:rPr lang="en-US" sz="1800" b="0" i="0" u="none" strike="noStrike" baseline="0" dirty="0">
                <a:latin typeface="Arial" panose="020B0604020202020204" pitchFamily="34" charset="0"/>
                <a:cs typeface="Arial" panose="020B0604020202020204" pitchFamily="34" charset="0"/>
              </a:rPr>
              <a:t> amplifiers </a:t>
            </a:r>
            <a:r>
              <a:rPr lang="en-US" sz="1800" dirty="0">
                <a:latin typeface="Arial" panose="020B0604020202020204" pitchFamily="34" charset="0"/>
                <a:cs typeface="Arial" panose="020B0604020202020204" pitchFamily="34" charset="0"/>
              </a:rPr>
              <a:t>. In addition to </a:t>
            </a:r>
            <a:r>
              <a:rPr lang="en-US" sz="1800" dirty="0" err="1">
                <a:latin typeface="Arial" panose="020B0604020202020204" pitchFamily="34" charset="0"/>
                <a:cs typeface="Arial" panose="020B0604020202020204" pitchFamily="34" charset="0"/>
              </a:rPr>
              <a:t>Ecog</a:t>
            </a:r>
            <a:r>
              <a:rPr lang="en-US" sz="1800" dirty="0">
                <a:latin typeface="Arial" panose="020B0604020202020204" pitchFamily="34" charset="0"/>
                <a:cs typeface="Arial" panose="020B0604020202020204" pitchFamily="34" charset="0"/>
              </a:rPr>
              <a:t> signals,</a:t>
            </a:r>
            <a:r>
              <a:rPr lang="en-US" sz="1800" b="0" i="0" u="none" strike="noStrike" baseline="0" dirty="0">
                <a:latin typeface="Arial" panose="020B0604020202020204" pitchFamily="34" charset="0"/>
                <a:cs typeface="Arial" panose="020B0604020202020204" pitchFamily="34" charset="0"/>
              </a:rPr>
              <a:t> acoustic signals, speech signals were also recorded and excessive</a:t>
            </a:r>
            <a:r>
              <a:rPr lang="en-US" sz="1800" dirty="0">
                <a:latin typeface="Arial" panose="020B0604020202020204" pitchFamily="34" charset="0"/>
                <a:cs typeface="Arial" panose="020B0604020202020204" pitchFamily="34" charset="0"/>
              </a:rPr>
              <a:t> </a:t>
            </a:r>
            <a:r>
              <a:rPr lang="en-US" sz="1800" b="0" i="0" u="none" strike="noStrike" baseline="0" dirty="0">
                <a:latin typeface="Arial" panose="020B0604020202020204" pitchFamily="34" charset="0"/>
                <a:cs typeface="Arial" panose="020B0604020202020204" pitchFamily="34" charset="0"/>
              </a:rPr>
              <a:t>noise were removed. Then, </a:t>
            </a:r>
            <a:r>
              <a:rPr lang="en-US" sz="1800" b="0" i="0" u="none" strike="noStrike" baseline="0" dirty="0" err="1">
                <a:latin typeface="Arial" panose="020B0604020202020204" pitchFamily="34" charset="0"/>
                <a:cs typeface="Arial" panose="020B0604020202020204" pitchFamily="34" charset="0"/>
              </a:rPr>
              <a:t>Ecog</a:t>
            </a:r>
            <a:r>
              <a:rPr lang="en-US" sz="1800" b="0" i="0" u="none" strike="noStrike" baseline="0" dirty="0">
                <a:latin typeface="Arial" panose="020B0604020202020204" pitchFamily="34" charset="0"/>
                <a:cs typeface="Arial" panose="020B0604020202020204" pitchFamily="34" charset="0"/>
              </a:rPr>
              <a:t> and acoustic signals were trimmed. These trimmed </a:t>
            </a:r>
            <a:r>
              <a:rPr lang="en-US" sz="1800" b="0" i="0" u="none" strike="noStrike" baseline="0" dirty="0" err="1">
                <a:latin typeface="Arial" panose="020B0604020202020204" pitchFamily="34" charset="0"/>
                <a:cs typeface="Arial" panose="020B0604020202020204" pitchFamily="34" charset="0"/>
              </a:rPr>
              <a:t>ECoG</a:t>
            </a:r>
            <a:r>
              <a:rPr lang="en-US" sz="1800" b="0" i="0" u="none" strike="noStrike" baseline="0" dirty="0">
                <a:latin typeface="Arial" panose="020B0604020202020204" pitchFamily="34" charset="0"/>
                <a:cs typeface="Arial" panose="020B0604020202020204" pitchFamily="34" charset="0"/>
              </a:rPr>
              <a:t> signals were anti-aliased and down sampled</a:t>
            </a:r>
            <a:r>
              <a:rPr lang="en-US" sz="1800" dirty="0">
                <a:latin typeface="Arial" panose="020B0604020202020204" pitchFamily="34" charset="0"/>
                <a:cs typeface="Arial" panose="020B0604020202020204" pitchFamily="34" charset="0"/>
              </a:rPr>
              <a:t>. Then, </a:t>
            </a:r>
            <a:r>
              <a:rPr lang="en-US" sz="1800" dirty="0" err="1">
                <a:latin typeface="Arial" panose="020B0604020202020204" pitchFamily="34" charset="0"/>
                <a:cs typeface="Arial" panose="020B0604020202020204" pitchFamily="34" charset="0"/>
              </a:rPr>
              <a:t>ECoG</a:t>
            </a:r>
            <a:r>
              <a:rPr lang="en-US" sz="1800" dirty="0">
                <a:latin typeface="Arial" panose="020B0604020202020204" pitchFamily="34" charset="0"/>
                <a:cs typeface="Arial" panose="020B0604020202020204" pitchFamily="34" charset="0"/>
              </a:rPr>
              <a:t> preprocessed signals were obtained.</a:t>
            </a:r>
            <a:endParaRPr lang="en-US" sz="1800" b="0" i="0" u="none" strike="noStrike" baseline="0" dirty="0">
              <a:latin typeface="Arial" panose="020B0604020202020204" pitchFamily="34" charset="0"/>
              <a:cs typeface="Arial" panose="020B0604020202020204" pitchFamily="34" charset="0"/>
            </a:endParaRPr>
          </a:p>
          <a:p>
            <a:pPr algn="just"/>
            <a:endParaRPr lang="en-US" sz="1800" b="0" i="0" u="none" strike="noStrike" baseline="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b="0" i="0" u="none" strike="noStrike" baseline="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b="0" i="0" u="none" strike="noStrike" baseline="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536AF398-E40F-7336-5EAB-1F88121B19C2}"/>
              </a:ext>
            </a:extLst>
          </p:cNvPr>
          <p:cNvSpPr>
            <a:spLocks noGrp="1"/>
          </p:cNvSpPr>
          <p:nvPr>
            <p:ph type="ftr" sz="quarter" idx="11"/>
          </p:nvPr>
        </p:nvSpPr>
        <p:spPr/>
        <p:txBody>
          <a:bodyPr/>
          <a:lstStyle/>
          <a:p>
            <a:r>
              <a:rPr lang="en-US"/>
              <a:t>BIOE 6305 FALL 2022</a:t>
            </a:r>
            <a:endParaRPr lang="en-US" dirty="0"/>
          </a:p>
        </p:txBody>
      </p:sp>
      <p:sp>
        <p:nvSpPr>
          <p:cNvPr id="11" name="Slide Number Placeholder 10">
            <a:extLst>
              <a:ext uri="{FF2B5EF4-FFF2-40B4-BE49-F238E27FC236}">
                <a16:creationId xmlns:a16="http://schemas.microsoft.com/office/drawing/2014/main" id="{4ED9AAC1-2D47-FB7F-EE60-370503ED59A9}"/>
              </a:ext>
            </a:extLst>
          </p:cNvPr>
          <p:cNvSpPr>
            <a:spLocks noGrp="1"/>
          </p:cNvSpPr>
          <p:nvPr>
            <p:ph type="sldNum" sz="quarter" idx="12"/>
          </p:nvPr>
        </p:nvSpPr>
        <p:spPr/>
        <p:txBody>
          <a:bodyPr/>
          <a:lstStyle/>
          <a:p>
            <a:pPr algn="l"/>
            <a:fld id="{FAEF9944-A4F6-4C59-AEBD-678D6480B8EA}" type="slidenum">
              <a:rPr lang="en-US" smtClean="0"/>
              <a:pPr algn="l"/>
              <a:t>9</a:t>
            </a:fld>
            <a:endParaRPr lang="en-US" dirty="0"/>
          </a:p>
        </p:txBody>
      </p:sp>
    </p:spTree>
    <p:extLst>
      <p:ext uri="{BB962C8B-B14F-4D97-AF65-F5344CB8AC3E}">
        <p14:creationId xmlns:p14="http://schemas.microsoft.com/office/powerpoint/2010/main" val="38750983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22373ACE905BE40837DF93C02185D69" ma:contentTypeVersion="9" ma:contentTypeDescription="Create a new document." ma:contentTypeScope="" ma:versionID="859911ee3cd553b8608e0f73310a536c">
  <xsd:schema xmlns:xsd="http://www.w3.org/2001/XMLSchema" xmlns:xs="http://www.w3.org/2001/XMLSchema" xmlns:p="http://schemas.microsoft.com/office/2006/metadata/properties" xmlns:ns2="18e561ef-6548-4915-8b1d-5abe63273d9c" xmlns:ns3="b14caabc-2ad9-4a6a-a4d3-de2186a42328" targetNamespace="http://schemas.microsoft.com/office/2006/metadata/properties" ma:root="true" ma:fieldsID="d227cedea046f25558af4e7e79cdb308" ns2:_="" ns3:_="">
    <xsd:import namespace="18e561ef-6548-4915-8b1d-5abe63273d9c"/>
    <xsd:import namespace="b14caabc-2ad9-4a6a-a4d3-de2186a42328"/>
    <xsd:element name="properties">
      <xsd:complexType>
        <xsd:sequence>
          <xsd:element name="documentManagement">
            <xsd:complexType>
              <xsd:all>
                <xsd:element ref="ns2:ReferenceId" minOccurs="0"/>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e561ef-6548-4915-8b1d-5abe63273d9c"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3d3ec5fc-e53c-44b8-a5cd-ce895a24db67" ma:termSetId="09814cd3-568e-fe90-9814-8d621ff8fb84" ma:anchorId="fba54fb3-c3e1-fe81-a776-ca4b69148c4d" ma:open="true" ma:isKeyword="false">
      <xsd:complexType>
        <xsd:sequence>
          <xsd:element ref="pc:Terms" minOccurs="0" maxOccurs="1"/>
        </xsd:sequence>
      </xsd:complex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14caabc-2ad9-4a6a-a4d3-de2186a42328"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184d415d-1e8b-46f3-8e5f-9e1b0a691dc7}" ma:internalName="TaxCatchAll" ma:showField="CatchAllData" ma:web="b14caabc-2ad9-4a6a-a4d3-de2186a4232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DCC301-E258-47A8-B0BE-5A9081123626}">
  <ds:schemaRefs>
    <ds:schemaRef ds:uri="http://schemas.microsoft.com/sharepoint/v3/contenttype/forms"/>
  </ds:schemaRefs>
</ds:datastoreItem>
</file>

<file path=customXml/itemProps2.xml><?xml version="1.0" encoding="utf-8"?>
<ds:datastoreItem xmlns:ds="http://schemas.openxmlformats.org/officeDocument/2006/customXml" ds:itemID="{E5C34646-E756-4324-8E74-81F73D6C68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e561ef-6548-4915-8b1d-5abe63273d9c"/>
    <ds:schemaRef ds:uri="b14caabc-2ad9-4a6a-a4d3-de2186a423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1566</TotalTime>
  <Words>2520</Words>
  <Application>Microsoft Office PowerPoint</Application>
  <PresentationFormat>Widescreen</PresentationFormat>
  <Paragraphs>227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NimbusRomNo9L-Regu</vt:lpstr>
      <vt:lpstr>Times New Roman</vt:lpstr>
      <vt:lpstr>Wingdings</vt:lpstr>
      <vt:lpstr>Retrospect</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KRISHNAVENI K</dc:creator>
  <cp:lastModifiedBy>KRISHNAVENI K</cp:lastModifiedBy>
  <cp:revision>6</cp:revision>
  <dcterms:created xsi:type="dcterms:W3CDTF">2022-11-02T19:04:42Z</dcterms:created>
  <dcterms:modified xsi:type="dcterms:W3CDTF">2024-02-18T19:04:40Z</dcterms:modified>
</cp:coreProperties>
</file>