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2cf0a8df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2cf0a8df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2cf0a8df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2cf0a8df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2cf0a8df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2cf0a8df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2cf0a8dff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2cf0a8dff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2cf0a8dff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2cf0a8dff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2cf0a8dff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2cf0a8dff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2cf0a8dff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2cf0a8dff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2cf0a8dff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2cf0a8dff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2cf0a8dff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2cf0a8dff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2cf0a8dff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2cf0a8dff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2cf0a8df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2cf0a8df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2cf0a8dff_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2cf0a8dff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2cf0a8dff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2cf0a8dff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2cf0a8dff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2cf0a8dff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2cf0a8df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2cf0a8df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2cf0a8df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2cf0a8df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2cf0a8dff_3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2cf0a8dff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2cf0a8df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2cf0a8df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2cf0a8df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2cf0a8df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2cf0a8df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2cf0a8dff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2cf0a8df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2cf0a8df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Park Recreation Management</a:t>
            </a:r>
            <a:endParaRPr/>
          </a:p>
        </p:txBody>
      </p:sp>
      <p:sp>
        <p:nvSpPr>
          <p:cNvPr id="135" name="Google Shape;135;p13"/>
          <p:cNvSpPr txBox="1"/>
          <p:nvPr>
            <p:ph idx="1" type="subTitle"/>
          </p:nvPr>
        </p:nvSpPr>
        <p:spPr>
          <a:xfrm>
            <a:off x="5083950" y="344627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Montserrat"/>
                <a:ea typeface="Montserrat"/>
                <a:cs typeface="Montserrat"/>
                <a:sym typeface="Montserrat"/>
              </a:rPr>
              <a:t>Made by Group 6:</a:t>
            </a:r>
            <a:endParaRPr sz="1100">
              <a:latin typeface="Montserrat"/>
              <a:ea typeface="Montserrat"/>
              <a:cs typeface="Montserrat"/>
              <a:sym typeface="Montserrat"/>
            </a:endParaRPr>
          </a:p>
          <a:p>
            <a:pPr indent="0" lvl="0" marL="0" rtl="0" algn="l">
              <a:lnSpc>
                <a:spcPct val="115000"/>
              </a:lnSpc>
              <a:spcBef>
                <a:spcPts val="0"/>
              </a:spcBef>
              <a:spcAft>
                <a:spcPts val="0"/>
              </a:spcAft>
              <a:buNone/>
            </a:pPr>
            <a:r>
              <a:rPr lang="en" sz="1100">
                <a:latin typeface="Montserrat"/>
                <a:ea typeface="Montserrat"/>
                <a:cs typeface="Montserrat"/>
                <a:sym typeface="Montserrat"/>
              </a:rPr>
              <a:t>Jaynil Jaiswal (17114040)</a:t>
            </a:r>
            <a:endParaRPr sz="1100">
              <a:latin typeface="Montserrat"/>
              <a:ea typeface="Montserrat"/>
              <a:cs typeface="Montserrat"/>
              <a:sym typeface="Montserrat"/>
            </a:endParaRPr>
          </a:p>
          <a:p>
            <a:pPr indent="0" lvl="0" marL="0" rtl="0" algn="l">
              <a:lnSpc>
                <a:spcPct val="115000"/>
              </a:lnSpc>
              <a:spcBef>
                <a:spcPts val="0"/>
              </a:spcBef>
              <a:spcAft>
                <a:spcPts val="0"/>
              </a:spcAft>
              <a:buNone/>
            </a:pPr>
            <a:r>
              <a:rPr lang="en" sz="1100">
                <a:latin typeface="Montserrat"/>
                <a:ea typeface="Montserrat"/>
                <a:cs typeface="Montserrat"/>
                <a:sym typeface="Montserrat"/>
              </a:rPr>
              <a:t>Peddi Krishna Yeswanth (17114055)</a:t>
            </a:r>
            <a:endParaRPr sz="1100">
              <a:latin typeface="Montserrat"/>
              <a:ea typeface="Montserrat"/>
              <a:cs typeface="Montserrat"/>
              <a:sym typeface="Montserrat"/>
            </a:endParaRPr>
          </a:p>
          <a:p>
            <a:pPr indent="0" lvl="0" marL="0" rtl="0" algn="l">
              <a:lnSpc>
                <a:spcPct val="115000"/>
              </a:lnSpc>
              <a:spcBef>
                <a:spcPts val="0"/>
              </a:spcBef>
              <a:spcAft>
                <a:spcPts val="0"/>
              </a:spcAft>
              <a:buNone/>
            </a:pPr>
            <a:r>
              <a:rPr lang="en" sz="1100">
                <a:latin typeface="Montserrat"/>
                <a:ea typeface="Montserrat"/>
                <a:cs typeface="Montserrat"/>
                <a:sym typeface="Montserrat"/>
              </a:rPr>
              <a:t>Balwant Singh (17114018)</a:t>
            </a:r>
            <a:endParaRPr sz="1100">
              <a:latin typeface="Montserrat"/>
              <a:ea typeface="Montserrat"/>
              <a:cs typeface="Montserrat"/>
              <a:sym typeface="Montserrat"/>
            </a:endParaRPr>
          </a:p>
          <a:p>
            <a:pPr indent="0" lvl="0" marL="0" rtl="0" algn="l">
              <a:lnSpc>
                <a:spcPct val="115000"/>
              </a:lnSpc>
              <a:spcBef>
                <a:spcPts val="0"/>
              </a:spcBef>
              <a:spcAft>
                <a:spcPts val="0"/>
              </a:spcAft>
              <a:buNone/>
            </a:pPr>
            <a:r>
              <a:rPr lang="en" sz="1100">
                <a:latin typeface="Montserrat"/>
                <a:ea typeface="Montserrat"/>
                <a:cs typeface="Montserrat"/>
                <a:sym typeface="Montserrat"/>
              </a:rPr>
              <a:t>Akhilesh Kumar (17114007)</a:t>
            </a:r>
            <a:endParaRPr sz="1100">
              <a:latin typeface="Montserrat"/>
              <a:ea typeface="Montserrat"/>
              <a:cs typeface="Montserrat"/>
              <a:sym typeface="Montserrat"/>
            </a:endParaRPr>
          </a:p>
          <a:p>
            <a:pPr indent="0" lvl="0" marL="0" rtl="0" algn="l">
              <a:lnSpc>
                <a:spcPct val="115000"/>
              </a:lnSpc>
              <a:spcBef>
                <a:spcPts val="0"/>
              </a:spcBef>
              <a:spcAft>
                <a:spcPts val="0"/>
              </a:spcAft>
              <a:buNone/>
            </a:pPr>
            <a:r>
              <a:rPr lang="en" sz="1100">
                <a:latin typeface="Montserrat"/>
                <a:ea typeface="Montserrat"/>
                <a:cs typeface="Montserrat"/>
                <a:sym typeface="Montserrat"/>
              </a:rPr>
              <a:t>Ajay Dayma (17114006)</a:t>
            </a:r>
            <a:endParaRPr sz="1100">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No of Events</a:t>
            </a:r>
            <a:r>
              <a:rPr lang="en">
                <a:solidFill>
                  <a:schemeClr val="dk1"/>
                </a:solidFill>
              </a:rPr>
              <a:t> vs Type of Events</a:t>
            </a:r>
            <a:endParaRPr>
              <a:solidFill>
                <a:schemeClr val="dk1"/>
              </a:solidFill>
            </a:endParaRPr>
          </a:p>
        </p:txBody>
      </p:sp>
      <p:pic>
        <p:nvPicPr>
          <p:cNvPr id="189" name="Google Shape;189;p22"/>
          <p:cNvPicPr preferRelativeResize="0"/>
          <p:nvPr/>
        </p:nvPicPr>
        <p:blipFill>
          <a:blip r:embed="rId3">
            <a:alphaModFix/>
          </a:blip>
          <a:stretch>
            <a:fillRect/>
          </a:stretch>
        </p:blipFill>
        <p:spPr>
          <a:xfrm>
            <a:off x="1557750" y="1350050"/>
            <a:ext cx="6076676"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Rule Mining</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are calculating frequent itemsets with candidate items as the type of events and the type of Audience participating in these events to get the idea of which type of event attracts what age group of people, so that we estimate Audience during the next event. These itemsets can be used to generate association rules, which gives us a better understanding of what type of event attracts which age group, which age group of people appear in pairs/ groups.</a:t>
            </a:r>
            <a:endParaRPr/>
          </a:p>
          <a:p>
            <a:pPr indent="-311150" lvl="0" marL="457200" rtl="0" algn="l">
              <a:spcBef>
                <a:spcPts val="0"/>
              </a:spcBef>
              <a:spcAft>
                <a:spcPts val="0"/>
              </a:spcAft>
              <a:buSzPts val="1300"/>
              <a:buChar char="●"/>
            </a:pPr>
            <a:r>
              <a:rPr lang="en"/>
              <a:t>But the frequency of most of the event types are less than 100, most prevailing events are Movies, Others, Play. We are considering a minimum support count of 100, to calculate the frequent item sets. We are generating rules with a minimum confidence level of 0.3 (so as to allow event types to occur, as the no of Audience far exceed event types).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34032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Non-trivial rules</a:t>
            </a:r>
            <a:endParaRPr/>
          </a:p>
        </p:txBody>
      </p:sp>
      <p:sp>
        <p:nvSpPr>
          <p:cNvPr id="201" name="Google Shape;201;p24"/>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('Play',): (('Children',), 0.9217391304347826)</a:t>
            </a:r>
            <a:endParaRPr/>
          </a:p>
          <a:p>
            <a:pPr indent="-298767" lvl="0" marL="457200" rtl="0" algn="l">
              <a:spcBef>
                <a:spcPts val="0"/>
              </a:spcBef>
              <a:spcAft>
                <a:spcPts val="0"/>
              </a:spcAft>
              <a:buSzPct val="100000"/>
              <a:buChar char="●"/>
            </a:pPr>
            <a:r>
              <a:rPr lang="en"/>
              <a:t>('Children', 'Other'): (('Teens',), 0.9)</a:t>
            </a:r>
            <a:endParaRPr/>
          </a:p>
          <a:p>
            <a:pPr indent="-298767" lvl="0" marL="457200" rtl="0" algn="l">
              <a:spcBef>
                <a:spcPts val="0"/>
              </a:spcBef>
              <a:spcAft>
                <a:spcPts val="0"/>
              </a:spcAft>
              <a:buSzPct val="100000"/>
              <a:buChar char="●"/>
            </a:pPr>
            <a:r>
              <a:rPr lang="en"/>
              <a:t>('Other', 'Tot'): (('Children',), 0.9807692307692307),</a:t>
            </a:r>
            <a:endParaRPr/>
          </a:p>
          <a:p>
            <a:pPr indent="-298767" lvl="0" marL="457200" rtl="0" algn="l">
              <a:spcBef>
                <a:spcPts val="0"/>
              </a:spcBef>
              <a:spcAft>
                <a:spcPts val="0"/>
              </a:spcAft>
              <a:buSzPct val="100000"/>
              <a:buChar char="●"/>
            </a:pPr>
            <a:r>
              <a:rPr lang="en"/>
              <a:t>('Adults', 'Other', 'Seniors'): (('Teens',), 0.9532710280373832)</a:t>
            </a:r>
            <a:endParaRPr/>
          </a:p>
          <a:p>
            <a:pPr indent="-298767" lvl="0" marL="457200" rtl="0" algn="l">
              <a:spcBef>
                <a:spcPts val="0"/>
              </a:spcBef>
              <a:spcAft>
                <a:spcPts val="0"/>
              </a:spcAft>
              <a:buSzPct val="100000"/>
              <a:buChar char="●"/>
            </a:pPr>
            <a:r>
              <a:rPr lang="en"/>
              <a:t>('Adults', 'Other', 'Young Adult'): (('Teens',), 0.9716981132075472)</a:t>
            </a:r>
            <a:endParaRPr/>
          </a:p>
          <a:p>
            <a:pPr indent="-298767" lvl="0" marL="457200" rtl="0" algn="l">
              <a:spcBef>
                <a:spcPts val="0"/>
              </a:spcBef>
              <a:spcAft>
                <a:spcPts val="0"/>
              </a:spcAft>
              <a:buSzPct val="100000"/>
              <a:buChar char="●"/>
            </a:pPr>
            <a:r>
              <a:rPr lang="en"/>
              <a:t>('Other', 'Seniors', 'Young Adult'): (('Adults',), 0.9901960784313726)</a:t>
            </a:r>
            <a:endParaRPr/>
          </a:p>
          <a:p>
            <a:pPr indent="-298767" lvl="0" marL="457200" rtl="0" algn="l">
              <a:spcBef>
                <a:spcPts val="0"/>
              </a:spcBef>
              <a:spcAft>
                <a:spcPts val="0"/>
              </a:spcAft>
              <a:buSzPct val="100000"/>
              <a:buChar char="●"/>
            </a:pPr>
            <a:r>
              <a:rPr lang="en"/>
              <a:t> ('Adults', 'Other', 'Teens'): (('Children',),</a:t>
            </a:r>
            <a:r>
              <a:rPr lang="en"/>
              <a:t> </a:t>
            </a:r>
            <a:r>
              <a:rPr lang="en"/>
              <a:t>0.9433962264150944)</a:t>
            </a:r>
            <a:endParaRPr/>
          </a:p>
          <a:p>
            <a:pPr indent="-298767" lvl="0" marL="457200" rtl="0" algn="l">
              <a:spcBef>
                <a:spcPts val="0"/>
              </a:spcBef>
              <a:spcAft>
                <a:spcPts val="0"/>
              </a:spcAft>
              <a:buSzPct val="100000"/>
              <a:buChar char="●"/>
            </a:pPr>
            <a:r>
              <a:rPr lang="en"/>
              <a:t> ('Other', 'Seniors', 'Teens'): (('Adults',), 1.0)</a:t>
            </a:r>
            <a:endParaRPr/>
          </a:p>
          <a:p>
            <a:pPr indent="-298767" lvl="0" marL="457200" rtl="0" algn="l">
              <a:spcBef>
                <a:spcPts val="0"/>
              </a:spcBef>
              <a:spcAft>
                <a:spcPts val="0"/>
              </a:spcAft>
              <a:buSzPct val="100000"/>
              <a:buChar char="●"/>
            </a:pPr>
            <a:r>
              <a:rPr lang="en"/>
              <a:t> ('Children', 'Other', 'Teens'): (('Adults',), 0.9259259259259259)</a:t>
            </a:r>
            <a:endParaRPr/>
          </a:p>
          <a:p>
            <a:pPr indent="-298767" lvl="0" marL="457200" rtl="0" algn="l">
              <a:spcBef>
                <a:spcPts val="0"/>
              </a:spcBef>
              <a:spcAft>
                <a:spcPts val="0"/>
              </a:spcAft>
              <a:buSzPct val="100000"/>
              <a:buChar char="●"/>
            </a:pPr>
            <a:r>
              <a:rPr lang="en"/>
              <a:t> ('Children', 'Other', 'Young Adult'): (('Adults', 'Teens'),0.9523809523809523)</a:t>
            </a:r>
            <a:endParaRPr/>
          </a:p>
        </p:txBody>
      </p:sp>
      <p:sp>
        <p:nvSpPr>
          <p:cNvPr id="202" name="Google Shape;202;p24"/>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('Adults', 'Movies', 'Tot', 'Young Adult'): (('Children', 'Seniors', 'Teens'),1.0),</a:t>
            </a:r>
            <a:endParaRPr/>
          </a:p>
          <a:p>
            <a:pPr indent="-298767" lvl="0" marL="457200" rtl="0" algn="l">
              <a:spcBef>
                <a:spcPts val="0"/>
              </a:spcBef>
              <a:spcAft>
                <a:spcPts val="0"/>
              </a:spcAft>
              <a:buSzPct val="100000"/>
              <a:buChar char="●"/>
            </a:pPr>
            <a:r>
              <a:rPr lang="en"/>
              <a:t> ('Movies', 'Seniors', 'Tot', 'Young Adult'): (('Adults', 'Children', 'Teens'),1.0),</a:t>
            </a:r>
            <a:endParaRPr/>
          </a:p>
          <a:p>
            <a:pPr indent="-298767" lvl="0" marL="457200" rtl="0" algn="l">
              <a:spcBef>
                <a:spcPts val="0"/>
              </a:spcBef>
              <a:spcAft>
                <a:spcPts val="0"/>
              </a:spcAft>
              <a:buSzPct val="100000"/>
              <a:buChar char="●"/>
            </a:pPr>
            <a:r>
              <a:rPr lang="en"/>
              <a:t> ('Adults', 'Movies', 'Teens', 'Tot'): (('Seniors',), 1.0),</a:t>
            </a:r>
            <a:endParaRPr/>
          </a:p>
          <a:p>
            <a:pPr indent="-298767" lvl="0" marL="457200" rtl="0" algn="l">
              <a:spcBef>
                <a:spcPts val="0"/>
              </a:spcBef>
              <a:spcAft>
                <a:spcPts val="0"/>
              </a:spcAft>
              <a:buSzPct val="100000"/>
              <a:buChar char="●"/>
            </a:pPr>
            <a:r>
              <a:rPr lang="en"/>
              <a:t> ('Adults', 'Movies', 'Teens', 'Young Adult'): (('Children', 'Seniors', 'Tot'),1.0),</a:t>
            </a:r>
            <a:endParaRPr/>
          </a:p>
          <a:p>
            <a:pPr indent="-298767" lvl="0" marL="457200" rtl="0" algn="l">
              <a:spcBef>
                <a:spcPts val="0"/>
              </a:spcBef>
              <a:spcAft>
                <a:spcPts val="0"/>
              </a:spcAft>
              <a:buSzPct val="100000"/>
              <a:buChar char="●"/>
            </a:pPr>
            <a:r>
              <a:rPr lang="en"/>
              <a:t> ('Movies', 'Teens', 'Tot', 'Young Adult'): (('Adults', 'Children', 'Seniors'),1.0),</a:t>
            </a:r>
            <a:endParaRPr/>
          </a:p>
          <a:p>
            <a:pPr indent="-298767" lvl="0" marL="457200" rtl="0" algn="l">
              <a:spcBef>
                <a:spcPts val="0"/>
              </a:spcBef>
              <a:spcAft>
                <a:spcPts val="0"/>
              </a:spcAft>
              <a:buSzPct val="100000"/>
              <a:buChar char="●"/>
            </a:pPr>
            <a:r>
              <a:rPr lang="en"/>
              <a:t> ('Movies', 'Seniors', 'Teens', 'Young Adult'): (('Adults', 'Children', 'Tot'),1.0),</a:t>
            </a:r>
            <a:endParaRPr/>
          </a:p>
          <a:p>
            <a:pPr indent="-298767" lvl="0" marL="457200" rtl="0" algn="l">
              <a:spcBef>
                <a:spcPts val="0"/>
              </a:spcBef>
              <a:spcAft>
                <a:spcPts val="0"/>
              </a:spcAft>
              <a:buSzPct val="100000"/>
              <a:buChar char="●"/>
            </a:pPr>
            <a:r>
              <a:rPr lang="en"/>
              <a:t> ('Movies', 'Seniors', 'Teens', 'Tot'): (('Adults',), 1.0),</a:t>
            </a:r>
            <a:endParaRPr/>
          </a:p>
          <a:p>
            <a:pPr indent="-298767" lvl="0" marL="457200" rtl="0" algn="l">
              <a:spcBef>
                <a:spcPts val="0"/>
              </a:spcBef>
              <a:spcAft>
                <a:spcPts val="0"/>
              </a:spcAft>
              <a:buSzPct val="100000"/>
              <a:buChar char="●"/>
            </a:pPr>
            <a:r>
              <a:rPr lang="en"/>
              <a:t> ('Adults', 'Movies', 'Seniors', 'Teens', 'Tot'): (('Children', 'Young Adult'),1.0)</a:t>
            </a:r>
            <a:endParaRPr/>
          </a:p>
        </p:txBody>
      </p:sp>
      <p:sp>
        <p:nvSpPr>
          <p:cNvPr id="203" name="Google Shape;203;p24"/>
          <p:cNvSpPr txBox="1"/>
          <p:nvPr>
            <p:ph type="title"/>
          </p:nvPr>
        </p:nvSpPr>
        <p:spPr>
          <a:xfrm>
            <a:off x="4933225" y="393750"/>
            <a:ext cx="34032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Trivial rules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Annual Expenditure Review</a:t>
            </a:r>
            <a:endParaRPr>
              <a:solidFill>
                <a:schemeClr val="dk1"/>
              </a:solidFill>
            </a:endParaRPr>
          </a:p>
        </p:txBody>
      </p:sp>
      <p:pic>
        <p:nvPicPr>
          <p:cNvPr id="209" name="Google Shape;209;p25"/>
          <p:cNvPicPr preferRelativeResize="0"/>
          <p:nvPr/>
        </p:nvPicPr>
        <p:blipFill>
          <a:blip r:embed="rId3">
            <a:alphaModFix/>
          </a:blip>
          <a:stretch>
            <a:fillRect/>
          </a:stretch>
        </p:blipFill>
        <p:spPr>
          <a:xfrm>
            <a:off x="1221300" y="1032350"/>
            <a:ext cx="7533000" cy="4032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Annual Revenue Review</a:t>
            </a:r>
            <a:endParaRPr>
              <a:solidFill>
                <a:schemeClr val="dk1"/>
              </a:solidFill>
            </a:endParaRPr>
          </a:p>
        </p:txBody>
      </p:sp>
      <p:pic>
        <p:nvPicPr>
          <p:cNvPr id="215" name="Google Shape;215;p26"/>
          <p:cNvPicPr preferRelativeResize="0"/>
          <p:nvPr/>
        </p:nvPicPr>
        <p:blipFill>
          <a:blip r:embed="rId3">
            <a:alphaModFix/>
          </a:blip>
          <a:stretch>
            <a:fillRect/>
          </a:stretch>
        </p:blipFill>
        <p:spPr>
          <a:xfrm>
            <a:off x="1823625" y="983675"/>
            <a:ext cx="4918775" cy="3855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Expenditure Detailed Types</a:t>
            </a:r>
            <a:endParaRPr>
              <a:solidFill>
                <a:schemeClr val="dk1"/>
              </a:solidFill>
            </a:endParaRPr>
          </a:p>
        </p:txBody>
      </p:sp>
      <p:pic>
        <p:nvPicPr>
          <p:cNvPr id="221" name="Google Shape;221;p27"/>
          <p:cNvPicPr preferRelativeResize="0"/>
          <p:nvPr/>
        </p:nvPicPr>
        <p:blipFill>
          <a:blip r:embed="rId3">
            <a:alphaModFix/>
          </a:blip>
          <a:stretch>
            <a:fillRect/>
          </a:stretch>
        </p:blipFill>
        <p:spPr>
          <a:xfrm>
            <a:off x="152400" y="1460250"/>
            <a:ext cx="3200091" cy="3530850"/>
          </a:xfrm>
          <a:prstGeom prst="rect">
            <a:avLst/>
          </a:prstGeom>
          <a:noFill/>
          <a:ln>
            <a:noFill/>
          </a:ln>
        </p:spPr>
      </p:pic>
      <p:pic>
        <p:nvPicPr>
          <p:cNvPr id="222" name="Google Shape;222;p27"/>
          <p:cNvPicPr preferRelativeResize="0"/>
          <p:nvPr/>
        </p:nvPicPr>
        <p:blipFill>
          <a:blip r:embed="rId4">
            <a:alphaModFix/>
          </a:blip>
          <a:stretch>
            <a:fillRect/>
          </a:stretch>
        </p:blipFill>
        <p:spPr>
          <a:xfrm>
            <a:off x="3504891" y="1460250"/>
            <a:ext cx="3146540" cy="3530850"/>
          </a:xfrm>
          <a:prstGeom prst="rect">
            <a:avLst/>
          </a:prstGeom>
          <a:noFill/>
          <a:ln>
            <a:noFill/>
          </a:ln>
        </p:spPr>
      </p:pic>
      <p:pic>
        <p:nvPicPr>
          <p:cNvPr id="223" name="Google Shape;223;p27"/>
          <p:cNvPicPr preferRelativeResize="0"/>
          <p:nvPr/>
        </p:nvPicPr>
        <p:blipFill>
          <a:blip r:embed="rId5">
            <a:alphaModFix/>
          </a:blip>
          <a:stretch>
            <a:fillRect/>
          </a:stretch>
        </p:blipFill>
        <p:spPr>
          <a:xfrm>
            <a:off x="6803831" y="1460250"/>
            <a:ext cx="2187769" cy="22179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pic>
        <p:nvPicPr>
          <p:cNvPr id="228" name="Google Shape;228;p28"/>
          <p:cNvPicPr preferRelativeResize="0"/>
          <p:nvPr/>
        </p:nvPicPr>
        <p:blipFill>
          <a:blip r:embed="rId3">
            <a:alphaModFix/>
          </a:blip>
          <a:stretch>
            <a:fillRect/>
          </a:stretch>
        </p:blipFill>
        <p:spPr>
          <a:xfrm>
            <a:off x="1066800" y="914400"/>
            <a:ext cx="3752850" cy="3867150"/>
          </a:xfrm>
          <a:prstGeom prst="rect">
            <a:avLst/>
          </a:prstGeom>
          <a:noFill/>
          <a:ln>
            <a:noFill/>
          </a:ln>
        </p:spPr>
      </p:pic>
      <p:pic>
        <p:nvPicPr>
          <p:cNvPr id="229" name="Google Shape;229;p28"/>
          <p:cNvPicPr preferRelativeResize="0"/>
          <p:nvPr/>
        </p:nvPicPr>
        <p:blipFill>
          <a:blip r:embed="rId4">
            <a:alphaModFix/>
          </a:blip>
          <a:stretch>
            <a:fillRect/>
          </a:stretch>
        </p:blipFill>
        <p:spPr>
          <a:xfrm>
            <a:off x="5200650" y="914400"/>
            <a:ext cx="3448050" cy="4019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Revenue Detailed Types</a:t>
            </a:r>
            <a:endParaRPr>
              <a:solidFill>
                <a:schemeClr val="dk1"/>
              </a:solidFill>
            </a:endParaRPr>
          </a:p>
        </p:txBody>
      </p:sp>
      <p:pic>
        <p:nvPicPr>
          <p:cNvPr id="235" name="Google Shape;235;p29"/>
          <p:cNvPicPr preferRelativeResize="0"/>
          <p:nvPr/>
        </p:nvPicPr>
        <p:blipFill>
          <a:blip r:embed="rId3">
            <a:alphaModFix/>
          </a:blip>
          <a:stretch>
            <a:fillRect/>
          </a:stretch>
        </p:blipFill>
        <p:spPr>
          <a:xfrm>
            <a:off x="152400" y="1460250"/>
            <a:ext cx="3256610" cy="3530850"/>
          </a:xfrm>
          <a:prstGeom prst="rect">
            <a:avLst/>
          </a:prstGeom>
          <a:noFill/>
          <a:ln>
            <a:noFill/>
          </a:ln>
        </p:spPr>
      </p:pic>
      <p:pic>
        <p:nvPicPr>
          <p:cNvPr id="236" name="Google Shape;236;p29"/>
          <p:cNvPicPr preferRelativeResize="0"/>
          <p:nvPr/>
        </p:nvPicPr>
        <p:blipFill>
          <a:blip r:embed="rId4">
            <a:alphaModFix/>
          </a:blip>
          <a:stretch>
            <a:fillRect/>
          </a:stretch>
        </p:blipFill>
        <p:spPr>
          <a:xfrm>
            <a:off x="3561410" y="1460250"/>
            <a:ext cx="3303617" cy="3530850"/>
          </a:xfrm>
          <a:prstGeom prst="rect">
            <a:avLst/>
          </a:prstGeom>
          <a:noFill/>
          <a:ln>
            <a:noFill/>
          </a:ln>
        </p:spPr>
      </p:pic>
      <p:pic>
        <p:nvPicPr>
          <p:cNvPr id="237" name="Google Shape;237;p29"/>
          <p:cNvPicPr preferRelativeResize="0"/>
          <p:nvPr/>
        </p:nvPicPr>
        <p:blipFill>
          <a:blip r:embed="rId5">
            <a:alphaModFix/>
          </a:blip>
          <a:stretch>
            <a:fillRect/>
          </a:stretch>
        </p:blipFill>
        <p:spPr>
          <a:xfrm>
            <a:off x="6941225" y="1536450"/>
            <a:ext cx="2061450" cy="1799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pic>
        <p:nvPicPr>
          <p:cNvPr id="242" name="Google Shape;242;p30"/>
          <p:cNvPicPr preferRelativeResize="0"/>
          <p:nvPr/>
        </p:nvPicPr>
        <p:blipFill>
          <a:blip r:embed="rId3">
            <a:alphaModFix/>
          </a:blip>
          <a:stretch>
            <a:fillRect/>
          </a:stretch>
        </p:blipFill>
        <p:spPr>
          <a:xfrm>
            <a:off x="152400" y="1524000"/>
            <a:ext cx="2671350" cy="2956826"/>
          </a:xfrm>
          <a:prstGeom prst="rect">
            <a:avLst/>
          </a:prstGeom>
          <a:noFill/>
          <a:ln>
            <a:noFill/>
          </a:ln>
        </p:spPr>
      </p:pic>
      <p:pic>
        <p:nvPicPr>
          <p:cNvPr id="243" name="Google Shape;243;p30"/>
          <p:cNvPicPr preferRelativeResize="0"/>
          <p:nvPr/>
        </p:nvPicPr>
        <p:blipFill>
          <a:blip r:embed="rId4">
            <a:alphaModFix/>
          </a:blip>
          <a:stretch>
            <a:fillRect/>
          </a:stretch>
        </p:blipFill>
        <p:spPr>
          <a:xfrm>
            <a:off x="3209925" y="1524000"/>
            <a:ext cx="2767650" cy="2789100"/>
          </a:xfrm>
          <a:prstGeom prst="rect">
            <a:avLst/>
          </a:prstGeom>
          <a:noFill/>
          <a:ln>
            <a:noFill/>
          </a:ln>
        </p:spPr>
      </p:pic>
      <p:pic>
        <p:nvPicPr>
          <p:cNvPr id="244" name="Google Shape;244;p30"/>
          <p:cNvPicPr preferRelativeResize="0"/>
          <p:nvPr/>
        </p:nvPicPr>
        <p:blipFill>
          <a:blip r:embed="rId5">
            <a:alphaModFix/>
          </a:blip>
          <a:stretch>
            <a:fillRect/>
          </a:stretch>
        </p:blipFill>
        <p:spPr>
          <a:xfrm>
            <a:off x="6099247" y="1433047"/>
            <a:ext cx="2910825" cy="2999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Total participation </a:t>
            </a:r>
            <a:endParaRPr>
              <a:solidFill>
                <a:schemeClr val="dk1"/>
              </a:solidFill>
            </a:endParaRPr>
          </a:p>
        </p:txBody>
      </p:sp>
      <p:pic>
        <p:nvPicPr>
          <p:cNvPr id="250" name="Google Shape;250;p31"/>
          <p:cNvPicPr preferRelativeResize="0"/>
          <p:nvPr/>
        </p:nvPicPr>
        <p:blipFill>
          <a:blip r:embed="rId3">
            <a:alphaModFix/>
          </a:blip>
          <a:stretch>
            <a:fillRect/>
          </a:stretch>
        </p:blipFill>
        <p:spPr>
          <a:xfrm>
            <a:off x="2286000" y="1024250"/>
            <a:ext cx="4659850" cy="3966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 and Dataset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Data mining on Recreational Park Management. This includes different management related details like Expenditure, Revenue, Events, Ratings ... etc.</a:t>
            </a:r>
            <a:endParaRPr/>
          </a:p>
          <a:p>
            <a:pPr indent="-311150" lvl="0" marL="457200" rtl="0" algn="l">
              <a:lnSpc>
                <a:spcPct val="150000"/>
              </a:lnSpc>
              <a:spcBef>
                <a:spcPts val="0"/>
              </a:spcBef>
              <a:spcAft>
                <a:spcPts val="0"/>
              </a:spcAft>
              <a:buSzPts val="1300"/>
              <a:buChar char="●"/>
            </a:pPr>
            <a:r>
              <a:rPr lang="en"/>
              <a:t>We are using three different types of data sets. </a:t>
            </a:r>
            <a:endParaRPr/>
          </a:p>
          <a:p>
            <a:pPr indent="-311150" lvl="0" marL="457200" rtl="0" algn="l">
              <a:lnSpc>
                <a:spcPct val="150000"/>
              </a:lnSpc>
              <a:spcBef>
                <a:spcPts val="0"/>
              </a:spcBef>
              <a:spcAft>
                <a:spcPts val="0"/>
              </a:spcAft>
              <a:buSzPts val="1300"/>
              <a:buChar char="●"/>
            </a:pPr>
            <a:r>
              <a:rPr lang="en"/>
              <a:t>These data are collected from official website of New York City Department of Parks and Recreation (NYC park management), portal of Las Vegas.</a:t>
            </a:r>
            <a:endParaRPr/>
          </a:p>
          <a:p>
            <a:pPr indent="-311150" lvl="0" marL="457200" rtl="0" algn="l">
              <a:lnSpc>
                <a:spcPct val="150000"/>
              </a:lnSpc>
              <a:spcBef>
                <a:spcPts val="0"/>
              </a:spcBef>
              <a:spcAft>
                <a:spcPts val="0"/>
              </a:spcAft>
              <a:buSzPts val="1300"/>
              <a:buChar char="●"/>
            </a:pPr>
            <a:r>
              <a:rPr lang="en"/>
              <a:t>These data includes Events that are conducted, Budget for </a:t>
            </a:r>
            <a:r>
              <a:rPr lang="en"/>
              <a:t>different</a:t>
            </a:r>
            <a:r>
              <a:rPr lang="en"/>
              <a:t> departments from which we extracted data related to park recreations and User Satisfaction for different events.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4" name="Shape 254"/>
        <p:cNvGrpSpPr/>
        <p:nvPr/>
      </p:nvGrpSpPr>
      <p:grpSpPr>
        <a:xfrm>
          <a:off x="0" y="0"/>
          <a:ext cx="0" cy="0"/>
          <a:chOff x="0" y="0"/>
          <a:chExt cx="0" cy="0"/>
        </a:xfrm>
      </p:grpSpPr>
      <p:sp>
        <p:nvSpPr>
          <p:cNvPr id="255" name="Google Shape;255;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Popular Events</a:t>
            </a:r>
            <a:endParaRPr>
              <a:solidFill>
                <a:schemeClr val="dk1"/>
              </a:solidFill>
            </a:endParaRPr>
          </a:p>
        </p:txBody>
      </p:sp>
      <p:pic>
        <p:nvPicPr>
          <p:cNvPr id="256" name="Google Shape;256;p32"/>
          <p:cNvPicPr preferRelativeResize="0"/>
          <p:nvPr/>
        </p:nvPicPr>
        <p:blipFill>
          <a:blip r:embed="rId3">
            <a:alphaModFix/>
          </a:blip>
          <a:stretch>
            <a:fillRect/>
          </a:stretch>
        </p:blipFill>
        <p:spPr>
          <a:xfrm>
            <a:off x="2002100" y="898550"/>
            <a:ext cx="4918750" cy="41980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Unpopular Events</a:t>
            </a:r>
            <a:endParaRPr>
              <a:solidFill>
                <a:schemeClr val="dk1"/>
              </a:solidFill>
            </a:endParaRPr>
          </a:p>
        </p:txBody>
      </p:sp>
      <p:pic>
        <p:nvPicPr>
          <p:cNvPr id="262" name="Google Shape;262;p33"/>
          <p:cNvPicPr preferRelativeResize="0"/>
          <p:nvPr/>
        </p:nvPicPr>
        <p:blipFill>
          <a:blip r:embed="rId3">
            <a:alphaModFix/>
          </a:blip>
          <a:stretch>
            <a:fillRect/>
          </a:stretch>
        </p:blipFill>
        <p:spPr>
          <a:xfrm>
            <a:off x="1953425" y="1078950"/>
            <a:ext cx="4740299" cy="4001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1297500" y="1689150"/>
            <a:ext cx="7038900" cy="323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7200"/>
              <a:t>Thank You</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Events Dataset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Borough: This describes about the Borough in which the event was held</a:t>
            </a:r>
            <a:endParaRPr/>
          </a:p>
          <a:p>
            <a:pPr indent="-311150" lvl="0" marL="457200" rtl="0" algn="l">
              <a:lnSpc>
                <a:spcPct val="150000"/>
              </a:lnSpc>
              <a:spcBef>
                <a:spcPts val="0"/>
              </a:spcBef>
              <a:spcAft>
                <a:spcPts val="0"/>
              </a:spcAft>
              <a:buSzPts val="1300"/>
              <a:buChar char="❖"/>
            </a:pPr>
            <a:r>
              <a:rPr lang="en"/>
              <a:t>Event Name: Name of the event </a:t>
            </a:r>
            <a:endParaRPr/>
          </a:p>
          <a:p>
            <a:pPr indent="-311150" lvl="0" marL="457200" rtl="0" algn="l">
              <a:lnSpc>
                <a:spcPct val="150000"/>
              </a:lnSpc>
              <a:spcBef>
                <a:spcPts val="0"/>
              </a:spcBef>
              <a:spcAft>
                <a:spcPts val="0"/>
              </a:spcAft>
              <a:buSzPts val="1300"/>
              <a:buChar char="❖"/>
            </a:pPr>
            <a:r>
              <a:rPr lang="en"/>
              <a:t>Event Type: Type of the event that is being held</a:t>
            </a:r>
            <a:endParaRPr/>
          </a:p>
          <a:p>
            <a:pPr indent="-311150" lvl="0" marL="457200" rtl="0" algn="l">
              <a:lnSpc>
                <a:spcPct val="150000"/>
              </a:lnSpc>
              <a:spcBef>
                <a:spcPts val="0"/>
              </a:spcBef>
              <a:spcAft>
                <a:spcPts val="0"/>
              </a:spcAft>
              <a:buSzPts val="1300"/>
              <a:buChar char="❖"/>
            </a:pPr>
            <a:r>
              <a:rPr lang="en"/>
              <a:t>Category: Type of activity performed at the event</a:t>
            </a:r>
            <a:endParaRPr/>
          </a:p>
          <a:p>
            <a:pPr indent="-311150" lvl="0" marL="457200" rtl="0" algn="l">
              <a:lnSpc>
                <a:spcPct val="150000"/>
              </a:lnSpc>
              <a:spcBef>
                <a:spcPts val="0"/>
              </a:spcBef>
              <a:spcAft>
                <a:spcPts val="0"/>
              </a:spcAft>
              <a:buSzPts val="1300"/>
              <a:buChar char="❖"/>
            </a:pPr>
            <a:r>
              <a:rPr lang="en"/>
              <a:t>Classification: Further describes about the event based on category</a:t>
            </a:r>
            <a:endParaRPr/>
          </a:p>
          <a:p>
            <a:pPr indent="-311150" lvl="0" marL="457200" rtl="0" algn="l">
              <a:lnSpc>
                <a:spcPct val="150000"/>
              </a:lnSpc>
              <a:spcBef>
                <a:spcPts val="0"/>
              </a:spcBef>
              <a:spcAft>
                <a:spcPts val="0"/>
              </a:spcAft>
              <a:buSzPts val="1300"/>
              <a:buChar char="❖"/>
            </a:pPr>
            <a:r>
              <a:rPr lang="en"/>
              <a:t>Audience: Type of population participating in the event </a:t>
            </a:r>
            <a:endParaRPr/>
          </a:p>
          <a:p>
            <a:pPr indent="-311150" lvl="0" marL="457200" rtl="0" algn="l">
              <a:lnSpc>
                <a:spcPct val="150000"/>
              </a:lnSpc>
              <a:spcBef>
                <a:spcPts val="0"/>
              </a:spcBef>
              <a:spcAft>
                <a:spcPts val="0"/>
              </a:spcAft>
              <a:buSzPts val="1300"/>
              <a:buChar char="❖"/>
            </a:pPr>
            <a:r>
              <a:rPr lang="en"/>
              <a:t>Attendance: Number of participants who attended the event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Budget Dataset</a:t>
            </a:r>
            <a:endParaRPr/>
          </a:p>
        </p:txBody>
      </p:sp>
      <p:sp>
        <p:nvSpPr>
          <p:cNvPr id="153" name="Google Shape;153;p16"/>
          <p:cNvSpPr txBox="1"/>
          <p:nvPr>
            <p:ph idx="1" type="body"/>
          </p:nvPr>
        </p:nvSpPr>
        <p:spPr>
          <a:xfrm>
            <a:off x="820300" y="1567550"/>
            <a:ext cx="7038900" cy="2911200"/>
          </a:xfrm>
          <a:prstGeom prst="rect">
            <a:avLst/>
          </a:prstGeom>
        </p:spPr>
        <p:txBody>
          <a:bodyPr anchorCtr="0" anchor="t" bIns="91425" lIns="91425" spcFirstLastPara="1" rIns="91425" wrap="square" tIns="91425">
            <a:noAutofit/>
          </a:bodyPr>
          <a:lstStyle/>
          <a:p>
            <a:pPr indent="-311150" lvl="0" marL="914400" rtl="0" algn="l">
              <a:lnSpc>
                <a:spcPct val="150000"/>
              </a:lnSpc>
              <a:spcBef>
                <a:spcPts val="0"/>
              </a:spcBef>
              <a:spcAft>
                <a:spcPts val="0"/>
              </a:spcAft>
              <a:buSzPts val="1300"/>
              <a:buChar char="❖"/>
            </a:pPr>
            <a:r>
              <a:rPr lang="en"/>
              <a:t>id: Primary key of data</a:t>
            </a:r>
            <a:endParaRPr/>
          </a:p>
          <a:p>
            <a:pPr indent="-311150" lvl="0" marL="914400" rtl="0" algn="l">
              <a:lnSpc>
                <a:spcPct val="150000"/>
              </a:lnSpc>
              <a:spcBef>
                <a:spcPts val="0"/>
              </a:spcBef>
              <a:spcAft>
                <a:spcPts val="0"/>
              </a:spcAft>
              <a:buSzPts val="1300"/>
              <a:buChar char="❖"/>
            </a:pPr>
            <a:r>
              <a:rPr lang="en"/>
              <a:t>Fiscal_year</a:t>
            </a:r>
            <a:endParaRPr/>
          </a:p>
          <a:p>
            <a:pPr indent="-311150" lvl="0" marL="914400" rtl="0" algn="l">
              <a:lnSpc>
                <a:spcPct val="150000"/>
              </a:lnSpc>
              <a:spcBef>
                <a:spcPts val="0"/>
              </a:spcBef>
              <a:spcAft>
                <a:spcPts val="0"/>
              </a:spcAft>
              <a:buSzPts val="1300"/>
              <a:buChar char="❖"/>
            </a:pPr>
            <a:r>
              <a:rPr lang="en"/>
              <a:t>Department: Parks and Recreation</a:t>
            </a:r>
            <a:endParaRPr/>
          </a:p>
          <a:p>
            <a:pPr indent="-311150" lvl="0" marL="914400" rtl="0" algn="l">
              <a:lnSpc>
                <a:spcPct val="150000"/>
              </a:lnSpc>
              <a:spcBef>
                <a:spcPts val="0"/>
              </a:spcBef>
              <a:spcAft>
                <a:spcPts val="0"/>
              </a:spcAft>
              <a:buSzPts val="1300"/>
              <a:buChar char="❖"/>
            </a:pPr>
            <a:r>
              <a:rPr lang="en"/>
              <a:t>Type: General Category of expenditure</a:t>
            </a:r>
            <a:endParaRPr/>
          </a:p>
          <a:p>
            <a:pPr indent="-311150" lvl="0" marL="914400" rtl="0" algn="l">
              <a:lnSpc>
                <a:spcPct val="150000"/>
              </a:lnSpc>
              <a:spcBef>
                <a:spcPts val="0"/>
              </a:spcBef>
              <a:spcAft>
                <a:spcPts val="0"/>
              </a:spcAft>
              <a:buSzPts val="1300"/>
              <a:buChar char="❖"/>
            </a:pPr>
            <a:r>
              <a:rPr lang="en"/>
              <a:t>Type_Detail: Detailed Category of expenditure</a:t>
            </a:r>
            <a:endParaRPr/>
          </a:p>
          <a:p>
            <a:pPr indent="-311150" lvl="0" marL="914400" rtl="0" algn="l">
              <a:lnSpc>
                <a:spcPct val="150000"/>
              </a:lnSpc>
              <a:spcBef>
                <a:spcPts val="0"/>
              </a:spcBef>
              <a:spcAft>
                <a:spcPts val="0"/>
              </a:spcAft>
              <a:buSzPts val="1300"/>
              <a:buChar char="❖"/>
            </a:pPr>
            <a:r>
              <a:rPr lang="en"/>
              <a:t>Approved_amount: Amount of money</a:t>
            </a:r>
            <a:endParaRPr/>
          </a:p>
          <a:p>
            <a:pPr indent="-311150" lvl="0" marL="914400" rtl="0" algn="l">
              <a:lnSpc>
                <a:spcPct val="150000"/>
              </a:lnSpc>
              <a:spcBef>
                <a:spcPts val="0"/>
              </a:spcBef>
              <a:spcAft>
                <a:spcPts val="0"/>
              </a:spcAft>
              <a:buSzPts val="1300"/>
              <a:buChar char="❖"/>
            </a:pPr>
            <a:r>
              <a:rPr lang="en"/>
              <a:t>ExpenseType: Expenditure or Revenue</a:t>
            </a:r>
            <a:endParaRPr/>
          </a:p>
          <a:p>
            <a:pPr indent="-311150" lvl="0" marL="914400" rtl="0" algn="l">
              <a:lnSpc>
                <a:spcPct val="150000"/>
              </a:lnSpc>
              <a:spcBef>
                <a:spcPts val="0"/>
              </a:spcBef>
              <a:spcAft>
                <a:spcPts val="0"/>
              </a:spcAft>
              <a:buSzPts val="1300"/>
              <a:buChar char="❖"/>
            </a:pPr>
            <a:r>
              <a:rPr lang="en"/>
              <a:t>ObjectId: Foreign key to Original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Ratings</a:t>
            </a:r>
            <a:r>
              <a:rPr lang="en"/>
              <a:t> Dataset</a:t>
            </a:r>
            <a:endParaRPr/>
          </a:p>
        </p:txBody>
      </p:sp>
      <p:sp>
        <p:nvSpPr>
          <p:cNvPr id="159" name="Google Shape;159;p17"/>
          <p:cNvSpPr txBox="1"/>
          <p:nvPr>
            <p:ph idx="1" type="body"/>
          </p:nvPr>
        </p:nvSpPr>
        <p:spPr>
          <a:xfrm>
            <a:off x="840300" y="1567550"/>
            <a:ext cx="7038900" cy="2911200"/>
          </a:xfrm>
          <a:prstGeom prst="rect">
            <a:avLst/>
          </a:prstGeom>
        </p:spPr>
        <p:txBody>
          <a:bodyPr anchorCtr="0" anchor="t" bIns="91425" lIns="91425" spcFirstLastPara="1" rIns="91425" wrap="square" tIns="91425">
            <a:noAutofit/>
          </a:bodyPr>
          <a:lstStyle/>
          <a:p>
            <a:pPr indent="-311150" lvl="0" marL="914400" rtl="0" algn="l">
              <a:lnSpc>
                <a:spcPct val="150000"/>
              </a:lnSpc>
              <a:spcBef>
                <a:spcPts val="0"/>
              </a:spcBef>
              <a:spcAft>
                <a:spcPts val="0"/>
              </a:spcAft>
              <a:buSzPts val="1300"/>
              <a:buChar char="❖"/>
            </a:pPr>
            <a:r>
              <a:rPr lang="en"/>
              <a:t>ResponseID</a:t>
            </a:r>
            <a:endParaRPr/>
          </a:p>
          <a:p>
            <a:pPr indent="-311150" lvl="0" marL="914400" rtl="0" algn="l">
              <a:lnSpc>
                <a:spcPct val="150000"/>
              </a:lnSpc>
              <a:spcBef>
                <a:spcPts val="0"/>
              </a:spcBef>
              <a:spcAft>
                <a:spcPts val="0"/>
              </a:spcAft>
              <a:buSzPts val="1300"/>
              <a:buChar char="❖"/>
            </a:pPr>
            <a:r>
              <a:rPr lang="en"/>
              <a:t>EndDate</a:t>
            </a:r>
            <a:endParaRPr/>
          </a:p>
          <a:p>
            <a:pPr indent="-311150" lvl="0" marL="914400" rtl="0" algn="l">
              <a:lnSpc>
                <a:spcPct val="150000"/>
              </a:lnSpc>
              <a:spcBef>
                <a:spcPts val="0"/>
              </a:spcBef>
              <a:spcAft>
                <a:spcPts val="0"/>
              </a:spcAft>
              <a:buSzPts val="1300"/>
              <a:buChar char="❖"/>
            </a:pPr>
            <a:r>
              <a:rPr lang="en"/>
              <a:t>Satisfaction_Level : 'Poor':0, 'Very Dissatisfied':1, 'Dissatisfied':2, 'Neutral':3, 'Fair':4, 'Satisfied':5, 'Very Satisfied':6, 'Good':7</a:t>
            </a:r>
            <a:endParaRPr/>
          </a:p>
          <a:p>
            <a:pPr indent="-311150" lvl="0" marL="914400" rtl="0" algn="l">
              <a:lnSpc>
                <a:spcPct val="150000"/>
              </a:lnSpc>
              <a:spcBef>
                <a:spcPts val="0"/>
              </a:spcBef>
              <a:spcAft>
                <a:spcPts val="0"/>
              </a:spcAft>
              <a:buSzPts val="1300"/>
              <a:buChar char="❖"/>
            </a:pPr>
            <a:r>
              <a:rPr lang="en"/>
              <a:t>Program: Event Type</a:t>
            </a:r>
            <a:endParaRPr/>
          </a:p>
          <a:p>
            <a:pPr indent="-311150" lvl="0" marL="914400" rtl="0" algn="l">
              <a:lnSpc>
                <a:spcPct val="150000"/>
              </a:lnSpc>
              <a:spcBef>
                <a:spcPts val="0"/>
              </a:spcBef>
              <a:spcAft>
                <a:spcPts val="0"/>
              </a:spcAft>
              <a:buSzPts val="1300"/>
              <a:buChar char="❖"/>
            </a:pPr>
            <a:r>
              <a:rPr lang="en"/>
              <a:t>FY: Fiscal Year</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6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p:txBody>
      </p:sp>
      <p:sp>
        <p:nvSpPr>
          <p:cNvPr id="165" name="Google Shape;165;p18"/>
          <p:cNvSpPr txBox="1"/>
          <p:nvPr>
            <p:ph idx="1" type="body"/>
          </p:nvPr>
        </p:nvSpPr>
        <p:spPr>
          <a:xfrm>
            <a:off x="1297500" y="1048350"/>
            <a:ext cx="7038900" cy="3522000"/>
          </a:xfrm>
          <a:prstGeom prst="rect">
            <a:avLst/>
          </a:prstGeom>
        </p:spPr>
        <p:txBody>
          <a:bodyPr anchorCtr="0" anchor="t" bIns="91425" lIns="91425" spcFirstLastPara="1" rIns="91425" wrap="square" tIns="91425">
            <a:noAutofit/>
          </a:bodyPr>
          <a:lstStyle/>
          <a:p>
            <a:pPr indent="0" lvl="0" marL="0" rtl="0" algn="l">
              <a:lnSpc>
                <a:spcPct val="150000"/>
              </a:lnSpc>
              <a:spcBef>
                <a:spcPts val="1800"/>
              </a:spcBef>
              <a:spcAft>
                <a:spcPts val="0"/>
              </a:spcAft>
              <a:buSzPts val="605"/>
              <a:buNone/>
            </a:pPr>
            <a:r>
              <a:rPr b="1" lang="en" sz="1100">
                <a:latin typeface="Montserrat"/>
                <a:ea typeface="Montserrat"/>
                <a:cs typeface="Montserrat"/>
                <a:sym typeface="Montserrat"/>
              </a:rPr>
              <a:t>Events Dataset:-</a:t>
            </a:r>
            <a:endParaRPr b="1" sz="1100">
              <a:latin typeface="Montserrat"/>
              <a:ea typeface="Montserrat"/>
              <a:cs typeface="Montserrat"/>
              <a:sym typeface="Montserrat"/>
            </a:endParaRPr>
          </a:p>
          <a:p>
            <a:pPr indent="0" lvl="0" marL="0" rtl="0" algn="l">
              <a:lnSpc>
                <a:spcPct val="150000"/>
              </a:lnSpc>
              <a:spcBef>
                <a:spcPts val="600"/>
              </a:spcBef>
              <a:spcAft>
                <a:spcPts val="0"/>
              </a:spcAft>
              <a:buSzPts val="605"/>
              <a:buNone/>
            </a:pPr>
            <a:r>
              <a:rPr lang="en" sz="1100">
                <a:latin typeface="Montserrat"/>
                <a:ea typeface="Montserrat"/>
                <a:cs typeface="Montserrat"/>
                <a:sym typeface="Montserrat"/>
              </a:rPr>
              <a:t>Firstly, we analyzed the data to remove redundant columns like Unit, Group Name, Date and Time. Then we used the combination of (Event Name, Event Type, Category) to categorize the classes and the events in different classes related to these. After pre-processing, the data contains Borough, Class of Event(extracted from above combination of event information), Audience and Attendance. </a:t>
            </a:r>
            <a:endParaRPr sz="1100">
              <a:latin typeface="Montserrat"/>
              <a:ea typeface="Montserrat"/>
              <a:cs typeface="Montserrat"/>
              <a:sym typeface="Montserrat"/>
            </a:endParaRPr>
          </a:p>
          <a:p>
            <a:pPr indent="0" lvl="0" marL="0" rtl="0" algn="l">
              <a:lnSpc>
                <a:spcPct val="150000"/>
              </a:lnSpc>
              <a:spcBef>
                <a:spcPts val="0"/>
              </a:spcBef>
              <a:spcAft>
                <a:spcPts val="0"/>
              </a:spcAft>
              <a:buNone/>
            </a:pPr>
            <a:r>
              <a:rPr b="1" lang="en" sz="1100">
                <a:latin typeface="Montserrat"/>
                <a:ea typeface="Montserrat"/>
                <a:cs typeface="Montserrat"/>
                <a:sym typeface="Montserrat"/>
              </a:rPr>
              <a:t>Budget Dataset:-</a:t>
            </a:r>
            <a:endParaRPr b="1" sz="1100">
              <a:latin typeface="Montserrat"/>
              <a:ea typeface="Montserrat"/>
              <a:cs typeface="Montserrat"/>
              <a:sym typeface="Montserrat"/>
            </a:endParaRPr>
          </a:p>
          <a:p>
            <a:pPr indent="0" lvl="0" marL="0" rtl="0" algn="l">
              <a:lnSpc>
                <a:spcPct val="150000"/>
              </a:lnSpc>
              <a:spcBef>
                <a:spcPts val="0"/>
              </a:spcBef>
              <a:spcAft>
                <a:spcPts val="0"/>
              </a:spcAft>
              <a:buSzPts val="605"/>
              <a:buNone/>
            </a:pPr>
            <a:r>
              <a:rPr lang="en" sz="1100">
                <a:latin typeface="Montserrat"/>
                <a:ea typeface="Montserrat"/>
                <a:cs typeface="Montserrat"/>
                <a:sym typeface="Montserrat"/>
              </a:rPr>
              <a:t>The only preprocessing required was:</a:t>
            </a:r>
            <a:endParaRPr sz="1100">
              <a:latin typeface="Montserrat"/>
              <a:ea typeface="Montserrat"/>
              <a:cs typeface="Montserrat"/>
              <a:sym typeface="Montserrat"/>
            </a:endParaRPr>
          </a:p>
          <a:p>
            <a:pPr indent="-298450" lvl="0" marL="45720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To get department “parks and recreation”</a:t>
            </a:r>
            <a:endParaRPr sz="1100">
              <a:latin typeface="Montserrat"/>
              <a:ea typeface="Montserrat"/>
              <a:cs typeface="Montserrat"/>
              <a:sym typeface="Montserrat"/>
            </a:endParaRPr>
          </a:p>
          <a:p>
            <a:pPr indent="-298450" lvl="0" marL="45720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Convert dataframe to multiindex dataframe for plotting</a:t>
            </a:r>
            <a:endParaRPr sz="1100">
              <a:latin typeface="Montserrat"/>
              <a:ea typeface="Montserrat"/>
              <a:cs typeface="Montserrat"/>
              <a:sym typeface="Montserrat"/>
            </a:endParaRPr>
          </a:p>
          <a:p>
            <a:pPr indent="0" lvl="0" marL="0" rtl="0" algn="l">
              <a:lnSpc>
                <a:spcPct val="150000"/>
              </a:lnSpc>
              <a:spcBef>
                <a:spcPts val="1800"/>
              </a:spcBef>
              <a:spcAft>
                <a:spcPts val="0"/>
              </a:spcAft>
              <a:buSzPts val="605"/>
              <a:buNone/>
            </a:pPr>
            <a:r>
              <a:rPr b="1" lang="en" sz="1100">
                <a:latin typeface="Montserrat"/>
                <a:ea typeface="Montserrat"/>
                <a:cs typeface="Montserrat"/>
                <a:sym typeface="Montserrat"/>
              </a:rPr>
              <a:t>Ratings Dataset:-</a:t>
            </a:r>
            <a:endParaRPr b="1" sz="1100">
              <a:latin typeface="Montserrat"/>
              <a:ea typeface="Montserrat"/>
              <a:cs typeface="Montserrat"/>
              <a:sym typeface="Montserrat"/>
            </a:endParaRPr>
          </a:p>
          <a:p>
            <a:pPr indent="0" lvl="0" marL="0" rtl="0" algn="l">
              <a:lnSpc>
                <a:spcPct val="150000"/>
              </a:lnSpc>
              <a:spcBef>
                <a:spcPts val="600"/>
              </a:spcBef>
              <a:spcAft>
                <a:spcPts val="0"/>
              </a:spcAft>
              <a:buSzPts val="605"/>
              <a:buNone/>
            </a:pPr>
            <a:r>
              <a:rPr lang="en" sz="1100">
                <a:latin typeface="Montserrat"/>
                <a:ea typeface="Montserrat"/>
                <a:cs typeface="Montserrat"/>
                <a:sym typeface="Montserrat"/>
              </a:rPr>
              <a:t>Converting Satisfaction Level to ordered data(0-7 stars). </a:t>
            </a:r>
            <a:endParaRPr sz="1100">
              <a:latin typeface="Montserrat"/>
              <a:ea typeface="Montserrat"/>
              <a:cs typeface="Montserrat"/>
              <a:sym typeface="Montserrat"/>
            </a:endParaRPr>
          </a:p>
          <a:p>
            <a:pPr indent="0" lvl="0" marL="0" rtl="0" algn="l">
              <a:lnSpc>
                <a:spcPct val="150000"/>
              </a:lnSpc>
              <a:spcBef>
                <a:spcPts val="0"/>
              </a:spcBef>
              <a:spcAft>
                <a:spcPts val="0"/>
              </a:spcAft>
              <a:buSzPts val="605"/>
              <a:buNone/>
            </a:pPr>
            <a:r>
              <a:t/>
            </a:r>
            <a:endParaRPr sz="1100">
              <a:latin typeface="Montserrat"/>
              <a:ea typeface="Montserrat"/>
              <a:cs typeface="Montserrat"/>
              <a:sym typeface="Montserrat"/>
            </a:endParaRPr>
          </a:p>
          <a:p>
            <a:pPr indent="0" lvl="0" marL="0" rtl="0" algn="l">
              <a:lnSpc>
                <a:spcPct val="150000"/>
              </a:lnSpc>
              <a:spcBef>
                <a:spcPts val="0"/>
              </a:spcBef>
              <a:spcAft>
                <a:spcPts val="1200"/>
              </a:spcAft>
              <a:buSzPts val="605"/>
              <a:buNone/>
            </a:pPr>
            <a:r>
              <a:t/>
            </a:r>
            <a:endParaRPr sz="11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pic>
        <p:nvPicPr>
          <p:cNvPr id="175" name="Google Shape;175;p20"/>
          <p:cNvPicPr preferRelativeResize="0"/>
          <p:nvPr/>
        </p:nvPicPr>
        <p:blipFill>
          <a:blip r:embed="rId3">
            <a:alphaModFix/>
          </a:blip>
          <a:stretch>
            <a:fillRect/>
          </a:stretch>
        </p:blipFill>
        <p:spPr>
          <a:xfrm>
            <a:off x="1159050" y="1401475"/>
            <a:ext cx="3705225" cy="2647950"/>
          </a:xfrm>
          <a:prstGeom prst="rect">
            <a:avLst/>
          </a:prstGeom>
          <a:noFill/>
          <a:ln>
            <a:noFill/>
          </a:ln>
        </p:spPr>
      </p:pic>
      <p:pic>
        <p:nvPicPr>
          <p:cNvPr id="176" name="Google Shape;176;p20"/>
          <p:cNvPicPr preferRelativeResize="0"/>
          <p:nvPr/>
        </p:nvPicPr>
        <p:blipFill>
          <a:blip r:embed="rId4">
            <a:alphaModFix/>
          </a:blip>
          <a:stretch>
            <a:fillRect/>
          </a:stretch>
        </p:blipFill>
        <p:spPr>
          <a:xfrm>
            <a:off x="5016675" y="1372050"/>
            <a:ext cx="3705225" cy="2647950"/>
          </a:xfrm>
          <a:prstGeom prst="rect">
            <a:avLst/>
          </a:prstGeom>
          <a:noFill/>
          <a:ln>
            <a:noFill/>
          </a:ln>
        </p:spPr>
      </p:pic>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Attendance &amp; Events per Borough</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Average Attendance vs Type of Events</a:t>
            </a:r>
            <a:endParaRPr>
              <a:solidFill>
                <a:schemeClr val="dk1"/>
              </a:solidFill>
            </a:endParaRPr>
          </a:p>
        </p:txBody>
      </p:sp>
      <p:pic>
        <p:nvPicPr>
          <p:cNvPr id="183" name="Google Shape;183;p21"/>
          <p:cNvPicPr preferRelativeResize="0"/>
          <p:nvPr/>
        </p:nvPicPr>
        <p:blipFill>
          <a:blip r:embed="rId3">
            <a:alphaModFix/>
          </a:blip>
          <a:stretch>
            <a:fillRect/>
          </a:stretch>
        </p:blipFill>
        <p:spPr>
          <a:xfrm>
            <a:off x="1594475" y="1467600"/>
            <a:ext cx="6230449" cy="350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