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8" r:id="rId3"/>
    <p:sldId id="278" r:id="rId4"/>
    <p:sldId id="280" r:id="rId5"/>
    <p:sldId id="292" r:id="rId6"/>
    <p:sldId id="260" r:id="rId7"/>
    <p:sldId id="261" r:id="rId8"/>
    <p:sldId id="289" r:id="rId9"/>
    <p:sldId id="281" r:id="rId10"/>
    <p:sldId id="282" r:id="rId11"/>
    <p:sldId id="283" r:id="rId12"/>
    <p:sldId id="284" r:id="rId13"/>
    <p:sldId id="285" r:id="rId14"/>
    <p:sldId id="290" r:id="rId15"/>
    <p:sldId id="288" r:id="rId16"/>
    <p:sldId id="270" r:id="rId17"/>
    <p:sldId id="291" r:id="rId18"/>
    <p:sldId id="279" r:id="rId19"/>
  </p:sldIdLst>
  <p:sldSz cx="9144000" cy="5143500" type="screen16x9"/>
  <p:notesSz cx="6858000" cy="9144000"/>
  <p:embeddedFontLst>
    <p:embeddedFont>
      <p:font typeface="Perpetua" panose="02020502060401020303" pitchFamily="18" charset="0"/>
      <p:regular r:id="rId21"/>
      <p:bold r:id="rId22"/>
      <p:italic r:id="rId23"/>
      <p:boldItalic r:id="rId24"/>
    </p:embeddedFont>
    <p:embeddedFont>
      <p:font typeface="Wingdings 2" panose="05020102010507070707" pitchFamily="18" charset="2"/>
      <p:regular r:id="rId25"/>
    </p:embeddedFont>
    <p:embeddedFont>
      <p:font typeface="Nunito" panose="020B0604020202020204" charset="0"/>
      <p:regular r:id="rId26"/>
      <p:bold r:id="rId27"/>
      <p:italic r:id="rId28"/>
      <p:boldItalic r:id="rId29"/>
    </p:embeddedFont>
    <p:embeddedFont>
      <p:font typeface="Franklin Gothic Book" panose="020B0503020102020204" pitchFamily="34" charset="0"/>
      <p:regular r:id="rId30"/>
      <p: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94660"/>
  </p:normalViewPr>
  <p:slideViewPr>
    <p:cSldViewPr snapToGrid="0">
      <p:cViewPr varScale="1">
        <p:scale>
          <a:sx n="111" d="100"/>
          <a:sy n="111" d="100"/>
        </p:scale>
        <p:origin x="77"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56731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c5397b1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c5397b1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370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c5397b13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c5397b13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638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85993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17" name="Footer Placeholder 16"/>
          <p:cNvSpPr>
            <a:spLocks noGrp="1"/>
          </p:cNvSpPr>
          <p:nvPr>
            <p:ph type="ftr" sz="quarter" idx="11"/>
          </p:nvPr>
        </p:nvSpPr>
        <p:spPr/>
        <p:txBody>
          <a:bodyPr/>
          <a:lstStyle/>
          <a:p>
            <a:endParaRPr kumimoji="0"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5" name="Footer Placeholder 4"/>
          <p:cNvSpPr>
            <a:spLocks noGrp="1"/>
          </p:cNvSpPr>
          <p:nvPr>
            <p:ph type="ftr" sz="quarter" idx="11"/>
          </p:nvPr>
        </p:nvSpPr>
        <p:spPr>
          <a:xfrm>
            <a:off x="800100" y="4629150"/>
            <a:ext cx="4000500" cy="342900"/>
          </a:xfrm>
        </p:spPr>
        <p:txBody>
          <a:bodyPr/>
          <a:lstStyle/>
          <a:p>
            <a:endParaRPr kumimoji="0" lang="en-US" dirty="0"/>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5/27/2024</a:t>
            </a:fld>
            <a:endParaRPr lang="en-US" dirty="0"/>
          </a:p>
        </p:txBody>
      </p:sp>
      <p:sp>
        <p:nvSpPr>
          <p:cNvPr id="6" name="Footer Placeholder 5"/>
          <p:cNvSpPr>
            <a:spLocks noGrp="1"/>
          </p:cNvSpPr>
          <p:nvPr>
            <p:ph type="ftr" sz="quarter" idx="11"/>
          </p:nvPr>
        </p:nvSpPr>
        <p:spPr>
          <a:xfrm>
            <a:off x="914400" y="4629150"/>
            <a:ext cx="3886200" cy="342900"/>
          </a:xfrm>
        </p:spPr>
        <p:txBody>
          <a:bodyPr/>
          <a:lstStyle/>
          <a:p>
            <a:endParaRPr kumimoji="0" lang="en-US" dirty="0"/>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5/27/2024</a:t>
            </a:fld>
            <a:endParaRPr lang="en-US" sz="1400" dirty="0">
              <a:solidFill>
                <a:schemeClr val="tx2"/>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3"/>
          <p:cNvSpPr txBox="1">
            <a:spLocks noGrp="1"/>
          </p:cNvSpPr>
          <p:nvPr>
            <p:ph type="subTitle" idx="1"/>
          </p:nvPr>
        </p:nvSpPr>
        <p:spPr>
          <a:xfrm>
            <a:off x="1747880" y="3362178"/>
            <a:ext cx="5361300" cy="5097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a:p>
            <a:pPr marL="0" lvl="0" indent="0"/>
            <a:r>
              <a:rPr lang="en-GB" sz="1400" dirty="0">
                <a:latin typeface="Times New Roman" panose="02020603050405020304" pitchFamily="18" charset="0"/>
                <a:cs typeface="Times New Roman" panose="02020603050405020304" pitchFamily="18" charset="0"/>
              </a:rPr>
              <a:t>Under Guidance of </a:t>
            </a:r>
            <a:r>
              <a:rPr lang="en-GB" sz="1400" dirty="0" smtClean="0">
                <a:latin typeface="Times New Roman" panose="02020603050405020304" pitchFamily="18" charset="0"/>
                <a:cs typeface="Times New Roman" panose="02020603050405020304" pitchFamily="18" charset="0"/>
              </a:rPr>
              <a:t>: </a:t>
            </a:r>
            <a:r>
              <a:rPr lang="en-GB" sz="1400" dirty="0" err="1" smtClean="0">
                <a:solidFill>
                  <a:schemeClr val="tx1"/>
                </a:solidFill>
                <a:latin typeface="Times New Roman" panose="02020603050405020304" pitchFamily="18" charset="0"/>
                <a:cs typeface="Times New Roman" panose="02020603050405020304" pitchFamily="18" charset="0"/>
              </a:rPr>
              <a:t>Prof</a:t>
            </a:r>
            <a:r>
              <a:rPr lang="en-GB" sz="1400" dirty="0" err="1">
                <a:solidFill>
                  <a:schemeClr val="tx1"/>
                </a:solidFill>
                <a:latin typeface="Times New Roman" panose="02020603050405020304" pitchFamily="18" charset="0"/>
                <a:cs typeface="Times New Roman" panose="02020603050405020304" pitchFamily="18" charset="0"/>
              </a:rPr>
              <a:t>.</a:t>
            </a:r>
            <a:r>
              <a:rPr lang="en-GB" sz="1400" dirty="0">
                <a:solidFill>
                  <a:schemeClr val="tx1"/>
                </a:solidFill>
                <a:latin typeface="Times New Roman" panose="02020603050405020304" pitchFamily="18" charset="0"/>
                <a:cs typeface="Times New Roman" panose="02020603050405020304" pitchFamily="18" charset="0"/>
              </a:rPr>
              <a:t> Priti Warungse.</a:t>
            </a:r>
            <a:endParaRPr sz="1400" dirty="0">
              <a:solidFill>
                <a:schemeClr val="tx1"/>
              </a:solidFill>
              <a:latin typeface="Times New Roman" panose="02020603050405020304" pitchFamily="18" charset="0"/>
              <a:cs typeface="Times New Roman" panose="02020603050405020304" pitchFamily="18" charset="0"/>
            </a:endParaRPr>
          </a:p>
        </p:txBody>
      </p:sp>
      <p:sp>
        <p:nvSpPr>
          <p:cNvPr id="132" name="Google Shape;132;p13"/>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Nunito"/>
                <a:ea typeface="Nunito"/>
                <a:cs typeface="Nunito"/>
                <a:sym typeface="Nunito"/>
              </a:rPr>
              <a:pPr marL="0" lvl="0" indent="0" algn="r" rtl="0">
                <a:spcBef>
                  <a:spcPts val="0"/>
                </a:spcBef>
                <a:spcAft>
                  <a:spcPts val="0"/>
                </a:spcAft>
                <a:buNone/>
              </a:pPr>
              <a:t>1</a:t>
            </a:fld>
            <a:endParaRPr dirty="0">
              <a:latin typeface="Nunito"/>
              <a:ea typeface="Nunito"/>
              <a:cs typeface="Nunito"/>
              <a:sym typeface="Nunito"/>
            </a:endParaRPr>
          </a:p>
        </p:txBody>
      </p:sp>
      <p:sp>
        <p:nvSpPr>
          <p:cNvPr id="128" name="Google Shape;128;p13"/>
          <p:cNvSpPr txBox="1">
            <a:spLocks noGrp="1"/>
          </p:cNvSpPr>
          <p:nvPr>
            <p:ph type="ctrTitle"/>
          </p:nvPr>
        </p:nvSpPr>
        <p:spPr>
          <a:xfrm>
            <a:off x="518160" y="1353312"/>
            <a:ext cx="7583424" cy="792480"/>
          </a:xfrm>
          <a:prstGeom prst="rect">
            <a:avLst/>
          </a:prstGeom>
        </p:spPr>
        <p:txBody>
          <a:bodyPr spcFirstLastPara="1" wrap="square" lIns="91425" tIns="91425" rIns="91425" bIns="91425" anchor="ctr" anchorCtr="0">
            <a:noAutofit/>
          </a:bodyPr>
          <a:lstStyle/>
          <a:p>
            <a:pPr>
              <a:spcBef>
                <a:spcPts val="0"/>
              </a:spcBef>
            </a:pPr>
            <a:r>
              <a:rPr lang="en-IN" altLang="en-US" sz="2600" dirty="0" err="1">
                <a:latin typeface="Times New Roman" panose="02020603050405020304" pitchFamily="18" charset="0"/>
                <a:cs typeface="Times New Roman" panose="02020603050405020304" pitchFamily="18" charset="0"/>
              </a:rPr>
              <a:t>SalonSync</a:t>
            </a:r>
            <a:r>
              <a:rPr lang="en-IN" altLang="en-US" sz="2600" dirty="0">
                <a:latin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Innovative appointment booking system </a:t>
            </a:r>
            <a:r>
              <a:rPr altLang="en-US" sz="2400" dirty="0">
                <a:latin typeface="Times New Roman" pitchFamily="18" charset="0"/>
                <a:cs typeface="Times New Roman" pitchFamily="18" charset="0"/>
              </a:rPr>
              <a:t/>
            </a:r>
            <a:br>
              <a:rPr altLang="en-US" sz="2400" dirty="0">
                <a:latin typeface="Times New Roman" pitchFamily="18" charset="0"/>
                <a:cs typeface="Times New Roman" pitchFamily="18" charset="0"/>
              </a:rPr>
            </a:br>
            <a:endParaRPr sz="2400" dirty="0"/>
          </a:p>
        </p:txBody>
      </p:sp>
      <p:sp>
        <p:nvSpPr>
          <p:cNvPr id="130" name="Google Shape;130;p13"/>
          <p:cNvSpPr txBox="1">
            <a:spLocks noGrp="1"/>
          </p:cNvSpPr>
          <p:nvPr>
            <p:ph type="subTitle" idx="4294967295"/>
          </p:nvPr>
        </p:nvSpPr>
        <p:spPr>
          <a:xfrm>
            <a:off x="2624405" y="2448065"/>
            <a:ext cx="8448276" cy="1299021"/>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Presented </a:t>
            </a:r>
            <a:r>
              <a:rPr lang="en-US" sz="1400" b="1" dirty="0">
                <a:latin typeface="Times New Roman" panose="02020603050405020304" pitchFamily="18" charset="0"/>
                <a:cs typeface="Times New Roman" panose="02020603050405020304" pitchFamily="18" charset="0"/>
              </a:rPr>
              <a:t>B</a:t>
            </a:r>
            <a:r>
              <a:rPr lang="en-US" sz="1400" b="1" dirty="0" smtClean="0">
                <a:latin typeface="Times New Roman" panose="02020603050405020304" pitchFamily="18" charset="0"/>
                <a:cs typeface="Times New Roman" panose="02020603050405020304" pitchFamily="18" charset="0"/>
              </a:rPr>
              <a:t>y :</a:t>
            </a:r>
          </a:p>
          <a:p>
            <a:pPr marL="457200" lvl="0" indent="0" algn="l" rtl="0">
              <a:spcBef>
                <a:spcPts val="0"/>
              </a:spcBef>
              <a:spcAft>
                <a:spcPts val="0"/>
              </a:spcAft>
              <a:buNone/>
            </a:pPr>
            <a:endParaRPr lang="en-US" sz="1400" dirty="0" smtClean="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US" sz="1200" dirty="0" err="1" smtClean="0">
                <a:latin typeface="Times New Roman" panose="02020603050405020304" pitchFamily="18" charset="0"/>
                <a:cs typeface="Times New Roman" panose="02020603050405020304" pitchFamily="18" charset="0"/>
              </a:rPr>
              <a:t>Rushikesh</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Jamodkar</a:t>
            </a:r>
            <a:r>
              <a:rPr lang="en-US" sz="1200" dirty="0" smtClean="0">
                <a:latin typeface="Times New Roman" panose="02020603050405020304" pitchFamily="18" charset="0"/>
                <a:cs typeface="Times New Roman" panose="02020603050405020304" pitchFamily="18" charset="0"/>
              </a:rPr>
              <a:t> 	      B191054251</a:t>
            </a:r>
          </a:p>
          <a:p>
            <a:pPr marL="457200" indent="0">
              <a:spcBef>
                <a:spcPts val="0"/>
              </a:spcBef>
              <a:buNone/>
            </a:pPr>
            <a:r>
              <a:rPr lang="en-US" sz="1200" dirty="0" smtClean="0">
                <a:latin typeface="Times New Roman" panose="02020603050405020304" pitchFamily="18" charset="0"/>
                <a:cs typeface="Times New Roman" panose="02020603050405020304" pitchFamily="18" charset="0"/>
              </a:rPr>
              <a:t>Krishna </a:t>
            </a:r>
            <a:r>
              <a:rPr lang="en-US" sz="1200" dirty="0" err="1">
                <a:latin typeface="Times New Roman" panose="02020603050405020304" pitchFamily="18" charset="0"/>
                <a:cs typeface="Times New Roman" panose="02020603050405020304" pitchFamily="18" charset="0"/>
              </a:rPr>
              <a:t>Poplayat</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B191054265</a:t>
            </a:r>
          </a:p>
          <a:p>
            <a:pPr marL="457200" indent="0">
              <a:spcBef>
                <a:spcPts val="0"/>
              </a:spcBef>
              <a:buNone/>
            </a:pPr>
            <a:r>
              <a:rPr lang="en-US" sz="1200" dirty="0" err="1" smtClean="0">
                <a:latin typeface="Times New Roman" panose="02020603050405020304" pitchFamily="18" charset="0"/>
                <a:cs typeface="Times New Roman" panose="02020603050405020304" pitchFamily="18" charset="0"/>
              </a:rPr>
              <a:t>Sahil</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Agrawal       </a:t>
            </a:r>
            <a:r>
              <a:rPr lang="en-US" sz="1200" dirty="0" smtClean="0">
                <a:latin typeface="Times New Roman" panose="02020603050405020304" pitchFamily="18" charset="0"/>
                <a:cs typeface="Times New Roman" panose="02020603050405020304" pitchFamily="18" charset="0"/>
              </a:rPr>
              <a:t>            B191054203</a:t>
            </a:r>
          </a:p>
          <a:p>
            <a:pPr marL="457200" indent="0">
              <a:spcBef>
                <a:spcPts val="0"/>
              </a:spcBef>
              <a:buNone/>
            </a:pPr>
            <a:r>
              <a:rPr lang="en-US" sz="1200" dirty="0" smtClean="0">
                <a:latin typeface="Times New Roman" panose="02020603050405020304" pitchFamily="18" charset="0"/>
                <a:cs typeface="Times New Roman" panose="02020603050405020304" pitchFamily="18" charset="0"/>
              </a:rPr>
              <a:t>Krishna </a:t>
            </a:r>
            <a:r>
              <a:rPr lang="en-US" sz="1200" dirty="0" err="1" smtClean="0">
                <a:latin typeface="Times New Roman" panose="02020603050405020304" pitchFamily="18" charset="0"/>
                <a:cs typeface="Times New Roman" panose="02020603050405020304" pitchFamily="18" charset="0"/>
              </a:rPr>
              <a:t>Zawar</a:t>
            </a:r>
            <a:r>
              <a:rPr lang="en-US" sz="1200" dirty="0" smtClean="0">
                <a:latin typeface="Times New Roman" panose="02020603050405020304" pitchFamily="18" charset="0"/>
                <a:cs typeface="Times New Roman" panose="02020603050405020304" pitchFamily="18" charset="0"/>
              </a:rPr>
              <a:t>                  B191054367</a:t>
            </a:r>
            <a:endParaRPr lang="en-US" sz="12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pic>
        <p:nvPicPr>
          <p:cNvPr id="131" name="Google Shape;131;p13"/>
          <p:cNvPicPr preferRelativeResize="0"/>
          <p:nvPr/>
        </p:nvPicPr>
        <p:blipFill>
          <a:blip r:embed="rId3">
            <a:alphaModFix/>
          </a:blip>
          <a:stretch>
            <a:fillRect/>
          </a:stretch>
        </p:blipFill>
        <p:spPr>
          <a:xfrm>
            <a:off x="209760" y="219774"/>
            <a:ext cx="895815" cy="602175"/>
          </a:xfrm>
          <a:prstGeom prst="rect">
            <a:avLst/>
          </a:prstGeom>
          <a:noFill/>
          <a:ln>
            <a:noFill/>
          </a:ln>
        </p:spPr>
      </p:pic>
      <p:sp>
        <p:nvSpPr>
          <p:cNvPr id="133" name="Google Shape;133;p13"/>
          <p:cNvSpPr txBox="1"/>
          <p:nvPr/>
        </p:nvSpPr>
        <p:spPr>
          <a:xfrm>
            <a:off x="238525" y="4624425"/>
            <a:ext cx="8689500" cy="21458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b="1" dirty="0">
                <a:solidFill>
                  <a:srgbClr val="999999"/>
                </a:solidFill>
                <a:latin typeface="Calibri"/>
                <a:ea typeface="Calibri"/>
                <a:cs typeface="Calibri"/>
                <a:sym typeface="Calibri"/>
              </a:rPr>
              <a:t>NBN </a:t>
            </a:r>
            <a:r>
              <a:rPr lang="en-GB" sz="900" b="1" dirty="0" err="1">
                <a:solidFill>
                  <a:srgbClr val="999999"/>
                </a:solidFill>
                <a:latin typeface="Calibri"/>
                <a:ea typeface="Calibri"/>
                <a:cs typeface="Calibri"/>
                <a:sym typeface="Calibri"/>
              </a:rPr>
              <a:t>Sinhgad</a:t>
            </a:r>
            <a:r>
              <a:rPr lang="en-GB" sz="900" b="1" dirty="0">
                <a:solidFill>
                  <a:srgbClr val="999999"/>
                </a:solidFill>
                <a:latin typeface="Calibri"/>
                <a:ea typeface="Calibri"/>
                <a:cs typeface="Calibri"/>
                <a:sym typeface="Calibri"/>
              </a:rPr>
              <a:t> Technical Institute Campus</a:t>
            </a:r>
            <a:endParaRPr sz="900" b="1" dirty="0">
              <a:solidFill>
                <a:srgbClr val="999999"/>
              </a:solidFill>
              <a:latin typeface="Calibri"/>
              <a:ea typeface="Calibri"/>
              <a:cs typeface="Calibri"/>
              <a:sym typeface="Calibri"/>
            </a:endParaRPr>
          </a:p>
          <a:p>
            <a:pPr marL="0" lvl="0" indent="0" algn="ctr" rtl="0">
              <a:spcBef>
                <a:spcPts val="0"/>
              </a:spcBef>
              <a:spcAft>
                <a:spcPts val="0"/>
              </a:spcAft>
              <a:buNone/>
            </a:pPr>
            <a:r>
              <a:rPr lang="en-GB" sz="900" b="1" dirty="0">
                <a:solidFill>
                  <a:srgbClr val="999999"/>
                </a:solidFill>
                <a:latin typeface="Calibri"/>
                <a:ea typeface="Calibri"/>
                <a:cs typeface="Calibri"/>
                <a:sym typeface="Calibri"/>
              </a:rPr>
              <a:t>2023-2024 Sem VII</a:t>
            </a:r>
            <a:endParaRPr sz="900" b="1" dirty="0">
              <a:solidFill>
                <a:srgbClr val="999999"/>
              </a:solidFill>
              <a:latin typeface="Calibri"/>
              <a:ea typeface="Calibri"/>
              <a:cs typeface="Calibri"/>
              <a:sym typeface="Calibri"/>
            </a:endParaRPr>
          </a:p>
        </p:txBody>
      </p:sp>
      <p:sp>
        <p:nvSpPr>
          <p:cNvPr id="134" name="Google Shape;134;p13"/>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b="1" dirty="0">
              <a:solidFill>
                <a:srgbClr val="99999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5072" y="268224"/>
            <a:ext cx="8151407" cy="4716287"/>
          </a:xfrm>
        </p:spPr>
        <p:txBody>
          <a:bodyPr/>
          <a:lstStyle/>
          <a:p>
            <a:pPr marL="0" indent="0" algn="just">
              <a:buNone/>
            </a:pPr>
            <a:r>
              <a:rPr lang="en-US" sz="1200" b="1" dirty="0">
                <a:latin typeface="Times New Roman" panose="02020603050405020304" pitchFamily="18" charset="0"/>
                <a:cs typeface="Times New Roman" panose="02020603050405020304" pitchFamily="18" charset="0"/>
              </a:rPr>
              <a:t>1. User Registration and Profiles:</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User registration and login functionality to create and manage individual profiles for salon customers and staff.</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Allow users to edit their profiles and add relevant information such as contact details, preferred services, and stylist preferences.</a:t>
            </a:r>
          </a:p>
          <a:p>
            <a:pPr marL="0" indent="0" algn="just">
              <a:buNone/>
            </a:pPr>
            <a:r>
              <a:rPr lang="en-US" sz="1200" b="1" dirty="0">
                <a:latin typeface="Times New Roman" panose="02020603050405020304" pitchFamily="18" charset="0"/>
                <a:cs typeface="Times New Roman" panose="02020603050405020304" pitchFamily="18" charset="0"/>
              </a:rPr>
              <a:t>2. Service Catalog:</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Display a comprehensive catalog of salon services, including haircuts, styling, coloring, manicures, pedicures, facials, etc.</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Each service should have a detailed description, price, duration, and availability.</a:t>
            </a:r>
          </a:p>
          <a:p>
            <a:pPr marL="0" indent="0" algn="just">
              <a:buNone/>
            </a:pPr>
            <a:endParaRPr lang="en-US" sz="1200" b="1" dirty="0">
              <a:latin typeface="Times New Roman" panose="02020603050405020304" pitchFamily="18" charset="0"/>
              <a:cs typeface="Times New Roman" panose="02020603050405020304" pitchFamily="18" charset="0"/>
            </a:endParaRPr>
          </a:p>
          <a:p>
            <a:pPr marL="0" indent="0" algn="just">
              <a:buNone/>
            </a:pPr>
            <a:r>
              <a:rPr lang="en-US" sz="1200" b="1" dirty="0">
                <a:latin typeface="Times New Roman" panose="02020603050405020304" pitchFamily="18" charset="0"/>
                <a:cs typeface="Times New Roman" panose="02020603050405020304" pitchFamily="18" charset="0"/>
              </a:rPr>
              <a:t>3. Appointment Booking:</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 user-friendly interface that allows customers to easily browse available time slots for services and book appointments.</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Real-time availability updates to prevent double bookings and conflicts.</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Option to select preferred stylist or technician for specific services.</a:t>
            </a:r>
          </a:p>
          <a:p>
            <a:pPr marL="0" indent="0" algn="just">
              <a:buNone/>
            </a:pPr>
            <a:endParaRPr lang="en-US" sz="1200" b="1" dirty="0">
              <a:latin typeface="Times New Roman" panose="02020603050405020304" pitchFamily="18" charset="0"/>
              <a:cs typeface="Times New Roman" panose="02020603050405020304" pitchFamily="18" charset="0"/>
            </a:endParaRPr>
          </a:p>
          <a:p>
            <a:pPr marL="0" indent="0" algn="just">
              <a:buNone/>
            </a:pPr>
            <a:r>
              <a:rPr lang="en-US" sz="1200" b="1" dirty="0">
                <a:latin typeface="Times New Roman" panose="02020603050405020304" pitchFamily="18" charset="0"/>
                <a:cs typeface="Times New Roman" panose="02020603050405020304" pitchFamily="18" charset="0"/>
              </a:rPr>
              <a:t>4. Calendar and Scheduling:</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An interactive calendar to view booked and available time slots for each stylist or technician.</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Allow users to schedule appointments for a future date and time.</a:t>
            </a:r>
          </a:p>
          <a:p>
            <a:pPr marL="0" indent="0" algn="just">
              <a:buNone/>
            </a:pPr>
            <a:endParaRPr lang="en-US" sz="1200" b="1" dirty="0">
              <a:latin typeface="Times New Roman" panose="02020603050405020304" pitchFamily="18" charset="0"/>
              <a:cs typeface="Times New Roman" panose="02020603050405020304" pitchFamily="18" charset="0"/>
            </a:endParaRPr>
          </a:p>
          <a:p>
            <a:pPr marL="0" indent="0" algn="just">
              <a:buNone/>
            </a:pPr>
            <a:r>
              <a:rPr lang="en-US" sz="1200" b="1" dirty="0">
                <a:latin typeface="Times New Roman" panose="02020603050405020304" pitchFamily="18" charset="0"/>
                <a:cs typeface="Times New Roman" panose="02020603050405020304" pitchFamily="18" charset="0"/>
              </a:rPr>
              <a:t>5. Notifications and Reminders:</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Push notifications and reminders to remind users of upcoming appointments.</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Option to enable email or SMS notifications for added convenience.</a:t>
            </a:r>
          </a:p>
          <a:p>
            <a:pPr marL="0" indent="0" algn="just">
              <a:buNone/>
            </a:pPr>
            <a:endParaRPr lang="en-US" sz="1200" b="1" dirty="0">
              <a:latin typeface="Times New Roman" panose="02020603050405020304" pitchFamily="18" charset="0"/>
              <a:cs typeface="Times New Roman" panose="02020603050405020304" pitchFamily="18" charset="0"/>
            </a:endParaRPr>
          </a:p>
          <a:p>
            <a:pPr marL="0" indent="0" algn="just">
              <a:buNone/>
            </a:pPr>
            <a:r>
              <a:rPr lang="en-US" sz="1200" b="1" dirty="0">
                <a:latin typeface="Times New Roman" panose="02020603050405020304" pitchFamily="18" charset="0"/>
                <a:cs typeface="Times New Roman" panose="02020603050405020304" pitchFamily="18" charset="0"/>
              </a:rPr>
              <a:t>6. Cancelation and Rescheduling:</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Allow users to cancel or reschedule appointments with a straightforward process.</a:t>
            </a: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Set policies for cancelations and handling of any associated fees.</a:t>
            </a:r>
          </a:p>
        </p:txBody>
      </p:sp>
    </p:spTree>
    <p:extLst>
      <p:ext uri="{BB962C8B-B14F-4D97-AF65-F5344CB8AC3E}">
        <p14:creationId xmlns:p14="http://schemas.microsoft.com/office/powerpoint/2010/main" val="2071565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146" y="205979"/>
            <a:ext cx="7923654" cy="742796"/>
          </a:xfrm>
        </p:spPr>
        <p:txBody>
          <a:bodyPr>
            <a:normAutofit/>
          </a:bodyPr>
          <a:lstStyle/>
          <a:p>
            <a:r>
              <a:rPr lang="en-US" sz="3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Algorithms</a:t>
            </a:r>
            <a:r>
              <a:rPr lang="en-US"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2508" y="948775"/>
            <a:ext cx="8384292" cy="4076987"/>
          </a:xfrm>
        </p:spPr>
        <p:txBody>
          <a:bodyPr>
            <a:noAutofit/>
          </a:bodyPr>
          <a:lstStyle/>
          <a:p>
            <a:pPr marL="320040" lvl="1" indent="0" algn="just">
              <a:buNone/>
            </a:pPr>
            <a:r>
              <a:rPr lang="en-US" sz="1200" b="1" dirty="0">
                <a:latin typeface="Times New Roman" panose="02020603050405020304" pitchFamily="18" charset="0"/>
                <a:cs typeface="Times New Roman" panose="02020603050405020304" pitchFamily="18" charset="0"/>
              </a:rPr>
              <a:t>1.Scheduling Algorithm:</a:t>
            </a:r>
          </a:p>
          <a:p>
            <a:pPr marL="320040" lvl="1" indent="0" algn="just">
              <a:buNone/>
            </a:pPr>
            <a:r>
              <a:rPr lang="en-US" sz="1200" dirty="0">
                <a:latin typeface="Times New Roman" panose="02020603050405020304" pitchFamily="18" charset="0"/>
                <a:cs typeface="Times New Roman" panose="02020603050405020304" pitchFamily="18" charset="0"/>
              </a:rPr>
              <a:t>Greedy Algorithm: Assigns appointments to available staff in a way that maximizes the utilization of resources without considering future bookings. For example, selecting the earliest available time slot for each booking</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320040" lvl="1" indent="0" algn="just">
              <a:buNone/>
            </a:pPr>
            <a:r>
              <a:rPr lang="en-US" sz="1200" b="1" dirty="0" smtClean="0">
                <a:latin typeface="Times New Roman" panose="02020603050405020304" pitchFamily="18" charset="0"/>
                <a:cs typeface="Times New Roman" panose="02020603050405020304" pitchFamily="18" charset="0"/>
              </a:rPr>
              <a:t>2.Search </a:t>
            </a:r>
            <a:r>
              <a:rPr lang="en-US" sz="1200" b="1" dirty="0">
                <a:latin typeface="Times New Roman" panose="02020603050405020304" pitchFamily="18" charset="0"/>
                <a:cs typeface="Times New Roman" panose="02020603050405020304" pitchFamily="18" charset="0"/>
              </a:rPr>
              <a:t>and Recommendation Algorithm:</a:t>
            </a:r>
          </a:p>
          <a:p>
            <a:pPr marL="320040" lvl="1" indent="0" algn="just">
              <a:buNone/>
            </a:pPr>
            <a:r>
              <a:rPr lang="en-US" sz="1200" dirty="0">
                <a:latin typeface="Times New Roman" panose="02020603050405020304" pitchFamily="18" charset="0"/>
                <a:cs typeface="Times New Roman" panose="02020603050405020304" pitchFamily="18" charset="0"/>
              </a:rPr>
              <a:t>TF-IDF (Term Frequency-Inverse Document Frequency): Used for keyword-based search. It calculates the relevance of a service or stylist based on the frequency of keywords in their description compared to the overall frequency in the database</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320040" lvl="1" indent="0" algn="just">
              <a:buNone/>
            </a:pPr>
            <a:r>
              <a:rPr lang="en-US" sz="1200" b="1" dirty="0" smtClean="0">
                <a:latin typeface="Times New Roman" panose="02020603050405020304" pitchFamily="18" charset="0"/>
                <a:cs typeface="Times New Roman" panose="02020603050405020304" pitchFamily="18" charset="0"/>
              </a:rPr>
              <a:t>3.Notification </a:t>
            </a:r>
            <a:r>
              <a:rPr lang="en-US" sz="1200" b="1" dirty="0">
                <a:latin typeface="Times New Roman" panose="02020603050405020304" pitchFamily="18" charset="0"/>
                <a:cs typeface="Times New Roman" panose="02020603050405020304" pitchFamily="18" charset="0"/>
              </a:rPr>
              <a:t>Algorithm:</a:t>
            </a:r>
          </a:p>
          <a:p>
            <a:pPr marL="320040" lvl="1" indent="0" algn="just">
              <a:buNone/>
            </a:pPr>
            <a:r>
              <a:rPr lang="en-US" sz="1200" dirty="0">
                <a:latin typeface="Times New Roman" panose="02020603050405020304" pitchFamily="18" charset="0"/>
                <a:cs typeface="Times New Roman" panose="02020603050405020304" pitchFamily="18" charset="0"/>
              </a:rPr>
              <a:t>Push Notification Service: Utilizes algorithms to deliver notifications to users based on factors like time zone, user preferences, and relevance of the </a:t>
            </a:r>
            <a:r>
              <a:rPr lang="en-US" sz="1200" dirty="0" smtClean="0">
                <a:latin typeface="Times New Roman" panose="02020603050405020304" pitchFamily="18" charset="0"/>
                <a:cs typeface="Times New Roman" panose="02020603050405020304" pitchFamily="18" charset="0"/>
              </a:rPr>
              <a:t>notification. Queuing </a:t>
            </a:r>
            <a:r>
              <a:rPr lang="en-US" sz="1200" dirty="0">
                <a:latin typeface="Times New Roman" panose="02020603050405020304" pitchFamily="18" charset="0"/>
                <a:cs typeface="Times New Roman" panose="02020603050405020304" pitchFamily="18" charset="0"/>
              </a:rPr>
              <a:t>Algorithms (e.g., FIFO): Ensures that notifications are sent in the order they are scheduled, maintaining fairness and timely delivery</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320040" lvl="1" indent="0" algn="just">
              <a:buNone/>
            </a:pPr>
            <a:r>
              <a:rPr lang="en-US" sz="1200" b="1" dirty="0" smtClean="0">
                <a:latin typeface="Times New Roman" panose="02020603050405020304" pitchFamily="18" charset="0"/>
                <a:cs typeface="Times New Roman" panose="02020603050405020304" pitchFamily="18" charset="0"/>
              </a:rPr>
              <a:t>4.Feedback </a:t>
            </a:r>
            <a:r>
              <a:rPr lang="en-US" sz="1200" b="1" dirty="0">
                <a:latin typeface="Times New Roman" panose="02020603050405020304" pitchFamily="18" charset="0"/>
                <a:cs typeface="Times New Roman" panose="02020603050405020304" pitchFamily="18" charset="0"/>
              </a:rPr>
              <a:t>and Rating Algorithm</a:t>
            </a:r>
            <a:r>
              <a:rPr lang="en-US" sz="1200" dirty="0">
                <a:latin typeface="Times New Roman" panose="02020603050405020304" pitchFamily="18" charset="0"/>
                <a:cs typeface="Times New Roman" panose="02020603050405020304" pitchFamily="18" charset="0"/>
              </a:rPr>
              <a:t>:</a:t>
            </a:r>
          </a:p>
          <a:p>
            <a:pPr marL="320040" lvl="1" indent="0" algn="just">
              <a:buNone/>
            </a:pPr>
            <a:r>
              <a:rPr lang="en-US" sz="1200" dirty="0">
                <a:latin typeface="Times New Roman" panose="02020603050405020304" pitchFamily="18" charset="0"/>
                <a:cs typeface="Times New Roman" panose="02020603050405020304" pitchFamily="18" charset="0"/>
              </a:rPr>
              <a:t>Sentiment Analysis: Analyzes feedback text to determine the sentiment (positive, negative, neutral) and extract key insights.</a:t>
            </a:r>
          </a:p>
          <a:p>
            <a:pPr marL="320040" lvl="1" indent="0" algn="just">
              <a:buNone/>
            </a:pPr>
            <a:r>
              <a:rPr lang="en-US" sz="1200" dirty="0">
                <a:latin typeface="Times New Roman" panose="02020603050405020304" pitchFamily="18" charset="0"/>
                <a:cs typeface="Times New Roman" panose="02020603050405020304" pitchFamily="18" charset="0"/>
              </a:rPr>
              <a:t>Collaborative Filtering with Matrix Factorization: Updates service or stylist ratings based on feedback from users, adjusting recommendations accordingly</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320040" lvl="1" indent="0" algn="just">
              <a:buNone/>
            </a:pPr>
            <a:r>
              <a:rPr lang="en-US" sz="1200" b="1" dirty="0" smtClean="0">
                <a:latin typeface="Times New Roman" panose="02020603050405020304" pitchFamily="18" charset="0"/>
                <a:cs typeface="Times New Roman" panose="02020603050405020304" pitchFamily="18" charset="0"/>
              </a:rPr>
              <a:t>5.Resource </a:t>
            </a:r>
            <a:r>
              <a:rPr lang="en-US" sz="1200" b="1" dirty="0">
                <a:latin typeface="Times New Roman" panose="02020603050405020304" pitchFamily="18" charset="0"/>
                <a:cs typeface="Times New Roman" panose="02020603050405020304" pitchFamily="18" charset="0"/>
              </a:rPr>
              <a:t>Allocation Algorithm:</a:t>
            </a:r>
          </a:p>
          <a:p>
            <a:pPr marL="320040" lvl="1" indent="0" algn="just">
              <a:buNone/>
            </a:pPr>
            <a:r>
              <a:rPr lang="en-US" sz="1200" dirty="0">
                <a:latin typeface="Times New Roman" panose="02020603050405020304" pitchFamily="18" charset="0"/>
                <a:cs typeface="Times New Roman" panose="02020603050405020304" pitchFamily="18" charset="0"/>
              </a:rPr>
              <a:t>Max-Flow Min-Cut Algorithm: Models the allocation of resources as a flow network problem, optimizing the allocation of staff time and service slots.</a:t>
            </a:r>
          </a:p>
          <a:p>
            <a:pPr marL="320040" lvl="1" indent="0" algn="just">
              <a:buNone/>
            </a:pPr>
            <a:endParaRPr lang="en-US" sz="1200" dirty="0">
              <a:latin typeface="Times New Roman" panose="02020603050405020304" pitchFamily="18" charset="0"/>
              <a:cs typeface="Times New Roman" panose="02020603050405020304" pitchFamily="18" charset="0"/>
            </a:endParaRPr>
          </a:p>
          <a:p>
            <a:pPr algn="just"/>
            <a:endParaRPr lang="en-IN" sz="1200" dirty="0"/>
          </a:p>
        </p:txBody>
      </p:sp>
    </p:spTree>
    <p:extLst>
      <p:ext uri="{BB962C8B-B14F-4D97-AF65-F5344CB8AC3E}">
        <p14:creationId xmlns:p14="http://schemas.microsoft.com/office/powerpoint/2010/main" val="2837032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Advantages</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Seamless Scheduling: </a:t>
            </a:r>
            <a:r>
              <a:rPr lang="en-US" sz="1200" dirty="0">
                <a:latin typeface="Times New Roman" panose="02020603050405020304" pitchFamily="18" charset="0"/>
                <a:cs typeface="Times New Roman" panose="02020603050405020304" pitchFamily="18" charset="0"/>
              </a:rPr>
              <a:t>Salon Sync ensures efficient and error-free appointment management, minimizing scheduling conflicts</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24/7 Accessibility: </a:t>
            </a:r>
            <a:r>
              <a:rPr lang="en-US" sz="1200" dirty="0">
                <a:latin typeface="Times New Roman" panose="02020603050405020304" pitchFamily="18" charset="0"/>
                <a:cs typeface="Times New Roman" panose="02020603050405020304" pitchFamily="18" charset="0"/>
              </a:rPr>
              <a:t>Clients can book appointments anytime, enhancing convenience and reducing reliance on traditional phone-based booking</a:t>
            </a:r>
            <a:r>
              <a:rPr lang="en-US" sz="1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Integrated POS: </a:t>
            </a:r>
            <a:r>
              <a:rPr lang="en-US" sz="1200" dirty="0">
                <a:latin typeface="Times New Roman" panose="02020603050405020304" pitchFamily="18" charset="0"/>
                <a:cs typeface="Times New Roman" panose="02020603050405020304" pitchFamily="18" charset="0"/>
              </a:rPr>
              <a:t>Seamlessly integrates with point-of-sale systems for efficient invoicing and consolidated tracking of sales and </a:t>
            </a:r>
            <a:r>
              <a:rPr lang="en-US" sz="1200">
                <a:latin typeface="Times New Roman" panose="02020603050405020304" pitchFamily="18" charset="0"/>
                <a:cs typeface="Times New Roman" panose="02020603050405020304" pitchFamily="18" charset="0"/>
              </a:rPr>
              <a:t>appointments</a:t>
            </a:r>
            <a:r>
              <a:rPr lang="en-US" sz="120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Automated Reminders: </a:t>
            </a:r>
            <a:r>
              <a:rPr lang="en-US" sz="1200" dirty="0">
                <a:latin typeface="Times New Roman" panose="02020603050405020304" pitchFamily="18" charset="0"/>
                <a:cs typeface="Times New Roman" panose="02020603050405020304" pitchFamily="18" charset="0"/>
              </a:rPr>
              <a:t>The system sends timely reminders, reducing no-shows and fostering a consistent revenue stream for the salon.</a:t>
            </a: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Resource Optimization: </a:t>
            </a:r>
            <a:r>
              <a:rPr lang="en-US" sz="1200" dirty="0">
                <a:latin typeface="Times New Roman" panose="02020603050405020304" pitchFamily="18" charset="0"/>
                <a:cs typeface="Times New Roman" panose="02020603050405020304" pitchFamily="18" charset="0"/>
              </a:rPr>
              <a:t>Salon owners can optimize staff schedules based on booking trends, maximizing operational efficiency</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713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Disadvantages</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Technical Glitches: </a:t>
            </a:r>
            <a:r>
              <a:rPr lang="en-US" sz="1200" dirty="0">
                <a:latin typeface="Times New Roman" panose="02020603050405020304" pitchFamily="18" charset="0"/>
                <a:cs typeface="Times New Roman" panose="02020603050405020304" pitchFamily="18" charset="0"/>
              </a:rPr>
              <a:t>Potential system errors or downtime could disrupt the booking process, leading to customer frustration.</a:t>
            </a: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Dependency on Technology: </a:t>
            </a:r>
            <a:r>
              <a:rPr lang="en-US" sz="1200" dirty="0">
                <a:latin typeface="Times New Roman" panose="02020603050405020304" pitchFamily="18" charset="0"/>
                <a:cs typeface="Times New Roman" panose="02020603050405020304" pitchFamily="18" charset="0"/>
              </a:rPr>
              <a:t>Reliance on digital platforms may exclude clients uncomfortable with technology, limiting the customer base.</a:t>
            </a: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Data Security Concerns: </a:t>
            </a:r>
            <a:r>
              <a:rPr lang="en-US" sz="1200" dirty="0">
                <a:latin typeface="Times New Roman" panose="02020603050405020304" pitchFamily="18" charset="0"/>
                <a:cs typeface="Times New Roman" panose="02020603050405020304" pitchFamily="18" charset="0"/>
              </a:rPr>
              <a:t>Storing sensitive client information online poses a risk of data breaches, compromising privacy and trust.</a:t>
            </a: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Training Overhead: </a:t>
            </a:r>
            <a:r>
              <a:rPr lang="en-US" sz="1200" dirty="0">
                <a:latin typeface="Times New Roman" panose="02020603050405020304" pitchFamily="18" charset="0"/>
                <a:cs typeface="Times New Roman" panose="02020603050405020304" pitchFamily="18" charset="0"/>
              </a:rPr>
              <a:t>Staff may require additional training to adapt to the new system, causing a temporary decrease in efficiency.</a:t>
            </a: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Internet Reliance: </a:t>
            </a:r>
            <a:r>
              <a:rPr lang="en-US" sz="1200" dirty="0">
                <a:latin typeface="Times New Roman" panose="02020603050405020304" pitchFamily="18" charset="0"/>
                <a:cs typeface="Times New Roman" panose="02020603050405020304" pitchFamily="18" charset="0"/>
              </a:rPr>
              <a:t>The system's effectiveness depends on a stable internet connection, making it susceptible to disruptions in areas with poor connectivity.</a:t>
            </a:r>
          </a:p>
          <a:p>
            <a:pPr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Customization Challenges: </a:t>
            </a:r>
            <a:r>
              <a:rPr lang="en-US" sz="1200" dirty="0">
                <a:latin typeface="Times New Roman" panose="02020603050405020304" pitchFamily="18" charset="0"/>
                <a:cs typeface="Times New Roman" panose="02020603050405020304" pitchFamily="18" charset="0"/>
              </a:rPr>
              <a:t>Meeting diverse salon needs might be challenging, as the app's features may not align perfectly with every business model.</a:t>
            </a:r>
          </a:p>
        </p:txBody>
      </p:sp>
    </p:spTree>
    <p:extLst>
      <p:ext uri="{BB962C8B-B14F-4D97-AF65-F5344CB8AC3E}">
        <p14:creationId xmlns:p14="http://schemas.microsoft.com/office/powerpoint/2010/main" val="566288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74" y="205979"/>
            <a:ext cx="7793026" cy="570917"/>
          </a:xfrm>
        </p:spPr>
        <p:txBody>
          <a:bodyPr>
            <a:normAutofit/>
          </a:bodyPr>
          <a:lstStyle/>
          <a:p>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Result and Discussion</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65566" y="1085850"/>
            <a:ext cx="7270067" cy="3429000"/>
          </a:xfrm>
        </p:spPr>
      </p:pic>
    </p:spTree>
    <p:extLst>
      <p:ext uri="{BB962C8B-B14F-4D97-AF65-F5344CB8AC3E}">
        <p14:creationId xmlns:p14="http://schemas.microsoft.com/office/powerpoint/2010/main" val="3303865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98" y="205979"/>
            <a:ext cx="7854902" cy="605293"/>
          </a:xfrm>
        </p:spPr>
        <p:txBody>
          <a:bodyPr>
            <a:normAutofit/>
          </a:bodyPr>
          <a:lstStyle/>
          <a:p>
            <a:r>
              <a:rPr lang="en-US" sz="3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Future </a:t>
            </a:r>
            <a:r>
              <a:rPr lang="en-US" sz="2800" b="1" dirty="0">
                <a:latin typeface="Times New Roman" pitchFamily="18" charset="0"/>
                <a:cs typeface="Times New Roman" pitchFamily="18" charset="0"/>
              </a:rPr>
              <a:t>Scope</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25642" y="913970"/>
            <a:ext cx="7772400" cy="3429000"/>
          </a:xfrm>
        </p:spPr>
        <p:txBody>
          <a:bodyPr>
            <a:normAutofit fontScale="25000" lnSpcReduction="20000"/>
          </a:bodyPr>
          <a:lstStyle/>
          <a:p>
            <a:pPr marL="0" indent="0" algn="just">
              <a:buNone/>
            </a:pPr>
            <a:r>
              <a:rPr lang="en-US" sz="4800" dirty="0" smtClean="0">
                <a:latin typeface="Times New Roman" panose="02020603050405020304" pitchFamily="18" charset="0"/>
                <a:cs typeface="Times New Roman" panose="02020603050405020304" pitchFamily="18" charset="0"/>
              </a:rPr>
              <a:t>The </a:t>
            </a:r>
            <a:r>
              <a:rPr lang="en-US" sz="4800" dirty="0">
                <a:latin typeface="Times New Roman" panose="02020603050405020304" pitchFamily="18" charset="0"/>
                <a:cs typeface="Times New Roman" panose="02020603050405020304" pitchFamily="18" charset="0"/>
              </a:rPr>
              <a:t>future scope for Salon Sync, an innovative appointment booking system project, can be vast and promising. Here are several potential areas for future development and expansion:</a:t>
            </a:r>
          </a:p>
          <a:p>
            <a:pPr algn="just">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Feature Enhancements:</a:t>
            </a:r>
          </a:p>
          <a:p>
            <a:pPr marL="320040" lvl="1" indent="0" algn="just">
              <a:buNone/>
            </a:pPr>
            <a:r>
              <a:rPr lang="en-US" sz="4800" dirty="0">
                <a:latin typeface="Times New Roman" panose="02020603050405020304" pitchFamily="18" charset="0"/>
                <a:cs typeface="Times New Roman" panose="02020603050405020304" pitchFamily="18" charset="0"/>
              </a:rPr>
              <a:t>Continuously improve and add new features to enhance the user experience for both salon owners and clients. This could include features like virtual consultations, personalized recommendations, and loyalty programs.</a:t>
            </a:r>
          </a:p>
          <a:p>
            <a:pPr algn="just">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Mobile App Development:</a:t>
            </a:r>
          </a:p>
          <a:p>
            <a:pPr marL="320040" lvl="1" indent="0" algn="just">
              <a:buNone/>
            </a:pPr>
            <a:r>
              <a:rPr lang="en-US" sz="4800" dirty="0">
                <a:latin typeface="Times New Roman" panose="02020603050405020304" pitchFamily="18" charset="0"/>
                <a:cs typeface="Times New Roman" panose="02020603050405020304" pitchFamily="18" charset="0"/>
              </a:rPr>
              <a:t>Develop mobile applications for both Android and </a:t>
            </a:r>
            <a:r>
              <a:rPr lang="en-US" sz="4800" dirty="0" err="1">
                <a:latin typeface="Times New Roman" panose="02020603050405020304" pitchFamily="18" charset="0"/>
                <a:cs typeface="Times New Roman" panose="02020603050405020304" pitchFamily="18" charset="0"/>
              </a:rPr>
              <a:t>iOS</a:t>
            </a:r>
            <a:r>
              <a:rPr lang="en-US" sz="4800" dirty="0">
                <a:latin typeface="Times New Roman" panose="02020603050405020304" pitchFamily="18" charset="0"/>
                <a:cs typeface="Times New Roman" panose="02020603050405020304" pitchFamily="18" charset="0"/>
              </a:rPr>
              <a:t> platforms to make the booking process even more accessible for users on the go. Ensure that the app is user-friendly and provides a seamless experience.</a:t>
            </a:r>
          </a:p>
          <a:p>
            <a:pPr algn="just">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Integration with Emerging Technologies:</a:t>
            </a:r>
          </a:p>
          <a:p>
            <a:pPr marL="320040" lvl="1" indent="0" algn="just">
              <a:buNone/>
            </a:pPr>
            <a:r>
              <a:rPr lang="en-US" sz="4800" dirty="0">
                <a:latin typeface="Times New Roman" panose="02020603050405020304" pitchFamily="18" charset="0"/>
                <a:cs typeface="Times New Roman" panose="02020603050405020304" pitchFamily="18" charset="0"/>
              </a:rPr>
              <a:t>Explore integration with emerging technologies such as augmented reality (AR) for virtual hairstyling consultations or virtual reality (VR) to create a unique and immersive experience for clients.</a:t>
            </a:r>
          </a:p>
          <a:p>
            <a:pPr algn="just">
              <a:buFont typeface="Wingdings" panose="05000000000000000000" pitchFamily="2" charset="2"/>
              <a:buChar char="Ø"/>
            </a:pPr>
            <a:r>
              <a:rPr lang="en-US" sz="4800" dirty="0">
                <a:latin typeface="Times New Roman" panose="02020603050405020304" pitchFamily="18" charset="0"/>
                <a:cs typeface="Times New Roman" panose="02020603050405020304" pitchFamily="18" charset="0"/>
              </a:rPr>
              <a:t>AI and Machine Learning Integration:</a:t>
            </a:r>
          </a:p>
          <a:p>
            <a:pPr marL="320040" lvl="1" indent="0" algn="just">
              <a:buNone/>
            </a:pPr>
            <a:r>
              <a:rPr lang="en-US" sz="4800" dirty="0">
                <a:latin typeface="Times New Roman" panose="02020603050405020304" pitchFamily="18" charset="0"/>
                <a:cs typeface="Times New Roman" panose="02020603050405020304" pitchFamily="18" charset="0"/>
              </a:rPr>
              <a:t>Implement AI and machine learning algorithms to analyze customer preferences, suggest personalized services, and optimize appointment schedules based on historical data and trends.</a:t>
            </a:r>
          </a:p>
          <a:p>
            <a:pPr algn="just">
              <a:buFont typeface="Wingdings" panose="05000000000000000000" pitchFamily="2" charset="2"/>
              <a:buChar char="Ø"/>
            </a:pPr>
            <a:r>
              <a:rPr lang="en-US" sz="4800" dirty="0" err="1">
                <a:latin typeface="Times New Roman" panose="02020603050405020304" pitchFamily="18" charset="0"/>
                <a:cs typeface="Times New Roman" panose="02020603050405020304" pitchFamily="18" charset="0"/>
              </a:rPr>
              <a:t>Blockchain</a:t>
            </a:r>
            <a:r>
              <a:rPr lang="en-US" sz="4800" dirty="0">
                <a:latin typeface="Times New Roman" panose="02020603050405020304" pitchFamily="18" charset="0"/>
                <a:cs typeface="Times New Roman" panose="02020603050405020304" pitchFamily="18" charset="0"/>
              </a:rPr>
              <a:t> for Security:</a:t>
            </a:r>
          </a:p>
          <a:p>
            <a:pPr marL="320040" lvl="1" indent="0" algn="just">
              <a:buNone/>
            </a:pPr>
            <a:r>
              <a:rPr lang="en-US" sz="4800" dirty="0">
                <a:latin typeface="Times New Roman" panose="02020603050405020304" pitchFamily="18" charset="0"/>
                <a:cs typeface="Times New Roman" panose="02020603050405020304" pitchFamily="18" charset="0"/>
              </a:rPr>
              <a:t>Consider integrating </a:t>
            </a:r>
            <a:r>
              <a:rPr lang="en-US" sz="4800" dirty="0" err="1">
                <a:latin typeface="Times New Roman" panose="02020603050405020304" pitchFamily="18" charset="0"/>
                <a:cs typeface="Times New Roman" panose="02020603050405020304" pitchFamily="18" charset="0"/>
              </a:rPr>
              <a:t>blockchain</a:t>
            </a:r>
            <a:r>
              <a:rPr lang="en-US" sz="4800" dirty="0">
                <a:latin typeface="Times New Roman" panose="02020603050405020304" pitchFamily="18" charset="0"/>
                <a:cs typeface="Times New Roman" panose="02020603050405020304" pitchFamily="18" charset="0"/>
              </a:rPr>
              <a:t> technology to enhance security and transparency in transactions and data management. This can build trust among salon owners and clients by ensuring the integrity of the booking system.</a:t>
            </a:r>
          </a:p>
          <a:p>
            <a:pPr marL="0" indent="0" algn="just">
              <a:buNone/>
            </a:pPr>
            <a:r>
              <a:rPr lang="en-US" dirty="0"/>
              <a:t/>
            </a:r>
            <a:br>
              <a:rPr lang="en-US" dirty="0"/>
            </a:br>
            <a:endParaRPr lang="en-IN" dirty="0"/>
          </a:p>
        </p:txBody>
      </p:sp>
    </p:spTree>
    <p:extLst>
      <p:ext uri="{BB962C8B-B14F-4D97-AF65-F5344CB8AC3E}">
        <p14:creationId xmlns:p14="http://schemas.microsoft.com/office/powerpoint/2010/main" val="9115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078" y="340098"/>
            <a:ext cx="7611345" cy="914400"/>
          </a:xfrm>
        </p:spPr>
        <p:txBody>
          <a:bodyPr/>
          <a:lstStyle/>
          <a:p>
            <a:r>
              <a:rPr lang="en-IN" dirty="0">
                <a:latin typeface="Times New Roman" pitchFamily="18" charset="0"/>
                <a:cs typeface="Times New Roman" pitchFamily="18" charset="0"/>
              </a:rPr>
              <a:t>                          </a:t>
            </a: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Conclusion</a:t>
            </a:r>
            <a:endParaRPr lang="en-US" sz="28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539753" y="1154423"/>
            <a:ext cx="7858670" cy="2710105"/>
          </a:xfrm>
        </p:spPr>
        <p:txBody>
          <a:bodyPr/>
          <a:lstStyle/>
          <a:p>
            <a:pPr marL="0" indent="0" algn="just">
              <a:buNone/>
            </a:pPr>
            <a:r>
              <a:rPr lang="en-US" sz="1200" dirty="0">
                <a:latin typeface="Times New Roman" panose="02020603050405020304" pitchFamily="18" charset="0"/>
                <a:cs typeface="Times New Roman" panose="02020603050405020304" pitchFamily="18" charset="0"/>
              </a:rPr>
              <a:t>Based on the survey of Android-based salon appointment booking applications, the conclusion is that users highly value features such as easy appointment scheduling, real-time availability, a variety of salon options, user reviews and ratings, and secure payment options. Additionally, a user-friendly interface and seamless navigation are essential for a positive user experience. </a:t>
            </a:r>
            <a:endParaRPr lang="en-US" sz="1200" dirty="0" smtClean="0">
              <a:latin typeface="Times New Roman" panose="02020603050405020304" pitchFamily="18" charset="0"/>
              <a:cs typeface="Times New Roman" panose="02020603050405020304" pitchFamily="18" charset="0"/>
            </a:endParaRPr>
          </a:p>
          <a:p>
            <a:pPr marL="0" indent="0" algn="just">
              <a:buNone/>
            </a:pPr>
            <a:r>
              <a:rPr lang="en-US" sz="1200" dirty="0" smtClean="0">
                <a:latin typeface="Times New Roman" panose="02020603050405020304" pitchFamily="18" charset="0"/>
                <a:cs typeface="Times New Roman" panose="02020603050405020304" pitchFamily="18" charset="0"/>
              </a:rPr>
              <a:t>Incorporating </a:t>
            </a:r>
            <a:r>
              <a:rPr lang="en-US" sz="1200" dirty="0">
                <a:latin typeface="Times New Roman" panose="02020603050405020304" pitchFamily="18" charset="0"/>
                <a:cs typeface="Times New Roman" panose="02020603050405020304" pitchFamily="18" charset="0"/>
              </a:rPr>
              <a:t>these features will likely attract more users and enhance the overall usability of the application.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current system addresses the limitations of the existing system by providing a more comprehensive and user-centric experience. Users now have more choices, simplified appointment booking, real-time availability updates, access to reviews and ratings, and convenient payment options. The interface and navigation have been improved for a smoother user journey. Overall, the current system offers enhanced functionality and a more satisfying user experience.</a:t>
            </a:r>
          </a:p>
        </p:txBody>
      </p:sp>
      <p:sp>
        <p:nvSpPr>
          <p:cNvPr id="4" name="Google Shape;143;p14"/>
          <p:cNvSpPr txBox="1"/>
          <p:nvPr/>
        </p:nvSpPr>
        <p:spPr>
          <a:xfrm>
            <a:off x="0" y="4441904"/>
            <a:ext cx="8689500" cy="315900"/>
          </a:xfrm>
          <a:prstGeom prst="rect">
            <a:avLst/>
          </a:prstGeom>
          <a:noFill/>
          <a:ln>
            <a:noFill/>
          </a:ln>
        </p:spPr>
        <p:txBody>
          <a:bodyPr spcFirstLastPara="1" wrap="square" lIns="91425" tIns="91425" rIns="91425" bIns="91425" anchor="t" anchorCtr="0">
            <a:noAutofit/>
          </a:bodyPr>
          <a:lstStyle/>
          <a:p>
            <a:pPr lvl="0" algn="ctr"/>
            <a:r>
              <a:rPr lang="en-US" sz="900" b="1" dirty="0">
                <a:solidFill>
                  <a:srgbClr val="999999"/>
                </a:solidFill>
                <a:latin typeface="Calibri"/>
                <a:ea typeface="Calibri"/>
                <a:cs typeface="Calibri"/>
                <a:sym typeface="Calibri"/>
              </a:rPr>
              <a:t>NBN </a:t>
            </a:r>
            <a:r>
              <a:rPr lang="en-US" sz="900" b="1" dirty="0" err="1">
                <a:solidFill>
                  <a:srgbClr val="999999"/>
                </a:solidFill>
                <a:latin typeface="Calibri"/>
                <a:ea typeface="Calibri"/>
                <a:cs typeface="Calibri"/>
                <a:sym typeface="Calibri"/>
              </a:rPr>
              <a:t>Sinhgad</a:t>
            </a:r>
            <a:r>
              <a:rPr lang="en-US" sz="900" b="1" dirty="0">
                <a:solidFill>
                  <a:srgbClr val="999999"/>
                </a:solidFill>
                <a:latin typeface="Calibri"/>
                <a:ea typeface="Calibri"/>
                <a:cs typeface="Calibri"/>
                <a:sym typeface="Calibri"/>
              </a:rPr>
              <a:t> Technical Institute Campus</a:t>
            </a:r>
          </a:p>
          <a:p>
            <a:pPr lvl="0" algn="ctr"/>
            <a:r>
              <a:rPr lang="en-US" sz="900" b="1" dirty="0">
                <a:solidFill>
                  <a:srgbClr val="999999"/>
                </a:solidFill>
                <a:latin typeface="Calibri"/>
                <a:ea typeface="Calibri"/>
                <a:cs typeface="Calibri"/>
                <a:sym typeface="Calibri"/>
              </a:rPr>
              <a:t>2023-2024 Sem VII</a:t>
            </a:r>
          </a:p>
        </p:txBody>
      </p:sp>
      <p:sp>
        <p:nvSpPr>
          <p:cNvPr id="5" name="Google Shape;134;p13"/>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a:t>
            </a:r>
            <a:endParaRPr sz="1200" b="1" dirty="0">
              <a:solidFill>
                <a:srgbClr val="99999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644" y="440012"/>
            <a:ext cx="7685458" cy="962527"/>
          </a:xfrm>
        </p:spPr>
        <p:txBody>
          <a:bodyPr/>
          <a:lstStyle/>
          <a:p>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References </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53644" y="1223783"/>
            <a:ext cx="7595579" cy="2795555"/>
          </a:xfrm>
        </p:spPr>
        <p:txBody>
          <a:bodyPr/>
          <a:lstStyle/>
          <a:p>
            <a:pPr marL="146050" indent="0" algn="just">
              <a:buNone/>
            </a:pPr>
            <a:r>
              <a:rPr lang="en-IN" sz="1200" dirty="0">
                <a:latin typeface="Times New Roman" panose="02020603050405020304" pitchFamily="18" charset="0"/>
                <a:cs typeface="Times New Roman" panose="02020603050405020304" pitchFamily="18" charset="0"/>
              </a:rPr>
              <a:t>[1] Gunther </a:t>
            </a:r>
            <a:r>
              <a:rPr lang="en-IN" sz="1200" dirty="0" err="1">
                <a:latin typeface="Times New Roman" panose="02020603050405020304" pitchFamily="18" charset="0"/>
                <a:cs typeface="Times New Roman" panose="02020603050405020304" pitchFamily="18" charset="0"/>
              </a:rPr>
              <a:t>Eysenbach</a:t>
            </a:r>
            <a:r>
              <a:rPr lang="en-IN" sz="1200" dirty="0">
                <a:latin typeface="Times New Roman" panose="02020603050405020304" pitchFamily="18" charset="0"/>
                <a:cs typeface="Times New Roman" panose="02020603050405020304" pitchFamily="18" charset="0"/>
              </a:rPr>
              <a:t> “Web-Based Medical Appointment Systems”, J Med Internet Res. 2020</a:t>
            </a:r>
            <a:r>
              <a:rPr lang="en-IN" sz="1200" dirty="0" smtClean="0">
                <a:latin typeface="Times New Roman" panose="02020603050405020304" pitchFamily="18" charset="0"/>
                <a:cs typeface="Times New Roman" panose="02020603050405020304" pitchFamily="18" charset="0"/>
              </a:rPr>
              <a:t>.</a:t>
            </a:r>
          </a:p>
          <a:p>
            <a:pPr marL="146050" indent="0" algn="just">
              <a:buNone/>
            </a:pPr>
            <a:endParaRPr lang="en-IN" sz="1200" dirty="0">
              <a:latin typeface="Times New Roman" panose="02020603050405020304" pitchFamily="18" charset="0"/>
              <a:cs typeface="Times New Roman" panose="02020603050405020304" pitchFamily="18" charset="0"/>
            </a:endParaRPr>
          </a:p>
          <a:p>
            <a:pPr marL="146050" indent="0" algn="just">
              <a:buNone/>
            </a:pPr>
            <a:r>
              <a:rPr lang="en-IN" sz="1200" dirty="0">
                <a:latin typeface="Times New Roman" panose="02020603050405020304" pitchFamily="18" charset="0"/>
                <a:cs typeface="Times New Roman" panose="02020603050405020304" pitchFamily="18" charset="0"/>
              </a:rPr>
              <a:t>[2] Arthur </a:t>
            </a:r>
            <a:r>
              <a:rPr lang="en-IN" sz="1200" dirty="0" err="1">
                <a:latin typeface="Times New Roman" panose="02020603050405020304" pitchFamily="18" charset="0"/>
                <a:cs typeface="Times New Roman" panose="02020603050405020304" pitchFamily="18" charset="0"/>
              </a:rPr>
              <a:t>Hylton</a:t>
            </a:r>
            <a:r>
              <a:rPr lang="en-IN" sz="1200" dirty="0">
                <a:latin typeface="Times New Roman" panose="02020603050405020304" pitchFamily="18" charset="0"/>
                <a:cs typeface="Times New Roman" panose="02020603050405020304" pitchFamily="18" charset="0"/>
              </a:rPr>
              <a:t> III and Suresh </a:t>
            </a:r>
            <a:r>
              <a:rPr lang="en-IN" sz="1200" dirty="0" err="1">
                <a:latin typeface="Times New Roman" panose="02020603050405020304" pitchFamily="18" charset="0"/>
                <a:cs typeface="Times New Roman" panose="02020603050405020304" pitchFamily="18" charset="0"/>
              </a:rPr>
              <a:t>Sankaranarayanan</a:t>
            </a:r>
            <a:r>
              <a:rPr lang="en-IN" sz="1200" dirty="0">
                <a:latin typeface="Times New Roman" panose="02020603050405020304" pitchFamily="18" charset="0"/>
                <a:cs typeface="Times New Roman" panose="02020603050405020304" pitchFamily="18" charset="0"/>
              </a:rPr>
              <a:t> “Application of Intelligent Agents in Hospital </a:t>
            </a:r>
            <a:r>
              <a:rPr lang="en-IN" sz="1200" dirty="0" smtClean="0">
                <a:latin typeface="Times New Roman" panose="02020603050405020304" pitchFamily="18" charset="0"/>
                <a:cs typeface="Times New Roman" panose="02020603050405020304" pitchFamily="18" charset="0"/>
              </a:rPr>
              <a:t>Appointment Scheduling     </a:t>
            </a:r>
            <a:r>
              <a:rPr lang="en-IN" sz="1200" dirty="0">
                <a:latin typeface="Times New Roman" panose="02020603050405020304" pitchFamily="18" charset="0"/>
                <a:cs typeface="Times New Roman" panose="02020603050405020304" pitchFamily="18" charset="0"/>
              </a:rPr>
              <a:t>System”, International Journal of Computer Theory and Engineering, Vol. 4, No. 4, August 2020</a:t>
            </a:r>
            <a:r>
              <a:rPr lang="en-IN" sz="1200" dirty="0" smtClean="0">
                <a:latin typeface="Times New Roman" panose="02020603050405020304" pitchFamily="18" charset="0"/>
                <a:cs typeface="Times New Roman" panose="02020603050405020304" pitchFamily="18" charset="0"/>
              </a:rPr>
              <a:t>.</a:t>
            </a:r>
          </a:p>
          <a:p>
            <a:pPr marL="146050" indent="0" algn="just">
              <a:buNone/>
            </a:pPr>
            <a:endParaRPr lang="en-IN" sz="1200" dirty="0">
              <a:latin typeface="Times New Roman" panose="02020603050405020304" pitchFamily="18" charset="0"/>
              <a:cs typeface="Times New Roman" panose="02020603050405020304" pitchFamily="18" charset="0"/>
            </a:endParaRPr>
          </a:p>
          <a:p>
            <a:pPr marL="146050" indent="0" algn="just">
              <a:buNone/>
            </a:pPr>
            <a:r>
              <a:rPr lang="en-IN" sz="1200" dirty="0">
                <a:latin typeface="Times New Roman" panose="02020603050405020304" pitchFamily="18" charset="0"/>
                <a:cs typeface="Times New Roman" panose="02020603050405020304" pitchFamily="18" charset="0"/>
              </a:rPr>
              <a:t>[3] S. Sri </a:t>
            </a:r>
            <a:r>
              <a:rPr lang="en-IN" sz="1200" dirty="0" err="1">
                <a:latin typeface="Times New Roman" panose="02020603050405020304" pitchFamily="18" charset="0"/>
                <a:cs typeface="Times New Roman" panose="02020603050405020304" pitchFamily="18" charset="0"/>
              </a:rPr>
              <a:t>Gowthem</a:t>
            </a:r>
            <a:r>
              <a:rPr lang="en-IN" sz="1200" dirty="0">
                <a:latin typeface="Times New Roman" panose="02020603050405020304" pitchFamily="18" charset="0"/>
                <a:cs typeface="Times New Roman" panose="02020603050405020304" pitchFamily="18" charset="0"/>
              </a:rPr>
              <a:t>, K.P. </a:t>
            </a:r>
            <a:r>
              <a:rPr lang="en-IN" sz="1200" dirty="0" err="1">
                <a:latin typeface="Times New Roman" panose="02020603050405020304" pitchFamily="18" charset="0"/>
                <a:cs typeface="Times New Roman" panose="02020603050405020304" pitchFamily="18" charset="0"/>
              </a:rPr>
              <a:t>Kaliyamurthie</a:t>
            </a:r>
            <a:r>
              <a:rPr lang="en-IN" sz="1200" dirty="0">
                <a:latin typeface="Times New Roman" panose="02020603050405020304" pitchFamily="18" charset="0"/>
                <a:cs typeface="Times New Roman" panose="02020603050405020304" pitchFamily="18" charset="0"/>
              </a:rPr>
              <a:t> “Smart Appointment Reservation System”, International Journal of Innovative Research in Science, Engineering and Technology Vol. 4, Issue 6, June 2020</a:t>
            </a:r>
            <a:r>
              <a:rPr lang="en-IN" sz="1200" dirty="0" smtClean="0">
                <a:latin typeface="Times New Roman" panose="02020603050405020304" pitchFamily="18" charset="0"/>
                <a:cs typeface="Times New Roman" panose="02020603050405020304" pitchFamily="18" charset="0"/>
              </a:rPr>
              <a:t>.</a:t>
            </a:r>
          </a:p>
          <a:p>
            <a:pPr marL="146050" indent="0" algn="just">
              <a:buNone/>
            </a:pPr>
            <a:endParaRPr lang="en-IN" sz="1200" dirty="0">
              <a:latin typeface="Times New Roman" panose="02020603050405020304" pitchFamily="18" charset="0"/>
              <a:cs typeface="Times New Roman" panose="02020603050405020304" pitchFamily="18" charset="0"/>
            </a:endParaRPr>
          </a:p>
          <a:p>
            <a:pPr marL="146050" indent="0" algn="just">
              <a:buNone/>
            </a:pPr>
            <a:r>
              <a:rPr lang="en-IN" sz="1200" dirty="0">
                <a:latin typeface="Times New Roman" panose="02020603050405020304" pitchFamily="18" charset="0"/>
                <a:cs typeface="Times New Roman" panose="02020603050405020304" pitchFamily="18" charset="0"/>
              </a:rPr>
              <a:t>[4] </a:t>
            </a:r>
            <a:r>
              <a:rPr lang="en-IN" sz="1200" dirty="0" err="1">
                <a:latin typeface="Times New Roman" panose="02020603050405020304" pitchFamily="18" charset="0"/>
                <a:cs typeface="Times New Roman" panose="02020603050405020304" pitchFamily="18" charset="0"/>
              </a:rPr>
              <a:t>Shelar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Pooja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Hande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Nilima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Dhamak</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Prajakta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Hingane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Nisha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Jadhav</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Vinayak</a:t>
            </a:r>
            <a:r>
              <a:rPr lang="en-IN" sz="1200" dirty="0">
                <a:latin typeface="Times New Roman" panose="02020603050405020304" pitchFamily="18" charset="0"/>
                <a:cs typeface="Times New Roman" panose="02020603050405020304" pitchFamily="18" charset="0"/>
              </a:rPr>
              <a:t> “SMART APPOINTMENT  GENERATION FOR </a:t>
            </a:r>
            <a:r>
              <a:rPr lang="en-IN" sz="1200" dirty="0" err="1">
                <a:latin typeface="Times New Roman" panose="02020603050405020304" pitchFamily="18" charset="0"/>
                <a:cs typeface="Times New Roman" panose="02020603050405020304" pitchFamily="18" charset="0"/>
              </a:rPr>
              <a:t>PATIENT”,International</a:t>
            </a:r>
            <a:r>
              <a:rPr lang="en-IN" sz="1200" dirty="0">
                <a:latin typeface="Times New Roman" panose="02020603050405020304" pitchFamily="18" charset="0"/>
                <a:cs typeface="Times New Roman" panose="02020603050405020304" pitchFamily="18" charset="0"/>
              </a:rPr>
              <a:t> Journal of Advance Engineering and Research Development, Technophilia-2019</a:t>
            </a:r>
            <a:r>
              <a:rPr lang="en-IN" sz="1200" dirty="0" smtClean="0">
                <a:latin typeface="Times New Roman" panose="02020603050405020304" pitchFamily="18" charset="0"/>
                <a:cs typeface="Times New Roman" panose="02020603050405020304" pitchFamily="18" charset="0"/>
              </a:rPr>
              <a:t>.</a:t>
            </a:r>
          </a:p>
          <a:p>
            <a:pPr marL="146050" indent="0" algn="just">
              <a:buNone/>
            </a:pPr>
            <a:endParaRPr lang="en-IN" sz="1200" dirty="0">
              <a:latin typeface="Times New Roman" panose="02020603050405020304" pitchFamily="18" charset="0"/>
              <a:cs typeface="Times New Roman" panose="02020603050405020304" pitchFamily="18" charset="0"/>
            </a:endParaRPr>
          </a:p>
          <a:p>
            <a:pPr marL="146050" indent="0" algn="just">
              <a:buNone/>
            </a:pPr>
            <a:r>
              <a:rPr lang="en-IN" sz="1200" dirty="0">
                <a:latin typeface="Times New Roman" panose="02020603050405020304" pitchFamily="18" charset="0"/>
                <a:cs typeface="Times New Roman" panose="02020603050405020304" pitchFamily="18" charset="0"/>
              </a:rPr>
              <a:t>[5] </a:t>
            </a:r>
            <a:r>
              <a:rPr lang="en-IN" sz="1200" dirty="0" err="1">
                <a:latin typeface="Times New Roman" panose="02020603050405020304" pitchFamily="18" charset="0"/>
                <a:cs typeface="Times New Roman" panose="02020603050405020304" pitchFamily="18" charset="0"/>
              </a:rPr>
              <a:t>Chutisant</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Kerdvibulvech</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Nwe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ni</a:t>
            </a:r>
            <a:r>
              <a:rPr lang="en-IN" sz="1200" dirty="0">
                <a:latin typeface="Times New Roman" panose="02020603050405020304" pitchFamily="18" charset="0"/>
                <a:cs typeface="Times New Roman" panose="02020603050405020304" pitchFamily="18" charset="0"/>
              </a:rPr>
              <a:t> win ,2021,the dentist online reservation system design and implementation web based application and database management system project international conference on education technology and computer (icetc2021) IPCSIT VOL.43 (2021) IACSIT press, Singapore.</a:t>
            </a:r>
          </a:p>
          <a:p>
            <a:pPr algn="just"/>
            <a:endParaRPr lang="en-IN" dirty="0"/>
          </a:p>
        </p:txBody>
      </p:sp>
    </p:spTree>
    <p:extLst>
      <p:ext uri="{BB962C8B-B14F-4D97-AF65-F5344CB8AC3E}">
        <p14:creationId xmlns:p14="http://schemas.microsoft.com/office/powerpoint/2010/main" val="1667242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buNone/>
            </a:pPr>
            <a:r>
              <a:rPr lang="en-IN" sz="4800" dirty="0">
                <a:solidFill>
                  <a:srgbClr val="C00000"/>
                </a:solidFill>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680425" y="364581"/>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dirty="0">
                <a:latin typeface="Times New Roman" panose="02020603050405020304" pitchFamily="18" charset="0"/>
                <a:cs typeface="Times New Roman" panose="02020603050405020304" pitchFamily="18" charset="0"/>
              </a:rPr>
              <a:t>Index</a:t>
            </a:r>
            <a:endParaRPr sz="2800" b="1" dirty="0">
              <a:latin typeface="Times New Roman" panose="02020603050405020304" pitchFamily="18" charset="0"/>
              <a:cs typeface="Times New Roman" panose="02020603050405020304" pitchFamily="18" charset="0"/>
            </a:endParaRPr>
          </a:p>
        </p:txBody>
      </p:sp>
      <p:sp>
        <p:nvSpPr>
          <p:cNvPr id="150" name="Google Shape;150;p15"/>
          <p:cNvSpPr txBox="1">
            <a:spLocks noGrp="1"/>
          </p:cNvSpPr>
          <p:nvPr>
            <p:ph type="body" idx="1"/>
          </p:nvPr>
        </p:nvSpPr>
        <p:spPr>
          <a:xfrm>
            <a:off x="680425" y="956600"/>
            <a:ext cx="7505700" cy="3054567"/>
          </a:xfrm>
          <a:prstGeom prst="rect">
            <a:avLst/>
          </a:prstGeom>
        </p:spPr>
        <p:txBody>
          <a:bodyPr spcFirstLastPara="1" wrap="square" lIns="91425" tIns="91425" rIns="91425" bIns="91425" anchor="t" anchorCtr="0">
            <a:noAutofit/>
          </a:bodyPr>
          <a:lstStyle/>
          <a:p>
            <a:pPr marL="488950" indent="-342900">
              <a:buFont typeface="+mj-lt"/>
              <a:buAutoNum type="romanLcPeriod"/>
              <a:defRPr/>
            </a:pPr>
            <a:r>
              <a:rPr lang="en-IN" sz="1200" dirty="0">
                <a:latin typeface="Times New Roman" panose="02020603050405020304" pitchFamily="18" charset="0"/>
                <a:cs typeface="Times New Roman" panose="02020603050405020304" pitchFamily="18" charset="0"/>
              </a:rPr>
              <a:t>Introduction</a:t>
            </a:r>
          </a:p>
          <a:p>
            <a:pPr marL="488950" indent="-342900">
              <a:buFont typeface="+mj-lt"/>
              <a:buAutoNum type="romanLcPeriod"/>
              <a:defRPr/>
            </a:pPr>
            <a:r>
              <a:rPr lang="en-IN" sz="1200" dirty="0" smtClean="0">
                <a:latin typeface="Times New Roman" panose="02020603050405020304" pitchFamily="18" charset="0"/>
                <a:cs typeface="Times New Roman" panose="02020603050405020304" pitchFamily="18" charset="0"/>
              </a:rPr>
              <a:t>Problem Statement and Objectives</a:t>
            </a:r>
          </a:p>
          <a:p>
            <a:pPr marL="488950" indent="-342900">
              <a:buFont typeface="+mj-lt"/>
              <a:buAutoNum type="romanLcPeriod"/>
              <a:defRPr/>
            </a:pPr>
            <a:r>
              <a:rPr lang="en-IN" sz="1200" dirty="0" smtClean="0">
                <a:latin typeface="Times New Roman" panose="02020603050405020304" pitchFamily="18" charset="0"/>
                <a:cs typeface="Times New Roman" panose="02020603050405020304" pitchFamily="18" charset="0"/>
              </a:rPr>
              <a:t>Summary of Literature </a:t>
            </a:r>
            <a:r>
              <a:rPr lang="en-IN" sz="1200" dirty="0">
                <a:latin typeface="Times New Roman" panose="02020603050405020304" pitchFamily="18" charset="0"/>
                <a:cs typeface="Times New Roman" panose="02020603050405020304" pitchFamily="18" charset="0"/>
              </a:rPr>
              <a:t>Survey </a:t>
            </a:r>
            <a:endParaRPr lang="en-IN" sz="1200" dirty="0" smtClean="0">
              <a:latin typeface="Times New Roman" panose="02020603050405020304" pitchFamily="18" charset="0"/>
              <a:cs typeface="Times New Roman" panose="02020603050405020304" pitchFamily="18" charset="0"/>
            </a:endParaRPr>
          </a:p>
          <a:p>
            <a:pPr marL="488950" indent="-342900">
              <a:buFont typeface="+mj-lt"/>
              <a:buAutoNum type="romanLcPeriod"/>
              <a:defRPr/>
            </a:pPr>
            <a:r>
              <a:rPr lang="en-US" sz="1200" dirty="0" smtClean="0">
                <a:latin typeface="Times New Roman" panose="02020603050405020304" pitchFamily="18" charset="0"/>
                <a:cs typeface="Times New Roman" panose="02020603050405020304" pitchFamily="18" charset="0"/>
              </a:rPr>
              <a:t>Methodology Proposed</a:t>
            </a:r>
          </a:p>
          <a:p>
            <a:pPr marL="488950" indent="-342900">
              <a:buFont typeface="+mj-lt"/>
              <a:buAutoNum type="romanLcPeriod"/>
              <a:defRPr/>
            </a:pPr>
            <a:r>
              <a:rPr lang="en-US" sz="1200" dirty="0" smtClean="0">
                <a:latin typeface="Times New Roman" panose="02020603050405020304" pitchFamily="18" charset="0"/>
                <a:cs typeface="Times New Roman" panose="02020603050405020304" pitchFamily="18" charset="0"/>
              </a:rPr>
              <a:t>Algorithms</a:t>
            </a:r>
          </a:p>
          <a:p>
            <a:pPr marL="488950" indent="-342900">
              <a:buFont typeface="+mj-lt"/>
              <a:buAutoNum type="romanLcPeriod"/>
              <a:defRPr/>
            </a:pPr>
            <a:r>
              <a:rPr lang="en-US" sz="1200" dirty="0" smtClean="0">
                <a:latin typeface="Times New Roman" panose="02020603050405020304" pitchFamily="18" charset="0"/>
                <a:cs typeface="Times New Roman" panose="02020603050405020304" pitchFamily="18" charset="0"/>
              </a:rPr>
              <a:t>Advantages and Disadvantages</a:t>
            </a:r>
          </a:p>
          <a:p>
            <a:pPr marL="488950" indent="-342900">
              <a:buFont typeface="+mj-lt"/>
              <a:buAutoNum type="romanLcPeriod"/>
              <a:defRPr/>
            </a:pPr>
            <a:r>
              <a:rPr lang="en-US" sz="1200" dirty="0" smtClean="0">
                <a:latin typeface="Times New Roman" panose="02020603050405020304" pitchFamily="18" charset="0"/>
                <a:cs typeface="Times New Roman" panose="02020603050405020304" pitchFamily="18" charset="0"/>
              </a:rPr>
              <a:t>Result and Discussion</a:t>
            </a:r>
            <a:endParaRPr lang="en-IN" sz="1200" dirty="0" smtClean="0">
              <a:latin typeface="Times New Roman" panose="02020603050405020304" pitchFamily="18" charset="0"/>
              <a:cs typeface="Times New Roman" panose="02020603050405020304" pitchFamily="18" charset="0"/>
            </a:endParaRPr>
          </a:p>
          <a:p>
            <a:pPr marL="488950" indent="-342900">
              <a:buFont typeface="+mj-lt"/>
              <a:buAutoNum type="romanLcPeriod"/>
              <a:defRPr/>
            </a:pPr>
            <a:r>
              <a:rPr lang="en-IN" sz="1200" dirty="0" smtClean="0">
                <a:latin typeface="Times New Roman" panose="02020603050405020304" pitchFamily="18" charset="0"/>
                <a:cs typeface="Times New Roman" panose="02020603050405020304" pitchFamily="18" charset="0"/>
              </a:rPr>
              <a:t>Conclusion</a:t>
            </a:r>
          </a:p>
          <a:p>
            <a:pPr marL="488950" indent="-342900">
              <a:buFont typeface="+mj-lt"/>
              <a:buAutoNum type="romanLcPeriod"/>
              <a:defRPr/>
            </a:pPr>
            <a:r>
              <a:rPr lang="en-US" sz="1200" dirty="0" smtClean="0">
                <a:latin typeface="Times New Roman" panose="02020603050405020304" pitchFamily="18" charset="0"/>
                <a:cs typeface="Times New Roman" panose="02020603050405020304" pitchFamily="18" charset="0"/>
              </a:rPr>
              <a:t>References</a:t>
            </a:r>
            <a:endParaRPr lang="en-IN" sz="1200"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sz="1800" dirty="0"/>
          </a:p>
        </p:txBody>
      </p:sp>
      <p:sp>
        <p:nvSpPr>
          <p:cNvPr id="152" name="Google Shape;152;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Nunito"/>
                <a:ea typeface="Nunito"/>
                <a:cs typeface="Nunito"/>
                <a:sym typeface="Nunito"/>
              </a:rPr>
              <a:pPr marL="0" lvl="0" indent="0" algn="r" rtl="0">
                <a:spcBef>
                  <a:spcPts val="0"/>
                </a:spcBef>
                <a:spcAft>
                  <a:spcPts val="0"/>
                </a:spcAft>
                <a:buNone/>
              </a:pPr>
              <a:t>2</a:t>
            </a:fld>
            <a:endParaRPr dirty="0">
              <a:latin typeface="Nunito"/>
              <a:ea typeface="Nunito"/>
              <a:cs typeface="Nunito"/>
              <a:sym typeface="Nunito"/>
            </a:endParaRPr>
          </a:p>
        </p:txBody>
      </p:sp>
      <p:pic>
        <p:nvPicPr>
          <p:cNvPr id="151" name="Google Shape;151;p15"/>
          <p:cNvPicPr preferRelativeResize="0"/>
          <p:nvPr/>
        </p:nvPicPr>
        <p:blipFill>
          <a:blip r:embed="rId3">
            <a:alphaModFix/>
          </a:blip>
          <a:stretch>
            <a:fillRect/>
          </a:stretch>
        </p:blipFill>
        <p:spPr>
          <a:xfrm>
            <a:off x="209760" y="219774"/>
            <a:ext cx="895815" cy="602175"/>
          </a:xfrm>
          <a:prstGeom prst="rect">
            <a:avLst/>
          </a:prstGeom>
          <a:noFill/>
          <a:ln>
            <a:noFill/>
          </a:ln>
        </p:spPr>
      </p:pic>
      <p:sp>
        <p:nvSpPr>
          <p:cNvPr id="153" name="Google Shape;153;p15"/>
          <p:cNvSpPr txBox="1"/>
          <p:nvPr/>
        </p:nvSpPr>
        <p:spPr>
          <a:xfrm>
            <a:off x="227250" y="4582525"/>
            <a:ext cx="8689500" cy="3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b="1" dirty="0">
                <a:solidFill>
                  <a:srgbClr val="999999"/>
                </a:solidFill>
                <a:latin typeface="Calibri"/>
                <a:ea typeface="Calibri"/>
                <a:cs typeface="Calibri"/>
                <a:sym typeface="Calibri"/>
              </a:rPr>
              <a:t>NBN </a:t>
            </a:r>
            <a:r>
              <a:rPr lang="en-GB" sz="900" b="1" dirty="0" err="1">
                <a:solidFill>
                  <a:srgbClr val="999999"/>
                </a:solidFill>
                <a:latin typeface="Calibri"/>
                <a:ea typeface="Calibri"/>
                <a:cs typeface="Calibri"/>
                <a:sym typeface="Calibri"/>
              </a:rPr>
              <a:t>Sinhgad</a:t>
            </a:r>
            <a:r>
              <a:rPr lang="en-GB" sz="900" b="1" dirty="0">
                <a:solidFill>
                  <a:srgbClr val="999999"/>
                </a:solidFill>
                <a:latin typeface="Calibri"/>
                <a:ea typeface="Calibri"/>
                <a:cs typeface="Calibri"/>
                <a:sym typeface="Calibri"/>
              </a:rPr>
              <a:t> Technical Institute Campus</a:t>
            </a:r>
          </a:p>
          <a:p>
            <a:pPr marL="0" lvl="0" indent="0" algn="ctr" rtl="0">
              <a:spcBef>
                <a:spcPts val="0"/>
              </a:spcBef>
              <a:spcAft>
                <a:spcPts val="0"/>
              </a:spcAft>
              <a:buNone/>
            </a:pPr>
            <a:r>
              <a:rPr lang="en-GB" sz="900" b="1" dirty="0">
                <a:solidFill>
                  <a:srgbClr val="999999"/>
                </a:solidFill>
                <a:latin typeface="Calibri"/>
                <a:ea typeface="Calibri"/>
                <a:cs typeface="Calibri"/>
                <a:sym typeface="Calibri"/>
              </a:rPr>
              <a:t>2023-2024Sem VII</a:t>
            </a:r>
            <a:endParaRPr sz="900" b="1" dirty="0">
              <a:solidFill>
                <a:srgbClr val="999999"/>
              </a:solidFill>
              <a:latin typeface="Calibri"/>
              <a:ea typeface="Calibri"/>
              <a:cs typeface="Calibri"/>
              <a:sym typeface="Calibri"/>
            </a:endParaRPr>
          </a:p>
        </p:txBody>
      </p:sp>
      <p:sp>
        <p:nvSpPr>
          <p:cNvPr id="154" name="Google Shape;154;p15"/>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a:t>
            </a:r>
            <a:endParaRPr sz="1200" b="1" dirty="0">
              <a:solidFill>
                <a:srgbClr val="99999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256" y="256033"/>
            <a:ext cx="7800594" cy="740870"/>
          </a:xfrm>
        </p:spPr>
        <p:txBody>
          <a:bodyPr/>
          <a:lstStyle/>
          <a:p>
            <a:pPr algn="ctr"/>
            <a:r>
              <a:rPr lang="en-US" sz="2800" b="1" dirty="0" smtClean="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4048" y="996904"/>
            <a:ext cx="7940802" cy="3884480"/>
          </a:xfrm>
        </p:spPr>
        <p:txBody>
          <a:bodyPr/>
          <a:lstStyle/>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Today is the era of digital technology and the development of technology. The rise of the INTERNET gives a boost in the digital field and India is also accepting it and runs many movements like digital India, UPI money transfer, and many more.</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The growth of internet users is increasing day by day and we are well aware of the advantage of the internet. At present, many people run their businesses without any physical setup of their business like digital marketing agency, digital marketing, and  many more. There are various types of online websites available, ranging from online E-commerce websites (AMAZON), online trip booking websites (MAKE MY TRIP), online food delivery systems (ZOMATO).</a:t>
            </a:r>
          </a:p>
          <a:p>
            <a:pPr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On the other hand, the grooming and beauty business are experiencing growth in the coming year. A beauty salon is an establishment dealing with cosmetic treatments for men and women. Other variations of this type of business include hair salons and spas. Using this platform user can view all the salons which are partner with our salon management system and also view their services.</a:t>
            </a:r>
          </a:p>
          <a:p>
            <a:endParaRPr lang="en-IN"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96" y="311881"/>
            <a:ext cx="7648194" cy="1391768"/>
          </a:xfrm>
        </p:spPr>
        <p:txBody>
          <a:bodyPr/>
          <a:lstStyle/>
          <a:p>
            <a:r>
              <a:rPr lang="en-US" dirty="0"/>
              <a:t>                              </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0643" y="818147"/>
            <a:ext cx="7482685" cy="2791177"/>
          </a:xfrm>
        </p:spPr>
        <p:txBody>
          <a:bodyPr/>
          <a:lstStyle/>
          <a:p>
            <a:pPr marL="0" indent="0" algn="just">
              <a:lnSpc>
                <a:spcPct val="150000"/>
              </a:lnSpc>
              <a:buNone/>
            </a:pPr>
            <a:r>
              <a:rPr lang="en-US" sz="2800" b="1" dirty="0" smtClean="0">
                <a:latin typeface="Times New Roman" panose="02020603050405020304" pitchFamily="18" charset="0"/>
                <a:cs typeface="Times New Roman" panose="02020603050405020304" pitchFamily="18" charset="0"/>
              </a:rPr>
              <a:t>		     </a:t>
            </a:r>
            <a:r>
              <a:rPr lang="en-US" sz="2800" b="1" dirty="0">
                <a:solidFill>
                  <a:schemeClr val="tx2"/>
                </a:solidFill>
                <a:latin typeface="Times New Roman" panose="02020603050405020304" pitchFamily="18" charset="0"/>
                <a:ea typeface="+mj-ea"/>
                <a:cs typeface="Times New Roman" panose="02020603050405020304" pitchFamily="18" charset="0"/>
              </a:rPr>
              <a:t>Problem Statement</a:t>
            </a:r>
          </a:p>
          <a:p>
            <a:pPr marL="0" indent="0" algn="just">
              <a:lnSpc>
                <a:spcPct val="150000"/>
              </a:lnSpc>
              <a:buNone/>
            </a:pP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existing manual or outdated </a:t>
            </a:r>
            <a:r>
              <a:rPr lang="en-US" sz="1200" dirty="0" smtClean="0">
                <a:latin typeface="Times New Roman" panose="02020603050405020304" pitchFamily="18" charset="0"/>
                <a:cs typeface="Times New Roman" panose="02020603050405020304" pitchFamily="18" charset="0"/>
              </a:rPr>
              <a:t>systems </a:t>
            </a:r>
            <a:r>
              <a:rPr lang="en-US" sz="1200" dirty="0">
                <a:latin typeface="Times New Roman" panose="02020603050405020304" pitchFamily="18" charset="0"/>
                <a:cs typeface="Times New Roman" panose="02020603050405020304" pitchFamily="18" charset="0"/>
              </a:rPr>
              <a:t>used by salons are not efficient and user-friendly. Salon staff often struggle with managing appointments, keeping track of customer preferences, and ensuring timely service delivery. Customers also face challenges in booking appointments conveniently, rescheduling, or canceling them.</a:t>
            </a:r>
          </a:p>
          <a:p>
            <a:pPr marL="0" indent="0" algn="just">
              <a:lnSpc>
                <a:spcPct val="150000"/>
              </a:lnSpc>
              <a:buNone/>
            </a:pPr>
            <a:r>
              <a:rPr lang="en-US" sz="2800" b="1" dirty="0" smtClean="0">
                <a:latin typeface="Times New Roman" panose="02020603050405020304" pitchFamily="18" charset="0"/>
                <a:cs typeface="Times New Roman" panose="02020603050405020304" pitchFamily="18" charset="0"/>
              </a:rPr>
              <a:t> 			</a:t>
            </a:r>
          </a:p>
          <a:p>
            <a:pPr marL="342900" indent="-342900" algn="just">
              <a:lnSpc>
                <a:spcPct val="150000"/>
              </a:lnSpc>
              <a:buAutoNum type="romanUcPeriod"/>
            </a:pPr>
            <a:endParaRPr lang="en-US" sz="1200" dirty="0">
              <a:latin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55167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latin typeface="Times New Roman" panose="02020603050405020304" pitchFamily="18" charset="0"/>
                <a:cs typeface="Times New Roman" panose="02020603050405020304" pitchFamily="18" charset="0"/>
              </a:rPr>
              <a:t>Objective</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3768" y="1643170"/>
            <a:ext cx="7651082" cy="2795555"/>
          </a:xfrm>
        </p:spPr>
        <p:txBody>
          <a:bodyPr/>
          <a:lstStyle/>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create an engaging and seamless user experience, to provide features such as real-time availability of salon services, personalized recommendations, and easy online payment options</a:t>
            </a:r>
            <a:r>
              <a:rPr lang="en-US" sz="1200" dirty="0" smtClean="0">
                <a:latin typeface="Times New Roman" panose="02020603050405020304" pitchFamily="18" charset="0"/>
                <a:cs typeface="Times New Roman" panose="02020603050405020304" pitchFamily="18" charset="0"/>
              </a:rPr>
              <a:t>.</a:t>
            </a:r>
          </a:p>
          <a:p>
            <a:pPr marL="146050" indent="0" algn="just">
              <a:buNone/>
            </a:pPr>
            <a:endParaRPr lang="en-US" sz="1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enhance customer convenience, increase salon efficiency, and ultimately boost customer satisfaction and loyalty</a:t>
            </a:r>
            <a:r>
              <a:rPr lang="en-US" sz="1200" dirty="0" smtClean="0">
                <a:latin typeface="Times New Roman" panose="02020603050405020304" pitchFamily="18" charset="0"/>
                <a:cs typeface="Times New Roman" panose="02020603050405020304" pitchFamily="18" charset="0"/>
              </a:rPr>
              <a:t>.</a:t>
            </a:r>
          </a:p>
          <a:p>
            <a:pPr marL="146050" indent="0" algn="just">
              <a:buNone/>
            </a:pPr>
            <a:endParaRPr lang="en-US" sz="1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provide a user-friendly platform for customers to easily book appointments, view available services, and manage their salon appointments.. </a:t>
            </a:r>
            <a:endParaRPr lang="en-US" sz="1200" dirty="0" smtClean="0">
              <a:latin typeface="Times New Roman" panose="02020603050405020304" pitchFamily="18" charset="0"/>
              <a:cs typeface="Times New Roman" panose="02020603050405020304" pitchFamily="18" charset="0"/>
            </a:endParaRPr>
          </a:p>
          <a:p>
            <a:pPr marL="146050" indent="0" algn="just">
              <a:buNone/>
            </a:pPr>
            <a:endParaRPr lang="en-US" sz="1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To create a decentralized and secure platform for managing and protecting personal identity information</a:t>
            </a:r>
            <a:r>
              <a:rPr lang="en-US" sz="1200" dirty="0"/>
              <a:t>.</a:t>
            </a:r>
          </a:p>
        </p:txBody>
      </p:sp>
    </p:spTree>
    <p:extLst>
      <p:ext uri="{BB962C8B-B14F-4D97-AF65-F5344CB8AC3E}">
        <p14:creationId xmlns:p14="http://schemas.microsoft.com/office/powerpoint/2010/main" val="224001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33" y="0"/>
            <a:ext cx="7535909" cy="625033"/>
          </a:xfrm>
        </p:spPr>
        <p:txBody>
          <a:bodyPr/>
          <a:lstStyle/>
          <a:p>
            <a:pPr algn="just"/>
            <a:r>
              <a:rPr lang="en-IN" sz="3200" b="1" dirty="0">
                <a:latin typeface="Times New Roman" pitchFamily="18" charset="0"/>
                <a:cs typeface="Times New Roman" pitchFamily="18" charset="0"/>
              </a:rPr>
              <a:t>                          </a:t>
            </a:r>
            <a:r>
              <a:rPr lang="en-IN" sz="2800" b="1" dirty="0">
                <a:latin typeface="Times New Roman" pitchFamily="18" charset="0"/>
                <a:cs typeface="Times New Roman" pitchFamily="18" charset="0"/>
              </a:rPr>
              <a:t>Literature Survey</a:t>
            </a:r>
            <a:endParaRPr lang="en-US" sz="2800" b="1" dirty="0"/>
          </a:p>
        </p:txBody>
      </p:sp>
      <p:graphicFrame>
        <p:nvGraphicFramePr>
          <p:cNvPr id="7" name="Table 6"/>
          <p:cNvGraphicFramePr>
            <a:graphicFrameLocks noGrp="1"/>
          </p:cNvGraphicFramePr>
          <p:nvPr>
            <p:extLst>
              <p:ext uri="{D42A27DB-BD31-4B8C-83A1-F6EECF244321}">
                <p14:modId xmlns:p14="http://schemas.microsoft.com/office/powerpoint/2010/main" val="4154872095"/>
              </p:ext>
            </p:extLst>
          </p:nvPr>
        </p:nvGraphicFramePr>
        <p:xfrm>
          <a:off x="467513" y="625033"/>
          <a:ext cx="8266582" cy="4136609"/>
        </p:xfrm>
        <a:graphic>
          <a:graphicData uri="http://schemas.openxmlformats.org/drawingml/2006/table">
            <a:tbl>
              <a:tblPr/>
              <a:tblGrid>
                <a:gridCol w="784677">
                  <a:extLst>
                    <a:ext uri="{9D8B030D-6E8A-4147-A177-3AD203B41FA5}">
                      <a16:colId xmlns="" xmlns:a16="http://schemas.microsoft.com/office/drawing/2014/main" val="20000"/>
                    </a:ext>
                  </a:extLst>
                </a:gridCol>
                <a:gridCol w="1462950">
                  <a:extLst>
                    <a:ext uri="{9D8B030D-6E8A-4147-A177-3AD203B41FA5}">
                      <a16:colId xmlns="" xmlns:a16="http://schemas.microsoft.com/office/drawing/2014/main" val="20001"/>
                    </a:ext>
                  </a:extLst>
                </a:gridCol>
                <a:gridCol w="1978380">
                  <a:extLst>
                    <a:ext uri="{9D8B030D-6E8A-4147-A177-3AD203B41FA5}">
                      <a16:colId xmlns="" xmlns:a16="http://schemas.microsoft.com/office/drawing/2014/main" val="20002"/>
                    </a:ext>
                  </a:extLst>
                </a:gridCol>
                <a:gridCol w="4040575">
                  <a:extLst>
                    <a:ext uri="{9D8B030D-6E8A-4147-A177-3AD203B41FA5}">
                      <a16:colId xmlns="" xmlns:a16="http://schemas.microsoft.com/office/drawing/2014/main" val="20003"/>
                    </a:ext>
                  </a:extLst>
                </a:gridCol>
              </a:tblGrid>
              <a:tr h="479009">
                <a:tc>
                  <a:txBody>
                    <a:bodyPr/>
                    <a:lstStyle/>
                    <a:p>
                      <a:r>
                        <a:rPr lang="en-GB" sz="1200" dirty="0">
                          <a:latin typeface="Times New Roman" panose="02020603050405020304" pitchFamily="18" charset="0"/>
                          <a:cs typeface="Times New Roman" panose="02020603050405020304" pitchFamily="18" charset="0"/>
                        </a:rPr>
                        <a:t>Sr. No</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dirty="0">
                          <a:latin typeface="Times New Roman" panose="02020603050405020304" pitchFamily="18" charset="0"/>
                          <a:cs typeface="Times New Roman" panose="02020603050405020304" pitchFamily="18" charset="0"/>
                        </a:rPr>
                        <a:t>Paper Name</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dirty="0">
                          <a:latin typeface="Times New Roman" panose="02020603050405020304" pitchFamily="18" charset="0"/>
                          <a:cs typeface="Times New Roman" panose="02020603050405020304" pitchFamily="18" charset="0"/>
                        </a:rPr>
                        <a:t>Author Name</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dirty="0">
                          <a:latin typeface="Times New Roman" panose="02020603050405020304" pitchFamily="18" charset="0"/>
                          <a:cs typeface="Times New Roman" panose="02020603050405020304" pitchFamily="18" charset="0"/>
                        </a:rPr>
                        <a:t>Description</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397196">
                <a:tc>
                  <a:txBody>
                    <a:bodyPr/>
                    <a:lstStyle/>
                    <a:p>
                      <a:r>
                        <a:rPr lang="en-GB" sz="1200" dirty="0">
                          <a:latin typeface="Times New Roman" panose="02020603050405020304" pitchFamily="18" charset="0"/>
                          <a:cs typeface="Times New Roman" panose="02020603050405020304" pitchFamily="18" charset="0"/>
                        </a:rPr>
                        <a:t>1.</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BOOKAZOR - an Online Appointment Booking System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Akshay V and Anish Kumar 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Bookazor is an appointment booking and scheduling web-based application which is used for booking appointments in the streams of parlor, hospitals and architects within a defined geographic area. This application is streamlined in an ionic basis. It is an open source SDK for hybrid mobile application development. It provides functionalities like analytics, database, messaging, and crash reporting which helps in </a:t>
                      </a:r>
                    </a:p>
                    <a:p>
                      <a:pPr algn="just"/>
                      <a:r>
                        <a:rPr lang="en-US" sz="1200" dirty="0">
                          <a:latin typeface="Times New Roman" panose="02020603050405020304" pitchFamily="18" charset="0"/>
                          <a:cs typeface="Times New Roman" panose="02020603050405020304" pitchFamily="18" charset="0"/>
                        </a:rPr>
                        <a:t>focusing the users.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798559">
                <a:tc>
                  <a:txBody>
                    <a:bodyPr/>
                    <a:lstStyle/>
                    <a:p>
                      <a:r>
                        <a:rPr lang="en-US" sz="1200" dirty="0">
                          <a:latin typeface="Times New Roman" panose="02020603050405020304" pitchFamily="18" charset="0"/>
                          <a:cs typeface="Times New Roman" panose="02020603050405020304" pitchFamily="18"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Prototype Development For Online Reservation </a:t>
                      </a:r>
                    </a:p>
                    <a:p>
                      <a:r>
                        <a:rPr lang="en-US" sz="1200" dirty="0">
                          <a:latin typeface="Times New Roman" panose="02020603050405020304" pitchFamily="18" charset="0"/>
                          <a:cs typeface="Times New Roman" panose="02020603050405020304" pitchFamily="18" charset="0"/>
                        </a:rPr>
                        <a:t>System </a:t>
                      </a:r>
                      <a:r>
                        <a:rPr lang="en-US" sz="1200" dirty="0" smtClean="0">
                          <a:latin typeface="Times New Roman" panose="02020603050405020304" pitchFamily="18" charset="0"/>
                          <a:cs typeface="Times New Roman" panose="02020603050405020304" pitchFamily="18" charset="0"/>
                        </a:rPr>
                        <a:t>in</a:t>
                      </a:r>
                      <a:r>
                        <a:rPr lang="en-US" sz="1200" baseline="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Barbershop </a:t>
                      </a:r>
                      <a:r>
                        <a:rPr lang="en-US" sz="1200" dirty="0">
                          <a:latin typeface="Times New Roman" panose="02020603050405020304" pitchFamily="18" charset="0"/>
                          <a:cs typeface="Times New Roman" panose="02020603050405020304" pitchFamily="18" charset="0"/>
                        </a:rPr>
                        <a:t>and Salon Industry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a:latin typeface="Times New Roman" panose="02020603050405020304" pitchFamily="18" charset="0"/>
                          <a:cs typeface="Times New Roman" panose="02020603050405020304" pitchFamily="18" charset="0"/>
                        </a:rPr>
                        <a:t>Hendro Nindito,Maryani</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 The aim of this research is to analyze and design an online Barbershop and Salon reservation system that suits the needs of its users, Owners and Customers. On the other hand this system can reduce waiting time for each barbershop and salon. The methodology used to analyze system requirements is to compile a list of questions and disseminate  with online Google docs and analyze using partial correlation.The data obtained is then processed to get an overview of the need for this system to be developed. As a result of this research, the Online Reservation System is suitable for use to reduce customer waiting time.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8" name="Google Shape;153;p15"/>
          <p:cNvSpPr txBox="1"/>
          <p:nvPr/>
        </p:nvSpPr>
        <p:spPr>
          <a:xfrm>
            <a:off x="185210" y="4709587"/>
            <a:ext cx="8689500" cy="4722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b="1" dirty="0">
                <a:solidFill>
                  <a:srgbClr val="999999"/>
                </a:solidFill>
                <a:latin typeface="Calibri"/>
                <a:ea typeface="Calibri"/>
                <a:cs typeface="Calibri"/>
                <a:sym typeface="Calibri"/>
              </a:rPr>
              <a:t>NBN </a:t>
            </a:r>
            <a:r>
              <a:rPr lang="en-GB" sz="900" b="1" dirty="0" err="1">
                <a:solidFill>
                  <a:srgbClr val="999999"/>
                </a:solidFill>
                <a:latin typeface="Calibri"/>
                <a:ea typeface="Calibri"/>
                <a:cs typeface="Calibri"/>
                <a:sym typeface="Calibri"/>
              </a:rPr>
              <a:t>Sinhgad</a:t>
            </a:r>
            <a:r>
              <a:rPr lang="en-GB" sz="900" b="1" dirty="0">
                <a:solidFill>
                  <a:srgbClr val="999999"/>
                </a:solidFill>
                <a:latin typeface="Calibri"/>
                <a:ea typeface="Calibri"/>
                <a:cs typeface="Calibri"/>
                <a:sym typeface="Calibri"/>
              </a:rPr>
              <a:t> Technical Institute Campus</a:t>
            </a:r>
            <a:endParaRPr sz="900" b="1" dirty="0">
              <a:solidFill>
                <a:srgbClr val="999999"/>
              </a:solidFill>
              <a:latin typeface="Calibri"/>
              <a:ea typeface="Calibri"/>
              <a:cs typeface="Calibri"/>
              <a:sym typeface="Calibri"/>
            </a:endParaRPr>
          </a:p>
          <a:p>
            <a:pPr marL="0" lvl="0" indent="0" algn="ctr" rtl="0">
              <a:spcBef>
                <a:spcPts val="0"/>
              </a:spcBef>
              <a:spcAft>
                <a:spcPts val="0"/>
              </a:spcAft>
              <a:buNone/>
            </a:pPr>
            <a:r>
              <a:rPr lang="en-GB" sz="900" b="1" dirty="0">
                <a:solidFill>
                  <a:srgbClr val="999999"/>
                </a:solidFill>
                <a:latin typeface="Calibri"/>
                <a:ea typeface="Calibri"/>
                <a:cs typeface="Calibri"/>
                <a:sym typeface="Calibri"/>
              </a:rPr>
              <a:t>2023-2024 Sem VII</a:t>
            </a:r>
            <a:endParaRPr sz="900" b="1" dirty="0">
              <a:solidFill>
                <a:srgbClr val="999999"/>
              </a:solidFill>
              <a:latin typeface="Calibri"/>
              <a:ea typeface="Calibri"/>
              <a:cs typeface="Calibri"/>
              <a:sym typeface="Calibri"/>
            </a:endParaRPr>
          </a:p>
        </p:txBody>
      </p:sp>
      <p:sp>
        <p:nvSpPr>
          <p:cNvPr id="9" name="Google Shape;154;p15"/>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a:t>
            </a:r>
            <a:endParaRPr sz="1200" b="1" dirty="0">
              <a:solidFill>
                <a:srgbClr val="99999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8525" y="0"/>
            <a:ext cx="7960202" cy="590308"/>
          </a:xfrm>
        </p:spPr>
        <p:txBody>
          <a:bodyPr/>
          <a:lstStyle/>
          <a:p>
            <a:r>
              <a:rPr lang="en-IN" dirty="0">
                <a:latin typeface="Times New Roman" pitchFamily="18" charset="0"/>
                <a:cs typeface="Times New Roman" pitchFamily="18" charset="0"/>
              </a:rPr>
              <a:t>                             </a:t>
            </a:r>
            <a:r>
              <a:rPr lang="en-IN" sz="2800" b="1" dirty="0">
                <a:latin typeface="Times New Roman" pitchFamily="18" charset="0"/>
                <a:cs typeface="Times New Roman" pitchFamily="18" charset="0"/>
              </a:rPr>
              <a:t>Literature Survey</a:t>
            </a:r>
            <a:endParaRPr lang="en-US" sz="2800" b="1" dirty="0"/>
          </a:p>
        </p:txBody>
      </p:sp>
      <p:graphicFrame>
        <p:nvGraphicFramePr>
          <p:cNvPr id="8" name="Table 7"/>
          <p:cNvGraphicFramePr>
            <a:graphicFrameLocks noGrp="1"/>
          </p:cNvGraphicFramePr>
          <p:nvPr>
            <p:extLst>
              <p:ext uri="{D42A27DB-BD31-4B8C-83A1-F6EECF244321}">
                <p14:modId xmlns:p14="http://schemas.microsoft.com/office/powerpoint/2010/main" val="196280109"/>
              </p:ext>
            </p:extLst>
          </p:nvPr>
        </p:nvGraphicFramePr>
        <p:xfrm>
          <a:off x="370390" y="590306"/>
          <a:ext cx="8345347" cy="3798814"/>
        </p:xfrm>
        <a:graphic>
          <a:graphicData uri="http://schemas.openxmlformats.org/drawingml/2006/table">
            <a:tbl>
              <a:tblPr/>
              <a:tblGrid>
                <a:gridCol w="705595">
                  <a:extLst>
                    <a:ext uri="{9D8B030D-6E8A-4147-A177-3AD203B41FA5}">
                      <a16:colId xmlns="" xmlns:a16="http://schemas.microsoft.com/office/drawing/2014/main" val="20000"/>
                    </a:ext>
                  </a:extLst>
                </a:gridCol>
                <a:gridCol w="1823491">
                  <a:extLst>
                    <a:ext uri="{9D8B030D-6E8A-4147-A177-3AD203B41FA5}">
                      <a16:colId xmlns="" xmlns:a16="http://schemas.microsoft.com/office/drawing/2014/main" val="20001"/>
                    </a:ext>
                  </a:extLst>
                </a:gridCol>
                <a:gridCol w="1580102">
                  <a:extLst>
                    <a:ext uri="{9D8B030D-6E8A-4147-A177-3AD203B41FA5}">
                      <a16:colId xmlns="" xmlns:a16="http://schemas.microsoft.com/office/drawing/2014/main" val="20002"/>
                    </a:ext>
                  </a:extLst>
                </a:gridCol>
                <a:gridCol w="4236159">
                  <a:extLst>
                    <a:ext uri="{9D8B030D-6E8A-4147-A177-3AD203B41FA5}">
                      <a16:colId xmlns="" xmlns:a16="http://schemas.microsoft.com/office/drawing/2014/main" val="20003"/>
                    </a:ext>
                  </a:extLst>
                </a:gridCol>
              </a:tblGrid>
              <a:tr h="506974">
                <a:tc>
                  <a:txBody>
                    <a:bodyPr/>
                    <a:lstStyle/>
                    <a:p>
                      <a:r>
                        <a:rPr lang="en-GB" sz="1200" dirty="0">
                          <a:latin typeface="Times New Roman" panose="02020603050405020304" pitchFamily="18" charset="0"/>
                          <a:cs typeface="Times New Roman" panose="02020603050405020304" pitchFamily="18" charset="0"/>
                        </a:rPr>
                        <a:t>Sr. No</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dirty="0">
                          <a:latin typeface="Times New Roman" panose="02020603050405020304" pitchFamily="18" charset="0"/>
                          <a:cs typeface="Times New Roman" panose="02020603050405020304" pitchFamily="18" charset="0"/>
                        </a:rPr>
                        <a:t>Paper Name</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dirty="0">
                          <a:latin typeface="Times New Roman" panose="02020603050405020304" pitchFamily="18" charset="0"/>
                          <a:cs typeface="Times New Roman" panose="02020603050405020304" pitchFamily="18" charset="0"/>
                        </a:rPr>
                        <a:t>Author Name</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200" dirty="0">
                          <a:latin typeface="Times New Roman" panose="02020603050405020304" pitchFamily="18" charset="0"/>
                          <a:cs typeface="Times New Roman" panose="02020603050405020304" pitchFamily="18" charset="0"/>
                        </a:rPr>
                        <a:t>Description</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562244">
                <a:tc>
                  <a:txBody>
                    <a:bodyPr/>
                    <a:lstStyle/>
                    <a:p>
                      <a:r>
                        <a:rPr lang="en-GB" sz="1200" dirty="0">
                          <a:latin typeface="Times New Roman" panose="02020603050405020304" pitchFamily="18" charset="0"/>
                          <a:cs typeface="Times New Roman" panose="02020603050405020304" pitchFamily="18" charset="0"/>
                        </a:rPr>
                        <a:t>3.</a:t>
                      </a:r>
                      <a:endParaRPr lang="en-US" sz="1200" dirty="0">
                        <a:latin typeface="Times New Roman" panose="02020603050405020304" pitchFamily="18" charset="0"/>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Salon Management System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Adarsh Kumar Gulshan, Amir Khan,</a:t>
                      </a:r>
                    </a:p>
                  </a:txBody>
                  <a:tcPr marL="77526" marR="775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 A saloon management system is a website that manages the appointment scheduling functionality. This system connects users and Salon in an online platform where user can browse salon and their services. Users can also write and read reviews of the salon and its management. Salon management system helps the industry to fill this void in such a way that is on-demand, easy to use, and effective. The final product will be a functioning web application that can handleuse cases like user account registration, login/logout, appointment scheduling, writing, and reading review for specific salon.</a:t>
                      </a:r>
                    </a:p>
                  </a:txBody>
                  <a:tcPr marL="77526" marR="775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315892">
                <a:tc>
                  <a:txBody>
                    <a:bodyPr/>
                    <a:lstStyle/>
                    <a:p>
                      <a:pPr>
                        <a:buNone/>
                      </a:pPr>
                      <a:r>
                        <a:rPr lang="en-US" sz="1200" dirty="0">
                          <a:latin typeface="Times New Roman" panose="02020603050405020304" pitchFamily="18" charset="0"/>
                          <a:cs typeface="Times New Roman" panose="02020603050405020304" pitchFamily="18"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buNone/>
                      </a:pPr>
                      <a:r>
                        <a:rPr lang="en-US" sz="1200" dirty="0">
                          <a:latin typeface="Times New Roman" panose="02020603050405020304" pitchFamily="18" charset="0"/>
                          <a:cs typeface="Times New Roman" panose="02020603050405020304" pitchFamily="18" charset="0"/>
                        </a:rPr>
                        <a:t>QVID: AI based Salon Booking Application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buNone/>
                      </a:pPr>
                      <a:r>
                        <a:rPr lang="en-US" sz="1200" dirty="0">
                          <a:latin typeface="Times New Roman" panose="02020603050405020304" pitchFamily="18" charset="0"/>
                          <a:cs typeface="Times New Roman" panose="02020603050405020304" pitchFamily="18" charset="0"/>
                        </a:rPr>
                        <a:t>Asha S,Vaibhav Nair and Neeraj Sagar</a:t>
                      </a:r>
                    </a:p>
                  </a:txBody>
                  <a:tcPr marL="77526" marR="775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buNone/>
                      </a:pPr>
                      <a:r>
                        <a:rPr lang="en-US" sz="1200" dirty="0">
                          <a:latin typeface="Times New Roman" panose="02020603050405020304" pitchFamily="18" charset="0"/>
                          <a:cs typeface="Times New Roman" panose="02020603050405020304" pitchFamily="18" charset="0"/>
                        </a:rPr>
                        <a:t>The current pandemic is restricting the scope of human crowding at places which otherwise seemed to be normal. Safety of the highest order being followed, a common man now has to think twice before proceeding for the most basic of chores, like getting a haircut. The appointment booking system is a custom which has always existed in the community, butseldom used, except for the time-conscious individuals.</a:t>
                      </a:r>
                    </a:p>
                  </a:txBody>
                  <a:tcPr marL="77526" marR="775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9" name="Google Shape;153;p15"/>
          <p:cNvSpPr txBox="1"/>
          <p:nvPr/>
        </p:nvSpPr>
        <p:spPr>
          <a:xfrm>
            <a:off x="185210" y="4585861"/>
            <a:ext cx="8689500" cy="290939"/>
          </a:xfrm>
          <a:prstGeom prst="rect">
            <a:avLst/>
          </a:prstGeom>
          <a:noFill/>
          <a:ln>
            <a:noFill/>
          </a:ln>
        </p:spPr>
        <p:txBody>
          <a:bodyPr spcFirstLastPara="1" wrap="square" lIns="91425" tIns="91425" rIns="91425" bIns="91425" anchor="t" anchorCtr="0">
            <a:noAutofit/>
          </a:bodyPr>
          <a:lstStyle/>
          <a:p>
            <a:pPr lvl="0" algn="ctr"/>
            <a:r>
              <a:rPr lang="en-US" sz="900" b="1" dirty="0">
                <a:solidFill>
                  <a:srgbClr val="999999"/>
                </a:solidFill>
                <a:latin typeface="Calibri"/>
                <a:ea typeface="Calibri"/>
                <a:cs typeface="Calibri"/>
                <a:sym typeface="Calibri"/>
              </a:rPr>
              <a:t>NBN </a:t>
            </a:r>
            <a:r>
              <a:rPr lang="en-US" sz="900" b="1" dirty="0" err="1">
                <a:solidFill>
                  <a:srgbClr val="999999"/>
                </a:solidFill>
                <a:latin typeface="Calibri"/>
                <a:ea typeface="Calibri"/>
                <a:cs typeface="Calibri"/>
                <a:sym typeface="Calibri"/>
              </a:rPr>
              <a:t>Sinhgad</a:t>
            </a:r>
            <a:r>
              <a:rPr lang="en-US" sz="900" b="1" dirty="0">
                <a:solidFill>
                  <a:srgbClr val="999999"/>
                </a:solidFill>
                <a:latin typeface="Calibri"/>
                <a:ea typeface="Calibri"/>
                <a:cs typeface="Calibri"/>
                <a:sym typeface="Calibri"/>
              </a:rPr>
              <a:t> Technical Institute Campus</a:t>
            </a:r>
          </a:p>
          <a:p>
            <a:pPr lvl="0" algn="ctr"/>
            <a:r>
              <a:rPr lang="en-US" sz="900" b="1" dirty="0">
                <a:solidFill>
                  <a:srgbClr val="999999"/>
                </a:solidFill>
                <a:latin typeface="Calibri"/>
                <a:ea typeface="Calibri"/>
                <a:cs typeface="Calibri"/>
                <a:sym typeface="Calibri"/>
              </a:rPr>
              <a:t>2023-2024 Sem VII</a:t>
            </a:r>
          </a:p>
        </p:txBody>
      </p:sp>
      <p:sp>
        <p:nvSpPr>
          <p:cNvPr id="10" name="Google Shape;154;p15"/>
          <p:cNvSpPr txBox="1"/>
          <p:nvPr/>
        </p:nvSpPr>
        <p:spPr>
          <a:xfrm>
            <a:off x="238525" y="4679325"/>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3</a:t>
            </a:r>
            <a:endParaRPr sz="1200" b="1" dirty="0">
              <a:solidFill>
                <a:srgbClr val="99999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			Methodology </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9150" y="1605714"/>
            <a:ext cx="7505700" cy="2448000"/>
          </a:xfrm>
        </p:spPr>
        <p:txBody>
          <a:bodyPr/>
          <a:lstStyle/>
          <a:p>
            <a:pPr marL="146050" indent="0" algn="just">
              <a:buNone/>
            </a:pPr>
            <a:r>
              <a:rPr lang="en-US" sz="1200" dirty="0">
                <a:latin typeface="Times New Roman" panose="02020603050405020304" pitchFamily="18" charset="0"/>
                <a:cs typeface="Times New Roman" panose="02020603050405020304" pitchFamily="18" charset="0"/>
              </a:rPr>
              <a:t>Gather detailed requirements from stakeholders, including salon owners, staff, and potential users. Gather feedback from stakeholders to refine the design, ensuring intuitive navigation and user-friendly interactions. Choose appropriate technologies and development tools for Android application development. Adopt an agile development methodology, breaking the project into smaller prints with specific tasks and goals. Foster collaboration among developers, designers, and stakeholders to ensure alignment between technical implementation and user expectations. Implement automated testing procedures to validate the application’s functionality, performance, and security.</a:t>
            </a:r>
          </a:p>
        </p:txBody>
      </p:sp>
    </p:spTree>
    <p:extLst>
      <p:ext uri="{BB962C8B-B14F-4D97-AF65-F5344CB8AC3E}">
        <p14:creationId xmlns:p14="http://schemas.microsoft.com/office/powerpoint/2010/main" val="192327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020" y="226881"/>
            <a:ext cx="7370201" cy="976277"/>
          </a:xfrm>
        </p:spPr>
        <p:txBody>
          <a:bodyPr/>
          <a:lstStyle/>
          <a:p>
            <a:r>
              <a:rPr lang="en-US" dirty="0"/>
              <a:t>             </a:t>
            </a:r>
            <a:r>
              <a:rPr lang="en-US" dirty="0" smtClean="0"/>
              <a:t>	</a:t>
            </a:r>
            <a:r>
              <a:rPr lang="en-US" b="1" dirty="0" smtClean="0"/>
              <a:t>           </a:t>
            </a:r>
            <a:r>
              <a:rPr lang="en-US" sz="2800" b="1" dirty="0" smtClean="0">
                <a:latin typeface="Times New Roman" panose="02020603050405020304" pitchFamily="18" charset="0"/>
                <a:cs typeface="Times New Roman" panose="02020603050405020304" pitchFamily="18" charset="0"/>
              </a:rPr>
              <a:t>Flowchart</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9150" y="1106906"/>
            <a:ext cx="5787906" cy="3331820"/>
          </a:xfrm>
        </p:spPr>
        <p:txBody>
          <a:bodyPr/>
          <a:lstStyle/>
          <a:p>
            <a:endParaRPr lang="en-IN" dirty="0"/>
          </a:p>
        </p:txBody>
      </p:sp>
      <p:pic>
        <p:nvPicPr>
          <p:cNvPr id="4" name="Content Placeholder 5" descr="Salon System_archi.drawio"/>
          <p:cNvPicPr>
            <a:picLocks noGrp="1" noChangeAspect="1"/>
          </p:cNvPicPr>
          <p:nvPr>
            <p:ph idx="1"/>
          </p:nvPr>
        </p:nvPicPr>
        <p:blipFill>
          <a:blip r:embed="rId2"/>
          <a:stretch>
            <a:fillRect/>
          </a:stretch>
        </p:blipFill>
        <p:spPr>
          <a:xfrm>
            <a:off x="819150" y="1130074"/>
            <a:ext cx="7266071" cy="3331820"/>
          </a:xfrm>
          <a:prstGeom prst="rect">
            <a:avLst/>
          </a:prstGeom>
        </p:spPr>
      </p:pic>
    </p:spTree>
    <p:extLst>
      <p:ext uri="{BB962C8B-B14F-4D97-AF65-F5344CB8AC3E}">
        <p14:creationId xmlns:p14="http://schemas.microsoft.com/office/powerpoint/2010/main" val="31687280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2221</TotalTime>
  <Words>2112</Words>
  <Application>Microsoft Office PowerPoint</Application>
  <PresentationFormat>On-screen Show (16:9)</PresentationFormat>
  <Paragraphs>158</Paragraphs>
  <Slides>18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Perpetua</vt:lpstr>
      <vt:lpstr>Arial</vt:lpstr>
      <vt:lpstr>Wingdings 2</vt:lpstr>
      <vt:lpstr>Nunito</vt:lpstr>
      <vt:lpstr>Franklin Gothic Book</vt:lpstr>
      <vt:lpstr>Calibri</vt:lpstr>
      <vt:lpstr>Times New Roman</vt:lpstr>
      <vt:lpstr>Wingdings</vt:lpstr>
      <vt:lpstr>Equity</vt:lpstr>
      <vt:lpstr>SalonSync: Innovative appointment booking system  </vt:lpstr>
      <vt:lpstr>Index</vt:lpstr>
      <vt:lpstr>Introduction</vt:lpstr>
      <vt:lpstr>                              </vt:lpstr>
      <vt:lpstr>Objective</vt:lpstr>
      <vt:lpstr>                          Literature Survey</vt:lpstr>
      <vt:lpstr>                             Literature Survey</vt:lpstr>
      <vt:lpstr>   Methodology </vt:lpstr>
      <vt:lpstr>                         Flowchart</vt:lpstr>
      <vt:lpstr>PowerPoint Presentation</vt:lpstr>
      <vt:lpstr>   Algorithms  </vt:lpstr>
      <vt:lpstr>   Advantages</vt:lpstr>
      <vt:lpstr>   Disadvantages</vt:lpstr>
      <vt:lpstr>  Result and Discussion</vt:lpstr>
      <vt:lpstr>   Future Scope</vt:lpstr>
      <vt:lpstr>                            Conclusion</vt:lpstr>
      <vt:lpstr>   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Review Sem 1</dc:title>
  <dc:creator>Zeenat Khan</dc:creator>
  <cp:lastModifiedBy>Microsoft account</cp:lastModifiedBy>
  <cp:revision>68</cp:revision>
  <dcterms:modified xsi:type="dcterms:W3CDTF">2024-05-27T03:42:25Z</dcterms:modified>
</cp:coreProperties>
</file>