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 Bold" charset="1" panose="00000000000000000000"/>
      <p:regular r:id="rId10"/>
    </p:embeddedFont>
    <p:embeddedFont>
      <p:font typeface="Nunito Bold Bold" charset="1" panose="00000000000000000000"/>
      <p:regular r:id="rId11"/>
    </p:embeddedFont>
    <p:embeddedFont>
      <p:font typeface="Nunito Bold Italics" charset="1" panose="00000000000000000000"/>
      <p:regular r:id="rId12"/>
    </p:embeddedFont>
    <p:embeddedFont>
      <p:font typeface="Nunito Bold Bold Italics" charset="1" panose="00000000000000000000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  <p:embeddedFont>
      <p:font typeface="Nunito" charset="1" panose="00000500000000000000"/>
      <p:regular r:id="rId30"/>
    </p:embeddedFont>
    <p:embeddedFont>
      <p:font typeface="Nunito Bold" charset="1" panose="00000800000000000000"/>
      <p:regular r:id="rId31"/>
    </p:embeddedFont>
    <p:embeddedFont>
      <p:font typeface="Nunito Bold Italics" charset="1" panose="00000000000000000000"/>
      <p:regular r:id="rId32"/>
    </p:embeddedFont>
    <p:embeddedFont>
      <p:font typeface="Nunito Light" charset="1" panose="00000400000000000000"/>
      <p:regular r:id="rId33"/>
    </p:embeddedFont>
    <p:embeddedFont>
      <p:font typeface="Nunito Heavy" charset="1" panose="00000000000000000000"/>
      <p:regular r:id="rId34"/>
    </p:embeddedFont>
    <p:embeddedFont>
      <p:font typeface="Nunito Heavy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2.pn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6534662">
            <a:off x="10637397" y="-6260415"/>
            <a:ext cx="11159046" cy="12081644"/>
          </a:xfrm>
          <a:custGeom>
            <a:avLst/>
            <a:gdLst/>
            <a:ahLst/>
            <a:cxnLst/>
            <a:rect r="r" b="b" t="t" l="l"/>
            <a:pathLst>
              <a:path h="12081644" w="11159046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77909">
            <a:off x="-5893489" y="2480644"/>
            <a:ext cx="13865152" cy="15011484"/>
          </a:xfrm>
          <a:custGeom>
            <a:avLst/>
            <a:gdLst/>
            <a:ahLst/>
            <a:cxnLst/>
            <a:rect r="r" b="b" t="t" l="l"/>
            <a:pathLst>
              <a:path h="15011484" w="13865152">
                <a:moveTo>
                  <a:pt x="0" y="0"/>
                </a:moveTo>
                <a:lnTo>
                  <a:pt x="13865152" y="0"/>
                </a:lnTo>
                <a:lnTo>
                  <a:pt x="13865152" y="15011484"/>
                </a:lnTo>
                <a:lnTo>
                  <a:pt x="0" y="15011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8412" y="3182709"/>
            <a:ext cx="13411176" cy="303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9600">
                <a:solidFill>
                  <a:srgbClr val="2D799C"/>
                </a:solidFill>
                <a:latin typeface="Nunito Bold Bold"/>
              </a:rPr>
              <a:t>TELEMEDICAL &amp; AI HEALTH CARE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24296">
            <a:off x="626922" y="4361077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9782">
            <a:off x="15977386" y="1270972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57292">
            <a:off x="16142981" y="347071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8"/>
                </a:lnTo>
                <a:lnTo>
                  <a:pt x="0" y="2191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09316" y="397869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1" y="0"/>
                </a:lnTo>
                <a:lnTo>
                  <a:pt x="1180961" y="2662002"/>
                </a:lnTo>
                <a:lnTo>
                  <a:pt x="0" y="2662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030729">
            <a:off x="1868876" y="7228818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208347">
            <a:off x="4688041" y="7736183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6"/>
                </a:lnTo>
                <a:lnTo>
                  <a:pt x="0" y="19197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593113">
            <a:off x="11553448" y="228694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9" y="0"/>
                </a:lnTo>
                <a:lnTo>
                  <a:pt x="525989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907623">
            <a:off x="14414719" y="90636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5" y="0"/>
                </a:lnTo>
                <a:lnTo>
                  <a:pt x="1470625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29848" y="1742353"/>
            <a:ext cx="1300665" cy="1508018"/>
          </a:xfrm>
          <a:custGeom>
            <a:avLst/>
            <a:gdLst/>
            <a:ahLst/>
            <a:cxnLst/>
            <a:rect r="r" b="b" t="t" l="l"/>
            <a:pathLst>
              <a:path h="1508018" w="1300665">
                <a:moveTo>
                  <a:pt x="0" y="0"/>
                </a:moveTo>
                <a:lnTo>
                  <a:pt x="1300666" y="0"/>
                </a:lnTo>
                <a:lnTo>
                  <a:pt x="1300666" y="1508018"/>
                </a:lnTo>
                <a:lnTo>
                  <a:pt x="0" y="150801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31677" y="8014086"/>
            <a:ext cx="1042103" cy="1042103"/>
          </a:xfrm>
          <a:custGeom>
            <a:avLst/>
            <a:gdLst/>
            <a:ahLst/>
            <a:cxnLst/>
            <a:rect r="r" b="b" t="t" l="l"/>
            <a:pathLst>
              <a:path h="1042103" w="1042103">
                <a:moveTo>
                  <a:pt x="0" y="0"/>
                </a:moveTo>
                <a:lnTo>
                  <a:pt x="1042102" y="0"/>
                </a:lnTo>
                <a:lnTo>
                  <a:pt x="1042102" y="1042103"/>
                </a:lnTo>
                <a:lnTo>
                  <a:pt x="0" y="104210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30514" y="6292693"/>
            <a:ext cx="1142697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5C3224"/>
                </a:solidFill>
                <a:latin typeface="Nunito"/>
              </a:rPr>
              <a:t>Created by: HackInTech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339417">
            <a:off x="-4376440" y="4903567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84412">
            <a:off x="10517651" y="-8747965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370140" y="5383986"/>
            <a:ext cx="2666014" cy="4903014"/>
          </a:xfrm>
          <a:custGeom>
            <a:avLst/>
            <a:gdLst/>
            <a:ahLst/>
            <a:cxnLst/>
            <a:rect r="r" b="b" t="t" l="l"/>
            <a:pathLst>
              <a:path h="4903014" w="2666014">
                <a:moveTo>
                  <a:pt x="2666014" y="0"/>
                </a:moveTo>
                <a:lnTo>
                  <a:pt x="0" y="0"/>
                </a:lnTo>
                <a:lnTo>
                  <a:pt x="0" y="4903014"/>
                </a:lnTo>
                <a:lnTo>
                  <a:pt x="2666014" y="4903014"/>
                </a:lnTo>
                <a:lnTo>
                  <a:pt x="266601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55187" y="1775515"/>
            <a:ext cx="1457762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sz="4500">
                <a:solidFill>
                  <a:srgbClr val="2D799C"/>
                </a:solidFill>
                <a:latin typeface="Nunito Bold"/>
              </a:rPr>
              <a:t>FUTURE GOALS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21665" y="3372728"/>
            <a:ext cx="13844670" cy="2624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8432" indent="-404216" lvl="1">
              <a:lnSpc>
                <a:spcPts val="5242"/>
              </a:lnSpc>
              <a:buFont typeface="Arial"/>
              <a:buChar char="•"/>
            </a:pPr>
            <a:r>
              <a:rPr lang="en-US" sz="3744">
                <a:solidFill>
                  <a:srgbClr val="5C3224"/>
                </a:solidFill>
                <a:latin typeface="Nunito"/>
              </a:rPr>
              <a:t>With the help of </a:t>
            </a:r>
            <a:r>
              <a:rPr lang="en-US" sz="3744">
                <a:solidFill>
                  <a:srgbClr val="EA3D3D"/>
                </a:solidFill>
                <a:latin typeface="Nunito Bold"/>
              </a:rPr>
              <a:t>Medical and Technical</a:t>
            </a:r>
            <a:r>
              <a:rPr lang="en-US" sz="3744">
                <a:solidFill>
                  <a:srgbClr val="5C3224"/>
                </a:solidFill>
                <a:latin typeface="Nunito"/>
              </a:rPr>
              <a:t> experts we want to create one </a:t>
            </a:r>
            <a:r>
              <a:rPr lang="en-US" sz="3744">
                <a:solidFill>
                  <a:srgbClr val="EA3D3D"/>
                </a:solidFill>
                <a:latin typeface="Nunito Bold"/>
              </a:rPr>
              <a:t>SUPER MODEL</a:t>
            </a:r>
            <a:r>
              <a:rPr lang="en-US" sz="3744">
                <a:solidFill>
                  <a:srgbClr val="5C3224"/>
                </a:solidFill>
                <a:latin typeface="Nunito"/>
              </a:rPr>
              <a:t> which can detect various diseases.</a:t>
            </a:r>
          </a:p>
          <a:p>
            <a:pPr marL="808432" indent="-404216" lvl="1">
              <a:lnSpc>
                <a:spcPts val="5242"/>
              </a:lnSpc>
              <a:buFont typeface="Arial"/>
              <a:buChar char="•"/>
            </a:pPr>
            <a:r>
              <a:rPr lang="en-US" sz="3744">
                <a:solidFill>
                  <a:srgbClr val="5C3224"/>
                </a:solidFill>
                <a:latin typeface="Nunito"/>
              </a:rPr>
              <a:t>Our own </a:t>
            </a:r>
            <a:r>
              <a:rPr lang="en-US" sz="3744">
                <a:solidFill>
                  <a:srgbClr val="EA3D3D"/>
                </a:solidFill>
                <a:latin typeface="Nunito Bold"/>
              </a:rPr>
              <a:t>General Chat model for Health</a:t>
            </a:r>
            <a:r>
              <a:rPr lang="en-US" sz="3744">
                <a:solidFill>
                  <a:srgbClr val="5C3224"/>
                </a:solidFill>
                <a:latin typeface="Nunito"/>
              </a:rPr>
              <a:t> related queries.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1030" y="2106263"/>
            <a:ext cx="9685940" cy="109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9"/>
              </a:lnSpc>
            </a:pPr>
            <a:r>
              <a:rPr lang="en-US" sz="6999">
                <a:solidFill>
                  <a:srgbClr val="2D799C"/>
                </a:solidFill>
                <a:latin typeface="Nunito Bold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301030" y="3470863"/>
            <a:ext cx="9685940" cy="4671775"/>
            <a:chOff x="0" y="0"/>
            <a:chExt cx="2551029" cy="12304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1029" cy="1230426"/>
            </a:xfrm>
            <a:custGeom>
              <a:avLst/>
              <a:gdLst/>
              <a:ahLst/>
              <a:cxnLst/>
              <a:rect r="r" b="b" t="t" l="l"/>
              <a:pathLst>
                <a:path h="1230426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Thank you so much </a:t>
              </a:r>
              <a:r>
                <a:rPr lang="en-US" sz="3400">
                  <a:solidFill>
                    <a:srgbClr val="EA3D3D"/>
                  </a:solidFill>
                  <a:latin typeface="Nunito Bold"/>
                </a:rPr>
                <a:t>Hack4Bengal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for this opportunity. We would happily appreciate any feedback for improving our platform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6737149">
            <a:off x="-7476913" y="-9145504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585351">
            <a:off x="-3415423" y="-5153869"/>
            <a:ext cx="8238809" cy="8919970"/>
          </a:xfrm>
          <a:custGeom>
            <a:avLst/>
            <a:gdLst/>
            <a:ahLst/>
            <a:cxnLst/>
            <a:rect r="r" b="b" t="t" l="l"/>
            <a:pathLst>
              <a:path h="8919970" w="8238809">
                <a:moveTo>
                  <a:pt x="0" y="0"/>
                </a:moveTo>
                <a:lnTo>
                  <a:pt x="8238808" y="0"/>
                </a:lnTo>
                <a:lnTo>
                  <a:pt x="8238808" y="8919970"/>
                </a:lnTo>
                <a:lnTo>
                  <a:pt x="0" y="891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590698">
            <a:off x="10415723" y="5944493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02722"/>
            <a:ext cx="18141809" cy="739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77" indent="-453388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C9B3"/>
                </a:solidFill>
                <a:latin typeface="Nunito"/>
              </a:rPr>
              <a:t>According to the WHO, the ideal doctor-patient ratio is 1:1000, but in West Bengal, a</a:t>
            </a:r>
            <a:r>
              <a:rPr lang="en-US" sz="4199">
                <a:solidFill>
                  <a:srgbClr val="FFC9B3"/>
                </a:solidFill>
                <a:latin typeface="Nunito Bold"/>
              </a:rPr>
              <a:t> </a:t>
            </a:r>
            <a:r>
              <a:rPr lang="en-US" sz="4199">
                <a:solidFill>
                  <a:srgbClr val="FCEDE9"/>
                </a:solidFill>
                <a:latin typeface="Nunito Bold"/>
              </a:rPr>
              <a:t>government doctor caters to 10,411 patients</a:t>
            </a:r>
            <a:r>
              <a:rPr lang="en-US" sz="4199">
                <a:solidFill>
                  <a:srgbClr val="FFC9B3"/>
                </a:solidFill>
                <a:latin typeface="Nunito"/>
              </a:rPr>
              <a:t> (National Health Profile report). </a:t>
            </a:r>
          </a:p>
          <a:p>
            <a:pPr marL="906777" indent="-453388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C9B3"/>
                </a:solidFill>
                <a:latin typeface="Nunito"/>
              </a:rPr>
              <a:t>Rural communities face significant challenges in accessing healthcare services due to the </a:t>
            </a:r>
            <a:r>
              <a:rPr lang="en-US" sz="4199">
                <a:solidFill>
                  <a:srgbClr val="FFFFFF"/>
                </a:solidFill>
                <a:latin typeface="Nunito Bold"/>
              </a:rPr>
              <a:t>long distances</a:t>
            </a:r>
            <a:r>
              <a:rPr lang="en-US" sz="4199">
                <a:solidFill>
                  <a:srgbClr val="FFC9B3"/>
                </a:solidFill>
                <a:latin typeface="Nunito"/>
              </a:rPr>
              <a:t> they must travel to reach healthcare facilities.</a:t>
            </a:r>
          </a:p>
          <a:p>
            <a:pPr marL="906777" indent="-453388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C9B3"/>
                </a:solidFill>
                <a:latin typeface="Nunito"/>
              </a:rPr>
              <a:t>Error are not very uncommon in case of a diagnosis, so people often opt for a </a:t>
            </a:r>
            <a:r>
              <a:rPr lang="en-US" sz="4199">
                <a:solidFill>
                  <a:srgbClr val="FFFFFF"/>
                </a:solidFill>
                <a:latin typeface="Nunito Bold"/>
              </a:rPr>
              <a:t>second opinion</a:t>
            </a:r>
            <a:r>
              <a:rPr lang="en-US" sz="4199">
                <a:solidFill>
                  <a:srgbClr val="FFC9B3"/>
                </a:solidFill>
                <a:latin typeface="Nunito"/>
              </a:rPr>
              <a:t> in some other state by some well known doctors, but this always takes up a lot of resource and time, and thus raises the chances for worsening the patient’s condition.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047205">
            <a:off x="14316055" y="6819001"/>
            <a:ext cx="9043410" cy="9791094"/>
          </a:xfrm>
          <a:custGeom>
            <a:avLst/>
            <a:gdLst/>
            <a:ahLst/>
            <a:cxnLst/>
            <a:rect r="r" b="b" t="t" l="l"/>
            <a:pathLst>
              <a:path h="9791094" w="9043410">
                <a:moveTo>
                  <a:pt x="0" y="0"/>
                </a:moveTo>
                <a:lnTo>
                  <a:pt x="9043410" y="0"/>
                </a:lnTo>
                <a:lnTo>
                  <a:pt x="9043410" y="9791093"/>
                </a:lnTo>
                <a:lnTo>
                  <a:pt x="0" y="979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492477">
            <a:off x="10338222" y="478994"/>
            <a:ext cx="1517094" cy="2261251"/>
          </a:xfrm>
          <a:custGeom>
            <a:avLst/>
            <a:gdLst/>
            <a:ahLst/>
            <a:cxnLst/>
            <a:rect r="r" b="b" t="t" l="l"/>
            <a:pathLst>
              <a:path h="2261251" w="1517094">
                <a:moveTo>
                  <a:pt x="0" y="0"/>
                </a:moveTo>
                <a:lnTo>
                  <a:pt x="1517094" y="0"/>
                </a:lnTo>
                <a:lnTo>
                  <a:pt x="1517094" y="2261251"/>
                </a:lnTo>
                <a:lnTo>
                  <a:pt x="0" y="2261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672712">
            <a:off x="-4030180" y="-6515943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6150" y="124005"/>
            <a:ext cx="8901238" cy="126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0"/>
              </a:lnSpc>
            </a:pPr>
            <a:r>
              <a:rPr lang="en-US" sz="4040">
                <a:solidFill>
                  <a:srgbClr val="FFFFFF"/>
                </a:solidFill>
                <a:latin typeface="Nunito Bold Bold"/>
              </a:rPr>
              <a:t>CHALLENGES FACED BY US IN HEALTHCARE SECTOR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08294">
            <a:off x="-8044960" y="3678928"/>
            <a:ext cx="15030108" cy="16272755"/>
          </a:xfrm>
          <a:custGeom>
            <a:avLst/>
            <a:gdLst/>
            <a:ahLst/>
            <a:cxnLst/>
            <a:rect r="r" b="b" t="t" l="l"/>
            <a:pathLst>
              <a:path h="16272755" w="15030108">
                <a:moveTo>
                  <a:pt x="0" y="0"/>
                </a:moveTo>
                <a:lnTo>
                  <a:pt x="15030108" y="0"/>
                </a:lnTo>
                <a:lnTo>
                  <a:pt x="15030108" y="16272754"/>
                </a:lnTo>
                <a:lnTo>
                  <a:pt x="0" y="1627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98310">
            <a:off x="12781711" y="-5665269"/>
            <a:ext cx="8955179" cy="9695568"/>
          </a:xfrm>
          <a:custGeom>
            <a:avLst/>
            <a:gdLst/>
            <a:ahLst/>
            <a:cxnLst/>
            <a:rect r="r" b="b" t="t" l="l"/>
            <a:pathLst>
              <a:path h="9695568" w="8955179">
                <a:moveTo>
                  <a:pt x="0" y="0"/>
                </a:moveTo>
                <a:lnTo>
                  <a:pt x="8955178" y="0"/>
                </a:lnTo>
                <a:lnTo>
                  <a:pt x="8955178" y="9695568"/>
                </a:lnTo>
                <a:lnTo>
                  <a:pt x="0" y="9695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7362" y="1770377"/>
            <a:ext cx="17173277" cy="7304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98768" indent="-449384" lvl="1">
              <a:lnSpc>
                <a:spcPts val="5828"/>
              </a:lnSpc>
              <a:buFont typeface="Arial"/>
              <a:buChar char="•"/>
            </a:pPr>
            <a:r>
              <a:rPr lang="en-US" sz="4162">
                <a:solidFill>
                  <a:srgbClr val="5C3224"/>
                </a:solidFill>
                <a:latin typeface="Nunito"/>
              </a:rPr>
              <a:t>The primary objective of Doctor.AI platform is to provide an </a:t>
            </a:r>
            <a:r>
              <a:rPr lang="en-US" sz="4162">
                <a:solidFill>
                  <a:srgbClr val="2D799C"/>
                </a:solidFill>
                <a:latin typeface="Nunito Bold"/>
              </a:rPr>
              <a:t>innovative and user-friendly solution</a:t>
            </a:r>
            <a:r>
              <a:rPr lang="en-US" sz="4162">
                <a:solidFill>
                  <a:srgbClr val="5C3224"/>
                </a:solidFill>
                <a:latin typeface="Nunito"/>
              </a:rPr>
              <a:t> for individuals to interact and receive predictions related to their diseases </a:t>
            </a:r>
            <a:r>
              <a:rPr lang="en-US" sz="4162">
                <a:solidFill>
                  <a:srgbClr val="2D799C"/>
                </a:solidFill>
                <a:latin typeface="Nunito Bold"/>
              </a:rPr>
              <a:t>using machine learning models</a:t>
            </a:r>
            <a:r>
              <a:rPr lang="en-US" sz="4162">
                <a:solidFill>
                  <a:srgbClr val="5C3224"/>
                </a:solidFill>
                <a:latin typeface="Nunito"/>
              </a:rPr>
              <a:t>.</a:t>
            </a:r>
            <a:r>
              <a:rPr lang="en-US" sz="4162">
                <a:solidFill>
                  <a:srgbClr val="5C3224"/>
                </a:solidFill>
                <a:latin typeface="Nunito"/>
              </a:rPr>
              <a:t> </a:t>
            </a:r>
          </a:p>
          <a:p>
            <a:pPr marL="898768" indent="-449384" lvl="1">
              <a:lnSpc>
                <a:spcPts val="5828"/>
              </a:lnSpc>
              <a:buFont typeface="Arial"/>
              <a:buChar char="•"/>
            </a:pPr>
            <a:r>
              <a:rPr lang="en-US" sz="4162">
                <a:solidFill>
                  <a:srgbClr val="5C3224"/>
                </a:solidFill>
                <a:latin typeface="Nunito"/>
              </a:rPr>
              <a:t>The platform aims to utilize </a:t>
            </a:r>
            <a:r>
              <a:rPr lang="en-US" sz="4162">
                <a:solidFill>
                  <a:srgbClr val="2D799C"/>
                </a:solidFill>
                <a:latin typeface="Nunito Bold"/>
              </a:rPr>
              <a:t>advanced AI technologies</a:t>
            </a:r>
            <a:r>
              <a:rPr lang="en-US" sz="4162">
                <a:solidFill>
                  <a:srgbClr val="5C3224"/>
                </a:solidFill>
                <a:latin typeface="Nunito"/>
              </a:rPr>
              <a:t>, such as natural language processing and image analysis, to enable users to </a:t>
            </a:r>
            <a:r>
              <a:rPr lang="en-US" sz="4162">
                <a:solidFill>
                  <a:srgbClr val="2D799C"/>
                </a:solidFill>
                <a:latin typeface="Nunito Bold"/>
              </a:rPr>
              <a:t>engage in informative chats</a:t>
            </a:r>
            <a:r>
              <a:rPr lang="en-US" sz="4162">
                <a:solidFill>
                  <a:srgbClr val="5C3224"/>
                </a:solidFill>
                <a:latin typeface="Nunito"/>
              </a:rPr>
              <a:t> about their health concerns.</a:t>
            </a:r>
          </a:p>
          <a:p>
            <a:pPr marL="898768" indent="-449384" lvl="1">
              <a:lnSpc>
                <a:spcPts val="5828"/>
              </a:lnSpc>
              <a:buFont typeface="Arial"/>
              <a:buChar char="•"/>
            </a:pPr>
            <a:r>
              <a:rPr lang="en-US" sz="4162">
                <a:solidFill>
                  <a:srgbClr val="5C3224"/>
                </a:solidFill>
                <a:latin typeface="Nunito"/>
              </a:rPr>
              <a:t>The goal is to empower users with </a:t>
            </a:r>
            <a:r>
              <a:rPr lang="en-US" sz="4162">
                <a:solidFill>
                  <a:srgbClr val="2D799C"/>
                </a:solidFill>
                <a:latin typeface="Nunito Bold"/>
              </a:rPr>
              <a:t>fast and reliable healthcare insights</a:t>
            </a:r>
            <a:r>
              <a:rPr lang="en-US" sz="4162">
                <a:solidFill>
                  <a:srgbClr val="5C3224"/>
                </a:solidFill>
                <a:latin typeface="Nunito"/>
              </a:rPr>
              <a:t>, fostering </a:t>
            </a:r>
            <a:r>
              <a:rPr lang="en-US" sz="4162">
                <a:solidFill>
                  <a:srgbClr val="2D799C"/>
                </a:solidFill>
                <a:latin typeface="Nunito Bold"/>
              </a:rPr>
              <a:t>better disease awareness and early intervention</a:t>
            </a:r>
            <a:r>
              <a:rPr lang="en-US" sz="4162">
                <a:solidFill>
                  <a:srgbClr val="5C3224"/>
                </a:solidFill>
                <a:latin typeface="Nunito"/>
              </a:rPr>
              <a:t> for improved health outcomes.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182877" y="355004"/>
            <a:ext cx="906446" cy="917920"/>
          </a:xfrm>
          <a:custGeom>
            <a:avLst/>
            <a:gdLst/>
            <a:ahLst/>
            <a:cxnLst/>
            <a:rect r="r" b="b" t="t" l="l"/>
            <a:pathLst>
              <a:path h="917920" w="906446">
                <a:moveTo>
                  <a:pt x="0" y="0"/>
                </a:moveTo>
                <a:lnTo>
                  <a:pt x="906446" y="0"/>
                </a:lnTo>
                <a:lnTo>
                  <a:pt x="906446" y="917920"/>
                </a:lnTo>
                <a:lnTo>
                  <a:pt x="0" y="917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65718" y="316904"/>
            <a:ext cx="968594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6200">
                <a:solidFill>
                  <a:srgbClr val="2D799C"/>
                </a:solidFill>
                <a:latin typeface="Nunito Bold Bold"/>
              </a:rPr>
              <a:t>OUR OBJECTIVE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339417">
            <a:off x="-5375629" y="5107946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84412">
            <a:off x="10951709" y="-9112998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01704" y="566566"/>
            <a:ext cx="1547294" cy="1490253"/>
            <a:chOff x="0" y="0"/>
            <a:chExt cx="970740" cy="9349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0740" cy="934954"/>
            </a:xfrm>
            <a:custGeom>
              <a:avLst/>
              <a:gdLst/>
              <a:ahLst/>
              <a:cxnLst/>
              <a:rect r="r" b="b" t="t" l="l"/>
              <a:pathLst>
                <a:path h="934954" w="970740">
                  <a:moveTo>
                    <a:pt x="0" y="0"/>
                  </a:moveTo>
                  <a:lnTo>
                    <a:pt x="970740" y="0"/>
                  </a:lnTo>
                  <a:lnTo>
                    <a:pt x="970740" y="934954"/>
                  </a:lnTo>
                  <a:lnTo>
                    <a:pt x="0" y="934954"/>
                  </a:lnTo>
                  <a:close/>
                </a:path>
              </a:pathLst>
            </a:custGeom>
            <a:solidFill>
              <a:srgbClr val="E4E7F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343312" y="510936"/>
            <a:ext cx="2252664" cy="1525623"/>
            <a:chOff x="0" y="0"/>
            <a:chExt cx="1413274" cy="9571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13274" cy="957144"/>
            </a:xfrm>
            <a:custGeom>
              <a:avLst/>
              <a:gdLst/>
              <a:ahLst/>
              <a:cxnLst/>
              <a:rect r="r" b="b" t="t" l="l"/>
              <a:pathLst>
                <a:path h="957144" w="1413274">
                  <a:moveTo>
                    <a:pt x="0" y="0"/>
                  </a:moveTo>
                  <a:lnTo>
                    <a:pt x="1413274" y="0"/>
                  </a:lnTo>
                  <a:lnTo>
                    <a:pt x="1413274" y="957144"/>
                  </a:lnTo>
                  <a:lnTo>
                    <a:pt x="0" y="957144"/>
                  </a:lnTo>
                  <a:close/>
                </a:path>
              </a:pathLst>
            </a:custGeom>
            <a:solidFill>
              <a:srgbClr val="DACBF8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462915" y="577902"/>
            <a:ext cx="1449387" cy="1391691"/>
            <a:chOff x="0" y="0"/>
            <a:chExt cx="909315" cy="8731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9315" cy="873118"/>
            </a:xfrm>
            <a:custGeom>
              <a:avLst/>
              <a:gdLst/>
              <a:ahLst/>
              <a:cxnLst/>
              <a:rect r="r" b="b" t="t" l="l"/>
              <a:pathLst>
                <a:path h="873118" w="909315">
                  <a:moveTo>
                    <a:pt x="0" y="0"/>
                  </a:moveTo>
                  <a:lnTo>
                    <a:pt x="909315" y="0"/>
                  </a:lnTo>
                  <a:lnTo>
                    <a:pt x="909315" y="873118"/>
                  </a:lnTo>
                  <a:lnTo>
                    <a:pt x="0" y="873118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61117" y="963378"/>
            <a:ext cx="1382356" cy="13823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D2F5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561117" y="2809801"/>
            <a:ext cx="1382356" cy="138235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D2F5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561117" y="4656224"/>
            <a:ext cx="1382356" cy="138235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D2F5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561117" y="6502646"/>
            <a:ext cx="1382356" cy="138235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D2F5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1888885" y="1654556"/>
            <a:ext cx="1672232" cy="17320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2058751" y="4522352"/>
            <a:ext cx="1502366" cy="8250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V="true">
            <a:off x="2058751" y="3500979"/>
            <a:ext cx="1502366" cy="10213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1903450" y="5368749"/>
            <a:ext cx="1657667" cy="18250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6465063" y="3711942"/>
            <a:ext cx="1382356" cy="138235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D9C1">
                    <a:alpha val="100000"/>
                  </a:srgbClr>
                </a:gs>
              </a:gsLst>
              <a:lin ang="5400000"/>
            </a:gradFill>
            <a:ln w="38100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943473" y="1654556"/>
            <a:ext cx="1521590" cy="20573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V="true">
            <a:off x="4943473" y="4403120"/>
            <a:ext cx="1521590" cy="9442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4943473" y="3500979"/>
            <a:ext cx="1521590" cy="9021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V="true">
            <a:off x="4886323" y="5210539"/>
            <a:ext cx="1594056" cy="19723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6" id="36"/>
          <p:cNvGrpSpPr/>
          <p:nvPr/>
        </p:nvGrpSpPr>
        <p:grpSpPr>
          <a:xfrm rot="0">
            <a:off x="9218329" y="3711942"/>
            <a:ext cx="1602663" cy="1382356"/>
            <a:chOff x="0" y="0"/>
            <a:chExt cx="942337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42337" cy="812800"/>
            </a:xfrm>
            <a:custGeom>
              <a:avLst/>
              <a:gdLst/>
              <a:ahLst/>
              <a:cxnLst/>
              <a:rect r="r" b="b" t="t" l="l"/>
              <a:pathLst>
                <a:path h="812800" w="942337">
                  <a:moveTo>
                    <a:pt x="0" y="0"/>
                  </a:moveTo>
                  <a:lnTo>
                    <a:pt x="942337" y="0"/>
                  </a:lnTo>
                  <a:lnTo>
                    <a:pt x="94233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D9C1">
                    <a:alpha val="100000"/>
                  </a:srgbClr>
                </a:gs>
              </a:gsLst>
              <a:lin ang="5400000"/>
            </a:gradFill>
            <a:ln w="38100">
              <a:solidFill>
                <a:srgbClr val="000000"/>
              </a:solidFill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183697" y="3711942"/>
            <a:ext cx="1619022" cy="1382356"/>
            <a:chOff x="0" y="0"/>
            <a:chExt cx="951955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51955" cy="812800"/>
            </a:xfrm>
            <a:custGeom>
              <a:avLst/>
              <a:gdLst/>
              <a:ahLst/>
              <a:cxnLst/>
              <a:rect r="r" b="b" t="t" l="l"/>
              <a:pathLst>
                <a:path h="812800" w="951955">
                  <a:moveTo>
                    <a:pt x="0" y="0"/>
                  </a:moveTo>
                  <a:lnTo>
                    <a:pt x="951955" y="0"/>
                  </a:lnTo>
                  <a:lnTo>
                    <a:pt x="951955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D9C1">
                    <a:alpha val="100000"/>
                  </a:srgbClr>
                </a:gs>
              </a:gsLst>
              <a:lin ang="5400000"/>
            </a:gradFill>
            <a:ln w="38100">
              <a:solidFill>
                <a:srgbClr val="000000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5074044" y="3711942"/>
            <a:ext cx="1382356" cy="1382356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2F8BC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5" id="45"/>
          <p:cNvSpPr/>
          <p:nvPr/>
        </p:nvSpPr>
        <p:spPr>
          <a:xfrm flipV="true">
            <a:off x="7847418" y="4403120"/>
            <a:ext cx="13709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 flipV="true">
            <a:off x="11122310" y="4421435"/>
            <a:ext cx="8240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14034110" y="4461098"/>
            <a:ext cx="8240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8" id="48"/>
          <p:cNvGrpSpPr/>
          <p:nvPr/>
        </p:nvGrpSpPr>
        <p:grpSpPr>
          <a:xfrm rot="0">
            <a:off x="9163639" y="6285982"/>
            <a:ext cx="1836169" cy="1836169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9CC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AutoShape 51" id="51"/>
          <p:cNvSpPr/>
          <p:nvPr/>
        </p:nvSpPr>
        <p:spPr>
          <a:xfrm flipH="true">
            <a:off x="15746172" y="5094298"/>
            <a:ext cx="19050" cy="5535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V="true">
            <a:off x="10079803" y="5637223"/>
            <a:ext cx="56853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H="true">
            <a:off x="10081724" y="5642887"/>
            <a:ext cx="12212" cy="6811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 flipV="true">
            <a:off x="10999808" y="7194624"/>
            <a:ext cx="1221847" cy="94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12221655" y="6443229"/>
            <a:ext cx="1559558" cy="1559558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8A9B0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8" id="58"/>
          <p:cNvSpPr/>
          <p:nvPr/>
        </p:nvSpPr>
        <p:spPr>
          <a:xfrm>
            <a:off x="13802719" y="7194624"/>
            <a:ext cx="1233236" cy="47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9" id="59"/>
          <p:cNvGrpSpPr/>
          <p:nvPr/>
        </p:nvGrpSpPr>
        <p:grpSpPr>
          <a:xfrm rot="0">
            <a:off x="15035955" y="6508167"/>
            <a:ext cx="1382356" cy="138235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5DAF3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223" lIns="50223" bIns="50223" rIns="5022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2" id="62"/>
          <p:cNvSpPr/>
          <p:nvPr/>
        </p:nvSpPr>
        <p:spPr>
          <a:xfrm flipH="false" flipV="false" rot="0">
            <a:off x="9171214" y="9333589"/>
            <a:ext cx="1696892" cy="831477"/>
          </a:xfrm>
          <a:custGeom>
            <a:avLst/>
            <a:gdLst/>
            <a:ahLst/>
            <a:cxnLst/>
            <a:rect r="r" b="b" t="t" l="l"/>
            <a:pathLst>
              <a:path h="831477" w="1696892">
                <a:moveTo>
                  <a:pt x="0" y="0"/>
                </a:moveTo>
                <a:lnTo>
                  <a:pt x="1696892" y="0"/>
                </a:lnTo>
                <a:lnTo>
                  <a:pt x="1696892" y="831477"/>
                </a:lnTo>
                <a:lnTo>
                  <a:pt x="0" y="8314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9003207" y="770068"/>
            <a:ext cx="3002508" cy="1095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0"/>
              </a:lnSpc>
              <a:spcBef>
                <a:spcPct val="0"/>
              </a:spcBef>
            </a:pPr>
            <a:r>
              <a:rPr lang="en-US" sz="2114">
                <a:solidFill>
                  <a:srgbClr val="000000"/>
                </a:solidFill>
                <a:latin typeface="Poppins"/>
              </a:rPr>
              <a:t>PREPROCESSING</a:t>
            </a:r>
          </a:p>
          <a:p>
            <a:pPr algn="ctr">
              <a:lnSpc>
                <a:spcPts val="2960"/>
              </a:lnSpc>
              <a:spcBef>
                <a:spcPct val="0"/>
              </a:spcBef>
            </a:pPr>
            <a:r>
              <a:rPr lang="en-US" sz="2114">
                <a:solidFill>
                  <a:srgbClr val="000000"/>
                </a:solidFill>
                <a:latin typeface="Poppins"/>
              </a:rPr>
              <a:t>RAW</a:t>
            </a:r>
          </a:p>
          <a:p>
            <a:pPr algn="ctr">
              <a:lnSpc>
                <a:spcPts val="2960"/>
              </a:lnSpc>
              <a:spcBef>
                <a:spcPct val="0"/>
              </a:spcBef>
            </a:pPr>
            <a:r>
              <a:rPr lang="en-US" sz="2114">
                <a:solidFill>
                  <a:srgbClr val="000000"/>
                </a:solidFill>
                <a:latin typeface="Poppins"/>
              </a:rPr>
              <a:t>DATA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4242221" y="1280173"/>
            <a:ext cx="3873137" cy="301513"/>
            <a:chOff x="0" y="0"/>
            <a:chExt cx="5164183" cy="402017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69868"/>
              <a:ext cx="227874" cy="227874"/>
            </a:xfrm>
            <a:custGeom>
              <a:avLst/>
              <a:gdLst/>
              <a:ahLst/>
              <a:cxnLst/>
              <a:rect r="r" b="b" t="t" l="l"/>
              <a:pathLst>
                <a:path h="227874" w="227874">
                  <a:moveTo>
                    <a:pt x="0" y="0"/>
                  </a:moveTo>
                  <a:lnTo>
                    <a:pt x="227874" y="0"/>
                  </a:lnTo>
                  <a:lnTo>
                    <a:pt x="227874" y="227875"/>
                  </a:lnTo>
                  <a:lnTo>
                    <a:pt x="0" y="227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6" id="66"/>
            <p:cNvSpPr txBox="true"/>
            <p:nvPr/>
          </p:nvSpPr>
          <p:spPr>
            <a:xfrm rot="0">
              <a:off x="454093" y="-47625"/>
              <a:ext cx="4710090" cy="449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6"/>
                </a:lnSpc>
                <a:spcBef>
                  <a:spcPct val="0"/>
                </a:spcBef>
              </a:pPr>
              <a:r>
                <a:rPr lang="en-US" sz="2004">
                  <a:solidFill>
                    <a:srgbClr val="000000"/>
                  </a:solidFill>
                  <a:latin typeface="Poppins Bold"/>
                </a:rPr>
                <a:t>CANCER DETECTION MODEL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257379" y="1628614"/>
            <a:ext cx="2159900" cy="301513"/>
            <a:chOff x="0" y="0"/>
            <a:chExt cx="2879867" cy="402017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98126"/>
              <a:ext cx="227874" cy="227874"/>
            </a:xfrm>
            <a:custGeom>
              <a:avLst/>
              <a:gdLst/>
              <a:ahLst/>
              <a:cxnLst/>
              <a:rect r="r" b="b" t="t" l="l"/>
              <a:pathLst>
                <a:path h="227874" w="227874">
                  <a:moveTo>
                    <a:pt x="0" y="0"/>
                  </a:moveTo>
                  <a:lnTo>
                    <a:pt x="227874" y="0"/>
                  </a:lnTo>
                  <a:lnTo>
                    <a:pt x="227874" y="227874"/>
                  </a:lnTo>
                  <a:lnTo>
                    <a:pt x="0" y="227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9" id="69"/>
            <p:cNvSpPr txBox="true"/>
            <p:nvPr/>
          </p:nvSpPr>
          <p:spPr>
            <a:xfrm rot="0">
              <a:off x="454093" y="-47625"/>
              <a:ext cx="2425774" cy="449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6"/>
                </a:lnSpc>
                <a:spcBef>
                  <a:spcPct val="0"/>
                </a:spcBef>
              </a:pPr>
              <a:r>
                <a:rPr lang="en-US" sz="2004">
                  <a:solidFill>
                    <a:srgbClr val="000000"/>
                  </a:solidFill>
                  <a:latin typeface="Poppins Bold"/>
                </a:rPr>
                <a:t>LUNG CANCER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4242221" y="583292"/>
            <a:ext cx="2131429" cy="301513"/>
            <a:chOff x="0" y="0"/>
            <a:chExt cx="2841905" cy="40201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98126"/>
              <a:ext cx="227874" cy="227874"/>
            </a:xfrm>
            <a:custGeom>
              <a:avLst/>
              <a:gdLst/>
              <a:ahLst/>
              <a:cxnLst/>
              <a:rect r="r" b="b" t="t" l="l"/>
              <a:pathLst>
                <a:path h="227874" w="227874">
                  <a:moveTo>
                    <a:pt x="0" y="0"/>
                  </a:moveTo>
                  <a:lnTo>
                    <a:pt x="227874" y="0"/>
                  </a:lnTo>
                  <a:lnTo>
                    <a:pt x="227874" y="227874"/>
                  </a:lnTo>
                  <a:lnTo>
                    <a:pt x="0" y="227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2" id="72"/>
            <p:cNvSpPr txBox="true"/>
            <p:nvPr/>
          </p:nvSpPr>
          <p:spPr>
            <a:xfrm rot="0">
              <a:off x="468515" y="-47625"/>
              <a:ext cx="2373389" cy="449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6"/>
                </a:lnSpc>
                <a:spcBef>
                  <a:spcPct val="0"/>
                </a:spcBef>
              </a:pPr>
              <a:r>
                <a:rPr lang="en-US" sz="2004">
                  <a:solidFill>
                    <a:srgbClr val="000000"/>
                  </a:solidFill>
                  <a:latin typeface="Poppins Bold"/>
                </a:rPr>
                <a:t>BRAIN TUMOR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4247961" y="931732"/>
            <a:ext cx="1920712" cy="301513"/>
            <a:chOff x="0" y="0"/>
            <a:chExt cx="2560950" cy="402017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69862"/>
              <a:ext cx="227874" cy="227874"/>
            </a:xfrm>
            <a:custGeom>
              <a:avLst/>
              <a:gdLst/>
              <a:ahLst/>
              <a:cxnLst/>
              <a:rect r="r" b="b" t="t" l="l"/>
              <a:pathLst>
                <a:path h="227874" w="227874">
                  <a:moveTo>
                    <a:pt x="0" y="0"/>
                  </a:moveTo>
                  <a:lnTo>
                    <a:pt x="227874" y="0"/>
                  </a:lnTo>
                  <a:lnTo>
                    <a:pt x="227874" y="227875"/>
                  </a:lnTo>
                  <a:lnTo>
                    <a:pt x="0" y="227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5" id="75"/>
            <p:cNvSpPr txBox="true"/>
            <p:nvPr/>
          </p:nvSpPr>
          <p:spPr>
            <a:xfrm rot="0">
              <a:off x="466650" y="-47625"/>
              <a:ext cx="2094300" cy="449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6"/>
                </a:lnSpc>
                <a:spcBef>
                  <a:spcPct val="0"/>
                </a:spcBef>
              </a:pPr>
              <a:r>
                <a:rPr lang="en-US" sz="2004">
                  <a:solidFill>
                    <a:srgbClr val="000000"/>
                  </a:solidFill>
                  <a:latin typeface="Poppins Bold"/>
                </a:rPr>
                <a:t>PNEUMONIA</a:t>
              </a:r>
            </a:p>
          </p:txBody>
        </p:sp>
      </p:grpSp>
      <p:sp>
        <p:nvSpPr>
          <p:cNvPr name="AutoShape 76" id="76"/>
          <p:cNvSpPr/>
          <p:nvPr/>
        </p:nvSpPr>
        <p:spPr>
          <a:xfrm flipV="true">
            <a:off x="8548999" y="1273748"/>
            <a:ext cx="794314" cy="3794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>
            <a:off x="11595976" y="1273748"/>
            <a:ext cx="8669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8" id="78"/>
          <p:cNvSpPr/>
          <p:nvPr/>
        </p:nvSpPr>
        <p:spPr>
          <a:xfrm flipH="false" flipV="false" rot="0">
            <a:off x="133751" y="3834164"/>
            <a:ext cx="1925000" cy="1376375"/>
          </a:xfrm>
          <a:custGeom>
            <a:avLst/>
            <a:gdLst/>
            <a:ahLst/>
            <a:cxnLst/>
            <a:rect r="r" b="b" t="t" l="l"/>
            <a:pathLst>
              <a:path h="1376375" w="1925000">
                <a:moveTo>
                  <a:pt x="0" y="0"/>
                </a:moveTo>
                <a:lnTo>
                  <a:pt x="1925000" y="0"/>
                </a:lnTo>
                <a:lnTo>
                  <a:pt x="1925000" y="1376375"/>
                </a:lnTo>
                <a:lnTo>
                  <a:pt x="0" y="1376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9" id="79"/>
          <p:cNvSpPr/>
          <p:nvPr/>
        </p:nvSpPr>
        <p:spPr>
          <a:xfrm>
            <a:off x="15727133" y="7890523"/>
            <a:ext cx="9514" cy="6708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0" id="80"/>
          <p:cNvSpPr/>
          <p:nvPr/>
        </p:nvSpPr>
        <p:spPr>
          <a:xfrm flipV="true">
            <a:off x="10019696" y="8532340"/>
            <a:ext cx="5721452" cy="106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>
            <a:off x="10000610" y="8513290"/>
            <a:ext cx="0" cy="83864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2" id="82"/>
          <p:cNvSpPr/>
          <p:nvPr/>
        </p:nvSpPr>
        <p:spPr>
          <a:xfrm flipH="false" flipV="false" rot="0">
            <a:off x="-1961749" y="-2249665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3" id="83"/>
          <p:cNvSpPr txBox="true"/>
          <p:nvPr/>
        </p:nvSpPr>
        <p:spPr>
          <a:xfrm rot="0">
            <a:off x="546683" y="4010419"/>
            <a:ext cx="1099136" cy="71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DOCTOR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AI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3789067" y="1267440"/>
            <a:ext cx="930570" cy="71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MRI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MODEL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3789067" y="2921362"/>
            <a:ext cx="930570" cy="106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CT 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SCAN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MODEL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3727016" y="4782429"/>
            <a:ext cx="1054672" cy="106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LUNG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CANCER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MODEL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637615" y="6704282"/>
            <a:ext cx="1248708" cy="9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  <a:spcBef>
                <a:spcPct val="0"/>
              </a:spcBef>
            </a:pPr>
            <a:r>
              <a:rPr lang="en-US" sz="1689">
                <a:solidFill>
                  <a:srgbClr val="000000"/>
                </a:solidFill>
                <a:latin typeface="Poppins"/>
              </a:rPr>
              <a:t>CANCER</a:t>
            </a:r>
          </a:p>
          <a:p>
            <a:pPr algn="ctr">
              <a:lnSpc>
                <a:spcPts val="2365"/>
              </a:lnSpc>
              <a:spcBef>
                <a:spcPct val="0"/>
              </a:spcBef>
            </a:pPr>
            <a:r>
              <a:rPr lang="en-US" sz="1689">
                <a:solidFill>
                  <a:srgbClr val="000000"/>
                </a:solidFill>
                <a:latin typeface="Poppins"/>
              </a:rPr>
              <a:t>DETECTION</a:t>
            </a:r>
          </a:p>
          <a:p>
            <a:pPr algn="ctr">
              <a:lnSpc>
                <a:spcPts val="2365"/>
              </a:lnSpc>
              <a:spcBef>
                <a:spcPct val="0"/>
              </a:spcBef>
            </a:pPr>
            <a:r>
              <a:rPr lang="en-US" sz="1689">
                <a:solidFill>
                  <a:srgbClr val="000000"/>
                </a:solidFill>
                <a:latin typeface="Poppins"/>
              </a:rPr>
              <a:t>MODEL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6741732" y="3820921"/>
            <a:ext cx="829017" cy="10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USER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IMAGE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INPUT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9294529" y="3956056"/>
            <a:ext cx="1474108" cy="91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1767">
                <a:solidFill>
                  <a:srgbClr val="000000"/>
                </a:solidFill>
                <a:latin typeface="Poppins"/>
              </a:rPr>
              <a:t>PROCESSING USER </a:t>
            </a:r>
          </a:p>
          <a:p>
            <a:pPr algn="ctr">
              <a:lnSpc>
                <a:spcPts val="2474"/>
              </a:lnSpc>
              <a:spcBef>
                <a:spcPct val="0"/>
              </a:spcBef>
            </a:pPr>
            <a:r>
              <a:rPr lang="en-US" sz="1767">
                <a:solidFill>
                  <a:srgbClr val="000000"/>
                </a:solidFill>
                <a:latin typeface="Poppins"/>
              </a:rPr>
              <a:t>INPUT 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2327367" y="3758842"/>
            <a:ext cx="1384846" cy="129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  <a:spcBef>
                <a:spcPct val="0"/>
              </a:spcBef>
            </a:pPr>
            <a:r>
              <a:rPr lang="en-US" sz="1827">
                <a:solidFill>
                  <a:srgbClr val="000000"/>
                </a:solidFill>
                <a:latin typeface="Poppins"/>
              </a:rPr>
              <a:t>PREDICTION </a:t>
            </a:r>
          </a:p>
          <a:p>
            <a:pPr algn="ctr">
              <a:lnSpc>
                <a:spcPts val="2558"/>
              </a:lnSpc>
              <a:spcBef>
                <a:spcPct val="0"/>
              </a:spcBef>
            </a:pPr>
            <a:r>
              <a:rPr lang="en-US" sz="1827">
                <a:solidFill>
                  <a:srgbClr val="000000"/>
                </a:solidFill>
                <a:latin typeface="Poppins"/>
              </a:rPr>
              <a:t>WITH </a:t>
            </a:r>
          </a:p>
          <a:p>
            <a:pPr algn="ctr">
              <a:lnSpc>
                <a:spcPts val="2558"/>
              </a:lnSpc>
              <a:spcBef>
                <a:spcPct val="0"/>
              </a:spcBef>
            </a:pPr>
            <a:r>
              <a:rPr lang="en-US" sz="1827">
                <a:solidFill>
                  <a:srgbClr val="000000"/>
                </a:solidFill>
                <a:latin typeface="Poppins"/>
              </a:rPr>
              <a:t>95% </a:t>
            </a:r>
          </a:p>
          <a:p>
            <a:pPr algn="ctr">
              <a:lnSpc>
                <a:spcPts val="2558"/>
              </a:lnSpc>
              <a:spcBef>
                <a:spcPct val="0"/>
              </a:spcBef>
            </a:pPr>
            <a:r>
              <a:rPr lang="en-US" sz="1827">
                <a:solidFill>
                  <a:srgbClr val="000000"/>
                </a:solidFill>
                <a:latin typeface="Poppins"/>
              </a:rPr>
              <a:t>ACCURACY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5090323" y="4016994"/>
            <a:ext cx="1311697" cy="71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RESULT DISPLAY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9451360" y="6568568"/>
            <a:ext cx="1285151" cy="1063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3"/>
              </a:lnSpc>
              <a:spcBef>
                <a:spcPct val="0"/>
              </a:spcBef>
            </a:pPr>
            <a:r>
              <a:rPr lang="en-US" sz="2009">
                <a:solidFill>
                  <a:srgbClr val="000000"/>
                </a:solidFill>
                <a:latin typeface="Poppins"/>
              </a:rPr>
              <a:t>MAKE</a:t>
            </a:r>
          </a:p>
          <a:p>
            <a:pPr algn="ctr">
              <a:lnSpc>
                <a:spcPts val="2813"/>
              </a:lnSpc>
              <a:spcBef>
                <a:spcPct val="0"/>
              </a:spcBef>
            </a:pPr>
            <a:r>
              <a:rPr lang="en-US" sz="2009">
                <a:solidFill>
                  <a:srgbClr val="000000"/>
                </a:solidFill>
                <a:latin typeface="Poppins"/>
              </a:rPr>
              <a:t>APPOIN-</a:t>
            </a:r>
          </a:p>
          <a:p>
            <a:pPr algn="ctr">
              <a:lnSpc>
                <a:spcPts val="2813"/>
              </a:lnSpc>
              <a:spcBef>
                <a:spcPct val="0"/>
              </a:spcBef>
            </a:pPr>
            <a:r>
              <a:rPr lang="en-US" sz="2009">
                <a:solidFill>
                  <a:srgbClr val="000000"/>
                </a:solidFill>
                <a:latin typeface="Poppins"/>
              </a:rPr>
              <a:t>TMENT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2221655" y="6509459"/>
            <a:ext cx="1581064" cy="133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0"/>
              </a:lnSpc>
              <a:spcBef>
                <a:spcPct val="0"/>
              </a:spcBef>
            </a:pPr>
            <a:r>
              <a:rPr lang="en-US" sz="1550">
                <a:solidFill>
                  <a:srgbClr val="000000"/>
                </a:solidFill>
                <a:latin typeface="Poppins"/>
              </a:rPr>
              <a:t>SCHEDULE AN APPOINTMENT WITH</a:t>
            </a:r>
          </a:p>
          <a:p>
            <a:pPr algn="ctr">
              <a:lnSpc>
                <a:spcPts val="2170"/>
              </a:lnSpc>
              <a:spcBef>
                <a:spcPct val="0"/>
              </a:spcBef>
            </a:pPr>
            <a:r>
              <a:rPr lang="en-US" sz="1550">
                <a:solidFill>
                  <a:srgbClr val="000000"/>
                </a:solidFill>
                <a:latin typeface="Poppins"/>
              </a:rPr>
              <a:t>SELECTED DOCTORS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192245" y="6815517"/>
            <a:ext cx="1069777" cy="71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JOIN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MEETING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9692871" y="9493600"/>
            <a:ext cx="577379" cy="435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9"/>
              </a:lnSpc>
              <a:spcBef>
                <a:spcPct val="0"/>
              </a:spcBef>
            </a:pPr>
            <a:r>
              <a:rPr lang="en-US" sz="2364">
                <a:solidFill>
                  <a:srgbClr val="000000"/>
                </a:solidFill>
                <a:latin typeface="Poppins"/>
              </a:rPr>
              <a:t>END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7164592" y="770068"/>
            <a:ext cx="1221518" cy="106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RAW 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DATA </a:t>
            </a:r>
          </a:p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SET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2712529" y="1085027"/>
            <a:ext cx="849437" cy="35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Poppins"/>
              </a:rPr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8331452" y="-10675299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9" y="0"/>
                </a:lnTo>
                <a:lnTo>
                  <a:pt x="13483299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4852142" y="6833868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9" y="0"/>
                </a:lnTo>
                <a:lnTo>
                  <a:pt x="13483299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060979" y="3039086"/>
            <a:ext cx="4012122" cy="4833217"/>
            <a:chOff x="0" y="0"/>
            <a:chExt cx="1056691" cy="12729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It is characterized by abnormal growth of squamous cells, often forming flat, scale-like structures.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487614" y="3039086"/>
            <a:ext cx="4012122" cy="4833217"/>
            <a:chOff x="0" y="0"/>
            <a:chExt cx="1056691" cy="12729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Adenocarcinoma develops from the cells that line the internal or external surfaces of organs or glands.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65718" y="335954"/>
            <a:ext cx="9685940" cy="64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100">
                <a:solidFill>
                  <a:srgbClr val="2D799C"/>
                </a:solidFill>
                <a:latin typeface="Nunito Bold Bold"/>
              </a:rPr>
              <a:t>TYPE OF CANCER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3492477">
            <a:off x="7950140" y="89715"/>
            <a:ext cx="1517094" cy="2261251"/>
          </a:xfrm>
          <a:custGeom>
            <a:avLst/>
            <a:gdLst/>
            <a:ahLst/>
            <a:cxnLst/>
            <a:rect r="r" b="b" t="t" l="l"/>
            <a:pathLst>
              <a:path h="2261251" w="1517094">
                <a:moveTo>
                  <a:pt x="0" y="0"/>
                </a:moveTo>
                <a:lnTo>
                  <a:pt x="1517094" y="0"/>
                </a:lnTo>
                <a:lnTo>
                  <a:pt x="1517094" y="2261252"/>
                </a:lnTo>
                <a:lnTo>
                  <a:pt x="0" y="226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384687" y="558659"/>
            <a:ext cx="1981331" cy="1902077"/>
          </a:xfrm>
          <a:custGeom>
            <a:avLst/>
            <a:gdLst/>
            <a:ahLst/>
            <a:cxnLst/>
            <a:rect r="r" b="b" t="t" l="l"/>
            <a:pathLst>
              <a:path h="1902077" w="1981331">
                <a:moveTo>
                  <a:pt x="0" y="0"/>
                </a:moveTo>
                <a:lnTo>
                  <a:pt x="1981331" y="0"/>
                </a:lnTo>
                <a:lnTo>
                  <a:pt x="1981331" y="1902077"/>
                </a:lnTo>
                <a:lnTo>
                  <a:pt x="0" y="1902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02190" y="8452500"/>
            <a:ext cx="1253019" cy="1611600"/>
          </a:xfrm>
          <a:custGeom>
            <a:avLst/>
            <a:gdLst/>
            <a:ahLst/>
            <a:cxnLst/>
            <a:rect r="r" b="b" t="t" l="l"/>
            <a:pathLst>
              <a:path h="1611600" w="1253019">
                <a:moveTo>
                  <a:pt x="0" y="0"/>
                </a:moveTo>
                <a:lnTo>
                  <a:pt x="1253020" y="0"/>
                </a:lnTo>
                <a:lnTo>
                  <a:pt x="1253020" y="1611600"/>
                </a:lnTo>
                <a:lnTo>
                  <a:pt x="0" y="1611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87614" y="1994011"/>
            <a:ext cx="40121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ADENOCARCINOMA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0979" y="1974961"/>
            <a:ext cx="401212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D799C"/>
                </a:solidFill>
                <a:latin typeface="Nunito Bold Bold"/>
              </a:rPr>
              <a:t>SQUAMOUS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8094164" y="-10539046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4806724" y="6879285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37939" y="1589199"/>
            <a:ext cx="4012122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LARGE </a:t>
            </a:r>
          </a:p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CARCINOMA</a:t>
            </a:r>
          </a:p>
          <a:p>
            <a:pPr algn="ctr">
              <a:lnSpc>
                <a:spcPts val="372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137939" y="3039086"/>
            <a:ext cx="4012122" cy="4833217"/>
            <a:chOff x="0" y="0"/>
            <a:chExt cx="1056691" cy="12729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Large cell carcinoma is a type of non-small cell lung cancer (NSCLC).</a:t>
              </a:r>
            </a:p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spread more rapidly than other types of NSCLC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72565" y="3039086"/>
            <a:ext cx="4012122" cy="4833217"/>
            <a:chOff x="0" y="0"/>
            <a:chExt cx="1056691" cy="12729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It is characterized by abnormal growth of squamous cells, often forming flat, scale-like structures.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06742" y="3039086"/>
            <a:ext cx="4012122" cy="4833217"/>
            <a:chOff x="0" y="0"/>
            <a:chExt cx="1056691" cy="12729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Adenocarcinoma develops from the cells that line the internal or external surfaces of organs or glands.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65718" y="335954"/>
            <a:ext cx="9685940" cy="64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100">
                <a:solidFill>
                  <a:srgbClr val="2D799C"/>
                </a:solidFill>
                <a:latin typeface="Nunito Bold Bold"/>
              </a:rPr>
              <a:t>TYPE OF MALIGNANT LUNG CANCER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3492477">
            <a:off x="7950140" y="89715"/>
            <a:ext cx="1517094" cy="2261251"/>
          </a:xfrm>
          <a:custGeom>
            <a:avLst/>
            <a:gdLst/>
            <a:ahLst/>
            <a:cxnLst/>
            <a:rect r="r" b="b" t="t" l="l"/>
            <a:pathLst>
              <a:path h="2261251" w="1517094">
                <a:moveTo>
                  <a:pt x="0" y="0"/>
                </a:moveTo>
                <a:lnTo>
                  <a:pt x="1517094" y="0"/>
                </a:lnTo>
                <a:lnTo>
                  <a:pt x="1517094" y="2261252"/>
                </a:lnTo>
                <a:lnTo>
                  <a:pt x="0" y="226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84687" y="558659"/>
            <a:ext cx="1981331" cy="1902077"/>
          </a:xfrm>
          <a:custGeom>
            <a:avLst/>
            <a:gdLst/>
            <a:ahLst/>
            <a:cxnLst/>
            <a:rect r="r" b="b" t="t" l="l"/>
            <a:pathLst>
              <a:path h="1902077" w="1981331">
                <a:moveTo>
                  <a:pt x="0" y="0"/>
                </a:moveTo>
                <a:lnTo>
                  <a:pt x="1981331" y="0"/>
                </a:lnTo>
                <a:lnTo>
                  <a:pt x="1981331" y="1902077"/>
                </a:lnTo>
                <a:lnTo>
                  <a:pt x="0" y="1902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02190" y="8452500"/>
            <a:ext cx="1253019" cy="1611600"/>
          </a:xfrm>
          <a:custGeom>
            <a:avLst/>
            <a:gdLst/>
            <a:ahLst/>
            <a:cxnLst/>
            <a:rect r="r" b="b" t="t" l="l"/>
            <a:pathLst>
              <a:path h="1611600" w="1253019">
                <a:moveTo>
                  <a:pt x="0" y="0"/>
                </a:moveTo>
                <a:lnTo>
                  <a:pt x="1253020" y="0"/>
                </a:lnTo>
                <a:lnTo>
                  <a:pt x="1253020" y="1611600"/>
                </a:lnTo>
                <a:lnTo>
                  <a:pt x="0" y="1611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06742" y="1984486"/>
            <a:ext cx="40121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ADENOCARCINOMA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72565" y="1984486"/>
            <a:ext cx="401212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D799C"/>
                </a:solidFill>
                <a:latin typeface="Nunito Bold Bold"/>
              </a:rPr>
              <a:t>SQUAMOUS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9633704" y="-9919230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4442978" y="6128191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39653" y="1994011"/>
            <a:ext cx="40121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MENINGIOMA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37939" y="3039086"/>
            <a:ext cx="4012122" cy="4833217"/>
            <a:chOff x="0" y="0"/>
            <a:chExt cx="1056691" cy="12729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Meningiomas arise from the meninges, the protective membranes covering the brain and spinal cord.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72565" y="3039086"/>
            <a:ext cx="4012122" cy="4833217"/>
            <a:chOff x="0" y="0"/>
            <a:chExt cx="1056691" cy="12729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These tumors develop in the pituitary gland, which is located at the base of the brain.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06742" y="3039086"/>
            <a:ext cx="4012122" cy="4833217"/>
            <a:chOff x="0" y="0"/>
            <a:chExt cx="1056691" cy="12729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Gliomas are tumors that develop from glial cells. They include astrocytomas, oligodendrogliomas, and ependymomas.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65718" y="335954"/>
            <a:ext cx="9685940" cy="64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100">
                <a:solidFill>
                  <a:srgbClr val="2D799C"/>
                </a:solidFill>
                <a:latin typeface="Nunito Bold Bold"/>
              </a:rPr>
              <a:t>TYPE OF PRIMARY BRAIN TUMOR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3492477">
            <a:off x="7950140" y="89715"/>
            <a:ext cx="1517094" cy="2261251"/>
          </a:xfrm>
          <a:custGeom>
            <a:avLst/>
            <a:gdLst/>
            <a:ahLst/>
            <a:cxnLst/>
            <a:rect r="r" b="b" t="t" l="l"/>
            <a:pathLst>
              <a:path h="2261251" w="1517094">
                <a:moveTo>
                  <a:pt x="0" y="0"/>
                </a:moveTo>
                <a:lnTo>
                  <a:pt x="1517094" y="0"/>
                </a:lnTo>
                <a:lnTo>
                  <a:pt x="1517094" y="2261252"/>
                </a:lnTo>
                <a:lnTo>
                  <a:pt x="0" y="226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84687" y="558659"/>
            <a:ext cx="1981331" cy="1902077"/>
          </a:xfrm>
          <a:custGeom>
            <a:avLst/>
            <a:gdLst/>
            <a:ahLst/>
            <a:cxnLst/>
            <a:rect r="r" b="b" t="t" l="l"/>
            <a:pathLst>
              <a:path h="1902077" w="1981331">
                <a:moveTo>
                  <a:pt x="0" y="0"/>
                </a:moveTo>
                <a:lnTo>
                  <a:pt x="1981331" y="0"/>
                </a:lnTo>
                <a:lnTo>
                  <a:pt x="1981331" y="1902077"/>
                </a:lnTo>
                <a:lnTo>
                  <a:pt x="0" y="1902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02190" y="8452500"/>
            <a:ext cx="1253019" cy="1611600"/>
          </a:xfrm>
          <a:custGeom>
            <a:avLst/>
            <a:gdLst/>
            <a:ahLst/>
            <a:cxnLst/>
            <a:rect r="r" b="b" t="t" l="l"/>
            <a:pathLst>
              <a:path h="1611600" w="1253019">
                <a:moveTo>
                  <a:pt x="0" y="0"/>
                </a:moveTo>
                <a:lnTo>
                  <a:pt x="1253020" y="0"/>
                </a:lnTo>
                <a:lnTo>
                  <a:pt x="1253020" y="1611600"/>
                </a:lnTo>
                <a:lnTo>
                  <a:pt x="0" y="1611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06742" y="1994011"/>
            <a:ext cx="40121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GLIOMA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72565" y="1994011"/>
            <a:ext cx="40121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PITUTARY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9633704" y="-9919230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4442978" y="6128191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30478" y="1994011"/>
            <a:ext cx="40121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NORMAL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928764" y="3039086"/>
            <a:ext cx="4012122" cy="4833217"/>
            <a:chOff x="0" y="0"/>
            <a:chExt cx="1056691" cy="12729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Meningiomas arise from the meninges, the protective membranes covering the brain and spinal cord.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54567" y="3039086"/>
            <a:ext cx="4012122" cy="4833217"/>
            <a:chOff x="0" y="0"/>
            <a:chExt cx="1056691" cy="12729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6691" cy="1272946"/>
            </a:xfrm>
            <a:custGeom>
              <a:avLst/>
              <a:gdLst/>
              <a:ahLst/>
              <a:cxnLst/>
              <a:rect r="r" b="b" t="t" l="l"/>
              <a:pathLst>
                <a:path h="1272946" w="1056691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Gliomas are tumors that develop from glial cells. They include astrocytomas, oligodendrogliomas, and ependymomas.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865718" y="335954"/>
            <a:ext cx="9685940" cy="64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100">
                <a:solidFill>
                  <a:srgbClr val="2D799C"/>
                </a:solidFill>
                <a:latin typeface="Nunito Bold Bold"/>
              </a:rPr>
              <a:t>TYPE OF PNEUMONIA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3492477">
            <a:off x="7950140" y="89715"/>
            <a:ext cx="1517094" cy="2261251"/>
          </a:xfrm>
          <a:custGeom>
            <a:avLst/>
            <a:gdLst/>
            <a:ahLst/>
            <a:cxnLst/>
            <a:rect r="r" b="b" t="t" l="l"/>
            <a:pathLst>
              <a:path h="2261251" w="1517094">
                <a:moveTo>
                  <a:pt x="0" y="0"/>
                </a:moveTo>
                <a:lnTo>
                  <a:pt x="1517094" y="0"/>
                </a:lnTo>
                <a:lnTo>
                  <a:pt x="1517094" y="2261252"/>
                </a:lnTo>
                <a:lnTo>
                  <a:pt x="0" y="226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384687" y="558659"/>
            <a:ext cx="1981331" cy="1902077"/>
          </a:xfrm>
          <a:custGeom>
            <a:avLst/>
            <a:gdLst/>
            <a:ahLst/>
            <a:cxnLst/>
            <a:rect r="r" b="b" t="t" l="l"/>
            <a:pathLst>
              <a:path h="1902077" w="1981331">
                <a:moveTo>
                  <a:pt x="0" y="0"/>
                </a:moveTo>
                <a:lnTo>
                  <a:pt x="1981331" y="0"/>
                </a:lnTo>
                <a:lnTo>
                  <a:pt x="1981331" y="1902077"/>
                </a:lnTo>
                <a:lnTo>
                  <a:pt x="0" y="1902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2190" y="8452500"/>
            <a:ext cx="1253019" cy="1611600"/>
          </a:xfrm>
          <a:custGeom>
            <a:avLst/>
            <a:gdLst/>
            <a:ahLst/>
            <a:cxnLst/>
            <a:rect r="r" b="b" t="t" l="l"/>
            <a:pathLst>
              <a:path h="1611600" w="1253019">
                <a:moveTo>
                  <a:pt x="0" y="0"/>
                </a:moveTo>
                <a:lnTo>
                  <a:pt x="1253020" y="0"/>
                </a:lnTo>
                <a:lnTo>
                  <a:pt x="1253020" y="1611600"/>
                </a:lnTo>
                <a:lnTo>
                  <a:pt x="0" y="1611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54567" y="1994011"/>
            <a:ext cx="40121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2D799C"/>
                </a:solidFill>
                <a:latin typeface="Nunito Bold Bold"/>
              </a:rPr>
              <a:t>PNEUMINIA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3360" y="3398457"/>
            <a:ext cx="9685940" cy="4671775"/>
            <a:chOff x="0" y="0"/>
            <a:chExt cx="2551029" cy="1230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1029" cy="1230426"/>
            </a:xfrm>
            <a:custGeom>
              <a:avLst/>
              <a:gdLst/>
              <a:ahLst/>
              <a:cxnLst/>
              <a:rect r="r" b="b" t="t" l="l"/>
              <a:pathLst>
                <a:path h="1230426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</a:rPr>
                <a:t>Doctor.AI was built using </a:t>
              </a:r>
              <a:r>
                <a:rPr lang="en-US" sz="3400">
                  <a:solidFill>
                    <a:srgbClr val="EA3D3D"/>
                  </a:solidFill>
                  <a:latin typeface="Nunito Bold"/>
                </a:rPr>
                <a:t>Intel oneAPI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for accelerated computing, leveraging </a:t>
              </a:r>
              <a:r>
                <a:rPr lang="en-US" sz="3400">
                  <a:solidFill>
                    <a:srgbClr val="EA3D3D"/>
                  </a:solidFill>
                  <a:latin typeface="Nunito Bold"/>
                </a:rPr>
                <a:t>machine learning models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. The backend was developed using </a:t>
              </a:r>
              <a:r>
                <a:rPr lang="en-US" sz="3400">
                  <a:solidFill>
                    <a:srgbClr val="EA3D3D"/>
                  </a:solidFill>
                  <a:latin typeface="Nunito Bold"/>
                </a:rPr>
                <a:t>Flask, Node.js, Express. 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while the frontend utilized </a:t>
              </a:r>
              <a:r>
                <a:rPr lang="en-US" sz="3400">
                  <a:solidFill>
                    <a:srgbClr val="EA3D3D"/>
                  </a:solidFill>
                  <a:latin typeface="Nunito Bold"/>
                </a:rPr>
                <a:t>React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, creating a powerful and efficient tech stack for seamless healthcare </a:t>
              </a:r>
              <a:r>
                <a:rPr lang="en-US" sz="3400">
                  <a:solidFill>
                    <a:srgbClr val="EA3D3D"/>
                  </a:solidFill>
                  <a:latin typeface="Nunito Bold"/>
                </a:rPr>
                <a:t>AI</a:t>
              </a:r>
              <a:r>
                <a:rPr lang="en-US" sz="3400">
                  <a:solidFill>
                    <a:srgbClr val="5C3224"/>
                  </a:solidFill>
                  <a:latin typeface="Nunito"/>
                </a:rPr>
                <a:t> applications.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529949">
            <a:off x="-6895113" y="-1261509"/>
            <a:ext cx="16333616" cy="13839027"/>
          </a:xfrm>
          <a:custGeom>
            <a:avLst/>
            <a:gdLst/>
            <a:ahLst/>
            <a:cxnLst/>
            <a:rect r="r" b="b" t="t" l="l"/>
            <a:pathLst>
              <a:path h="13839027" w="16333616">
                <a:moveTo>
                  <a:pt x="0" y="0"/>
                </a:moveTo>
                <a:lnTo>
                  <a:pt x="16333616" y="0"/>
                </a:lnTo>
                <a:lnTo>
                  <a:pt x="16333616" y="13839028"/>
                </a:lnTo>
                <a:lnTo>
                  <a:pt x="0" y="13839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232614">
            <a:off x="-3407575" y="-3501735"/>
            <a:ext cx="7629624" cy="8260420"/>
          </a:xfrm>
          <a:custGeom>
            <a:avLst/>
            <a:gdLst/>
            <a:ahLst/>
            <a:cxnLst/>
            <a:rect r="r" b="b" t="t" l="l"/>
            <a:pathLst>
              <a:path h="8260420" w="7629624">
                <a:moveTo>
                  <a:pt x="0" y="0"/>
                </a:moveTo>
                <a:lnTo>
                  <a:pt x="7629625" y="0"/>
                </a:lnTo>
                <a:lnTo>
                  <a:pt x="7629625" y="8260420"/>
                </a:lnTo>
                <a:lnTo>
                  <a:pt x="0" y="8260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41464" y="3355607"/>
            <a:ext cx="2769734" cy="27697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ECE9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38"/>
                </a:lnSpc>
              </a:pPr>
            </a:p>
            <a:p>
              <a:pPr algn="ctr">
                <a:lnSpc>
                  <a:spcPts val="283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46442" y="3822942"/>
            <a:ext cx="1959776" cy="1835063"/>
          </a:xfrm>
          <a:custGeom>
            <a:avLst/>
            <a:gdLst/>
            <a:ahLst/>
            <a:cxnLst/>
            <a:rect r="r" b="b" t="t" l="l"/>
            <a:pathLst>
              <a:path h="1835063" w="1959776">
                <a:moveTo>
                  <a:pt x="0" y="0"/>
                </a:moveTo>
                <a:lnTo>
                  <a:pt x="1959777" y="0"/>
                </a:lnTo>
                <a:lnTo>
                  <a:pt x="1959777" y="1835063"/>
                </a:lnTo>
                <a:lnTo>
                  <a:pt x="0" y="18350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256066" y="216692"/>
            <a:ext cx="2769734" cy="27697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9CC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38"/>
                </a:lnSpc>
              </a:pPr>
            </a:p>
            <a:p>
              <a:pPr algn="ctr">
                <a:lnSpc>
                  <a:spcPts val="2838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734600" y="683753"/>
            <a:ext cx="1812666" cy="1835611"/>
          </a:xfrm>
          <a:custGeom>
            <a:avLst/>
            <a:gdLst/>
            <a:ahLst/>
            <a:cxnLst/>
            <a:rect r="r" b="b" t="t" l="l"/>
            <a:pathLst>
              <a:path h="1835611" w="1812666">
                <a:moveTo>
                  <a:pt x="0" y="0"/>
                </a:moveTo>
                <a:lnTo>
                  <a:pt x="1812666" y="0"/>
                </a:lnTo>
                <a:lnTo>
                  <a:pt x="1812666" y="1835611"/>
                </a:lnTo>
                <a:lnTo>
                  <a:pt x="0" y="18356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907412" y="5143500"/>
            <a:ext cx="2769734" cy="276973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C9B3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38"/>
                </a:lnSpc>
              </a:pPr>
            </a:p>
            <a:p>
              <a:pPr algn="ctr">
                <a:lnSpc>
                  <a:spcPts val="2838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455537" y="5584230"/>
            <a:ext cx="1673484" cy="1888275"/>
          </a:xfrm>
          <a:custGeom>
            <a:avLst/>
            <a:gdLst/>
            <a:ahLst/>
            <a:cxnLst/>
            <a:rect r="r" b="b" t="t" l="l"/>
            <a:pathLst>
              <a:path h="1888275" w="1673484">
                <a:moveTo>
                  <a:pt x="0" y="0"/>
                </a:moveTo>
                <a:lnTo>
                  <a:pt x="1673484" y="0"/>
                </a:lnTo>
                <a:lnTo>
                  <a:pt x="1673484" y="1888274"/>
                </a:lnTo>
                <a:lnTo>
                  <a:pt x="0" y="18882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871199" y="6982948"/>
            <a:ext cx="2769734" cy="276973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ECE9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38"/>
                </a:lnSpc>
              </a:pPr>
            </a:p>
            <a:p>
              <a:pPr algn="ctr">
                <a:lnSpc>
                  <a:spcPts val="2838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80816" y="7392565"/>
            <a:ext cx="1950500" cy="1950500"/>
          </a:xfrm>
          <a:custGeom>
            <a:avLst/>
            <a:gdLst/>
            <a:ahLst/>
            <a:cxnLst/>
            <a:rect r="r" b="b" t="t" l="l"/>
            <a:pathLst>
              <a:path h="1950500" w="1950500">
                <a:moveTo>
                  <a:pt x="0" y="0"/>
                </a:moveTo>
                <a:lnTo>
                  <a:pt x="1950500" y="0"/>
                </a:lnTo>
                <a:lnTo>
                  <a:pt x="1950500" y="1950500"/>
                </a:lnTo>
                <a:lnTo>
                  <a:pt x="0" y="19505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858032" y="178592"/>
            <a:ext cx="11116597" cy="196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6200">
                <a:solidFill>
                  <a:srgbClr val="2D799C"/>
                </a:solidFill>
                <a:latin typeface="Nunito Bold Bold"/>
              </a:rPr>
              <a:t>TECH STACK OF SOLUTION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DAFn91mjgps</dc:identifier>
  <dcterms:modified xsi:type="dcterms:W3CDTF">2011-08-01T06:04:30Z</dcterms:modified>
  <cp:revision>1</cp:revision>
  <dc:title>Presentation for HACK4BENGAL</dc:title>
</cp:coreProperties>
</file>