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679D35E8-8FFC-439D-B683-0A85231AC84F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7D4863F-DEFB-43D7-93EE-CF047CC2C4AB}" type="slidenum">
              <a:rPr lang="en-IN" sz="1200"/>
              <a:t>&lt;number&gt;</a:t>
            </a:fld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03/02/14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07E04B-B34D-426A-8A30-5BF45B263639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03/02/14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431E7A-398B-49F1-970E-B9894171CBAB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en.wikipedia.org/wiki/Instruction_(computer_science)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en.wikipedia.org/wiki/Core_dump" TargetMode="External"/><Relationship Id="rId2" Type="http://schemas.openxmlformats.org/officeDocument/2006/relationships/hyperlink" Target="http://en.wikipedia.org/wiki/Segmentation_fault" TargetMode="External"/><Relationship Id="rId3" Type="http://schemas.openxmlformats.org/officeDocument/2006/relationships/hyperlink" Target="http://en.wikipedia.org/wiki/Child_process" TargetMode="External"/><Relationship Id="rId4" Type="http://schemas.openxmlformats.org/officeDocument/2006/relationships/hyperlink" Target="http://en.wikipedia.org/wiki/Exit_(operating_system)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Signal and Pipe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if(pid==0)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signal(SIGCLD, abc);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sleep(10);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printf(“Parent exiting”);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abc()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printf(“child died”);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SIGCLD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Other signals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SIGSEGV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Segmentation fault-core dumped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SIGFPE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Division by zero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SIGILL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The SIGILL signal is sent to a process when it attempts to execute an </a:t>
            </a:r>
            <a:r>
              <a:rPr b="1" lang="en-US">
                <a:solidFill>
                  <a:srgbClr val="000000"/>
                </a:solidFill>
                <a:latin typeface="Calibri"/>
              </a:rPr>
              <a:t>illegal</a:t>
            </a:r>
            <a:r>
              <a:rPr lang="en-US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US">
                <a:solidFill>
                  <a:srgbClr val="000000"/>
                </a:solidFill>
                <a:latin typeface="Calibri"/>
              </a:rPr>
              <a:t>privileged </a:t>
            </a:r>
            <a:r>
              <a:rPr b="1" lang="en-US" u="sng">
                <a:solidFill>
                  <a:srgbClr val="0000ff"/>
                </a:solidFill>
                <a:latin typeface="Calibri"/>
                <a:hlinkClick r:id="rId1"/>
              </a:rPr>
              <a:t>instruction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Sending signal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143000" y="2133720"/>
            <a:ext cx="1371240" cy="5331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30" name="CustomShape 3"/>
          <p:cNvSpPr/>
          <p:nvPr/>
        </p:nvSpPr>
        <p:spPr>
          <a:xfrm>
            <a:off x="4267080" y="2133720"/>
            <a:ext cx="121896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31" name="CustomShape 4"/>
          <p:cNvSpPr/>
          <p:nvPr/>
        </p:nvSpPr>
        <p:spPr>
          <a:xfrm>
            <a:off x="2819520" y="2057400"/>
            <a:ext cx="12949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Signal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1295280" y="2242080"/>
            <a:ext cx="12189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Kernel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>
            <a:off x="2514600" y="2400480"/>
            <a:ext cx="1752120" cy="378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4" name="CustomShape 7"/>
          <p:cNvSpPr/>
          <p:nvPr/>
        </p:nvSpPr>
        <p:spPr>
          <a:xfrm>
            <a:off x="4343400" y="2242080"/>
            <a:ext cx="144756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User process</a:t>
            </a:r>
            <a:endParaRPr/>
          </a:p>
        </p:txBody>
      </p:sp>
      <p:sp>
        <p:nvSpPr>
          <p:cNvPr id="135" name="CustomShape 8"/>
          <p:cNvSpPr/>
          <p:nvPr/>
        </p:nvSpPr>
        <p:spPr>
          <a:xfrm>
            <a:off x="1143000" y="3657600"/>
            <a:ext cx="1371240" cy="5331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36" name="CustomShape 9"/>
          <p:cNvSpPr/>
          <p:nvPr/>
        </p:nvSpPr>
        <p:spPr>
          <a:xfrm>
            <a:off x="4267080" y="3657600"/>
            <a:ext cx="121896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37" name="CustomShape 10"/>
          <p:cNvSpPr/>
          <p:nvPr/>
        </p:nvSpPr>
        <p:spPr>
          <a:xfrm>
            <a:off x="2819520" y="3581280"/>
            <a:ext cx="12949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Signal</a:t>
            </a:r>
            <a:endParaRPr/>
          </a:p>
        </p:txBody>
      </p:sp>
      <p:sp>
        <p:nvSpPr>
          <p:cNvPr id="138" name="CustomShape 11"/>
          <p:cNvSpPr/>
          <p:nvPr/>
        </p:nvSpPr>
        <p:spPr>
          <a:xfrm>
            <a:off x="1143000" y="3765960"/>
            <a:ext cx="152352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User process</a:t>
            </a:r>
            <a:endParaRPr/>
          </a:p>
        </p:txBody>
      </p:sp>
      <p:sp>
        <p:nvSpPr>
          <p:cNvPr id="139" name="CustomShape 12"/>
          <p:cNvSpPr/>
          <p:nvPr/>
        </p:nvSpPr>
        <p:spPr>
          <a:xfrm>
            <a:off x="2514600" y="3924360"/>
            <a:ext cx="1752120" cy="378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40" name="CustomShape 13"/>
          <p:cNvSpPr/>
          <p:nvPr/>
        </p:nvSpPr>
        <p:spPr>
          <a:xfrm>
            <a:off x="4343400" y="3765960"/>
            <a:ext cx="144756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User process</a:t>
            </a:r>
            <a:endParaRPr/>
          </a:p>
        </p:txBody>
      </p:sp>
      <p:sp>
        <p:nvSpPr>
          <p:cNvPr id="141" name="CustomShape 14"/>
          <p:cNvSpPr/>
          <p:nvPr/>
        </p:nvSpPr>
        <p:spPr>
          <a:xfrm>
            <a:off x="685800" y="3048120"/>
            <a:ext cx="601956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How user process can send signal to another user process?</a:t>
            </a:r>
            <a:endParaRPr/>
          </a:p>
        </p:txBody>
      </p:sp>
      <p:sp>
        <p:nvSpPr>
          <p:cNvPr id="142" name="CustomShape 15"/>
          <p:cNvSpPr/>
          <p:nvPr/>
        </p:nvSpPr>
        <p:spPr>
          <a:xfrm>
            <a:off x="762120" y="1447920"/>
            <a:ext cx="64767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So far, kernel process sends signal to user process</a:t>
            </a:r>
            <a:endParaRPr/>
          </a:p>
        </p:txBody>
      </p:sp>
      <p:sp>
        <p:nvSpPr>
          <p:cNvPr id="143" name="CustomShape 16"/>
          <p:cNvSpPr/>
          <p:nvPr/>
        </p:nvSpPr>
        <p:spPr>
          <a:xfrm>
            <a:off x="685800" y="4800600"/>
            <a:ext cx="617184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Kill(process ID,  signal ID) 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228600" y="1600200"/>
            <a:ext cx="84578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if(pid==0)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signal(SIGINT,abc);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sleep(2)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kill(pid,SIGINT)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sleep(10);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printf(“Parent exiting”);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abc()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printf(“Signal received by child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4419720" y="3657600"/>
            <a:ext cx="1371240" cy="5331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47" name="CustomShape 4"/>
          <p:cNvSpPr/>
          <p:nvPr/>
        </p:nvSpPr>
        <p:spPr>
          <a:xfrm>
            <a:off x="7543800" y="3657600"/>
            <a:ext cx="121896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48" name="CustomShape 5"/>
          <p:cNvSpPr/>
          <p:nvPr/>
        </p:nvSpPr>
        <p:spPr>
          <a:xfrm>
            <a:off x="6095880" y="3581280"/>
            <a:ext cx="12949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SIGINT</a:t>
            </a:r>
            <a:endParaRPr/>
          </a:p>
        </p:txBody>
      </p:sp>
      <p:sp>
        <p:nvSpPr>
          <p:cNvPr id="149" name="CustomShape 6"/>
          <p:cNvSpPr/>
          <p:nvPr/>
        </p:nvSpPr>
        <p:spPr>
          <a:xfrm>
            <a:off x="4419720" y="376596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Parent</a:t>
            </a:r>
            <a:endParaRPr/>
          </a:p>
        </p:txBody>
      </p:sp>
      <p:sp>
        <p:nvSpPr>
          <p:cNvPr id="150" name="CustomShape 7"/>
          <p:cNvSpPr/>
          <p:nvPr/>
        </p:nvSpPr>
        <p:spPr>
          <a:xfrm>
            <a:off x="5791320" y="3924360"/>
            <a:ext cx="1752120" cy="378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1" name="CustomShape 8"/>
          <p:cNvSpPr/>
          <p:nvPr/>
        </p:nvSpPr>
        <p:spPr>
          <a:xfrm>
            <a:off x="7620120" y="376596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Child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Open signals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28600" y="1600200"/>
            <a:ext cx="84578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if(pid==0)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signal(SIGUSR2, abc);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printf(“Hello parent!”);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kill(getppid(),SIGUSR1);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sleep(4);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signal(SIGUSR1,def);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sleep(5);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abc()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sleep(2);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printf(“Bye  Parent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419720" y="3657600"/>
            <a:ext cx="1371240" cy="5331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55" name="CustomShape 4"/>
          <p:cNvSpPr/>
          <p:nvPr/>
        </p:nvSpPr>
        <p:spPr>
          <a:xfrm>
            <a:off x="7543800" y="3657600"/>
            <a:ext cx="121896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56" name="CustomShape 5"/>
          <p:cNvSpPr/>
          <p:nvPr/>
        </p:nvSpPr>
        <p:spPr>
          <a:xfrm>
            <a:off x="6095880" y="3581280"/>
            <a:ext cx="12949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SIGUSR2</a:t>
            </a:r>
            <a:endParaRPr/>
          </a:p>
        </p:txBody>
      </p:sp>
      <p:sp>
        <p:nvSpPr>
          <p:cNvPr id="157" name="CustomShape 6"/>
          <p:cNvSpPr/>
          <p:nvPr/>
        </p:nvSpPr>
        <p:spPr>
          <a:xfrm>
            <a:off x="4419720" y="376596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Parent</a:t>
            </a:r>
            <a:endParaRPr/>
          </a:p>
        </p:txBody>
      </p:sp>
      <p:sp>
        <p:nvSpPr>
          <p:cNvPr id="158" name="CustomShape 7"/>
          <p:cNvSpPr/>
          <p:nvPr/>
        </p:nvSpPr>
        <p:spPr>
          <a:xfrm>
            <a:off x="5791320" y="3924360"/>
            <a:ext cx="1752120" cy="378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9" name="CustomShape 8"/>
          <p:cNvSpPr/>
          <p:nvPr/>
        </p:nvSpPr>
        <p:spPr>
          <a:xfrm>
            <a:off x="7620120" y="3765960"/>
            <a:ext cx="14475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Child</a:t>
            </a:r>
            <a:endParaRPr/>
          </a:p>
        </p:txBody>
      </p:sp>
      <p:sp>
        <p:nvSpPr>
          <p:cNvPr id="160" name="CustomShape 9"/>
          <p:cNvSpPr/>
          <p:nvPr/>
        </p:nvSpPr>
        <p:spPr>
          <a:xfrm>
            <a:off x="5257800" y="1447920"/>
            <a:ext cx="3504960" cy="912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SIGUSR1 and SIGUSR2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Are not mapped to any event</a:t>
            </a:r>
            <a:endParaRPr/>
          </a:p>
        </p:txBody>
      </p:sp>
      <p:sp>
        <p:nvSpPr>
          <p:cNvPr id="161" name="CustomShape 10"/>
          <p:cNvSpPr/>
          <p:nvPr/>
        </p:nvSpPr>
        <p:spPr>
          <a:xfrm>
            <a:off x="5334120" y="5027400"/>
            <a:ext cx="3733560" cy="1461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Void def()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printf(“Hello child”);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kill(pid,SIGUSR2);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62" name="CustomShape 11"/>
          <p:cNvSpPr/>
          <p:nvPr/>
        </p:nvSpPr>
        <p:spPr>
          <a:xfrm flipH="1">
            <a:off x="5790600" y="4135320"/>
            <a:ext cx="17521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3" name="CustomShape 12"/>
          <p:cNvSpPr/>
          <p:nvPr/>
        </p:nvSpPr>
        <p:spPr>
          <a:xfrm>
            <a:off x="6248520" y="4126320"/>
            <a:ext cx="12949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SIGUSR1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Pipe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Interprocess communication primitive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984600" y="2819520"/>
            <a:ext cx="14461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Who | wc -l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 flipH="1">
            <a:off x="1066680" y="3188880"/>
            <a:ext cx="304560" cy="6969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8" name="CustomShape 5"/>
          <p:cNvSpPr/>
          <p:nvPr/>
        </p:nvSpPr>
        <p:spPr>
          <a:xfrm>
            <a:off x="457200" y="3886200"/>
            <a:ext cx="12949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Process A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2133720" y="3188880"/>
            <a:ext cx="380520" cy="6969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0" name="CustomShape 7"/>
          <p:cNvSpPr/>
          <p:nvPr/>
        </p:nvSpPr>
        <p:spPr>
          <a:xfrm>
            <a:off x="2349000" y="3886200"/>
            <a:ext cx="19180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Process B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Pipe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Interprocess communication primitive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2819520" y="2743200"/>
            <a:ext cx="1828440" cy="533160"/>
          </a:xfrm>
          <a:prstGeom prst="flowChartMagneticDrum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74" name="CustomShape 4"/>
          <p:cNvSpPr/>
          <p:nvPr/>
        </p:nvSpPr>
        <p:spPr>
          <a:xfrm>
            <a:off x="1371600" y="2831040"/>
            <a:ext cx="19047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Process A</a:t>
            </a:r>
            <a:endParaRPr/>
          </a:p>
        </p:txBody>
      </p:sp>
      <p:sp>
        <p:nvSpPr>
          <p:cNvPr id="175" name="CustomShape 5"/>
          <p:cNvSpPr/>
          <p:nvPr/>
        </p:nvSpPr>
        <p:spPr>
          <a:xfrm>
            <a:off x="4800600" y="2819520"/>
            <a:ext cx="19047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Process B</a:t>
            </a:r>
            <a:endParaRPr/>
          </a:p>
        </p:txBody>
      </p:sp>
      <p:sp>
        <p:nvSpPr>
          <p:cNvPr id="176" name="CustomShape 6"/>
          <p:cNvSpPr/>
          <p:nvPr/>
        </p:nvSpPr>
        <p:spPr>
          <a:xfrm>
            <a:off x="2438280" y="2971800"/>
            <a:ext cx="380520" cy="195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77" name="CustomShape 7"/>
          <p:cNvSpPr/>
          <p:nvPr/>
        </p:nvSpPr>
        <p:spPr>
          <a:xfrm>
            <a:off x="4572000" y="2927880"/>
            <a:ext cx="304560" cy="195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78" name="CustomShape 8"/>
          <p:cNvSpPr/>
          <p:nvPr/>
        </p:nvSpPr>
        <p:spPr>
          <a:xfrm>
            <a:off x="2971800" y="2286000"/>
            <a:ext cx="19807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Sending data</a:t>
            </a:r>
            <a:endParaRPr/>
          </a:p>
        </p:txBody>
      </p:sp>
      <p:sp>
        <p:nvSpPr>
          <p:cNvPr id="179" name="CustomShape 9"/>
          <p:cNvSpPr/>
          <p:nvPr/>
        </p:nvSpPr>
        <p:spPr>
          <a:xfrm>
            <a:off x="3124080" y="2819520"/>
            <a:ext cx="6854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Pipe</a:t>
            </a:r>
            <a:endParaRPr/>
          </a:p>
        </p:txBody>
      </p:sp>
      <p:sp>
        <p:nvSpPr>
          <p:cNvPr id="180" name="CustomShape 10"/>
          <p:cNvSpPr/>
          <p:nvPr/>
        </p:nvSpPr>
        <p:spPr>
          <a:xfrm>
            <a:off x="609480" y="4038480"/>
            <a:ext cx="5943240" cy="1736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int p[2];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pipe(p);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printf(“%d %d”,p[0],p[1]);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81" name="CustomShape 11"/>
          <p:cNvSpPr/>
          <p:nvPr/>
        </p:nvSpPr>
        <p:spPr>
          <a:xfrm>
            <a:off x="4952880" y="4267080"/>
            <a:ext cx="39621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Pipe returns -1, if unsuccessful </a:t>
            </a:r>
            <a:endParaRPr/>
          </a:p>
        </p:txBody>
      </p:sp>
      <p:sp>
        <p:nvSpPr>
          <p:cNvPr id="182" name="CustomShape 12"/>
          <p:cNvSpPr/>
          <p:nvPr/>
        </p:nvSpPr>
        <p:spPr>
          <a:xfrm>
            <a:off x="2133720" y="327672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p[1]</a:t>
            </a:r>
            <a:endParaRPr/>
          </a:p>
        </p:txBody>
      </p:sp>
      <p:sp>
        <p:nvSpPr>
          <p:cNvPr id="183" name="CustomShape 13"/>
          <p:cNvSpPr/>
          <p:nvPr/>
        </p:nvSpPr>
        <p:spPr>
          <a:xfrm>
            <a:off x="4724280" y="327672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p[0]</a:t>
            </a:r>
            <a:endParaRPr/>
          </a:p>
        </p:txBody>
      </p:sp>
      <p:sp>
        <p:nvSpPr>
          <p:cNvPr id="184" name="CustomShape 14"/>
          <p:cNvSpPr/>
          <p:nvPr/>
        </p:nvSpPr>
        <p:spPr>
          <a:xfrm>
            <a:off x="5410080" y="3352680"/>
            <a:ext cx="685440" cy="42444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5" name="CustomShape 15"/>
          <p:cNvSpPr/>
          <p:nvPr/>
        </p:nvSpPr>
        <p:spPr>
          <a:xfrm>
            <a:off x="6172200" y="3240000"/>
            <a:ext cx="144756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File descriptors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 descriptor table </a:t>
            </a:r>
            <a:endParaRPr/>
          </a:p>
        </p:txBody>
      </p:sp>
      <p:graphicFrame>
        <p:nvGraphicFramePr>
          <p:cNvPr id="187" name="Table 2"/>
          <p:cNvGraphicFramePr/>
          <p:nvPr/>
        </p:nvGraphicFramePr>
        <p:xfrm>
          <a:off x="1523880" y="1397160"/>
          <a:ext cx="6095520" cy="14828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descriptor (integer)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name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stdin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stdout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stderr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8" name="CustomShape 3"/>
          <p:cNvSpPr/>
          <p:nvPr/>
        </p:nvSpPr>
        <p:spPr>
          <a:xfrm>
            <a:off x="1143000" y="3429000"/>
            <a:ext cx="69339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Use open(), read(), write() system calls to access files 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838080" y="4724280"/>
            <a:ext cx="7391160" cy="2101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Think what happens in case of redirection?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ls&gt;file</a:t>
            </a:r>
            <a:endParaRPr/>
          </a:p>
        </p:txBody>
      </p:sp>
      <p:sp>
        <p:nvSpPr>
          <p:cNvPr id="190" name="CustomShape 5"/>
          <p:cNvSpPr/>
          <p:nvPr/>
        </p:nvSpPr>
        <p:spPr>
          <a:xfrm>
            <a:off x="1219320" y="3798360"/>
            <a:ext cx="5638320" cy="1461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Open() creates a file and returns fd (minimum value)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fd=open(path, O_WRONLY|O_CREAT|O_TRUNC, mode)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306360"/>
            <a:ext cx="8229240" cy="57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Standard C Library Example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768240" y="1173240"/>
            <a:ext cx="7641720" cy="5078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 program invoking printf() library call, which calls write() system call</a:t>
            </a:r>
            <a:endParaRPr/>
          </a:p>
        </p:txBody>
      </p:sp>
      <p:pic>
        <p:nvPicPr>
          <p:cNvPr descr="" id="193" name="Picture 4"/>
          <p:cNvPicPr/>
          <p:nvPr/>
        </p:nvPicPr>
        <p:blipFill>
          <a:blip r:embed="rId1"/>
          <a:srcRect b="1781" l="18284" r="17342" t="2662"/>
          <a:stretch>
            <a:fillRect/>
          </a:stretch>
        </p:blipFill>
        <p:spPr>
          <a:xfrm>
            <a:off x="2336760" y="2419200"/>
            <a:ext cx="4060440" cy="4285800"/>
          </a:xfrm>
          <a:prstGeom prst="rect">
            <a:avLst/>
          </a:prstGeom>
          <a:ln w="38160">
            <a:solidFill>
              <a:srgbClr val="ffffff"/>
            </a:solidFill>
            <a:miter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2438280" y="3505320"/>
            <a:ext cx="1828440" cy="533160"/>
          </a:xfrm>
          <a:prstGeom prst="flowChartMagneticDrum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96" name="CustomShape 3"/>
          <p:cNvSpPr/>
          <p:nvPr/>
        </p:nvSpPr>
        <p:spPr>
          <a:xfrm>
            <a:off x="1219320" y="1981080"/>
            <a:ext cx="182844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97" name="CustomShape 4"/>
          <p:cNvSpPr/>
          <p:nvPr/>
        </p:nvSpPr>
        <p:spPr>
          <a:xfrm>
            <a:off x="4495680" y="1981080"/>
            <a:ext cx="182844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98" name="CustomShape 5"/>
          <p:cNvSpPr/>
          <p:nvPr/>
        </p:nvSpPr>
        <p:spPr>
          <a:xfrm>
            <a:off x="1371600" y="2057400"/>
            <a:ext cx="167616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Parent</a:t>
            </a:r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4876920" y="2209680"/>
            <a:ext cx="16761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Child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2590920" y="2145240"/>
            <a:ext cx="10663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Read fd</a:t>
            </a:r>
            <a:endParaRPr/>
          </a:p>
        </p:txBody>
      </p:sp>
      <p:sp>
        <p:nvSpPr>
          <p:cNvPr id="201" name="CustomShape 8"/>
          <p:cNvSpPr/>
          <p:nvPr/>
        </p:nvSpPr>
        <p:spPr>
          <a:xfrm>
            <a:off x="838080" y="2526120"/>
            <a:ext cx="10663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write fd</a:t>
            </a:r>
            <a:endParaRPr/>
          </a:p>
        </p:txBody>
      </p:sp>
      <p:sp>
        <p:nvSpPr>
          <p:cNvPr id="202" name="CustomShape 9"/>
          <p:cNvSpPr/>
          <p:nvPr/>
        </p:nvSpPr>
        <p:spPr>
          <a:xfrm>
            <a:off x="5867280" y="2450160"/>
            <a:ext cx="10663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Read fd</a:t>
            </a:r>
            <a:endParaRPr/>
          </a:p>
        </p:txBody>
      </p:sp>
      <p:sp>
        <p:nvSpPr>
          <p:cNvPr id="203" name="CustomShape 10"/>
          <p:cNvSpPr/>
          <p:nvPr/>
        </p:nvSpPr>
        <p:spPr>
          <a:xfrm>
            <a:off x="3962520" y="2068920"/>
            <a:ext cx="10663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write fd</a:t>
            </a:r>
            <a:endParaRPr/>
          </a:p>
        </p:txBody>
      </p:sp>
      <p:sp>
        <p:nvSpPr>
          <p:cNvPr id="204" name="CustomShape 11"/>
          <p:cNvSpPr/>
          <p:nvPr/>
        </p:nvSpPr>
        <p:spPr>
          <a:xfrm>
            <a:off x="1034640" y="2860920"/>
            <a:ext cx="1407960" cy="770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5" name="CustomShape 12"/>
          <p:cNvSpPr/>
          <p:nvPr/>
        </p:nvSpPr>
        <p:spPr>
          <a:xfrm>
            <a:off x="1711080" y="2442600"/>
            <a:ext cx="2755800" cy="1580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6" name="CustomShape 13"/>
          <p:cNvSpPr/>
          <p:nvPr/>
        </p:nvSpPr>
        <p:spPr>
          <a:xfrm>
            <a:off x="3082680" y="2495160"/>
            <a:ext cx="1384200" cy="1168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7" name="CustomShape 14"/>
          <p:cNvSpPr/>
          <p:nvPr/>
        </p:nvSpPr>
        <p:spPr>
          <a:xfrm>
            <a:off x="4127760" y="2690280"/>
            <a:ext cx="3030120" cy="1260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8" name="CustomShape 15"/>
          <p:cNvSpPr/>
          <p:nvPr/>
        </p:nvSpPr>
        <p:spPr>
          <a:xfrm>
            <a:off x="533520" y="281952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p[1]</a:t>
            </a:r>
            <a:endParaRPr/>
          </a:p>
        </p:txBody>
      </p:sp>
      <p:sp>
        <p:nvSpPr>
          <p:cNvPr id="209" name="CustomShape 16"/>
          <p:cNvSpPr/>
          <p:nvPr/>
        </p:nvSpPr>
        <p:spPr>
          <a:xfrm>
            <a:off x="4038480" y="182880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p[1]</a:t>
            </a:r>
            <a:endParaRPr/>
          </a:p>
        </p:txBody>
      </p:sp>
      <p:sp>
        <p:nvSpPr>
          <p:cNvPr id="210" name="CustomShape 17"/>
          <p:cNvSpPr/>
          <p:nvPr/>
        </p:nvSpPr>
        <p:spPr>
          <a:xfrm>
            <a:off x="2971800" y="190512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p[0]</a:t>
            </a:r>
            <a:endParaRPr/>
          </a:p>
        </p:txBody>
      </p:sp>
      <p:sp>
        <p:nvSpPr>
          <p:cNvPr id="211" name="CustomShape 18"/>
          <p:cNvSpPr/>
          <p:nvPr/>
        </p:nvSpPr>
        <p:spPr>
          <a:xfrm>
            <a:off x="6324480" y="222156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p[0]</a:t>
            </a:r>
            <a:endParaRPr/>
          </a:p>
        </p:txBody>
      </p:sp>
      <p:sp>
        <p:nvSpPr>
          <p:cNvPr id="212" name="CustomShape 19"/>
          <p:cNvSpPr/>
          <p:nvPr/>
        </p:nvSpPr>
        <p:spPr>
          <a:xfrm>
            <a:off x="533520" y="4343400"/>
            <a:ext cx="7924320" cy="2010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*msg=“hello”;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buff[MAX];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pipe(p);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Signals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Interprocess communication primitive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for(;;);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990720" y="2438280"/>
            <a:ext cx="1371240" cy="5331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88" name="CustomShape 4"/>
          <p:cNvSpPr/>
          <p:nvPr/>
        </p:nvSpPr>
        <p:spPr>
          <a:xfrm>
            <a:off x="2362320" y="2705040"/>
            <a:ext cx="167616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9" name="CustomShape 5"/>
          <p:cNvSpPr/>
          <p:nvPr/>
        </p:nvSpPr>
        <p:spPr>
          <a:xfrm>
            <a:off x="4114800" y="2438280"/>
            <a:ext cx="121896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90" name="CustomShape 6"/>
          <p:cNvSpPr/>
          <p:nvPr/>
        </p:nvSpPr>
        <p:spPr>
          <a:xfrm>
            <a:off x="1066680" y="25909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Kernel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4114800" y="2590920"/>
            <a:ext cx="137124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User process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2666880" y="2362320"/>
            <a:ext cx="12949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signal</a:t>
            </a:r>
            <a:endParaRPr/>
          </a:p>
        </p:txBody>
      </p:sp>
      <p:sp>
        <p:nvSpPr>
          <p:cNvPr id="93" name="CustomShape 9"/>
          <p:cNvSpPr/>
          <p:nvPr/>
        </p:nvSpPr>
        <p:spPr>
          <a:xfrm>
            <a:off x="6248520" y="243828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94" name="CustomShape 10"/>
          <p:cNvSpPr/>
          <p:nvPr/>
        </p:nvSpPr>
        <p:spPr>
          <a:xfrm>
            <a:off x="6172200" y="3048120"/>
            <a:ext cx="1676160" cy="63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Take some action</a:t>
            </a:r>
            <a:endParaRPr/>
          </a:p>
        </p:txBody>
      </p:sp>
      <p:sp>
        <p:nvSpPr>
          <p:cNvPr id="95" name="CustomShape 11"/>
          <p:cNvSpPr/>
          <p:nvPr/>
        </p:nvSpPr>
        <p:spPr>
          <a:xfrm>
            <a:off x="5334120" y="2590920"/>
            <a:ext cx="8377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6" name="CustomShape 12"/>
          <p:cNvSpPr/>
          <p:nvPr/>
        </p:nvSpPr>
        <p:spPr>
          <a:xfrm>
            <a:off x="6172200" y="2438280"/>
            <a:ext cx="2057040" cy="63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Execute some routine </a:t>
            </a:r>
            <a:endParaRPr/>
          </a:p>
        </p:txBody>
      </p:sp>
      <p:sp>
        <p:nvSpPr>
          <p:cNvPr id="97" name="CustomShape 13"/>
          <p:cNvSpPr/>
          <p:nvPr/>
        </p:nvSpPr>
        <p:spPr>
          <a:xfrm>
            <a:off x="2895480" y="3925800"/>
            <a:ext cx="2133360" cy="912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How to terminate this infinite loop?</a:t>
            </a:r>
            <a:endParaRPr/>
          </a:p>
        </p:txBody>
      </p:sp>
      <p:sp>
        <p:nvSpPr>
          <p:cNvPr id="98" name="CustomShape 14"/>
          <p:cNvSpPr/>
          <p:nvPr/>
        </p:nvSpPr>
        <p:spPr>
          <a:xfrm>
            <a:off x="1868400" y="5181480"/>
            <a:ext cx="21697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Press Ctrl-C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533520" y="2133720"/>
            <a:ext cx="7924320" cy="4479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#define MAX ****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*msg=“hello”;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buff[MAX];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pipe(p);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if(pid&gt;0)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write(p[1], msg1, MAX);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read(p[0],buf, MAX);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printf(“%s”, buff);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Anybody can write (parent or child)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533520" y="1219320"/>
            <a:ext cx="7924320" cy="5576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#define MAX ****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*msg=“hello”;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buff[MAX];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pipe(p);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if(pid&gt;0)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write(p[1], msg1, MAX);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write(p[1], msg1, MAX);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for(i=0;i&lt;2;i++)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read(p[0],buf, MAX);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printf(“%s”, buff);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533520" y="1219320"/>
            <a:ext cx="7924320" cy="420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*msg=“hello”;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buff[MAX];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pipe(p);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if(pid==0)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printf(“child exiting”)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read(p[0],buf, MAX);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5715000" y="3048120"/>
            <a:ext cx="3200040" cy="2039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Read will wait since write end of parent is open.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Role of close()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533520" y="1600200"/>
            <a:ext cx="7924320" cy="4753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*msg=“hello”;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buff[MAX];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pipe(p);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if(pid==0)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printf(“child exiting”)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close(p[1]);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read(p[0],buf, MAX);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5029200" y="3048120"/>
            <a:ext cx="3885840" cy="2039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Closing write 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Read will return immediately.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Role of close()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533520" y="1600200"/>
            <a:ext cx="7924320" cy="5028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*msg=“hello”;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buff[MAX];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pipe(p);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if(pid==0)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sleep(5);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printf(“child exiting”)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close(p[1]);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read(p[0],buf, MAX);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5029200" y="3363120"/>
            <a:ext cx="365724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What will happen?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Closing the read end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533520" y="1600200"/>
            <a:ext cx="7924320" cy="4753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*msg=“hello”;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buff[MAX];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pipe(p);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if(pid==0)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printf(“child exiting”)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write(p[1],buf, MAX);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5257800" y="3200400"/>
            <a:ext cx="3428640" cy="821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Write will return successfully 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533520" y="1600200"/>
            <a:ext cx="7924320" cy="5028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*msg=“hello”;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buff[MAX];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pipe(p);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pid=fork();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if(pid==0)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printf(“child exiting”)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close(p[0]);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write(p[1],buf, MAX);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5410080" y="2514600"/>
            <a:ext cx="3428640" cy="28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All the read ends are closed!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Write returns -1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Kernel generates SIGPIPE signal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Terminates with “Broken pipe” message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Homework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popen()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Named pipe or FIFO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Exactly what happened?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process is running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You pressed Ctrl-C.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Kernel sends a signal SIGINT to the process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Process stopped working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Kernel executes a routine to terminate the process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990720" y="4419720"/>
            <a:ext cx="1371240" cy="5331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02" name="CustomShape 4"/>
          <p:cNvSpPr/>
          <p:nvPr/>
        </p:nvSpPr>
        <p:spPr>
          <a:xfrm>
            <a:off x="2362320" y="4686480"/>
            <a:ext cx="167616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3" name="CustomShape 5"/>
          <p:cNvSpPr/>
          <p:nvPr/>
        </p:nvSpPr>
        <p:spPr>
          <a:xfrm>
            <a:off x="4114800" y="4419720"/>
            <a:ext cx="121896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04" name="CustomShape 6"/>
          <p:cNvSpPr/>
          <p:nvPr/>
        </p:nvSpPr>
        <p:spPr>
          <a:xfrm>
            <a:off x="1066680" y="457200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Kernel</a:t>
            </a:r>
            <a:endParaRPr/>
          </a:p>
        </p:txBody>
      </p:sp>
      <p:sp>
        <p:nvSpPr>
          <p:cNvPr id="105" name="CustomShape 7"/>
          <p:cNvSpPr/>
          <p:nvPr/>
        </p:nvSpPr>
        <p:spPr>
          <a:xfrm>
            <a:off x="4114800" y="4572000"/>
            <a:ext cx="137124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User process</a:t>
            </a:r>
            <a:endParaRPr/>
          </a:p>
        </p:txBody>
      </p:sp>
      <p:sp>
        <p:nvSpPr>
          <p:cNvPr id="106" name="CustomShape 8"/>
          <p:cNvSpPr/>
          <p:nvPr/>
        </p:nvSpPr>
        <p:spPr>
          <a:xfrm>
            <a:off x="2666880" y="4343400"/>
            <a:ext cx="12949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SIGINT</a:t>
            </a:r>
            <a:endParaRPr/>
          </a:p>
        </p:txBody>
      </p:sp>
      <p:sp>
        <p:nvSpPr>
          <p:cNvPr id="107" name="CustomShape 9"/>
          <p:cNvSpPr/>
          <p:nvPr/>
        </p:nvSpPr>
        <p:spPr>
          <a:xfrm>
            <a:off x="6248520" y="441972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108" name="CustomShape 10"/>
          <p:cNvSpPr/>
          <p:nvPr/>
        </p:nvSpPr>
        <p:spPr>
          <a:xfrm>
            <a:off x="6172200" y="4419720"/>
            <a:ext cx="1676160" cy="63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User process terminated</a:t>
            </a:r>
            <a:endParaRPr/>
          </a:p>
        </p:txBody>
      </p:sp>
      <p:sp>
        <p:nvSpPr>
          <p:cNvPr id="109" name="CustomShape 11"/>
          <p:cNvSpPr/>
          <p:nvPr/>
        </p:nvSpPr>
        <p:spPr>
          <a:xfrm>
            <a:off x="5334120" y="4572000"/>
            <a:ext cx="8377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0" name="CustomShape 12"/>
          <p:cNvSpPr/>
          <p:nvPr/>
        </p:nvSpPr>
        <p:spPr>
          <a:xfrm>
            <a:off x="533520" y="5486400"/>
            <a:ext cx="6857640" cy="912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Each signal has an interrupt number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With each signal, a routine is associated to perform some task</a:t>
            </a:r>
            <a:endParaRPr/>
          </a:p>
        </p:txBody>
      </p:sp>
      <p:sp>
        <p:nvSpPr>
          <p:cNvPr id="111" name="CustomShape 13"/>
          <p:cNvSpPr/>
          <p:nvPr/>
        </p:nvSpPr>
        <p:spPr>
          <a:xfrm>
            <a:off x="533520" y="5065920"/>
            <a:ext cx="449532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Signal is like a software interrupt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228600" y="1600200"/>
            <a:ext cx="845784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SIGINT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The SIGINT signal is sent to a process by its controlling terminal when a user wishes to interrupt the process. This is typically initiated by pressing Control-C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SIGKILL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SIGKILL signal is sent to a process to cause it to terminate immediately (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kill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). In contrast to SIGTERM and SIGINT, this signal cannot be caught or ignored, and the receiving process cannot perform any clean-up upon receiving this signal.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SIGQUIT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SIGQUIT signal is sent to a process by its controlling terminal when the user requests that the process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quit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perform a 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1"/>
              </a:rPr>
              <a:t>core dump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SIGFPE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SIGFPE signal is sent to a process when it executes an erroneous arithmetic operation, such as division by zero (the FPE stands for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floating point error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SIGSEGV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SIGSEGV signal is sent to a process when it makes an invalid virtual memory reference, or 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2"/>
              </a:rPr>
              <a:t>segmentation fault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i.e. when it performs a </a:t>
            </a:r>
            <a:r>
              <a:rPr b="1" i="1" lang="en-US" sz="2800">
                <a:solidFill>
                  <a:srgbClr val="000000"/>
                </a:solidFill>
                <a:latin typeface="Calibri"/>
              </a:rPr>
              <a:t>seg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mentation </a:t>
            </a:r>
            <a:r>
              <a:rPr b="1" i="1" lang="en-US" sz="2800">
                <a:solidFill>
                  <a:srgbClr val="000000"/>
                </a:solidFill>
                <a:latin typeface="Calibri"/>
              </a:rPr>
              <a:t>v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iolation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SIGCHLD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SIGCHLD signal is sent to a process when a </a:t>
            </a:r>
            <a:r>
              <a:rPr b="1" lang="en-US" sz="2800" u="sng">
                <a:solidFill>
                  <a:srgbClr val="0000ff"/>
                </a:solidFill>
                <a:latin typeface="Calibri"/>
                <a:hlinkClick r:id="rId3"/>
              </a:rPr>
              <a:t>child process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4"/>
              </a:rPr>
              <a:t>terminates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is interrupted, or resumes after being interrupted.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Signal Handling 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Each signal has a default code attached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Activated whenever the signal is sent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Is it possibly to replace this default code?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Signal handling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Signal(Signal name, function name)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Signal.h</a:t>
            </a:r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#include&lt;signal.h&gt;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abc();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signal(SIGINT,abc);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for(;;);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abc()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printf(“You have pressed Ctrl-C\n");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Ctrl-C terminates user process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Doesn’t terminate shell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Shell is also a process!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Ignore a signal!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Signal(SIGINT,SIG_IGN)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signal(SIGINT,SIG_IGN);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for(;;);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SIGQUIT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380880" y="1368000"/>
            <a:ext cx="8305560" cy="483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400">
                <a:solidFill>
                  <a:srgbClr val="000000"/>
                </a:solidFill>
                <a:latin typeface="Calibri"/>
              </a:rPr>
              <a:t>Press Ctrl-\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400">
                <a:solidFill>
                  <a:srgbClr val="000000"/>
                </a:solidFill>
                <a:latin typeface="Calibri"/>
              </a:rPr>
              <a:t>Terminates a process and dump the core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#include&lt;signal.h&gt;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abc(int);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signal(SIGINT,abc);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signal(SIGQUIT,abc);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for(;;);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void abc(int signo)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printf(“You have killed the process with signal ID=%d”,signo\n");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SIGCLD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process sends SIGCLD to its parent after termination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a user process X terminates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Send this signal to it’s parent (shell)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Shell removes the process X from the Process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Not? Then Zombie!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Role of wait()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