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65" r:id="rId16"/>
    <p:sldId id="273" r:id="rId17"/>
    <p:sldId id="271" r:id="rId18"/>
    <p:sldId id="272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3EBD5-EE42-4163-835D-A57A228AF7AF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E413-CC3B-4A3F-9584-39C42D3F6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6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3EBD5-EE42-4163-835D-A57A228AF7AF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E413-CC3B-4A3F-9584-39C42D3F6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89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3EBD5-EE42-4163-835D-A57A228AF7AF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E413-CC3B-4A3F-9584-39C42D3F6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3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3EBD5-EE42-4163-835D-A57A228AF7AF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E413-CC3B-4A3F-9584-39C42D3F6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7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3EBD5-EE42-4163-835D-A57A228AF7AF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E413-CC3B-4A3F-9584-39C42D3F6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9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3EBD5-EE42-4163-835D-A57A228AF7AF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E413-CC3B-4A3F-9584-39C42D3F6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6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3EBD5-EE42-4163-835D-A57A228AF7AF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E413-CC3B-4A3F-9584-39C42D3F6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87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3EBD5-EE42-4163-835D-A57A228AF7AF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E413-CC3B-4A3F-9584-39C42D3F6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4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3EBD5-EE42-4163-835D-A57A228AF7AF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E413-CC3B-4A3F-9584-39C42D3F6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93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3EBD5-EE42-4163-835D-A57A228AF7AF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E413-CC3B-4A3F-9584-39C42D3F6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76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3EBD5-EE42-4163-835D-A57A228AF7AF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E413-CC3B-4A3F-9584-39C42D3F6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8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3EBD5-EE42-4163-835D-A57A228AF7AF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5E413-CC3B-4A3F-9584-39C42D3F6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57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Semaphore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2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Atomicity: Implementing wait and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Concept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990600" y="2726089"/>
            <a:ext cx="11430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3798332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(sub)Semaphore variable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81600" y="2614510"/>
            <a:ext cx="1447800" cy="9089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81600" y="3950732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integer number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71600" y="21336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257800" y="1981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Sem_op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" y="4876800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err="1" smtClean="0"/>
              <a:t>Semop</a:t>
            </a:r>
            <a:r>
              <a:rPr lang="en-US" b="1" dirty="0" smtClean="0"/>
              <a:t>() </a:t>
            </a:r>
            <a:r>
              <a:rPr lang="en-US" dirty="0" smtClean="0"/>
              <a:t>system call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Compares S with </a:t>
            </a:r>
            <a:r>
              <a:rPr lang="en-US" dirty="0" err="1" smtClean="0"/>
              <a:t>sem_op</a:t>
            </a:r>
            <a:r>
              <a:rPr lang="en-US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Takes an action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Either proceed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Or the process gets blocked (switch from running to waiting)</a:t>
            </a:r>
            <a:endParaRPr lang="en-US" dirty="0"/>
          </a:p>
        </p:txBody>
      </p:sp>
      <p:sp>
        <p:nvSpPr>
          <p:cNvPr id="14" name="Right Brace 13"/>
          <p:cNvSpPr/>
          <p:nvPr/>
        </p:nvSpPr>
        <p:spPr>
          <a:xfrm>
            <a:off x="5905500" y="4876800"/>
            <a:ext cx="304800" cy="13716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00800" y="53456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Atomic action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3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Atomicity: Implementing wait and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Concept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990600" y="2726089"/>
            <a:ext cx="11430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3798332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(sub)Semaphore variable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81600" y="2614510"/>
            <a:ext cx="1447800" cy="9089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81600" y="3950732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integer number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71600" y="21336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257800" y="1981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Sem_op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362200" y="216586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 </a:t>
            </a:r>
            <a:r>
              <a:rPr lang="en-US" b="1" dirty="0" smtClean="0">
                <a:sym typeface="Symbol"/>
              </a:rPr>
              <a:t> 0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2895600"/>
            <a:ext cx="4953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10200" y="289560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" y="49530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 and </a:t>
            </a:r>
            <a:r>
              <a:rPr lang="en-US" dirty="0" err="1" smtClean="0"/>
              <a:t>sem_op</a:t>
            </a:r>
            <a:r>
              <a:rPr lang="en-US" dirty="0" smtClean="0"/>
              <a:t> both are positive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Add (2+3) and update the value of semaphore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Semop</a:t>
            </a:r>
            <a:r>
              <a:rPr lang="en-US" dirty="0" smtClean="0"/>
              <a:t>() returns and s becomes 5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Proceed</a:t>
            </a:r>
            <a:r>
              <a:rPr lang="en-US" dirty="0" smtClean="0"/>
              <a:t> !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19400" y="306898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Semop</a:t>
            </a:r>
            <a:r>
              <a:rPr lang="en-US" b="1" dirty="0" smtClean="0"/>
              <a:t>()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934200" y="28310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err="1" smtClean="0"/>
              <a:t>sem_op</a:t>
            </a:r>
            <a:r>
              <a:rPr lang="en-US" dirty="0" smtClean="0"/>
              <a:t>&gt;0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9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Atomicity: Implementing wait and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Concept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990600" y="2726089"/>
            <a:ext cx="11430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3798332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(sub)Semaphore variable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81600" y="2614510"/>
            <a:ext cx="1447800" cy="9089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81600" y="3950732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integer number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71600" y="21336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257800" y="1981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Sem_op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362200" y="216586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 </a:t>
            </a:r>
            <a:r>
              <a:rPr lang="en-US" b="1" dirty="0" smtClean="0">
                <a:sym typeface="Symbol"/>
              </a:rPr>
              <a:t> 0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09700" y="2895600"/>
            <a:ext cx="4953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76900" y="289560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" y="4876800"/>
            <a:ext cx="64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sem_op</a:t>
            </a:r>
            <a:r>
              <a:rPr lang="en-US" dirty="0" smtClean="0"/>
              <a:t> is </a:t>
            </a:r>
            <a:r>
              <a:rPr lang="en-US" dirty="0" err="1" smtClean="0"/>
              <a:t>negetive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Check if S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|</a:t>
            </a:r>
            <a:r>
              <a:rPr lang="en-US" dirty="0" err="1" smtClean="0"/>
              <a:t>sem_op</a:t>
            </a:r>
            <a:r>
              <a:rPr lang="en-US" dirty="0" smtClean="0"/>
              <a:t>|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Update the value of S=</a:t>
            </a:r>
            <a:r>
              <a:rPr lang="en-US" dirty="0" err="1" smtClean="0"/>
              <a:t>S+sem_op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Semop</a:t>
            </a:r>
            <a:r>
              <a:rPr lang="en-US" dirty="0" smtClean="0"/>
              <a:t>() returns and s becomes 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Proceed!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19400" y="306898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Semop</a:t>
            </a:r>
            <a:r>
              <a:rPr lang="en-US" b="1" dirty="0" smtClean="0"/>
              <a:t>()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934200" y="28310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err="1" smtClean="0"/>
              <a:t>sem_op</a:t>
            </a:r>
            <a:r>
              <a:rPr lang="en-US" dirty="0"/>
              <a:t>&lt;</a:t>
            </a:r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78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Atomicity: Implementing wait and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Concept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990600" y="2726089"/>
            <a:ext cx="11430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3798332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(sub)Semaphore variable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81600" y="2614510"/>
            <a:ext cx="1447800" cy="9089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81600" y="3950732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integer number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71600" y="21336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257800" y="1981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Sem_op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362200" y="216586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 </a:t>
            </a:r>
            <a:r>
              <a:rPr lang="en-US" b="1" dirty="0" smtClean="0">
                <a:sym typeface="Symbol"/>
              </a:rPr>
              <a:t> 0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09700" y="2895600"/>
            <a:ext cx="4953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76900" y="289560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-6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" y="4876800"/>
            <a:ext cx="64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sem_op</a:t>
            </a:r>
            <a:r>
              <a:rPr lang="en-US" dirty="0" smtClean="0"/>
              <a:t> is </a:t>
            </a:r>
            <a:r>
              <a:rPr lang="en-US" dirty="0" err="1" smtClean="0"/>
              <a:t>negetive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Check if S </a:t>
            </a:r>
            <a:r>
              <a:rPr lang="en-US" dirty="0">
                <a:sym typeface="Symbol"/>
              </a:rPr>
              <a:t></a:t>
            </a:r>
            <a:r>
              <a:rPr lang="en-US" dirty="0" smtClean="0"/>
              <a:t>|</a:t>
            </a:r>
            <a:r>
              <a:rPr lang="en-US" dirty="0" err="1" smtClean="0"/>
              <a:t>sem_op</a:t>
            </a:r>
            <a:r>
              <a:rPr lang="en-US" dirty="0" smtClean="0"/>
              <a:t>|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Blocked!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Until S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|</a:t>
            </a:r>
            <a:r>
              <a:rPr lang="en-US" dirty="0" err="1" smtClean="0"/>
              <a:t>sem_op</a:t>
            </a:r>
            <a:r>
              <a:rPr lang="en-US" dirty="0" smtClean="0"/>
              <a:t>|</a:t>
            </a:r>
          </a:p>
          <a:p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2819400" y="306898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Semop</a:t>
            </a:r>
            <a:r>
              <a:rPr lang="en-US" b="1" dirty="0" smtClean="0"/>
              <a:t>()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934200" y="28310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err="1" smtClean="0"/>
              <a:t>sem_op</a:t>
            </a:r>
            <a:r>
              <a:rPr lang="en-US" dirty="0"/>
              <a:t>&lt;</a:t>
            </a:r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63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Atomicity: Implementing wait and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Concept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990600" y="2726089"/>
            <a:ext cx="11430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3798332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(sub)Semaphore variable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81600" y="2614510"/>
            <a:ext cx="1447800" cy="9089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81600" y="3950732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integer number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71600" y="21336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257800" y="1981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Sem_op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362200" y="216586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 </a:t>
            </a:r>
            <a:r>
              <a:rPr lang="en-US" b="1" dirty="0" smtClean="0">
                <a:sym typeface="Symbol"/>
              </a:rPr>
              <a:t> 0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09700" y="2895600"/>
            <a:ext cx="4953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76900" y="289560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8200" y="4876800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sem_op</a:t>
            </a:r>
            <a:r>
              <a:rPr lang="en-US" dirty="0" smtClean="0"/>
              <a:t> is 0 (special case)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Check if S </a:t>
            </a:r>
            <a:r>
              <a:rPr lang="en-US" dirty="0" smtClean="0">
                <a:sym typeface="Symbol"/>
              </a:rPr>
              <a:t>==0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If true, return (proceed)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Else (S is positive </a:t>
            </a:r>
            <a:r>
              <a:rPr lang="en-US" b="1" dirty="0" smtClean="0"/>
              <a:t>) </a:t>
            </a:r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Block</a:t>
            </a:r>
            <a:r>
              <a:rPr lang="en-US" dirty="0" smtClean="0"/>
              <a:t> </a:t>
            </a:r>
          </a:p>
          <a:p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2819400" y="306898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Semop</a:t>
            </a:r>
            <a:r>
              <a:rPr lang="en-US" b="1" dirty="0" smtClean="0"/>
              <a:t>()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934200" y="28310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err="1" smtClean="0"/>
              <a:t>sem_op</a:t>
            </a:r>
            <a:r>
              <a:rPr lang="en-US" dirty="0" smtClean="0"/>
              <a:t>=0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3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Atomicity: Implementing wait and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/>
              <a:t>struct</a:t>
            </a:r>
            <a:r>
              <a:rPr lang="en-US" sz="1800" dirty="0" smtClean="0"/>
              <a:t> </a:t>
            </a:r>
            <a:r>
              <a:rPr lang="en-US" sz="1800" dirty="0" err="1" smtClean="0"/>
              <a:t>sembuf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ushort</a:t>
            </a:r>
            <a:r>
              <a:rPr lang="en-US" sz="1800" dirty="0" smtClean="0"/>
              <a:t> </a:t>
            </a:r>
            <a:r>
              <a:rPr lang="en-US" sz="1800" dirty="0" err="1" smtClean="0"/>
              <a:t>sem_num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short	 </a:t>
            </a:r>
            <a:r>
              <a:rPr lang="en-US" sz="1800" dirty="0" err="1" smtClean="0"/>
              <a:t>sem_op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short </a:t>
            </a:r>
            <a:r>
              <a:rPr lang="en-US" sz="1800" dirty="0" err="1" smtClean="0"/>
              <a:t>sem_flg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200400" y="2438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62400" y="2209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 semaphore</a:t>
            </a:r>
            <a:endParaRPr lang="en-US" dirty="0"/>
          </a:p>
        </p:txBody>
      </p:sp>
      <p:cxnSp>
        <p:nvCxnSpPr>
          <p:cNvPr id="8" name="Straight Arrow Connector 7"/>
          <p:cNvCxnSpPr>
            <a:endCxn id="9" idx="1"/>
          </p:cNvCxnSpPr>
          <p:nvPr/>
        </p:nvCxnSpPr>
        <p:spPr>
          <a:xfrm>
            <a:off x="2819400" y="3124200"/>
            <a:ext cx="1295400" cy="565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14800" y="35052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0, IPC_NOWAIT,  SEM_UNDO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47244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b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semop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semid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struct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sembuf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 *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sops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,  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unsigned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nsops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0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362200"/>
            <a:ext cx="3352800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Set.c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err="1" smtClean="0"/>
              <a:t>Scanf</a:t>
            </a:r>
            <a:r>
              <a:rPr lang="en-US" dirty="0" smtClean="0"/>
              <a:t>(“%d”, &amp;</a:t>
            </a:r>
            <a:r>
              <a:rPr lang="en-US" dirty="0" err="1" smtClean="0"/>
              <a:t>val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Semid</a:t>
            </a:r>
            <a:r>
              <a:rPr lang="en-US" dirty="0" smtClean="0"/>
              <a:t>=</a:t>
            </a:r>
            <a:r>
              <a:rPr lang="en-US" dirty="0" err="1" smtClean="0"/>
              <a:t>semget</a:t>
            </a:r>
            <a:r>
              <a:rPr lang="en-US" dirty="0" smtClean="0"/>
              <a:t>(20, 1, IPC…);</a:t>
            </a:r>
          </a:p>
          <a:p>
            <a:r>
              <a:rPr lang="en-US" dirty="0" err="1" smtClean="0"/>
              <a:t>Semctl</a:t>
            </a:r>
            <a:r>
              <a:rPr lang="en-US" dirty="0" smtClean="0"/>
              <a:t>(</a:t>
            </a:r>
            <a:r>
              <a:rPr lang="en-US" dirty="0" err="1" smtClean="0"/>
              <a:t>semid</a:t>
            </a:r>
            <a:r>
              <a:rPr lang="en-US" dirty="0" smtClean="0"/>
              <a:t>, 0, SETVAL, </a:t>
            </a:r>
            <a:r>
              <a:rPr lang="en-US" dirty="0" err="1" smtClean="0"/>
              <a:t>val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2362200"/>
            <a:ext cx="3886200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Run.c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truct</a:t>
            </a:r>
            <a:r>
              <a:rPr lang="en-US" dirty="0" smtClean="0"/>
              <a:t> </a:t>
            </a:r>
            <a:r>
              <a:rPr lang="en-US" dirty="0" err="1" smtClean="0"/>
              <a:t>sembuf</a:t>
            </a:r>
            <a:r>
              <a:rPr lang="en-US" dirty="0" smtClean="0"/>
              <a:t> sop;</a:t>
            </a:r>
          </a:p>
          <a:p>
            <a:r>
              <a:rPr lang="en-US" dirty="0" err="1" smtClean="0"/>
              <a:t>Semid</a:t>
            </a:r>
            <a:r>
              <a:rPr lang="en-US" dirty="0" smtClean="0"/>
              <a:t>=</a:t>
            </a:r>
            <a:r>
              <a:rPr lang="en-US" dirty="0" err="1" smtClean="0"/>
              <a:t>semget</a:t>
            </a:r>
            <a:r>
              <a:rPr lang="en-US" dirty="0" smtClean="0"/>
              <a:t>(20, 1, …);</a:t>
            </a:r>
          </a:p>
          <a:p>
            <a:r>
              <a:rPr lang="en-US" dirty="0" err="1" smtClean="0"/>
              <a:t>Sop.sem_num</a:t>
            </a:r>
            <a:r>
              <a:rPr lang="en-US" dirty="0" smtClean="0"/>
              <a:t>=0;</a:t>
            </a:r>
          </a:p>
          <a:p>
            <a:r>
              <a:rPr lang="en-US" dirty="0" err="1" smtClean="0"/>
              <a:t>Sop.sem_op</a:t>
            </a:r>
            <a:r>
              <a:rPr lang="en-US" dirty="0" smtClean="0"/>
              <a:t>=0;</a:t>
            </a:r>
          </a:p>
          <a:p>
            <a:r>
              <a:rPr lang="en-US" dirty="0" err="1" smtClean="0"/>
              <a:t>Sop_sem_flg</a:t>
            </a:r>
            <a:r>
              <a:rPr lang="en-US" dirty="0" smtClean="0"/>
              <a:t>=0;</a:t>
            </a:r>
          </a:p>
          <a:p>
            <a:r>
              <a:rPr lang="en-US" dirty="0" err="1" smtClean="0"/>
              <a:t>Semop</a:t>
            </a:r>
            <a:r>
              <a:rPr lang="en-US" dirty="0" smtClean="0"/>
              <a:t>(</a:t>
            </a:r>
            <a:r>
              <a:rPr lang="en-US" dirty="0" err="1" smtClean="0"/>
              <a:t>semid</a:t>
            </a:r>
            <a:r>
              <a:rPr lang="en-US" dirty="0" smtClean="0"/>
              <a:t>, &amp;sop, 1);</a:t>
            </a:r>
          </a:p>
          <a:p>
            <a:r>
              <a:rPr lang="en-US" dirty="0"/>
              <a:t>	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Atomicity: Implementing wait and signal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1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Main()</a:t>
            </a:r>
          </a:p>
          <a:p>
            <a:pPr marL="0" indent="0">
              <a:buNone/>
            </a:pPr>
            <a:r>
              <a:rPr lang="en-US" sz="2400" dirty="0" smtClean="0"/>
              <a:t>{	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sembuf</a:t>
            </a:r>
            <a:r>
              <a:rPr lang="en-US" sz="2400" dirty="0" smtClean="0"/>
              <a:t> sop;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semid</a:t>
            </a:r>
            <a:r>
              <a:rPr lang="en-US" sz="2400" dirty="0" smtClean="0"/>
              <a:t>()=</a:t>
            </a:r>
            <a:r>
              <a:rPr lang="en-US" sz="2400" dirty="0" err="1" smtClean="0"/>
              <a:t>semget</a:t>
            </a:r>
            <a:r>
              <a:rPr lang="en-US" sz="2400" dirty="0" smtClean="0"/>
              <a:t>(20, 1, IPC_CREAT|0666);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semctl</a:t>
            </a:r>
            <a:r>
              <a:rPr lang="en-US" sz="2400" dirty="0" smtClean="0"/>
              <a:t>(</a:t>
            </a:r>
            <a:r>
              <a:rPr lang="en-US" sz="2400" dirty="0" err="1" smtClean="0"/>
              <a:t>semid</a:t>
            </a:r>
            <a:r>
              <a:rPr lang="en-US" sz="2400" dirty="0" smtClean="0"/>
              <a:t>, 0, SETVAL, 1);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pid</a:t>
            </a:r>
            <a:r>
              <a:rPr lang="en-US" sz="2400" dirty="0" smtClean="0"/>
              <a:t>=fork();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if(</a:t>
            </a:r>
            <a:r>
              <a:rPr lang="en-US" sz="2400" dirty="0" err="1" smtClean="0"/>
              <a:t>pid</a:t>
            </a:r>
            <a:r>
              <a:rPr lang="en-US" sz="2400" dirty="0" smtClean="0"/>
              <a:t>==0)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86400" y="3352800"/>
            <a:ext cx="2819400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Sop.sem_num</a:t>
            </a:r>
            <a:r>
              <a:rPr lang="en-US" dirty="0" smtClean="0"/>
              <a:t>=0;</a:t>
            </a:r>
          </a:p>
          <a:p>
            <a:r>
              <a:rPr lang="en-US" dirty="0" err="1" smtClean="0"/>
              <a:t>Sop.sem_op</a:t>
            </a:r>
            <a:r>
              <a:rPr lang="en-US" dirty="0" smtClean="0"/>
              <a:t>=-1;</a:t>
            </a:r>
          </a:p>
          <a:p>
            <a:r>
              <a:rPr lang="en-US" dirty="0" err="1" smtClean="0"/>
              <a:t>Sop.sem_flg</a:t>
            </a:r>
            <a:r>
              <a:rPr lang="en-US" dirty="0" smtClean="0"/>
              <a:t>=0;</a:t>
            </a:r>
          </a:p>
          <a:p>
            <a:r>
              <a:rPr lang="en-US" b="1" dirty="0" err="1" smtClean="0"/>
              <a:t>Semop</a:t>
            </a:r>
            <a:r>
              <a:rPr lang="en-US" b="1" dirty="0" smtClean="0"/>
              <a:t>(</a:t>
            </a:r>
            <a:r>
              <a:rPr lang="en-US" b="1" dirty="0" err="1" smtClean="0"/>
              <a:t>semid</a:t>
            </a:r>
            <a:r>
              <a:rPr lang="en-US" b="1" dirty="0" smtClean="0"/>
              <a:t>, &amp;sop, 1);</a:t>
            </a:r>
          </a:p>
          <a:p>
            <a:r>
              <a:rPr lang="en-US" dirty="0" smtClean="0"/>
              <a:t>CRITICAL SECTION</a:t>
            </a:r>
          </a:p>
          <a:p>
            <a:r>
              <a:rPr lang="en-US" dirty="0" err="1" smtClean="0"/>
              <a:t>Sop.sem_num</a:t>
            </a:r>
            <a:r>
              <a:rPr lang="en-US" dirty="0" smtClean="0"/>
              <a:t>=0;</a:t>
            </a:r>
          </a:p>
          <a:p>
            <a:r>
              <a:rPr lang="en-US" dirty="0" err="1" smtClean="0"/>
              <a:t>Sop.sem_op</a:t>
            </a:r>
            <a:r>
              <a:rPr lang="en-US" dirty="0" smtClean="0"/>
              <a:t>=1;</a:t>
            </a:r>
          </a:p>
          <a:p>
            <a:r>
              <a:rPr lang="en-US" dirty="0" err="1" smtClean="0"/>
              <a:t>Sop.sem_flg</a:t>
            </a:r>
            <a:r>
              <a:rPr lang="en-US" dirty="0" smtClean="0"/>
              <a:t>=0</a:t>
            </a:r>
          </a:p>
          <a:p>
            <a:r>
              <a:rPr lang="en-US" b="1" dirty="0" err="1" smtClean="0"/>
              <a:t>Semop</a:t>
            </a:r>
            <a:r>
              <a:rPr lang="en-US" b="1" dirty="0" smtClean="0"/>
              <a:t>(semop,&amp;sop,1);</a:t>
            </a:r>
            <a:endParaRPr lang="en-US" b="1" dirty="0"/>
          </a:p>
        </p:txBody>
      </p:sp>
      <p:sp>
        <p:nvSpPr>
          <p:cNvPr id="6" name="Right Arrow 5"/>
          <p:cNvSpPr/>
          <p:nvPr/>
        </p:nvSpPr>
        <p:spPr>
          <a:xfrm>
            <a:off x="2362200" y="4724400"/>
            <a:ext cx="25908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67000" y="4495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 process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7924800" y="3505200"/>
            <a:ext cx="152400" cy="9906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8001000" y="4800600"/>
            <a:ext cx="152400" cy="9906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05800" y="4114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05800" y="54980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signal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Atomicity: Implementing wait and signal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5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Main()</a:t>
            </a:r>
          </a:p>
          <a:p>
            <a:pPr marL="0" indent="0">
              <a:buNone/>
            </a:pPr>
            <a:r>
              <a:rPr lang="en-US" sz="2400" dirty="0" smtClean="0"/>
              <a:t>{	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sembuf</a:t>
            </a:r>
            <a:r>
              <a:rPr lang="en-US" sz="2400" dirty="0" smtClean="0"/>
              <a:t> sop;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semid</a:t>
            </a:r>
            <a:r>
              <a:rPr lang="en-US" sz="2400" dirty="0" smtClean="0"/>
              <a:t>()=</a:t>
            </a:r>
            <a:r>
              <a:rPr lang="en-US" sz="2400" dirty="0" err="1" smtClean="0"/>
              <a:t>semget</a:t>
            </a:r>
            <a:r>
              <a:rPr lang="en-US" sz="2400" dirty="0" smtClean="0"/>
              <a:t>(20, 1, IPC_CREAT|0666);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semctl</a:t>
            </a:r>
            <a:r>
              <a:rPr lang="en-US" sz="2400" dirty="0" smtClean="0"/>
              <a:t>(</a:t>
            </a:r>
            <a:r>
              <a:rPr lang="en-US" sz="2400" dirty="0" err="1" smtClean="0"/>
              <a:t>semid</a:t>
            </a:r>
            <a:r>
              <a:rPr lang="en-US" sz="2400" dirty="0" smtClean="0"/>
              <a:t>, 0, SETVAL, 1);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pid</a:t>
            </a:r>
            <a:r>
              <a:rPr lang="en-US" sz="2400" dirty="0" smtClean="0"/>
              <a:t>=fork();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if(</a:t>
            </a:r>
            <a:r>
              <a:rPr lang="en-US" sz="2400" dirty="0" err="1" smtClean="0"/>
              <a:t>pid</a:t>
            </a:r>
            <a:r>
              <a:rPr lang="en-US" sz="2400" dirty="0" smtClean="0"/>
              <a:t>==0)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{</a:t>
            </a:r>
          </a:p>
          <a:p>
            <a:pPr marL="0" indent="0">
              <a:buNone/>
            </a:pPr>
            <a:r>
              <a:rPr lang="en-US" sz="2400" dirty="0" smtClean="0"/>
              <a:t>		Child process</a:t>
            </a:r>
            <a:r>
              <a:rPr lang="en-US" sz="2400" dirty="0"/>
              <a:t>	</a:t>
            </a:r>
            <a:r>
              <a:rPr lang="en-US" sz="2400" dirty="0" smtClean="0"/>
              <a:t>	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else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{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86400" y="3352800"/>
            <a:ext cx="2819400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Sop.sem_num</a:t>
            </a:r>
            <a:r>
              <a:rPr lang="en-US" dirty="0" smtClean="0"/>
              <a:t>=0;</a:t>
            </a:r>
          </a:p>
          <a:p>
            <a:r>
              <a:rPr lang="en-US" dirty="0" err="1" smtClean="0"/>
              <a:t>Sop.sem_op</a:t>
            </a:r>
            <a:r>
              <a:rPr lang="en-US" dirty="0" smtClean="0"/>
              <a:t>=-1;</a:t>
            </a:r>
          </a:p>
          <a:p>
            <a:r>
              <a:rPr lang="en-US" dirty="0" err="1" smtClean="0"/>
              <a:t>Sop.sem_flg</a:t>
            </a:r>
            <a:r>
              <a:rPr lang="en-US" dirty="0" smtClean="0"/>
              <a:t>=0;</a:t>
            </a:r>
          </a:p>
          <a:p>
            <a:r>
              <a:rPr lang="en-US" b="1" dirty="0" err="1" smtClean="0"/>
              <a:t>Semop</a:t>
            </a:r>
            <a:r>
              <a:rPr lang="en-US" b="1" dirty="0" smtClean="0"/>
              <a:t>(</a:t>
            </a:r>
            <a:r>
              <a:rPr lang="en-US" b="1" dirty="0" err="1" smtClean="0"/>
              <a:t>semid</a:t>
            </a:r>
            <a:r>
              <a:rPr lang="en-US" b="1" dirty="0" smtClean="0"/>
              <a:t>, &amp;sop, 1);</a:t>
            </a:r>
          </a:p>
          <a:p>
            <a:r>
              <a:rPr lang="en-US" dirty="0" smtClean="0"/>
              <a:t>CRITICAL SECTION</a:t>
            </a:r>
          </a:p>
          <a:p>
            <a:r>
              <a:rPr lang="en-US" dirty="0" err="1" smtClean="0"/>
              <a:t>Sop.sem_num</a:t>
            </a:r>
            <a:r>
              <a:rPr lang="en-US" dirty="0" smtClean="0"/>
              <a:t>=0;</a:t>
            </a:r>
          </a:p>
          <a:p>
            <a:r>
              <a:rPr lang="en-US" dirty="0" err="1" smtClean="0"/>
              <a:t>Sop.sem_op</a:t>
            </a:r>
            <a:r>
              <a:rPr lang="en-US" dirty="0" smtClean="0"/>
              <a:t>=1;</a:t>
            </a:r>
          </a:p>
          <a:p>
            <a:r>
              <a:rPr lang="en-US" dirty="0" err="1" smtClean="0"/>
              <a:t>Sop.sem_flg</a:t>
            </a:r>
            <a:r>
              <a:rPr lang="en-US" dirty="0" smtClean="0"/>
              <a:t>=0</a:t>
            </a:r>
          </a:p>
          <a:p>
            <a:r>
              <a:rPr lang="en-US" b="1" dirty="0" err="1" smtClean="0"/>
              <a:t>Semop</a:t>
            </a:r>
            <a:r>
              <a:rPr lang="en-US" b="1" dirty="0" smtClean="0"/>
              <a:t>(semop,&amp;sop,1);</a:t>
            </a:r>
            <a:endParaRPr lang="en-US" b="1" dirty="0"/>
          </a:p>
        </p:txBody>
      </p:sp>
      <p:sp>
        <p:nvSpPr>
          <p:cNvPr id="6" name="Right Arrow 5"/>
          <p:cNvSpPr/>
          <p:nvPr/>
        </p:nvSpPr>
        <p:spPr>
          <a:xfrm>
            <a:off x="2362200" y="4724400"/>
            <a:ext cx="25908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67000" y="4495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Parent process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05800" y="4114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>
            <a:off x="7924800" y="3505200"/>
            <a:ext cx="152400" cy="9906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7924800" y="4800600"/>
            <a:ext cx="152400" cy="9906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05800" y="54980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signal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Atomicity: Implementing wait and signal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35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SEM_UNDO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4600" y="2438400"/>
            <a:ext cx="2819400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Sop.sem_num</a:t>
            </a:r>
            <a:r>
              <a:rPr lang="en-US" dirty="0" smtClean="0"/>
              <a:t>=0;</a:t>
            </a:r>
          </a:p>
          <a:p>
            <a:r>
              <a:rPr lang="en-US" dirty="0" err="1" smtClean="0"/>
              <a:t>Sop.sem_op</a:t>
            </a:r>
            <a:r>
              <a:rPr lang="en-US" dirty="0" smtClean="0"/>
              <a:t>=-1;</a:t>
            </a:r>
          </a:p>
          <a:p>
            <a:r>
              <a:rPr lang="en-US" dirty="0" err="1" smtClean="0"/>
              <a:t>Sop.sem_flg</a:t>
            </a:r>
            <a:r>
              <a:rPr lang="en-US" dirty="0" smtClean="0"/>
              <a:t>=0;</a:t>
            </a:r>
          </a:p>
          <a:p>
            <a:r>
              <a:rPr lang="en-US" b="1" dirty="0" err="1" smtClean="0"/>
              <a:t>Semop</a:t>
            </a:r>
            <a:r>
              <a:rPr lang="en-US" b="1" dirty="0" smtClean="0"/>
              <a:t>(</a:t>
            </a:r>
            <a:r>
              <a:rPr lang="en-US" b="1" dirty="0" err="1" smtClean="0"/>
              <a:t>semid</a:t>
            </a:r>
            <a:r>
              <a:rPr lang="en-US" b="1" dirty="0" smtClean="0"/>
              <a:t>, &amp;sop, 1);</a:t>
            </a:r>
          </a:p>
          <a:p>
            <a:r>
              <a:rPr lang="en-US" dirty="0" smtClean="0"/>
              <a:t>CRITICAL SECTION</a:t>
            </a:r>
          </a:p>
          <a:p>
            <a:r>
              <a:rPr lang="en-US" dirty="0" err="1" smtClean="0"/>
              <a:t>Sop.sem_num</a:t>
            </a:r>
            <a:r>
              <a:rPr lang="en-US" dirty="0" smtClean="0"/>
              <a:t>=0;</a:t>
            </a:r>
          </a:p>
          <a:p>
            <a:r>
              <a:rPr lang="en-US" dirty="0" err="1" smtClean="0"/>
              <a:t>Sop.sem_op</a:t>
            </a:r>
            <a:r>
              <a:rPr lang="en-US" dirty="0" smtClean="0"/>
              <a:t>=1;</a:t>
            </a:r>
          </a:p>
          <a:p>
            <a:r>
              <a:rPr lang="en-US" dirty="0" err="1" smtClean="0"/>
              <a:t>Sop.sem_flg</a:t>
            </a:r>
            <a:r>
              <a:rPr lang="en-US" dirty="0" smtClean="0"/>
              <a:t>=0</a:t>
            </a:r>
          </a:p>
          <a:p>
            <a:r>
              <a:rPr lang="en-US" b="1" dirty="0" err="1" smtClean="0"/>
              <a:t>Semop</a:t>
            </a:r>
            <a:r>
              <a:rPr lang="en-US" b="1" dirty="0" smtClean="0"/>
              <a:t>(semop,&amp;sop,1);</a:t>
            </a:r>
            <a:endParaRPr lang="en-US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953000" y="48006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19800" y="5029200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Resets the semaphore value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38800" y="1600200"/>
            <a:ext cx="3429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sembuf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ushort</a:t>
            </a:r>
            <a:r>
              <a:rPr lang="en-US" dirty="0"/>
              <a:t> </a:t>
            </a:r>
            <a:r>
              <a:rPr lang="en-US" dirty="0" err="1"/>
              <a:t>sem_num</a:t>
            </a:r>
            <a:r>
              <a:rPr lang="en-US" dirty="0"/>
              <a:t>;</a:t>
            </a:r>
          </a:p>
          <a:p>
            <a:r>
              <a:rPr lang="en-US" dirty="0"/>
              <a:t>	short	 </a:t>
            </a:r>
            <a:r>
              <a:rPr lang="en-US" dirty="0" err="1"/>
              <a:t>sem_op</a:t>
            </a:r>
            <a:r>
              <a:rPr lang="en-US" dirty="0"/>
              <a:t>;</a:t>
            </a:r>
          </a:p>
          <a:p>
            <a:r>
              <a:rPr lang="en-US" dirty="0"/>
              <a:t>	short </a:t>
            </a:r>
            <a:r>
              <a:rPr lang="en-US" dirty="0" err="1"/>
              <a:t>sem_flg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543800" y="3048000"/>
            <a:ext cx="76200" cy="583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10400" y="373106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SEM_UNDO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353300" y="4100393"/>
            <a:ext cx="419100" cy="1157407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43800" y="4648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Equivalent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48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 structure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2133600"/>
            <a:ext cx="762000" cy="411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9800" y="2133600"/>
            <a:ext cx="3962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09800" y="3200400"/>
            <a:ext cx="3962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09800" y="4267200"/>
            <a:ext cx="3962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09800" y="5334000"/>
            <a:ext cx="3962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1447800" y="28194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447800" y="32004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447800" y="38862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447800" y="42672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47800" y="49530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447800" y="53340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447800" y="60198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0200" y="2362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600200" y="33644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00200" y="4431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600200" y="54218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209800" y="23622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2819400" y="2133600"/>
            <a:ext cx="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429000" y="2133600"/>
            <a:ext cx="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114800" y="2133600"/>
            <a:ext cx="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800600" y="2133600"/>
            <a:ext cx="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486400" y="2133600"/>
            <a:ext cx="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19400" y="3200400"/>
            <a:ext cx="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505200" y="3200400"/>
            <a:ext cx="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114800" y="3200400"/>
            <a:ext cx="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800600" y="3200400"/>
            <a:ext cx="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562600" y="3200400"/>
            <a:ext cx="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819400" y="4267200"/>
            <a:ext cx="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505200" y="4267200"/>
            <a:ext cx="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114800" y="4267200"/>
            <a:ext cx="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876800" y="4267200"/>
            <a:ext cx="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638800" y="4267200"/>
            <a:ext cx="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819400" y="5334000"/>
            <a:ext cx="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581400" y="5334000"/>
            <a:ext cx="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191000" y="5334000"/>
            <a:ext cx="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876800" y="5334000"/>
            <a:ext cx="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638800" y="5334000"/>
            <a:ext cx="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362200" y="2362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895600" y="2362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581400" y="2362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267200" y="2362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953000" y="2362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638800" y="2362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362200" y="3352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895600" y="3352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581400" y="3352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267200" y="3352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953000" y="3352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638800" y="3352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362200" y="4355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895600" y="4355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581400" y="4355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267200" y="4355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953000" y="4355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638800" y="4355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362200" y="5498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895600" y="5498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581400" y="5498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267200" y="5498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953000" y="5498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38800" y="5498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0" y="353746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Semaphores 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914400" y="2476500"/>
            <a:ext cx="381000" cy="10609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914400" y="3886200"/>
            <a:ext cx="381000" cy="653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914400" y="3962400"/>
            <a:ext cx="3810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38400" y="1676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048000" y="1676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3657600" y="1676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4343400" y="1676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667000" y="12954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Sub-Semaphores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5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SEM_UNDO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Main()</a:t>
            </a:r>
          </a:p>
          <a:p>
            <a:pPr marL="0" indent="0">
              <a:buNone/>
            </a:pPr>
            <a:r>
              <a:rPr lang="en-US" sz="2000" dirty="0" smtClean="0"/>
              <a:t>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semid</a:t>
            </a:r>
            <a:r>
              <a:rPr lang="en-US" sz="2000" dirty="0" smtClean="0"/>
              <a:t>=</a:t>
            </a:r>
            <a:r>
              <a:rPr lang="en-US" sz="2000" dirty="0" err="1" smtClean="0"/>
              <a:t>semget</a:t>
            </a:r>
            <a:r>
              <a:rPr lang="en-US" sz="2000" dirty="0" smtClean="0"/>
              <a:t>()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semctl</a:t>
            </a:r>
            <a:r>
              <a:rPr lang="en-US" sz="2000" dirty="0" smtClean="0"/>
              <a:t>(</a:t>
            </a:r>
            <a:r>
              <a:rPr lang="en-US" sz="2000" dirty="0" err="1" smtClean="0"/>
              <a:t>semid</a:t>
            </a:r>
            <a:r>
              <a:rPr lang="en-US" sz="2000" dirty="0" smtClean="0"/>
              <a:t>, 0, SETVAL, 1);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sop.sem_num</a:t>
            </a:r>
            <a:r>
              <a:rPr lang="en-US" sz="2000" dirty="0" smtClean="0"/>
              <a:t>=0;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sop.sem_op</a:t>
            </a:r>
            <a:r>
              <a:rPr lang="en-US" sz="2000" dirty="0" smtClean="0"/>
              <a:t>=-1;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sop.sem_flg</a:t>
            </a:r>
            <a:r>
              <a:rPr lang="en-US" sz="2000" dirty="0" smtClean="0"/>
              <a:t>=SEM_UNDO;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pid</a:t>
            </a:r>
            <a:r>
              <a:rPr lang="en-US" sz="2000" dirty="0" smtClean="0"/>
              <a:t>=fork()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if(</a:t>
            </a:r>
            <a:r>
              <a:rPr lang="en-US" sz="2000" dirty="0" err="1" smtClean="0"/>
              <a:t>pid</a:t>
            </a:r>
            <a:r>
              <a:rPr lang="en-US" sz="2000" dirty="0" smtClean="0"/>
              <a:t>==0)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}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else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29200" y="4267200"/>
            <a:ext cx="30480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Semop</a:t>
            </a:r>
            <a:r>
              <a:rPr lang="en-US" dirty="0" smtClean="0"/>
              <a:t>(</a:t>
            </a:r>
            <a:r>
              <a:rPr lang="en-US" dirty="0" err="1" smtClean="0"/>
              <a:t>semid</a:t>
            </a:r>
            <a:r>
              <a:rPr lang="en-US" dirty="0" smtClean="0"/>
              <a:t>, &amp;sop, 1);</a:t>
            </a:r>
          </a:p>
          <a:p>
            <a:r>
              <a:rPr lang="en-US" b="1" dirty="0" smtClean="0"/>
              <a:t>CS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105400" y="5410200"/>
            <a:ext cx="30480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Semop</a:t>
            </a:r>
            <a:r>
              <a:rPr lang="en-US" dirty="0" smtClean="0"/>
              <a:t>(</a:t>
            </a:r>
            <a:r>
              <a:rPr lang="en-US" dirty="0" err="1" smtClean="0"/>
              <a:t>semid</a:t>
            </a:r>
            <a:r>
              <a:rPr lang="en-US" dirty="0" smtClean="0"/>
              <a:t>, &amp;sop, 1);</a:t>
            </a:r>
          </a:p>
          <a:p>
            <a:r>
              <a:rPr lang="en-US" b="1" dirty="0" smtClean="0"/>
              <a:t>CS</a:t>
            </a:r>
            <a:endParaRPr lang="en-US" b="1" dirty="0"/>
          </a:p>
        </p:txBody>
      </p:sp>
      <p:sp>
        <p:nvSpPr>
          <p:cNvPr id="7" name="Right Arrow 6"/>
          <p:cNvSpPr/>
          <p:nvPr/>
        </p:nvSpPr>
        <p:spPr>
          <a:xfrm>
            <a:off x="2438400" y="4724400"/>
            <a:ext cx="1676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2438400" y="5638800"/>
            <a:ext cx="1676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14600" y="44196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 process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38400" y="53340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Parent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37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pPr marL="0" lvl="0" indent="0">
              <a:buNone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semget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key_t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key,int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nsems,int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semflg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 smtClean="0"/>
              <a:t>Header:</a:t>
            </a:r>
          </a:p>
          <a:p>
            <a:pPr marL="0" indent="0">
              <a:buNone/>
            </a:pPr>
            <a:r>
              <a:rPr lang="en-US" dirty="0" smtClean="0"/>
              <a:t>sys/</a:t>
            </a:r>
            <a:r>
              <a:rPr lang="en-US" dirty="0" err="1" smtClean="0"/>
              <a:t>types.h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sys/</a:t>
            </a:r>
            <a:r>
              <a:rPr lang="en-US" dirty="0" err="1" smtClean="0"/>
              <a:t>ipc.h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555625"/>
            <a:ext cx="8229600" cy="579438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rnd">
                <a:solidFill>
                  <a:srgbClr val="808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 anchorCtr="1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669900"/>
                </a:solidFill>
              </a:rPr>
              <a:t>Creating and Accessing Semaphore Sets</a:t>
            </a:r>
            <a:endParaRPr lang="en-US" sz="3200" b="1" dirty="0">
              <a:solidFill>
                <a:srgbClr val="6699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6600" y="3815477"/>
            <a:ext cx="5638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key=(</a:t>
            </a:r>
            <a:r>
              <a:rPr lang="en-US" dirty="0" err="1" smtClean="0"/>
              <a:t>key_t</a:t>
            </a:r>
            <a:r>
              <a:rPr lang="en-US" dirty="0" smtClean="0"/>
              <a:t>)20</a:t>
            </a:r>
          </a:p>
          <a:p>
            <a:r>
              <a:rPr lang="en-US" dirty="0"/>
              <a:t>	</a:t>
            </a:r>
            <a:r>
              <a:rPr lang="en-US" dirty="0" err="1" smtClean="0"/>
              <a:t>nsem</a:t>
            </a:r>
            <a:r>
              <a:rPr lang="en-US" dirty="0" smtClean="0"/>
              <a:t>=1</a:t>
            </a:r>
          </a:p>
          <a:p>
            <a:r>
              <a:rPr lang="en-US" dirty="0"/>
              <a:t>	</a:t>
            </a:r>
            <a:r>
              <a:rPr lang="en-US" dirty="0" err="1" smtClean="0"/>
              <a:t>semid</a:t>
            </a:r>
            <a:r>
              <a:rPr lang="en-US" dirty="0" smtClean="0"/>
              <a:t>=</a:t>
            </a:r>
            <a:r>
              <a:rPr lang="en-US" dirty="0" err="1" smtClean="0"/>
              <a:t>semget</a:t>
            </a:r>
            <a:r>
              <a:rPr lang="en-US" dirty="0" smtClean="0"/>
              <a:t>(key, </a:t>
            </a:r>
            <a:r>
              <a:rPr lang="en-US" dirty="0" err="1" smtClean="0"/>
              <a:t>nsem</a:t>
            </a:r>
            <a:r>
              <a:rPr lang="en-US" dirty="0" smtClean="0"/>
              <a:t>, IPC_CREAT|0666)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581400" y="21336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43200" y="25146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 of the semaphore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95800" y="25146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 sub-semaphores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86400" y="2133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620000" y="2133600"/>
            <a:ext cx="228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543800" y="26786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Flag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705600" y="5257800"/>
            <a:ext cx="1219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34000" y="61722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Read-alter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01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ipcs</a:t>
            </a:r>
            <a:r>
              <a:rPr lang="en-US" dirty="0" smtClean="0"/>
              <a:t> </a:t>
            </a:r>
            <a:r>
              <a:rPr lang="en-US" dirty="0" smtClean="0"/>
              <a:t>–s</a:t>
            </a:r>
          </a:p>
          <a:p>
            <a:pPr marL="0" indent="0">
              <a:buNone/>
            </a:pPr>
            <a:r>
              <a:rPr lang="en-US" dirty="0" smtClean="0"/>
              <a:t>ID	Key	mode	Owner	</a:t>
            </a:r>
            <a:r>
              <a:rPr lang="en-US" dirty="0" err="1" smtClean="0"/>
              <a:t>nsems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3962400"/>
            <a:ext cx="601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Flag: IPC_EXCL: Exclusive creation of semaphore </a:t>
            </a:r>
          </a:p>
          <a:p>
            <a:endParaRPr lang="en-US" dirty="0"/>
          </a:p>
          <a:p>
            <a:r>
              <a:rPr lang="en-US" dirty="0" smtClean="0"/>
              <a:t>IPC_CREAT|0666|IPC_EXCL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78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Setting and getting semaphore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Setting a value: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Semctl</a:t>
            </a:r>
            <a:r>
              <a:rPr lang="en-US" dirty="0" smtClean="0"/>
              <a:t>(</a:t>
            </a:r>
            <a:r>
              <a:rPr lang="en-US" dirty="0" err="1" smtClean="0"/>
              <a:t>semid</a:t>
            </a:r>
            <a:r>
              <a:rPr lang="en-US" dirty="0" smtClean="0"/>
              <a:t>, </a:t>
            </a:r>
            <a:r>
              <a:rPr lang="en-US" dirty="0" err="1" smtClean="0"/>
              <a:t>subsem_id</a:t>
            </a:r>
            <a:r>
              <a:rPr lang="en-US" dirty="0" smtClean="0"/>
              <a:t>, SETVAL, value)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Getting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Semctl</a:t>
            </a:r>
            <a:r>
              <a:rPr lang="en-US" dirty="0" smtClean="0"/>
              <a:t>(</a:t>
            </a:r>
            <a:r>
              <a:rPr lang="en-US" dirty="0" err="1" smtClean="0"/>
              <a:t>semid</a:t>
            </a:r>
            <a:r>
              <a:rPr lang="en-US" dirty="0" smtClean="0"/>
              <a:t>, </a:t>
            </a:r>
            <a:r>
              <a:rPr lang="en-US" dirty="0" err="1" smtClean="0"/>
              <a:t>subsem_id</a:t>
            </a:r>
            <a:r>
              <a:rPr lang="en-US" dirty="0" smtClean="0"/>
              <a:t>, GETVAL, 0)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6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Main()</a:t>
            </a:r>
          </a:p>
          <a:p>
            <a:pPr marL="0" indent="0">
              <a:buNone/>
            </a:pPr>
            <a:r>
              <a:rPr lang="en-US" sz="1800" dirty="0" smtClean="0"/>
              <a:t>{	</a:t>
            </a:r>
          </a:p>
          <a:p>
            <a:pPr marL="0" indent="0"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semid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r>
              <a:rPr lang="en-US" sz="1800" dirty="0" smtClean="0"/>
              <a:t>Key=20;</a:t>
            </a:r>
          </a:p>
          <a:p>
            <a:pPr marL="0" indent="0">
              <a:buNone/>
            </a:pPr>
            <a:r>
              <a:rPr lang="en-US" sz="1800" dirty="0" err="1" smtClean="0"/>
              <a:t>Semid</a:t>
            </a:r>
            <a:r>
              <a:rPr lang="en-US" sz="1800" dirty="0" smtClean="0"/>
              <a:t>=</a:t>
            </a:r>
            <a:r>
              <a:rPr lang="en-US" sz="1800" dirty="0" err="1" smtClean="0"/>
              <a:t>semget</a:t>
            </a:r>
            <a:r>
              <a:rPr lang="en-US" sz="1800" dirty="0" smtClean="0"/>
              <a:t>(key,1,0666|IPC_CREAT);</a:t>
            </a:r>
          </a:p>
          <a:p>
            <a:pPr marL="0" indent="0">
              <a:buNone/>
            </a:pPr>
            <a:r>
              <a:rPr lang="en-US" sz="1800" dirty="0" err="1" smtClean="0"/>
              <a:t>Semctl</a:t>
            </a:r>
            <a:r>
              <a:rPr lang="en-US" sz="1800" dirty="0" smtClean="0"/>
              <a:t>(</a:t>
            </a:r>
            <a:r>
              <a:rPr lang="en-US" sz="1800" dirty="0" err="1" smtClean="0"/>
              <a:t>semid</a:t>
            </a:r>
            <a:r>
              <a:rPr lang="en-US" sz="1800" dirty="0" smtClean="0"/>
              <a:t>, 0, SETVAL, 1);</a:t>
            </a:r>
          </a:p>
          <a:p>
            <a:pPr marL="0" indent="0">
              <a:buNone/>
            </a:pPr>
            <a:r>
              <a:rPr lang="en-US" sz="1800" dirty="0" err="1"/>
              <a:t>r</a:t>
            </a:r>
            <a:r>
              <a:rPr lang="en-US" sz="1800" dirty="0" err="1" smtClean="0"/>
              <a:t>etval</a:t>
            </a:r>
            <a:r>
              <a:rPr lang="en-US" sz="1800" dirty="0" smtClean="0"/>
              <a:t>=</a:t>
            </a:r>
            <a:r>
              <a:rPr lang="en-US" sz="1800" dirty="0" err="1" smtClean="0"/>
              <a:t>semctl</a:t>
            </a:r>
            <a:r>
              <a:rPr lang="en-US" sz="1800" dirty="0" smtClean="0"/>
              <a:t>(</a:t>
            </a:r>
            <a:r>
              <a:rPr lang="en-US" sz="1800" dirty="0" err="1" smtClean="0"/>
              <a:t>semid</a:t>
            </a:r>
            <a:r>
              <a:rPr lang="en-US" sz="1800" dirty="0" smtClean="0"/>
              <a:t>, 0, GETVAL, 0);</a:t>
            </a:r>
          </a:p>
          <a:p>
            <a:pPr marL="0" indent="0">
              <a:buNone/>
            </a:pPr>
            <a:r>
              <a:rPr lang="en-US" sz="1800" dirty="0" err="1" smtClean="0"/>
              <a:t>Printf</a:t>
            </a:r>
            <a:r>
              <a:rPr lang="en-US" sz="1800" dirty="0" smtClean="0"/>
              <a:t>(“%d”, </a:t>
            </a:r>
            <a:r>
              <a:rPr lang="en-US" sz="1800" dirty="0" err="1" smtClean="0"/>
              <a:t>retval</a:t>
            </a:r>
            <a:r>
              <a:rPr lang="en-US" sz="1800" dirty="0" smtClean="0"/>
              <a:t>);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}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49594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</a:t>
            </a:r>
            <a:r>
              <a:rPr lang="en-US" dirty="0" err="1" smtClean="0"/>
              <a:t>semctl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41437"/>
            <a:ext cx="8229600" cy="4525963"/>
          </a:xfrm>
        </p:spPr>
        <p:txBody>
          <a:bodyPr/>
          <a:lstStyle/>
          <a:p>
            <a:r>
              <a:rPr lang="en-US" sz="2400" dirty="0" smtClean="0"/>
              <a:t>Getting the </a:t>
            </a:r>
            <a:r>
              <a:rPr lang="en-US" sz="2400" dirty="0" err="1" smtClean="0"/>
              <a:t>pid</a:t>
            </a:r>
            <a:r>
              <a:rPr lang="en-US" sz="2400" dirty="0" smtClean="0"/>
              <a:t> of the process who has last set the value of the semaphore</a:t>
            </a:r>
          </a:p>
          <a:p>
            <a:pPr marL="0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Semctl</a:t>
            </a:r>
            <a:r>
              <a:rPr lang="en-US" sz="2400" dirty="0" smtClean="0"/>
              <a:t>(</a:t>
            </a:r>
            <a:r>
              <a:rPr lang="en-US" sz="2400" dirty="0" err="1" smtClean="0"/>
              <a:t>semid</a:t>
            </a:r>
            <a:r>
              <a:rPr lang="en-US" sz="2400" dirty="0" smtClean="0"/>
              <a:t>, sub-</a:t>
            </a:r>
            <a:r>
              <a:rPr lang="en-US" sz="2400" dirty="0" err="1" smtClean="0"/>
              <a:t>semid</a:t>
            </a:r>
            <a:r>
              <a:rPr lang="en-US" sz="2400" dirty="0" smtClean="0"/>
              <a:t>, GETPID, 0)</a:t>
            </a:r>
            <a:endParaRPr lang="en-US" sz="2400" dirty="0"/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40080" y="2514600"/>
            <a:ext cx="381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000" y="3507377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 ID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590800" y="2667000"/>
            <a:ext cx="60960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Main()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{	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semid</a:t>
            </a:r>
            <a:r>
              <a:rPr lang="en-US" sz="1800" dirty="0" smtClean="0"/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Key=20;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err="1" smtClean="0"/>
              <a:t>Semid</a:t>
            </a:r>
            <a:r>
              <a:rPr lang="en-US" sz="1800" dirty="0" smtClean="0"/>
              <a:t>=</a:t>
            </a:r>
            <a:r>
              <a:rPr lang="en-US" sz="1800" dirty="0" err="1" smtClean="0"/>
              <a:t>semget</a:t>
            </a:r>
            <a:r>
              <a:rPr lang="en-US" sz="1800" dirty="0" smtClean="0"/>
              <a:t>(key,1,0666|IPC_CREAT);</a:t>
            </a:r>
          </a:p>
          <a:p>
            <a:pPr marL="0" indent="0">
              <a:buFont typeface="Arial" pitchFamily="34" charset="0"/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retval</a:t>
            </a:r>
            <a:r>
              <a:rPr lang="en-US" sz="1800" dirty="0" smtClean="0"/>
              <a:t>=</a:t>
            </a:r>
            <a:r>
              <a:rPr lang="en-US" sz="1800" dirty="0" err="1" smtClean="0"/>
              <a:t>semctl</a:t>
            </a:r>
            <a:r>
              <a:rPr lang="en-US" sz="1800" dirty="0" smtClean="0"/>
              <a:t>(</a:t>
            </a:r>
            <a:r>
              <a:rPr lang="en-US" sz="1800" dirty="0" err="1" smtClean="0"/>
              <a:t>semid</a:t>
            </a:r>
            <a:r>
              <a:rPr lang="en-US" sz="1800" dirty="0" smtClean="0"/>
              <a:t>, 0, GETPID, 0);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Font typeface="Arial" pitchFamily="34" charset="0"/>
              <a:buNone/>
            </a:pPr>
            <a:r>
              <a:rPr lang="en-US" sz="1800" dirty="0" err="1"/>
              <a:t>p</a:t>
            </a:r>
            <a:r>
              <a:rPr lang="en-US" sz="1800" dirty="0" err="1" smtClean="0"/>
              <a:t>rintf</a:t>
            </a:r>
            <a:r>
              <a:rPr lang="en-US" sz="1800" dirty="0" smtClean="0"/>
              <a:t>(“PID retuned by </a:t>
            </a:r>
            <a:r>
              <a:rPr lang="en-US" sz="1800" dirty="0" err="1" smtClean="0"/>
              <a:t>semctl</a:t>
            </a:r>
            <a:r>
              <a:rPr lang="en-US" sz="1800" dirty="0" smtClean="0"/>
              <a:t> is %d and </a:t>
            </a:r>
            <a:r>
              <a:rPr lang="en-US" sz="1800" dirty="0" err="1" smtClean="0"/>
              <a:t>currnet</a:t>
            </a:r>
            <a:r>
              <a:rPr lang="en-US" sz="1800" dirty="0" smtClean="0"/>
              <a:t> </a:t>
            </a:r>
            <a:r>
              <a:rPr lang="en-US" sz="1800" dirty="0" err="1" smtClean="0"/>
              <a:t>pid</a:t>
            </a:r>
            <a:r>
              <a:rPr lang="en-US" sz="1800" dirty="0" smtClean="0"/>
              <a:t> is %d”, </a:t>
            </a:r>
            <a:r>
              <a:rPr lang="en-US" sz="1800" dirty="0" err="1" smtClean="0"/>
              <a:t>retval</a:t>
            </a:r>
            <a:r>
              <a:rPr lang="en-US" sz="1800" dirty="0" smtClean="0"/>
              <a:t>, 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err="1" smtClean="0"/>
              <a:t>getpid</a:t>
            </a:r>
            <a:r>
              <a:rPr lang="en-US" sz="1800" dirty="0" smtClean="0"/>
              <a:t>());</a:t>
            </a:r>
          </a:p>
          <a:p>
            <a:pPr marL="0" indent="0">
              <a:buFont typeface="Arial" pitchFamily="34" charset="0"/>
              <a:buNone/>
            </a:pPr>
            <a:endParaRPr lang="en-US" sz="1800" dirty="0" smtClean="0"/>
          </a:p>
          <a:p>
            <a:pPr marL="0" indent="0">
              <a:buFont typeface="Arial" pitchFamily="34" charset="0"/>
              <a:buNone/>
            </a:pPr>
            <a:r>
              <a:rPr lang="en-US" sz="1800" dirty="0" err="1" smtClean="0"/>
              <a:t>semctl</a:t>
            </a:r>
            <a:r>
              <a:rPr lang="en-US" sz="1800" dirty="0" smtClean="0"/>
              <a:t>(</a:t>
            </a:r>
            <a:r>
              <a:rPr lang="en-US" sz="1800" dirty="0" err="1" smtClean="0"/>
              <a:t>semid</a:t>
            </a:r>
            <a:r>
              <a:rPr lang="en-US" sz="1800" dirty="0" smtClean="0"/>
              <a:t>, 0, SETVAL, 1);</a:t>
            </a:r>
          </a:p>
          <a:p>
            <a:pPr marL="0" indent="0">
              <a:buFont typeface="Arial" pitchFamily="34" charset="0"/>
              <a:buNone/>
            </a:pPr>
            <a:endParaRPr lang="en-US" sz="1800" dirty="0" smtClean="0"/>
          </a:p>
          <a:p>
            <a:pPr marL="0" indent="0">
              <a:buFont typeface="Arial" pitchFamily="34" charset="0"/>
              <a:buNone/>
            </a:pPr>
            <a:endParaRPr lang="en-US" sz="1800" dirty="0" smtClean="0"/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0407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SETALL and GETALL</a:t>
            </a:r>
          </a:p>
          <a:p>
            <a:pPr marL="0" indent="0">
              <a:buNone/>
            </a:pPr>
            <a:r>
              <a:rPr lang="en-US" sz="2400" dirty="0" smtClean="0"/>
              <a:t>Main()</a:t>
            </a:r>
          </a:p>
          <a:p>
            <a:pPr marL="0" indent="0">
              <a:buNone/>
            </a:pPr>
            <a:r>
              <a:rPr lang="en-US" sz="2400" dirty="0" smtClean="0"/>
              <a:t>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key=20;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ushort</a:t>
            </a:r>
            <a:r>
              <a:rPr lang="en-US" sz="2400" dirty="0" smtClean="0"/>
              <a:t> </a:t>
            </a:r>
            <a:r>
              <a:rPr lang="en-US" sz="2400" dirty="0" err="1" smtClean="0"/>
              <a:t>val</a:t>
            </a:r>
            <a:r>
              <a:rPr lang="en-US" sz="2400" dirty="0" smtClean="0"/>
              <a:t>[5]={1, 6, 8, 11, 3}, </a:t>
            </a:r>
            <a:r>
              <a:rPr lang="en-US" sz="2400" dirty="0" err="1" smtClean="0"/>
              <a:t>retval</a:t>
            </a:r>
            <a:r>
              <a:rPr lang="en-US" sz="2400" dirty="0" smtClean="0"/>
              <a:t>[5];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semid</a:t>
            </a:r>
            <a:r>
              <a:rPr lang="en-US" sz="2400" dirty="0" smtClean="0"/>
              <a:t>=</a:t>
            </a:r>
            <a:r>
              <a:rPr lang="en-US" sz="2400" dirty="0" err="1" smtClean="0"/>
              <a:t>semget</a:t>
            </a:r>
            <a:r>
              <a:rPr lang="en-US" sz="2400" dirty="0" smtClean="0"/>
              <a:t>(key, 5, 0666|IPC_CREAT);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semctl</a:t>
            </a:r>
            <a:r>
              <a:rPr lang="en-US" sz="2400" dirty="0" smtClean="0"/>
              <a:t>(</a:t>
            </a:r>
            <a:r>
              <a:rPr lang="en-US" sz="2400" dirty="0" err="1" smtClean="0"/>
              <a:t>semid</a:t>
            </a:r>
            <a:r>
              <a:rPr lang="en-US" sz="2400" dirty="0" smtClean="0"/>
              <a:t>, 0, SETALL, </a:t>
            </a:r>
            <a:r>
              <a:rPr lang="en-US" sz="2400" dirty="0" err="1" smtClean="0"/>
              <a:t>val</a:t>
            </a:r>
            <a:r>
              <a:rPr lang="en-US" sz="2400" dirty="0" smtClean="0"/>
              <a:t>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semctl</a:t>
            </a:r>
            <a:r>
              <a:rPr lang="en-US" sz="2400" dirty="0" smtClean="0"/>
              <a:t>(</a:t>
            </a:r>
            <a:r>
              <a:rPr lang="en-US" sz="2400" dirty="0" err="1" smtClean="0"/>
              <a:t>semid</a:t>
            </a:r>
            <a:r>
              <a:rPr lang="en-US" sz="2400" dirty="0" smtClean="0"/>
              <a:t>, 0, GETALL, </a:t>
            </a:r>
            <a:r>
              <a:rPr lang="en-US" sz="2400" dirty="0" err="1" smtClean="0"/>
              <a:t>retval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Printf</a:t>
            </a:r>
            <a:r>
              <a:rPr lang="en-US" sz="2400" dirty="0" smtClean="0"/>
              <a:t>(“</a:t>
            </a:r>
            <a:r>
              <a:rPr lang="en-US" sz="2400" dirty="0" err="1" smtClean="0"/>
              <a:t>retval</a:t>
            </a:r>
            <a:r>
              <a:rPr lang="en-US" sz="2400" dirty="0" smtClean="0"/>
              <a:t>[0]=%d, </a:t>
            </a:r>
            <a:r>
              <a:rPr lang="en-US" sz="2400" dirty="0" err="1" smtClean="0"/>
              <a:t>retval</a:t>
            </a:r>
            <a:r>
              <a:rPr lang="en-US" sz="2400" dirty="0" smtClean="0"/>
              <a:t>[1]=%d, …….”, </a:t>
            </a:r>
            <a:r>
              <a:rPr lang="en-US" sz="2400" dirty="0" err="1" smtClean="0"/>
              <a:t>retval</a:t>
            </a:r>
            <a:r>
              <a:rPr lang="en-US" sz="2400" dirty="0" smtClean="0"/>
              <a:t>[0], </a:t>
            </a:r>
            <a:r>
              <a:rPr lang="en-US" sz="2400" dirty="0" err="1" smtClean="0"/>
              <a:t>retval</a:t>
            </a:r>
            <a:r>
              <a:rPr lang="en-US" sz="2400" dirty="0" smtClean="0"/>
              <a:t>[1],,,)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</a:t>
            </a:r>
            <a:r>
              <a:rPr lang="en-US" dirty="0" err="1" smtClean="0"/>
              <a:t>semctl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05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Removing a semaphore</a:t>
            </a:r>
          </a:p>
          <a:p>
            <a:pPr marL="0" indent="0">
              <a:buNone/>
            </a:pPr>
            <a:r>
              <a:rPr lang="en-US" dirty="0" err="1" smtClean="0"/>
              <a:t>Semctl</a:t>
            </a:r>
            <a:r>
              <a:rPr lang="en-US" dirty="0" smtClean="0"/>
              <a:t>(</a:t>
            </a:r>
            <a:r>
              <a:rPr lang="en-US" dirty="0" err="1" smtClean="0"/>
              <a:t>semid</a:t>
            </a:r>
            <a:r>
              <a:rPr lang="en-US" dirty="0" smtClean="0"/>
              <a:t>, 0, IPC_RMID, 0);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Command</a:t>
            </a:r>
          </a:p>
          <a:p>
            <a:pPr marL="0" indent="0">
              <a:buNone/>
            </a:pPr>
            <a:r>
              <a:rPr lang="en-US" dirty="0" err="1" smtClean="0"/>
              <a:t>ipcrm</a:t>
            </a:r>
            <a:r>
              <a:rPr lang="en-US" dirty="0" smtClean="0"/>
              <a:t> –s &lt;</a:t>
            </a:r>
            <a:r>
              <a:rPr lang="en-US" dirty="0" err="1" smtClean="0"/>
              <a:t>semid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More on </a:t>
            </a:r>
            <a:r>
              <a:rPr lang="en-US" dirty="0" err="1" smtClean="0"/>
              <a:t>semctl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9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629</Words>
  <Application>Microsoft Office PowerPoint</Application>
  <PresentationFormat>On-screen Show (4:3)</PresentationFormat>
  <Paragraphs>302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Semaphore</vt:lpstr>
      <vt:lpstr>Semaphore structure</vt:lpstr>
      <vt:lpstr>PowerPoint Presentation</vt:lpstr>
      <vt:lpstr>PowerPoint Presentation</vt:lpstr>
      <vt:lpstr>Setting and getting semaphore value</vt:lpstr>
      <vt:lpstr>PowerPoint Presentation</vt:lpstr>
      <vt:lpstr>More on semctl()</vt:lpstr>
      <vt:lpstr>More on semctl()</vt:lpstr>
      <vt:lpstr>More on semctl()</vt:lpstr>
      <vt:lpstr>Atomicity: Implementing wait and signal</vt:lpstr>
      <vt:lpstr>Atomicity: Implementing wait and signal</vt:lpstr>
      <vt:lpstr>Atomicity: Implementing wait and signal</vt:lpstr>
      <vt:lpstr>Atomicity: Implementing wait and signal</vt:lpstr>
      <vt:lpstr>Atomicity: Implementing wait and signal</vt:lpstr>
      <vt:lpstr>Atomicity: Implementing wait and signal</vt:lpstr>
      <vt:lpstr>Atomicity: Implementing wait and signal</vt:lpstr>
      <vt:lpstr>Atomicity: Implementing wait and signal</vt:lpstr>
      <vt:lpstr>Atomicity: Implementing wait and signal</vt:lpstr>
      <vt:lpstr>SEM_UNDO</vt:lpstr>
      <vt:lpstr>SEM_UNDO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Bivas Mitra</dc:creator>
  <cp:lastModifiedBy>Bivas Mitra</cp:lastModifiedBy>
  <cp:revision>31</cp:revision>
  <dcterms:created xsi:type="dcterms:W3CDTF">2014-03-07T03:38:36Z</dcterms:created>
  <dcterms:modified xsi:type="dcterms:W3CDTF">2014-03-09T18:10:07Z</dcterms:modified>
</cp:coreProperties>
</file>