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IN"/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IN"/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07872485-F87E-4BE8-A732-C2AAA943B679}" type="slidenum">
              <a:rPr lang="en-IN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91B2975-0759-4238-BA69-FC49346D55BC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1200">
                <a:solidFill>
                  <a:srgbClr val="8b8b8b"/>
                </a:solidFill>
                <a:latin typeface="Calibri"/>
              </a:rPr>
              <a:t>10/02/14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4BA29D9-AB34-40BE-846B-08E9EE5D4877}" type="slidenum">
              <a:rPr lang="en-IN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File descriptor table </a:t>
            </a:r>
            <a:endParaRPr/>
          </a:p>
        </p:txBody>
      </p:sp>
      <p:graphicFrame>
        <p:nvGraphicFramePr>
          <p:cNvPr id="45" name="Table 2"/>
          <p:cNvGraphicFramePr/>
          <p:nvPr/>
        </p:nvGraphicFramePr>
        <p:xfrm>
          <a:off x="1523880" y="1397160"/>
          <a:ext cx="6095520" cy="14828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62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File descriptor (integer)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File name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stdin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stdout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stderr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CustomShape 3"/>
          <p:cNvSpPr/>
          <p:nvPr/>
        </p:nvSpPr>
        <p:spPr>
          <a:xfrm>
            <a:off x="1143000" y="3429000"/>
            <a:ext cx="69339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Use open(), read(), write() system calls to access files </a:t>
            </a:r>
            <a:endParaRPr/>
          </a:p>
        </p:txBody>
      </p:sp>
      <p:sp>
        <p:nvSpPr>
          <p:cNvPr id="47" name="CustomShape 4"/>
          <p:cNvSpPr/>
          <p:nvPr/>
        </p:nvSpPr>
        <p:spPr>
          <a:xfrm>
            <a:off x="838080" y="4724280"/>
            <a:ext cx="7391160" cy="2101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Think what happens in case of redirection?</a:t>
            </a:r>
            <a:endParaRPr/>
          </a:p>
          <a:p>
            <a:pPr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ls&gt;file</a:t>
            </a:r>
            <a:endParaRPr/>
          </a:p>
        </p:txBody>
      </p:sp>
      <p:sp>
        <p:nvSpPr>
          <p:cNvPr id="48" name="CustomShape 5"/>
          <p:cNvSpPr/>
          <p:nvPr/>
        </p:nvSpPr>
        <p:spPr>
          <a:xfrm>
            <a:off x="1219320" y="3798360"/>
            <a:ext cx="5638320" cy="1461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Open() creates a file and returns fd (minimum value)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fd=open(path, O_WRONLY|O_CREAT|O_TRUNC, mode)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Set state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5943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int qid;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struct msqid_ds qstat;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qid=msgget((key_t)131,IPC_CREAT);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if(qid==-1)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perror("msg failed\n");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if(</a:t>
            </a:r>
            <a:r>
              <a:rPr b="1" lang="en-US" sz="5600">
                <a:solidFill>
                  <a:srgbClr val="000000"/>
                </a:solidFill>
                <a:latin typeface="Calibri"/>
              </a:rPr>
              <a:t>msgctl(qid,IPC_STAT,&amp;qstat)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&lt;0)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perror("msgctl failed");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printf("\n%d msg in q",qstat.msg_qnum);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printf("last msg send by process %d",qstat.msg_lspid);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printf("last msg receved by process %d",qstat.msg_lrpid);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printf("current number of bytes on queue %d",qstat.msg_cbytes);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printf("max number of bytes %d",qstat.msg_qbytes);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5486400" y="2057400"/>
            <a:ext cx="289512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msgctl(qid, IPC_RMID, NULL)</a:t>
            </a:r>
            <a:endParaRPr/>
          </a:p>
        </p:txBody>
      </p:sp>
      <p:sp>
        <p:nvSpPr>
          <p:cNvPr id="93" name="CustomShape 4"/>
          <p:cNvSpPr/>
          <p:nvPr/>
        </p:nvSpPr>
        <p:spPr>
          <a:xfrm>
            <a:off x="5486400" y="2571840"/>
            <a:ext cx="3200040" cy="699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000">
                <a:solidFill>
                  <a:srgbClr val="000000"/>
                </a:solidFill>
                <a:latin typeface="Calibri"/>
              </a:rPr>
              <a:t>Removes the message queue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Sending message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5341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 msgsnd(int msqid, const void *msgp, size_t msgsz, int msgflg);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 flipH="1">
            <a:off x="1751760" y="1981080"/>
            <a:ext cx="837720" cy="3805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97" name="CustomShape 4"/>
          <p:cNvSpPr/>
          <p:nvPr/>
        </p:nvSpPr>
        <p:spPr>
          <a:xfrm>
            <a:off x="990720" y="2286000"/>
            <a:ext cx="121896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Queue ID</a:t>
            </a:r>
            <a:endParaRPr/>
          </a:p>
        </p:txBody>
      </p:sp>
      <p:sp>
        <p:nvSpPr>
          <p:cNvPr id="98" name="CustomShape 5"/>
          <p:cNvSpPr/>
          <p:nvPr/>
        </p:nvSpPr>
        <p:spPr>
          <a:xfrm>
            <a:off x="4191120" y="1981080"/>
            <a:ext cx="360" cy="4892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99" name="CustomShape 6"/>
          <p:cNvSpPr/>
          <p:nvPr/>
        </p:nvSpPr>
        <p:spPr>
          <a:xfrm>
            <a:off x="3581280" y="243828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content</a:t>
            </a:r>
            <a:endParaRPr/>
          </a:p>
        </p:txBody>
      </p:sp>
      <p:sp>
        <p:nvSpPr>
          <p:cNvPr id="100" name="CustomShape 7"/>
          <p:cNvSpPr/>
          <p:nvPr/>
        </p:nvSpPr>
        <p:spPr>
          <a:xfrm>
            <a:off x="6324480" y="1981080"/>
            <a:ext cx="228240" cy="4892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01" name="CustomShape 8"/>
          <p:cNvSpPr/>
          <p:nvPr/>
        </p:nvSpPr>
        <p:spPr>
          <a:xfrm>
            <a:off x="6019920" y="2526120"/>
            <a:ext cx="159984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size</a:t>
            </a:r>
            <a:endParaRPr/>
          </a:p>
        </p:txBody>
      </p:sp>
      <p:sp>
        <p:nvSpPr>
          <p:cNvPr id="102" name="CustomShape 9"/>
          <p:cNvSpPr/>
          <p:nvPr/>
        </p:nvSpPr>
        <p:spPr>
          <a:xfrm>
            <a:off x="8001000" y="1981080"/>
            <a:ext cx="75960" cy="14475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03" name="CustomShape 10"/>
          <p:cNvSpPr/>
          <p:nvPr/>
        </p:nvSpPr>
        <p:spPr>
          <a:xfrm>
            <a:off x="7467480" y="3429000"/>
            <a:ext cx="1599840" cy="91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Flag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0,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IPC_NOWAIT</a:t>
            </a:r>
            <a:endParaRPr/>
          </a:p>
        </p:txBody>
      </p:sp>
      <p:sp>
        <p:nvSpPr>
          <p:cNvPr id="104" name="CustomShape 11"/>
          <p:cNvSpPr/>
          <p:nvPr/>
        </p:nvSpPr>
        <p:spPr>
          <a:xfrm>
            <a:off x="685800" y="3733920"/>
            <a:ext cx="3657240" cy="1461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Struct message 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long mtype;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	</a:t>
            </a:r>
            <a:r>
              <a:rPr lang="en-IN">
                <a:solidFill>
                  <a:srgbClr val="000000"/>
                </a:solidFill>
                <a:latin typeface="Calibri"/>
              </a:rPr>
              <a:t>char mtext[15];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  <p:sp>
        <p:nvSpPr>
          <p:cNvPr id="105" name="CustomShape 12"/>
          <p:cNvSpPr/>
          <p:nvPr/>
        </p:nvSpPr>
        <p:spPr>
          <a:xfrm>
            <a:off x="304920" y="5791320"/>
            <a:ext cx="7962480" cy="912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>
                <a:solidFill>
                  <a:srgbClr val="000000"/>
                </a:solidFill>
                <a:latin typeface="Calibri"/>
              </a:rPr>
              <a:t>msgsnd</a:t>
            </a:r>
            <a:r>
              <a:rPr lang="en-IN">
                <a:solidFill>
                  <a:srgbClr val="000000"/>
                </a:solidFill>
                <a:latin typeface="Calibri"/>
              </a:rPr>
              <a:t>() system call appends a copy of the message pointed to by </a:t>
            </a:r>
            <a:r>
              <a:rPr i="1" lang="en-IN">
                <a:solidFill>
                  <a:srgbClr val="000000"/>
                </a:solidFill>
                <a:latin typeface="Calibri"/>
              </a:rPr>
              <a:t>msgp</a:t>
            </a:r>
            <a:r>
              <a:rPr lang="en-IN">
                <a:solidFill>
                  <a:srgbClr val="000000"/>
                </a:solidFill>
                <a:latin typeface="Calibri"/>
              </a:rPr>
              <a:t> to the message queue whose identifier is specified by </a:t>
            </a:r>
            <a:r>
              <a:rPr i="1" lang="en-IN">
                <a:solidFill>
                  <a:srgbClr val="000000"/>
                </a:solidFill>
                <a:latin typeface="Calibri"/>
              </a:rPr>
              <a:t>msqid</a:t>
            </a:r>
            <a:r>
              <a:rPr lang="en-IN">
                <a:solidFill>
                  <a:srgbClr val="000000"/>
                </a:solidFill>
                <a:latin typeface="Calibri"/>
              </a:rPr>
              <a:t>.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Sending message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341360"/>
            <a:ext cx="8076960" cy="5287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struct message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long mtype;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char mtext[15];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int msgid,len;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key_t key;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struct message msg;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key=131;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msgid=msgget(key,IPC_CREAT|0666);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printf("\nq=%d",msgid);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strcpy(msg.mtext,"hello world\n");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msg.mtype=1;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len=strlen(msg.mtext);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if(msgsnd(msgid,&amp;msg,len,0)==-1)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printf("error\n");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Receiving message 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152280" y="1600200"/>
            <a:ext cx="899136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int msgrcv(int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msqid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void *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msgp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size_t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msgsz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long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msgtyp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, int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msgflg</a:t>
            </a:r>
            <a:r>
              <a:rPr b="1" lang="en-US" sz="2400">
                <a:solidFill>
                  <a:srgbClr val="000000"/>
                </a:solidFill>
                <a:latin typeface="Calibri"/>
              </a:rPr>
              <a:t>);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 flipH="1">
            <a:off x="1447920" y="2057400"/>
            <a:ext cx="1066320" cy="68544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11" name="CustomShape 4"/>
          <p:cNvSpPr/>
          <p:nvPr/>
        </p:nvSpPr>
        <p:spPr>
          <a:xfrm>
            <a:off x="838080" y="2754720"/>
            <a:ext cx="18284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Msg ID</a:t>
            </a:r>
            <a:endParaRPr/>
          </a:p>
        </p:txBody>
      </p:sp>
      <p:sp>
        <p:nvSpPr>
          <p:cNvPr id="112" name="CustomShape 5"/>
          <p:cNvSpPr/>
          <p:nvPr/>
        </p:nvSpPr>
        <p:spPr>
          <a:xfrm>
            <a:off x="3657600" y="2057400"/>
            <a:ext cx="228240" cy="5331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13" name="CustomShape 6"/>
          <p:cNvSpPr/>
          <p:nvPr/>
        </p:nvSpPr>
        <p:spPr>
          <a:xfrm>
            <a:off x="2971800" y="2514600"/>
            <a:ext cx="22856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content </a:t>
            </a:r>
            <a:endParaRPr/>
          </a:p>
        </p:txBody>
      </p:sp>
      <p:sp>
        <p:nvSpPr>
          <p:cNvPr id="114" name="CustomShape 7"/>
          <p:cNvSpPr/>
          <p:nvPr/>
        </p:nvSpPr>
        <p:spPr>
          <a:xfrm>
            <a:off x="5638680" y="2057400"/>
            <a:ext cx="360" cy="5331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15" name="CustomShape 8"/>
          <p:cNvSpPr/>
          <p:nvPr/>
        </p:nvSpPr>
        <p:spPr>
          <a:xfrm>
            <a:off x="5105520" y="2602440"/>
            <a:ext cx="159984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Msg size</a:t>
            </a:r>
            <a:endParaRPr/>
          </a:p>
        </p:txBody>
      </p:sp>
      <p:sp>
        <p:nvSpPr>
          <p:cNvPr id="116" name="CustomShape 9"/>
          <p:cNvSpPr/>
          <p:nvPr/>
        </p:nvSpPr>
        <p:spPr>
          <a:xfrm>
            <a:off x="2133720" y="2984760"/>
            <a:ext cx="6857640" cy="912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IN">
                <a:solidFill>
                  <a:srgbClr val="000000"/>
                </a:solidFill>
                <a:latin typeface="Calibri"/>
              </a:rPr>
              <a:t>msgrcv</a:t>
            </a:r>
            <a:r>
              <a:rPr lang="en-IN">
                <a:solidFill>
                  <a:srgbClr val="000000"/>
                </a:solidFill>
                <a:latin typeface="Calibri"/>
              </a:rPr>
              <a:t>() system call removes a message from the queue specified by </a:t>
            </a:r>
            <a:r>
              <a:rPr i="1" lang="en-IN">
                <a:solidFill>
                  <a:srgbClr val="000000"/>
                </a:solidFill>
                <a:latin typeface="Calibri"/>
              </a:rPr>
              <a:t>msqid</a:t>
            </a:r>
            <a:r>
              <a:rPr lang="en-IN">
                <a:solidFill>
                  <a:srgbClr val="000000"/>
                </a:solidFill>
                <a:latin typeface="Calibri"/>
              </a:rPr>
              <a:t> and places it in the buffer pointed to by </a:t>
            </a:r>
            <a:r>
              <a:rPr i="1" lang="en-IN">
                <a:solidFill>
                  <a:srgbClr val="000000"/>
                </a:solidFill>
                <a:latin typeface="Calibri"/>
              </a:rPr>
              <a:t>msgp</a:t>
            </a:r>
            <a:r>
              <a:rPr lang="en-IN">
                <a:solidFill>
                  <a:srgbClr val="000000"/>
                </a:solidFill>
                <a:latin typeface="Calibri"/>
              </a:rPr>
              <a:t>. </a:t>
            </a:r>
            <a:endParaRPr/>
          </a:p>
        </p:txBody>
      </p:sp>
      <p:sp>
        <p:nvSpPr>
          <p:cNvPr id="117" name="CustomShape 10"/>
          <p:cNvSpPr/>
          <p:nvPr/>
        </p:nvSpPr>
        <p:spPr>
          <a:xfrm>
            <a:off x="533520" y="2324160"/>
            <a:ext cx="360" cy="14857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18" name="CustomShape 11"/>
          <p:cNvSpPr/>
          <p:nvPr/>
        </p:nvSpPr>
        <p:spPr>
          <a:xfrm>
            <a:off x="380880" y="3809880"/>
            <a:ext cx="8610120" cy="28335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Flag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MSG_NOERROR =&gt; If actual message length is greater than msgsz, receive the message with </a:t>
            </a:r>
            <a:r>
              <a:rPr b="1" lang="en-IN">
                <a:solidFill>
                  <a:srgbClr val="000000"/>
                </a:solidFill>
                <a:latin typeface="Calibri"/>
              </a:rPr>
              <a:t>Truncation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Else, return without receiving-&gt; error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If no message, wait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IPC_NOWAIT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IPC_EXCEPT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CustomShape 12"/>
          <p:cNvSpPr/>
          <p:nvPr/>
        </p:nvSpPr>
        <p:spPr>
          <a:xfrm flipH="1">
            <a:off x="5905440" y="2057400"/>
            <a:ext cx="1180800" cy="31237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20" name="CustomShape 13"/>
          <p:cNvSpPr/>
          <p:nvPr/>
        </p:nvSpPr>
        <p:spPr>
          <a:xfrm>
            <a:off x="4343400" y="5181480"/>
            <a:ext cx="4571640" cy="11869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If x=0, first message in the queue is retrieved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x&gt;0, first message with type x will be retrieved 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Receiving message 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9144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struct message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long mtype;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char mtext[15];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int msgid,len=20;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key_t key;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struct message buff;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key=131;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msgid=msgget(key,IPC_CREAT|0666);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printf("\nq=%d",msgid);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if(msgrcv(msgid,&amp;buff,len,0,0)==-1) 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{   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perror("msgrv failed\n");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}   </a:t>
            </a: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6200">
                <a:solidFill>
                  <a:srgbClr val="000000"/>
                </a:solidFill>
                <a:latin typeface="Calibri"/>
              </a:rPr>
              <a:t>printf("\nmsg received %s",buff.mtext);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6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File descriptor table </a:t>
            </a:r>
            <a:endParaRPr/>
          </a:p>
        </p:txBody>
      </p:sp>
      <p:graphicFrame>
        <p:nvGraphicFramePr>
          <p:cNvPr id="50" name="Table 2"/>
          <p:cNvGraphicFramePr/>
          <p:nvPr/>
        </p:nvGraphicFramePr>
        <p:xfrm>
          <a:off x="1523880" y="1397160"/>
          <a:ext cx="6095520" cy="14828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6282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File descriptor (integer)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ffffff"/>
                          </a:solidFill>
                          <a:latin typeface="Calibri"/>
                        </a:rPr>
                        <a:t>File name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stdin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stdout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2 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alibri"/>
                        </a:rPr>
                        <a:t>stderr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CustomShape 3"/>
          <p:cNvSpPr/>
          <p:nvPr/>
        </p:nvSpPr>
        <p:spPr>
          <a:xfrm>
            <a:off x="1295280" y="3821760"/>
            <a:ext cx="350496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dup(fd)</a:t>
            </a:r>
            <a:endParaRPr/>
          </a:p>
        </p:txBody>
      </p:sp>
      <p:sp>
        <p:nvSpPr>
          <p:cNvPr id="52" name="CustomShape 4"/>
          <p:cNvSpPr/>
          <p:nvPr/>
        </p:nvSpPr>
        <p:spPr>
          <a:xfrm>
            <a:off x="2286000" y="3048120"/>
            <a:ext cx="761760" cy="1054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53" name="CustomShape 5"/>
          <p:cNvSpPr/>
          <p:nvPr/>
        </p:nvSpPr>
        <p:spPr>
          <a:xfrm>
            <a:off x="3505320" y="3641400"/>
            <a:ext cx="3733560" cy="913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Updates the FDT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>
                <a:solidFill>
                  <a:srgbClr val="000000"/>
                </a:solidFill>
                <a:latin typeface="Calibri"/>
              </a:rPr>
              <a:t>Inserts the fd at the first empty entry of FDT</a:t>
            </a:r>
            <a:endParaRPr/>
          </a:p>
        </p:txBody>
      </p:sp>
      <p:sp>
        <p:nvSpPr>
          <p:cNvPr id="54" name="CustomShape 6"/>
          <p:cNvSpPr/>
          <p:nvPr/>
        </p:nvSpPr>
        <p:spPr>
          <a:xfrm>
            <a:off x="1371600" y="5181480"/>
            <a:ext cx="7619760" cy="699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4000">
                <a:solidFill>
                  <a:srgbClr val="000000"/>
                </a:solidFill>
                <a:latin typeface="Calibri"/>
              </a:rPr>
              <a:t>int dup(int fd)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457200" y="12654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int fd[2];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int n=0, i;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pipe(fd);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if (fork() == 0) {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/* Child process */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close(1) ;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dup(fd[1]) ; 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close(fd[0]);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for (i=0; i &lt; 10; i++) {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printf("%d\n",n); 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n++;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else {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close(0) ;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dup(fd[0]) ;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close(fd[1]);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for (i=0; i &lt; 10; i++) {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scanf("%d",&amp;n); 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printf("n = %d\n",n); 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sleep(1);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8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Message queue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 process communication primitive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Creates a permanent channel for communication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9" name="CustomShape 3"/>
          <p:cNvSpPr/>
          <p:nvPr/>
        </p:nvSpPr>
        <p:spPr>
          <a:xfrm rot="16200000">
            <a:off x="5151240" y="2553120"/>
            <a:ext cx="914040" cy="2361960"/>
          </a:xfrm>
          <a:prstGeom prst="can">
            <a:avLst>
              <a:gd fmla="val 25000" name="adj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60" name="CustomShape 4"/>
          <p:cNvSpPr/>
          <p:nvPr/>
        </p:nvSpPr>
        <p:spPr>
          <a:xfrm>
            <a:off x="3352680" y="350532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Process A</a:t>
            </a:r>
            <a:endParaRPr/>
          </a:p>
        </p:txBody>
      </p:sp>
      <p:sp>
        <p:nvSpPr>
          <p:cNvPr id="61" name="CustomShape 5"/>
          <p:cNvSpPr/>
          <p:nvPr/>
        </p:nvSpPr>
        <p:spPr>
          <a:xfrm>
            <a:off x="6858000" y="3505320"/>
            <a:ext cx="121896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Process B</a:t>
            </a:r>
            <a:endParaRPr/>
          </a:p>
        </p:txBody>
      </p:sp>
      <p:sp>
        <p:nvSpPr>
          <p:cNvPr id="62" name="CustomShape 6"/>
          <p:cNvSpPr/>
          <p:nvPr/>
        </p:nvSpPr>
        <p:spPr>
          <a:xfrm>
            <a:off x="4427280" y="3581280"/>
            <a:ext cx="297000" cy="2282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63" name="CustomShape 7"/>
          <p:cNvSpPr/>
          <p:nvPr/>
        </p:nvSpPr>
        <p:spPr>
          <a:xfrm>
            <a:off x="6629400" y="3581280"/>
            <a:ext cx="304560" cy="2282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</p:sp>
      <p:sp>
        <p:nvSpPr>
          <p:cNvPr id="64" name="CustomShape 8"/>
          <p:cNvSpPr/>
          <p:nvPr/>
        </p:nvSpPr>
        <p:spPr>
          <a:xfrm>
            <a:off x="1066680" y="4724280"/>
            <a:ext cx="4800240" cy="1369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Create a message queue instance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alibri"/>
              </a:rPr>
              <a:t>int msgget(key_t key, int msgflg)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" name="CustomShape 9"/>
          <p:cNvSpPr/>
          <p:nvPr/>
        </p:nvSpPr>
        <p:spPr>
          <a:xfrm flipH="1">
            <a:off x="837360" y="5232240"/>
            <a:ext cx="380520" cy="406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66" name="CustomShape 10"/>
          <p:cNvSpPr/>
          <p:nvPr/>
        </p:nvSpPr>
        <p:spPr>
          <a:xfrm>
            <a:off x="228600" y="5740200"/>
            <a:ext cx="1980720" cy="63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queue identifies</a:t>
            </a:r>
            <a:endParaRPr/>
          </a:p>
        </p:txBody>
      </p:sp>
      <p:sp>
        <p:nvSpPr>
          <p:cNvPr id="67" name="CustomShape 11"/>
          <p:cNvSpPr/>
          <p:nvPr/>
        </p:nvSpPr>
        <p:spPr>
          <a:xfrm>
            <a:off x="3352680" y="5435640"/>
            <a:ext cx="380520" cy="4888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68" name="CustomShape 12"/>
          <p:cNvSpPr/>
          <p:nvPr/>
        </p:nvSpPr>
        <p:spPr>
          <a:xfrm>
            <a:off x="2743200" y="5924880"/>
            <a:ext cx="342864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Name of the message queue</a:t>
            </a:r>
            <a:endParaRPr/>
          </a:p>
        </p:txBody>
      </p:sp>
      <p:sp>
        <p:nvSpPr>
          <p:cNvPr id="69" name="CustomShape 13"/>
          <p:cNvSpPr/>
          <p:nvPr/>
        </p:nvSpPr>
        <p:spPr>
          <a:xfrm>
            <a:off x="5029200" y="5435640"/>
            <a:ext cx="990360" cy="1195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70" name="CustomShape 14"/>
          <p:cNvSpPr/>
          <p:nvPr/>
        </p:nvSpPr>
        <p:spPr>
          <a:xfrm>
            <a:off x="6019920" y="5232240"/>
            <a:ext cx="2971440" cy="9126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Flag (IPC_CREAT, IPC_EXCL, read, write permission)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int msgid,len;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key_t key;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key=131;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msgid=msgget(key,IPC_CREAT|0666);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printf("\nq=%d",msgid);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3" name="CustomShape 3"/>
          <p:cNvSpPr/>
          <p:nvPr/>
        </p:nvSpPr>
        <p:spPr>
          <a:xfrm>
            <a:off x="685800" y="4495680"/>
            <a:ext cx="7695720" cy="12787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ipcs –q </a:t>
            </a:r>
            <a:r>
              <a:rPr lang="en-IN">
                <a:solidFill>
                  <a:srgbClr val="000000"/>
                </a:solidFill>
                <a:latin typeface="Calibri"/>
              </a:rPr>
              <a:t>displays the message queue information in the system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alibri"/>
              </a:rPr>
              <a:t>Keys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MsqID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owner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permission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user bytes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000">
                <a:solidFill>
                  <a:srgbClr val="000000"/>
                </a:solidFill>
                <a:latin typeface="Calibri"/>
              </a:rPr>
              <a:t>messages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msqid structure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/* one msqid structure for each queue on the system */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struct msqid_ds {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800">
                <a:solidFill>
                  <a:srgbClr val="000000"/>
                </a:solidFill>
                <a:latin typeface="Calibri"/>
              </a:rPr>
              <a:t>struct ipc_perm msg_perm;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800">
                <a:solidFill>
                  <a:srgbClr val="000000"/>
                </a:solidFill>
                <a:latin typeface="Calibri"/>
              </a:rPr>
              <a:t>struct msg *msg_first;  /* first message on queue */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800">
                <a:solidFill>
                  <a:srgbClr val="000000"/>
                </a:solidFill>
                <a:latin typeface="Calibri"/>
              </a:rPr>
              <a:t>struct msg *msg_last;   /* last message in queue */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800">
                <a:solidFill>
                  <a:srgbClr val="000000"/>
                </a:solidFill>
                <a:latin typeface="Calibri"/>
              </a:rPr>
              <a:t>time_t msg_stime;       /* last msgsnd time */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800">
                <a:solidFill>
                  <a:srgbClr val="000000"/>
                </a:solidFill>
                <a:latin typeface="Calibri"/>
              </a:rPr>
              <a:t>time_t msg_rtime;       /* last msgrcv time */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800">
                <a:solidFill>
                  <a:srgbClr val="000000"/>
                </a:solidFill>
                <a:latin typeface="Calibri"/>
              </a:rPr>
              <a:t>time_t msg_ctime;       /* last change time */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800">
                <a:solidFill>
                  <a:srgbClr val="000000"/>
                </a:solidFill>
                <a:latin typeface="Calibri"/>
              </a:rPr>
              <a:t>ushort msg_cbytes;    /*current number of bytes*/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800">
                <a:solidFill>
                  <a:srgbClr val="000000"/>
                </a:solidFill>
                <a:latin typeface="Calibri"/>
              </a:rPr>
              <a:t>ushort msg_qnum;     /*current number of messages*/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800">
                <a:solidFill>
                  <a:srgbClr val="000000"/>
                </a:solidFill>
                <a:latin typeface="Calibri"/>
              </a:rPr>
              <a:t>ushort msg_qbytes;      /* max number of bytes on queue */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800">
                <a:solidFill>
                  <a:srgbClr val="000000"/>
                </a:solidFill>
                <a:latin typeface="Calibri"/>
              </a:rPr>
              <a:t>ushort msg_lspid;       /* pid of last msgsnd */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800">
                <a:solidFill>
                  <a:srgbClr val="000000"/>
                </a:solidFill>
                <a:latin typeface="Calibri"/>
              </a:rPr>
              <a:t>ushort msg_lrpid;       /* last receive pid */</a:t>
            </a:r>
            <a:endParaRPr/>
          </a:p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Calibri"/>
              </a:rPr>
              <a:t>};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720000" y="4723560"/>
            <a:ext cx="5181120" cy="8204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struct ipc_perm { 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key_t key; 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ushort uid; /* owner euid and egid */ 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ushort gid; ushort cuid; /* creator euid and egid */ ushort cgid; 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ushort mode; /* access modes see mode flags below */ </a:t>
            </a:r>
            <a:endParaRPr/>
          </a:p>
          <a:p>
            <a:pPr>
              <a:lnSpc>
                <a:spcPct val="100000"/>
              </a:lnSpc>
            </a:pPr>
            <a:r>
              <a:rPr lang="en-IN" sz="800">
                <a:solidFill>
                  <a:srgbClr val="000000"/>
                </a:solidFill>
                <a:latin typeface="Calibri"/>
              </a:rPr>
              <a:t>ushort seq; /* slot usage sequence number */ };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Message control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Display state of a msg queue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Set the parameters </a:t>
            </a: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Remove the msg queue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int msgctl(int msqid, int cmd, struct msqid_ds *buf)</a:t>
            </a:r>
            <a:endParaRPr/>
          </a:p>
        </p:txBody>
      </p:sp>
      <p:sp>
        <p:nvSpPr>
          <p:cNvPr id="79" name="CustomShape 3"/>
          <p:cNvSpPr/>
          <p:nvPr/>
        </p:nvSpPr>
        <p:spPr>
          <a:xfrm flipH="1">
            <a:off x="1675800" y="3352680"/>
            <a:ext cx="456840" cy="3805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80" name="CustomShape 4"/>
          <p:cNvSpPr/>
          <p:nvPr/>
        </p:nvSpPr>
        <p:spPr>
          <a:xfrm>
            <a:off x="380880" y="3733920"/>
            <a:ext cx="2209320" cy="6382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Message queue ID</a:t>
            </a:r>
            <a:endParaRPr/>
          </a:p>
        </p:txBody>
      </p:sp>
      <p:sp>
        <p:nvSpPr>
          <p:cNvPr id="81" name="CustomShape 5"/>
          <p:cNvSpPr/>
          <p:nvPr/>
        </p:nvSpPr>
        <p:spPr>
          <a:xfrm flipH="1">
            <a:off x="3123360" y="3352680"/>
            <a:ext cx="75960" cy="74988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82" name="CustomShape 6"/>
          <p:cNvSpPr/>
          <p:nvPr/>
        </p:nvSpPr>
        <p:spPr>
          <a:xfrm>
            <a:off x="2590920" y="4267080"/>
            <a:ext cx="3047760" cy="1461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IPC_STAT: status of the queue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IPC_SET: sets parameters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IPC_RMID: removes</a:t>
            </a:r>
            <a:endParaRPr/>
          </a:p>
        </p:txBody>
      </p:sp>
      <p:sp>
        <p:nvSpPr>
          <p:cNvPr id="83" name="CustomShape 7"/>
          <p:cNvSpPr/>
          <p:nvPr/>
        </p:nvSpPr>
        <p:spPr>
          <a:xfrm>
            <a:off x="5638680" y="3352680"/>
            <a:ext cx="914040" cy="5652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84" name="CustomShape 8"/>
          <p:cNvSpPr/>
          <p:nvPr/>
        </p:nvSpPr>
        <p:spPr>
          <a:xfrm>
            <a:off x="6095880" y="4267080"/>
            <a:ext cx="1904760" cy="6390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Displays/sets the state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Display state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368000"/>
            <a:ext cx="8229240" cy="4757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int qid;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struct msqid_ds qstat;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qid=msgget((key_t)131,IPC_CREAT);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if(qid==-1)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perror("msg failed\n");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if(</a:t>
            </a:r>
            <a:r>
              <a:rPr b="1" lang="en-US" sz="5600">
                <a:solidFill>
                  <a:srgbClr val="000000"/>
                </a:solidFill>
                <a:latin typeface="Calibri"/>
              </a:rPr>
              <a:t>msgctl(qid,IPC_STAT,&amp;qstat)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&lt;0)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perror("msgctl failed");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printf("\n%d msg in q",qstat.msg_qnum);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printf("last msg send by process %d",qstat.msg_lspid);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printf("last msg receved by process %d",qstat.msg_lrpid);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printf("current number of bytes on queue %d",qstat.msg_cbytes);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printf("max number of bytes %d",qstat.msg_qbytes);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Set state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5943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int 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int qid;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struct msqid_ds qstat;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qid=msgget((key_t)131,IPC_CREAT);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if(qid==-1)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perror("msg failed\n");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if(</a:t>
            </a:r>
            <a:r>
              <a:rPr b="1" lang="en-US" sz="5600">
                <a:solidFill>
                  <a:srgbClr val="000000"/>
                </a:solidFill>
                <a:latin typeface="Calibri"/>
              </a:rPr>
              <a:t>msgctl(qid,IPC_STAT,&amp;qstat)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&lt;0)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perror("msgctl failed");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exit(1);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printf("\n%d msg in q",qstat.msg_qnum);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printf("last msg send by process %d",qstat.msg_lspid);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printf("last msg receved by process %d",qstat.msg_lrpid);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printf("current number of bytes on queue %d",qstat.msg_cbytes);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5600">
                <a:solidFill>
                  <a:srgbClr val="000000"/>
                </a:solidFill>
                <a:latin typeface="Calibri"/>
              </a:rPr>
              <a:t>printf("max number of bytes %d",qstat.msg_qbytes);</a:t>
            </a:r>
            <a:endParaRPr/>
          </a:p>
          <a:p>
            <a:pPr>
              <a:lnSpc>
                <a:spcPct val="100000"/>
              </a:lnSpc>
            </a:pPr>
            <a:r>
              <a:rPr lang="en-US" sz="56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5181480" y="1600200"/>
            <a:ext cx="3428640" cy="20098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qstatus.msg_qbytes=5120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alibri"/>
              </a:rPr>
              <a:t>qstatus.msg_perm.mode=0644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Calibri"/>
              </a:rPr>
              <a:t>msgctl(qid,IPC_SET,&amp;qstatus);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