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2" r:id="rId3"/>
    <p:sldId id="272" r:id="rId4"/>
    <p:sldId id="273" r:id="rId5"/>
    <p:sldId id="268" r:id="rId6"/>
    <p:sldId id="275" r:id="rId7"/>
    <p:sldId id="288" r:id="rId8"/>
    <p:sldId id="294" r:id="rId9"/>
    <p:sldId id="303" r:id="rId10"/>
    <p:sldId id="298" r:id="rId11"/>
    <p:sldId id="295" r:id="rId12"/>
    <p:sldId id="301" r:id="rId13"/>
    <p:sldId id="296" r:id="rId14"/>
    <p:sldId id="278" r:id="rId15"/>
    <p:sldId id="292" r:id="rId16"/>
    <p:sldId id="299" r:id="rId17"/>
    <p:sldId id="280" r:id="rId18"/>
    <p:sldId id="281" r:id="rId19"/>
    <p:sldId id="282" r:id="rId20"/>
    <p:sldId id="293" r:id="rId21"/>
    <p:sldId id="300" r:id="rId22"/>
    <p:sldId id="283" r:id="rId23"/>
    <p:sldId id="304" r:id="rId24"/>
    <p:sldId id="297" r:id="rId25"/>
    <p:sldId id="291" r:id="rId26"/>
    <p:sldId id="287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88CAF-A6B0-8048-B645-572F0322AE99}">
          <p14:sldIdLst>
            <p14:sldId id="256"/>
            <p14:sldId id="302"/>
            <p14:sldId id="272"/>
            <p14:sldId id="273"/>
            <p14:sldId id="268"/>
            <p14:sldId id="275"/>
            <p14:sldId id="288"/>
            <p14:sldId id="294"/>
            <p14:sldId id="303"/>
            <p14:sldId id="298"/>
            <p14:sldId id="295"/>
            <p14:sldId id="301"/>
            <p14:sldId id="296"/>
            <p14:sldId id="278"/>
            <p14:sldId id="292"/>
            <p14:sldId id="299"/>
            <p14:sldId id="280"/>
            <p14:sldId id="281"/>
            <p14:sldId id="282"/>
            <p14:sldId id="293"/>
            <p14:sldId id="300"/>
            <p14:sldId id="283"/>
            <p14:sldId id="304"/>
            <p14:sldId id="297"/>
            <p14:sldId id="291"/>
            <p14:sldId id="28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5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33"/>
    <a:srgbClr val="C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5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2040" y="72"/>
      </p:cViewPr>
      <p:guideLst>
        <p:guide orient="horz" pos="2340"/>
        <p:guide pos="54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5E1D-CDC0-D041-90B7-52066E1D348A}" type="datetime1">
              <a:rPr lang="en-CA" smtClean="0"/>
              <a:t>2024-11-07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466D0-9187-8140-960C-D5AA5D6F0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8793-16AD-BA4F-86CF-54F28A3A940A}" type="datetime1">
              <a:rPr lang="en-CA" smtClean="0"/>
              <a:t>2024-11-07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EF49-62E6-C448-A88E-882C2ED7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collection of independent computers that appear as a single coherent system [1].</a:t>
            </a:r>
            <a:endParaRPr lang="en-US" dirty="0"/>
          </a:p>
          <a:p>
            <a:r>
              <a:rPr lang="en-US" b="0" dirty="0"/>
              <a:t>Components coordinate by passing messages.</a:t>
            </a:r>
            <a:endParaRPr lang="en-US" dirty="0"/>
          </a:p>
          <a:p>
            <a:endParaRPr lang="en-US" b="0" dirty="0"/>
          </a:p>
          <a:p>
            <a:r>
              <a:rPr lang="en-US" b="1" dirty="0"/>
              <a:t>Key Features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Scalability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Fault tolerance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Resource sharing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dirty="0"/>
              <a:t>Examples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Telecommunication Networks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/>
              <a:t>Distributed </a:t>
            </a:r>
            <a:r>
              <a:rPr lang="en-US" sz="2400" dirty="0"/>
              <a:t>Database Systems</a:t>
            </a:r>
            <a:endParaRPr lang="en-US" sz="2400" b="1" dirty="0">
              <a:latin typeface="Avenir Nex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a typeface="Calibri"/>
                <a:cs typeface="Calibri"/>
              </a:rPr>
              <a:t>Characteristics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>
                <a:latin typeface="Avenir Next Regular"/>
                <a:ea typeface="Calibri"/>
                <a:cs typeface="Calibri"/>
              </a:rPr>
              <a:t>S</a:t>
            </a:r>
            <a:r>
              <a:rPr lang="en-US" sz="2400" b="0" dirty="0">
                <a:latin typeface="Avenir Next Regular"/>
                <a:ea typeface="Calibri"/>
                <a:cs typeface="Calibri"/>
              </a:rPr>
              <a:t>elf-contained services implementing a single business capability.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  <a:ea typeface="Calibri"/>
                <a:cs typeface="Calibri"/>
              </a:rPr>
              <a:t>Communication occurs through APIs.</a:t>
            </a:r>
            <a:endParaRPr lang="en-US" sz="2400" b="1" dirty="0">
              <a:latin typeface="Avenir Next Regular"/>
            </a:endParaRPr>
          </a:p>
          <a:p>
            <a:pPr>
              <a:spcBef>
                <a:spcPts val="600"/>
              </a:spcBef>
            </a:pPr>
            <a:r>
              <a:rPr lang="en-US" dirty="0">
                <a:ea typeface="Calibri"/>
                <a:cs typeface="Calibri"/>
              </a:rPr>
              <a:t>Benefits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  <a:ea typeface="Calibri"/>
                <a:cs typeface="Calibri"/>
              </a:rPr>
              <a:t>Improved modularity, easier scaling, faster deployment cycles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/>
                <a:ea typeface="Calibri"/>
                <a:cs typeface="Arial"/>
              </a:rPr>
              <a:t>Examples</a:t>
            </a:r>
            <a:endParaRPr lang="en-US" b="0" dirty="0">
              <a:latin typeface="Arial"/>
              <a:ea typeface="Calibri"/>
              <a:cs typeface="Arial"/>
            </a:endParaRPr>
          </a:p>
          <a:p>
            <a:pPr lvl="1">
              <a:spcBef>
                <a:spcPts val="0"/>
              </a:spcBef>
              <a:buFont typeface="Courier New,monospace"/>
              <a:buChar char="o"/>
            </a:pPr>
            <a:r>
              <a:rPr lang="en-US" sz="2400" dirty="0">
                <a:ea typeface="Calibri"/>
                <a:cs typeface="Arial"/>
              </a:rPr>
              <a:t>Amazon, Netflix, Uber, and many more…</a:t>
            </a:r>
            <a:endParaRPr lang="en-US" sz="2400" b="0" dirty="0"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596571"/>
            <a:ext cx="8229600" cy="4405312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800100" indent="-342900"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657350" indent="-285750"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/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372110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359275" y="1849438"/>
            <a:ext cx="4327525" cy="401796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849438"/>
            <a:ext cx="8229600" cy="4017962"/>
          </a:xfrm>
        </p:spPr>
        <p:txBody>
          <a:bodyPr/>
          <a:lstStyle>
            <a:lvl5pPr marL="2114550" indent="-285750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823595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70" y="1625350"/>
            <a:ext cx="9144000" cy="5229200"/>
          </a:xfrm>
          <a:prstGeom prst="rect">
            <a:avLst/>
          </a:prstGeom>
          <a:solidFill>
            <a:srgbClr val="D224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594611" y="3169399"/>
            <a:ext cx="2117406" cy="5523667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275"/>
            <a:ext cx="2276456" cy="1032571"/>
          </a:xfrm>
          <a:prstGeom prst="rect">
            <a:avLst/>
          </a:prstGeom>
        </p:spPr>
      </p:pic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316004" y="22033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6004" y="3349468"/>
            <a:ext cx="8229600" cy="36512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/>
              <a:t>Date | Name</a:t>
            </a:r>
          </a:p>
        </p:txBody>
      </p:sp>
      <p:pic>
        <p:nvPicPr>
          <p:cNvPr id="2" name="Picture 1" descr="A black and red text with a plus and a plus&#10;&#10;Description automatically generated">
            <a:extLst>
              <a:ext uri="{FF2B5EF4-FFF2-40B4-BE49-F238E27FC236}">
                <a16:creationId xmlns:a16="http://schemas.microsoft.com/office/drawing/2014/main" id="{0EC88946-700D-0E9A-044D-FBA94DF36C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26" y="381033"/>
            <a:ext cx="2013048" cy="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70" y="0"/>
            <a:ext cx="9144000" cy="6854550"/>
          </a:xfrm>
          <a:prstGeom prst="rect">
            <a:avLst/>
          </a:prstGeom>
          <a:solidFill>
            <a:srgbClr val="D224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832612" y="2635504"/>
            <a:ext cx="2413299" cy="629556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1325" y="2409058"/>
            <a:ext cx="5548313" cy="1482725"/>
          </a:xfrm>
        </p:spPr>
        <p:txBody>
          <a:bodyPr>
            <a:normAutofit/>
          </a:bodyPr>
          <a:lstStyle>
            <a:lvl1pPr marL="0" indent="0">
              <a:lnSpc>
                <a:spcPts val="3900"/>
              </a:lnSpc>
              <a:buNone/>
              <a:defRPr sz="3800" b="0" i="0">
                <a:solidFill>
                  <a:srgbClr val="FFFFFF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9544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658406" y="6350422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  <p:sldLayoutId id="2147483657" r:id="rId4"/>
    <p:sldLayoutId id="2147483655" r:id="rId5"/>
    <p:sldLayoutId id="2147483651" r:id="rId6"/>
  </p:sldLayoutIdLst>
  <p:hf hdr="0" ftr="0" dt="0"/>
  <p:txStyles>
    <p:titleStyle>
      <a:lvl1pPr algn="l" defTabSz="457200" rtl="0" eaLnBrk="1" latinLnBrk="0" hangingPunct="1">
        <a:lnSpc>
          <a:spcPts val="3960"/>
        </a:lnSpc>
        <a:spcBef>
          <a:spcPts val="0"/>
        </a:spcBef>
        <a:spcAft>
          <a:spcPts val="0"/>
        </a:spcAft>
        <a:buNone/>
        <a:defRPr sz="3800" b="0" i="0" kern="1200" baseline="0">
          <a:solidFill>
            <a:srgbClr val="D42A33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venir Nex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17500" y="2438400"/>
            <a:ext cx="8509000" cy="1682750"/>
          </a:xfrm>
        </p:spPr>
        <p:txBody>
          <a:bodyPr/>
          <a:lstStyle/>
          <a:p>
            <a:pPr algn="ctr"/>
            <a:r>
              <a:rPr lang="en-US" sz="3600" dirty="0"/>
              <a:t>Assessing the Linguistic Design Quality of APIs of Distributed Systems and Microservices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0684" y="5246007"/>
            <a:ext cx="4252687" cy="1066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b="1" dirty="0"/>
              <a:t>Krishno Dey, Hung Cao, Francis Palma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SE+AI Research Lab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Analytics Everywhere Lab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Faculty of Computer Science 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University of New Brunswick</a:t>
            </a:r>
          </a:p>
        </p:txBody>
      </p:sp>
    </p:spTree>
    <p:extLst>
      <p:ext uri="{BB962C8B-B14F-4D97-AF65-F5344CB8AC3E}">
        <p14:creationId xmlns:p14="http://schemas.microsoft.com/office/powerpoint/2010/main" val="424688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4316" y="300038"/>
            <a:ext cx="8683186" cy="1401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Detection Heuristic for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×Contextless Resource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2002041"/>
            <a:ext cx="8437418" cy="34878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1: </a:t>
            </a:r>
            <a:r>
              <a:rPr lang="en-US" sz="1800" dirty="0">
                <a:latin typeface="Courier New"/>
              </a:rPr>
              <a:t>CONTEXTLESS-RESOURCE</a:t>
            </a:r>
            <a:r>
              <a:rPr lang="en-US" sz="1800" b="0" dirty="0">
                <a:latin typeface="Courier New"/>
              </a:rPr>
              <a:t>(Request-Endpoint, 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2: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EXTRACT-TOPICS</a:t>
            </a:r>
            <a:r>
              <a:rPr lang="en-US" sz="1800" b="0" dirty="0">
                <a:latin typeface="Courier New"/>
              </a:rPr>
              <a:t>(Documentation)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3: 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EXTRACT-ENDPOINT-NODES</a:t>
            </a:r>
            <a:r>
              <a:rPr lang="en-US" sz="1800" b="0" dirty="0">
                <a:latin typeface="Courier New"/>
              </a:rPr>
              <a:t>(Request-Endpoint)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4: Avg-Similarity-Value ← </a:t>
            </a:r>
            <a:r>
              <a:rPr lang="en-US" sz="1800" dirty="0">
                <a:latin typeface="Courier New"/>
              </a:rPr>
              <a:t>COSINE-SIMILARITY-	SCORE</a:t>
            </a:r>
            <a:r>
              <a:rPr lang="en-US" sz="1800" b="0" dirty="0">
                <a:latin typeface="Courier New"/>
              </a:rPr>
              <a:t>(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,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5: if Avg-Similarity-Value &lt; threshold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6:   return ’</a:t>
            </a:r>
            <a:r>
              <a:rPr lang="en-US" sz="1800" dirty="0">
                <a:solidFill>
                  <a:srgbClr val="FF0000"/>
                </a:solidFill>
                <a:latin typeface="Courier New"/>
              </a:rPr>
              <a:t>Contextless Resource Names</a:t>
            </a:r>
            <a:r>
              <a:rPr lang="en-US" sz="1800" b="0" dirty="0">
                <a:latin typeface="Courier New"/>
              </a:rPr>
              <a:t>’ antipattern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7: end if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8: return ’</a:t>
            </a:r>
            <a:r>
              <a:rPr lang="en-US" sz="1800" dirty="0">
                <a:solidFill>
                  <a:srgbClr val="00B050"/>
                </a:solidFill>
                <a:latin typeface="Courier New"/>
              </a:rPr>
              <a:t>Contextualized Resource Names</a:t>
            </a:r>
            <a:r>
              <a:rPr lang="en-US" sz="1800" b="0" dirty="0">
                <a:latin typeface="Courier New"/>
              </a:rPr>
              <a:t>’ pattern</a:t>
            </a:r>
            <a:endParaRPr lang="en-US" sz="1800" dirty="0">
              <a:latin typeface="Courier New"/>
            </a:endParaRPr>
          </a:p>
          <a:p>
            <a:pPr>
              <a:spcAft>
                <a:spcPts val="600"/>
              </a:spcAft>
            </a:pPr>
            <a:endParaRPr lang="en-US" sz="1800" b="0" dirty="0">
              <a:latin typeface="Courier New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3586" y="274638"/>
            <a:ext cx="8690414" cy="1143000"/>
          </a:xfrm>
        </p:spPr>
        <p:txBody>
          <a:bodyPr/>
          <a:lstStyle/>
          <a:p>
            <a:r>
              <a:rPr lang="en-US" dirty="0"/>
              <a:t>Linguistic patterns and antipatterns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48392" y="1612669"/>
            <a:ext cx="8042021" cy="4440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✗Amorphous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✓Tidy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✗Contextless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✓Contextualized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Resource Names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✗CRUDy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✓Verbless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✗Inconsistent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✓Self-descriptive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✗Pluralized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✓Singularized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</a:t>
            </a:r>
            <a:r>
              <a:rPr lang="en-CA" sz="2200" b="0" dirty="0" err="1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Unversioned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60814" y="1417638"/>
            <a:ext cx="8229600" cy="4635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/>
              <a:t>Assess the linguistic design quality of REST and GraphQL APIs in distributed systems and microservices.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b="0" dirty="0"/>
              <a:t>Develop automatic detection algorithms for assessing linguistic design in APIs of distributed systems and microservices.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 empirical evidence of linguistic antipatterns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Identify the most prevalent linguistic antipatterns in APIs of distributed systems and microservices.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37582"/>
            <a:ext cx="82296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RQ1:</a:t>
            </a:r>
            <a:r>
              <a:rPr lang="en-US" b="0" dirty="0"/>
              <a:t> To what extent do the APIs in distributed systems and microservices suffer from poor design?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RQ2:</a:t>
            </a:r>
            <a:r>
              <a:rPr lang="en-US" b="0" dirty="0"/>
              <a:t> What is the accuracy of the detection heuristics of linguistic patterns and antipatterns?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RQ3:</a:t>
            </a:r>
            <a:r>
              <a:rPr lang="en-US" b="0" dirty="0"/>
              <a:t> Which API category in distributed systems and microservices is more prone to poor linguistic design?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RQ4:</a:t>
            </a:r>
            <a:r>
              <a:rPr lang="en-US" b="0" dirty="0"/>
              <a:t> Which linguistic patterns and antipatterns are most common in APIs of distributed systems and microservices?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Research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838DE5-A03A-53AA-2BC0-FF1624EA3BC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93132" y="1417638"/>
            <a:ext cx="5157735" cy="4405313"/>
          </a:xfrm>
        </p:spPr>
      </p:pic>
    </p:spTree>
    <p:extLst>
      <p:ext uri="{BB962C8B-B14F-4D97-AF65-F5344CB8AC3E}">
        <p14:creationId xmlns:p14="http://schemas.microsoft.com/office/powerpoint/2010/main" val="377114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374169" cy="793938"/>
          </a:xfrm>
        </p:spPr>
        <p:txBody>
          <a:bodyPr/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C1D7-059C-43D0-C20F-568B4B3A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54" y="655729"/>
            <a:ext cx="5243901" cy="5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593580"/>
          </a:xfrm>
        </p:spPr>
        <p:txBody>
          <a:bodyPr>
            <a:normAutofit fontScale="90000"/>
          </a:bodyPr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593E1-E99E-9867-1575-941DC2C3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06" y="800547"/>
            <a:ext cx="6043206" cy="56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RQ1: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00100" y="2444749"/>
            <a:ext cx="7543800" cy="1968501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b="0" dirty="0"/>
              <a:t>Poor</a:t>
            </a:r>
            <a:r>
              <a:rPr lang="en-US" sz="2600" b="0" dirty="0">
                <a:latin typeface="Avenir Next Regular"/>
              </a:rPr>
              <a:t> linguistic design antipatterns are present in REST and GraphQL APIs. Despite widespread adoption, both REST and GraphQL APIs </a:t>
            </a:r>
            <a:r>
              <a:rPr lang="en-US" sz="2600" b="0" dirty="0">
                <a:solidFill>
                  <a:srgbClr val="C00000"/>
                </a:solidFill>
                <a:latin typeface="Avenir Next Regular"/>
              </a:rPr>
              <a:t>often lack quality design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RQ2: Detection Accuracy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636230"/>
            <a:ext cx="8229600" cy="16584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/>
              <a:t>F1-score of the state-of-the-art methods:</a:t>
            </a:r>
            <a:endParaRPr lang="en-US" sz="200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DOLAR </a:t>
            </a:r>
            <a:r>
              <a:rPr lang="en-US" sz="2000" baseline="30000">
                <a:latin typeface="Avenir Next Regular"/>
              </a:rPr>
              <a:t>[5]</a:t>
            </a:r>
            <a:r>
              <a:rPr lang="en-US" sz="2000" b="0">
                <a:latin typeface="Avenir Next Regular"/>
              </a:rPr>
              <a:t> - 79.5%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</a:t>
            </a:r>
            <a:r>
              <a:rPr lang="en-US" sz="2000" baseline="30000">
                <a:latin typeface="Avenir Next Regular"/>
              </a:rPr>
              <a:t> [6]</a:t>
            </a:r>
            <a:r>
              <a:rPr lang="en-US" sz="2000" b="0">
                <a:latin typeface="Avenir Next Regular"/>
              </a:rPr>
              <a:t> - 80.9%</a:t>
            </a:r>
            <a:r>
              <a:rPr lang="en-US" sz="2000">
                <a:latin typeface="Avenir Next Regular"/>
              </a:rPr>
              <a:t>   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SARAv2</a:t>
            </a:r>
            <a:r>
              <a:rPr lang="en-US" sz="2000" baseline="30000">
                <a:latin typeface="Avenir Next Regular"/>
              </a:rPr>
              <a:t> [7]</a:t>
            </a:r>
            <a:r>
              <a:rPr lang="en-US" sz="2000" b="0">
                <a:latin typeface="Avenir Next Regular"/>
              </a:rPr>
              <a:t> - 64%</a:t>
            </a:r>
            <a:endParaRPr lang="en-US" sz="2000" b="1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B6576-C30B-BC62-9499-83332C30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" y="1580861"/>
            <a:ext cx="8831369" cy="2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9100" y="274638"/>
            <a:ext cx="8724900" cy="1143000"/>
          </a:xfrm>
        </p:spPr>
        <p:txBody>
          <a:bodyPr>
            <a:normAutofit/>
          </a:bodyPr>
          <a:lstStyle/>
          <a:p>
            <a:r>
              <a:rPr lang="en-US" sz="3600"/>
              <a:t>RQ2: Detection Accuracy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640354" y="2143125"/>
            <a:ext cx="7863291" cy="2927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Our detection algorithms achieved an </a:t>
            </a:r>
            <a:r>
              <a:rPr lang="en-US" sz="2600" dirty="0">
                <a:solidFill>
                  <a:srgbClr val="C00000"/>
                </a:solidFill>
              </a:rPr>
              <a:t>average accuracy of 93.08%</a:t>
            </a:r>
            <a:r>
              <a:rPr lang="en-US" sz="2600" b="0" dirty="0"/>
              <a:t>, precision of 79.9%, recall of 86.59%, and F1-score of 85.98%. </a:t>
            </a:r>
          </a:p>
          <a:p>
            <a:pPr>
              <a:lnSpc>
                <a:spcPct val="110000"/>
              </a:lnSpc>
            </a:pPr>
            <a:r>
              <a:rPr lang="en-US" sz="2600" b="0" dirty="0"/>
              <a:t>Compared to the state-of-the-art methods, our detection algorithms yield better detection performance.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471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016000" y="1609271"/>
            <a:ext cx="6604000" cy="3343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Distributed Systems and Microservices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Application Programming Interface (API)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Linguistic Design Quality of APIs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Research Objectives and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Conclusion and Future Works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09E06-B337-07A2-9811-0A699C86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93" y="1098000"/>
            <a:ext cx="751761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800100" y="2444749"/>
            <a:ext cx="7543800" cy="209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Antipatterns are </a:t>
            </a:r>
            <a:r>
              <a:rPr lang="en-US" sz="2600" b="0" dirty="0">
                <a:solidFill>
                  <a:srgbClr val="C00000"/>
                </a:solidFill>
              </a:rPr>
              <a:t>more prevalent in REST APIs</a:t>
            </a:r>
            <a:r>
              <a:rPr lang="en-US" sz="2600" b="0" dirty="0"/>
              <a:t> compared to GraphQL APIs. GraphQL APIs generally have better linguistic design quality, though the difference is small.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580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RQ4: Common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7050" y="1752600"/>
            <a:ext cx="80899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Most commonly occurring antipatterns are: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Avenir Next"/>
                <a:ea typeface="Calibri"/>
                <a:cs typeface="Calibri"/>
              </a:rPr>
              <a:t>Unversioned</a:t>
            </a:r>
            <a:r>
              <a:rPr lang="en-US" sz="2600" dirty="0">
                <a:latin typeface="Avenir Next"/>
                <a:ea typeface="Calibri"/>
                <a:cs typeface="Calibri"/>
              </a:rPr>
              <a:t> Endpoint</a:t>
            </a:r>
            <a:endParaRPr lang="en-US" sz="2600" dirty="0"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Amorphous Endpoint</a:t>
            </a:r>
            <a:endParaRPr lang="en-US" sz="2600" dirty="0"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Pluralized Nodes</a:t>
            </a: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Moreover, using uppercase, underscores, file extensions, and trailing slashes are common poor practices in endpoint design.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F673-E225-5D26-5ACB-8F79D982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D12453-2E27-3262-F680-465A2759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Implications for Developers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01FEC-A30E-8F6E-1B95-041B3359D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050" y="1226343"/>
            <a:ext cx="8089900" cy="51005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Developers analyze API documentation to understand and use APIs effectively.</a:t>
            </a:r>
          </a:p>
          <a:p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Well-designed APIs facilitate easier understanding and usage, making them more attractive to developers.</a:t>
            </a:r>
          </a:p>
          <a:p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Our study identify and provide empirical evidence of linguistic antipatterns in APIs of distributed systems and microservices. </a:t>
            </a:r>
          </a:p>
          <a:p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API developers can use our findings to improve API design quality, enhancing user experience and attracting more consumers.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1A5C1-0DD5-7C98-ACFA-88F353E31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9484" y="1752600"/>
            <a:ext cx="8229600" cy="40293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Assessed the linguistic design quality of REST and GraphQL APIs in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Developed an automatic detection tool for linguistic design antipatterns.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Identified the most common linguistic antipatterns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Achieved better detection performance compared to state-of-the-art methods.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579945"/>
            <a:ext cx="8533014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Improvements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Enhance</a:t>
            </a:r>
            <a:r>
              <a:rPr lang="en-US" sz="2600" b="0" dirty="0">
                <a:latin typeface="Avenir Next Regular"/>
              </a:rPr>
              <a:t> detection accuracy and expand our analysis to cover a broader range of APIs and endpoints</a:t>
            </a:r>
            <a:r>
              <a:rPr lang="en-US" sz="2600" dirty="0">
                <a:latin typeface="Avenir Next Regular"/>
              </a:rPr>
              <a:t> of distributed systems and microservices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Linguistic quality comparison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Compare</a:t>
            </a:r>
            <a:r>
              <a:rPr lang="en-US" sz="2600" b="0" dirty="0">
                <a:latin typeface="Avenir Next Regular"/>
              </a:rPr>
              <a:t> the linguistic design quality of APIs across public, private, and partner categories.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Impact study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Investigate</a:t>
            </a:r>
            <a:r>
              <a:rPr lang="en-US" sz="2600" b="0" dirty="0">
                <a:latin typeface="Avenir Next Regular"/>
              </a:rPr>
              <a:t> the impact of poor linguistic design on the understandability of APIs.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17638"/>
            <a:ext cx="82296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Newman, S. (2021). Building microservices. " O'Reilly Media, Inc.".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Mark, M. (2011). REST API Design Rulebook: Designing Consistent RESTful Web Service Interfaces.".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Subramanian, H., &amp; Raj, P. (2019). Hands-On RESTful API Design Patterns and Best Practices: Design, develop, and deploy highly adaptable, scalable, and secure RESTful web APIs. </a:t>
            </a:r>
            <a:r>
              <a:rPr lang="en-US" sz="1600" b="0" dirty="0" err="1"/>
              <a:t>Packt</a:t>
            </a:r>
            <a:r>
              <a:rPr lang="en-US" sz="1600" b="0" dirty="0"/>
              <a:t> Publishing Ltd.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Architectural styles and the design of network-based software architectures.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Moha, N., </a:t>
            </a:r>
            <a:r>
              <a:rPr lang="en-US" sz="1600" b="0" dirty="0" err="1"/>
              <a:t>Guéhéneuc</a:t>
            </a:r>
            <a:r>
              <a:rPr lang="en-US" sz="1600" b="0" dirty="0"/>
              <a:t>, Y. G., &amp; Tremblay, G. (2015). Are restful </a:t>
            </a:r>
            <a:r>
              <a:rPr lang="en-US" sz="1600" b="0" dirty="0" err="1"/>
              <a:t>apis</a:t>
            </a:r>
            <a:r>
              <a:rPr lang="en-US" sz="1600" b="0" dirty="0"/>
              <a:t> well-designed? detection of their linguistic (anti) patterns. In Service-Oriented Computing: 13th International Conference, ICSOC 2015, Goa, India, November 16-19, 2015, Proceedings 13 (pp. 171-187). Springer Berlin Heidelberg.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</a:t>
            </a:r>
            <a:r>
              <a:rPr lang="en-US" sz="1600" b="0" dirty="0" err="1"/>
              <a:t>Founi</a:t>
            </a:r>
            <a:r>
              <a:rPr lang="en-US" sz="1600" b="0" dirty="0"/>
              <a:t>, M., Moha, N., Tremblay, G., &amp; </a:t>
            </a:r>
            <a:r>
              <a:rPr lang="en-US" sz="1600" b="0" dirty="0" err="1"/>
              <a:t>Guéhéneuc</a:t>
            </a:r>
            <a:r>
              <a:rPr lang="en-US" sz="1600" b="0" dirty="0"/>
              <a:t>, Y. G. (2017). Semantic analysis of RESTful APIs for the detection of linguistic patterns and antipatterns. International Journal of Cooperative Information Systems, 26(02), 1742001.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Olsson, T., </a:t>
            </a:r>
            <a:r>
              <a:rPr lang="en-US" sz="1600" b="0" dirty="0" err="1"/>
              <a:t>Wingkvist</a:t>
            </a:r>
            <a:r>
              <a:rPr lang="en-US" sz="1600" b="0" dirty="0"/>
              <a:t>, A., &amp; Gonzalez-Huerta, J. (2022). Assessing the linguistic quality of REST APIs for IoT applications. Journal of Systems and Software, 191, 111369.</a:t>
            </a:r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16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4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95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 descr="A computer network diagram with a globe and text&#10;&#10;Description automatically generated">
            <a:extLst>
              <a:ext uri="{FF2B5EF4-FFF2-40B4-BE49-F238E27FC236}">
                <a16:creationId xmlns:a16="http://schemas.microsoft.com/office/drawing/2014/main" id="{078C0011-442B-B2C2-0284-68D62AE9A40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801401" y="3071554"/>
            <a:ext cx="7541198" cy="3081460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9908719-0C06-4B40-23E1-71CE289E10CB}"/>
              </a:ext>
            </a:extLst>
          </p:cNvPr>
          <p:cNvSpPr txBox="1">
            <a:spLocks/>
          </p:cNvSpPr>
          <p:nvPr/>
        </p:nvSpPr>
        <p:spPr>
          <a:xfrm>
            <a:off x="539750" y="1417638"/>
            <a:ext cx="8064500" cy="135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dirty="0"/>
              <a:t>A collection of independent computers that appear as a single coherent system [1].</a:t>
            </a:r>
          </a:p>
          <a:p>
            <a:pPr>
              <a:spcAft>
                <a:spcPts val="600"/>
              </a:spcAft>
            </a:pPr>
            <a:r>
              <a:rPr lang="en-US" b="0" dirty="0"/>
              <a:t>Components coordinate by passing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EF852FC2-D0C9-D106-811D-4B4F9FD40E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r="70883"/>
          <a:stretch/>
        </p:blipFill>
        <p:spPr>
          <a:xfrm>
            <a:off x="1457367" y="2118780"/>
            <a:ext cx="1715324" cy="3958612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1E3B4E-5EC7-EDA4-CFD8-F1A93589A113}"/>
              </a:ext>
            </a:extLst>
          </p:cNvPr>
          <p:cNvSpPr txBox="1">
            <a:spLocks/>
          </p:cNvSpPr>
          <p:nvPr/>
        </p:nvSpPr>
        <p:spPr>
          <a:xfrm>
            <a:off x="457200" y="1208854"/>
            <a:ext cx="8509958" cy="909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Calibri"/>
                <a:cs typeface="Calibri"/>
              </a:rPr>
              <a:t>An architectural style that structures an application as a collection of loosely coupled services [1].</a:t>
            </a:r>
            <a:endParaRPr lang="en-US" dirty="0"/>
          </a:p>
        </p:txBody>
      </p:sp>
      <p:pic>
        <p:nvPicPr>
          <p:cNvPr id="3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6470D491-3DAE-3FCB-24FF-B62B7C71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131"/>
          <a:stretch/>
        </p:blipFill>
        <p:spPr>
          <a:xfrm>
            <a:off x="4572000" y="2118780"/>
            <a:ext cx="3114633" cy="39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3400" y="1596571"/>
            <a:ext cx="8077200" cy="3075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Mechanisms that enable software components or microservices to </a:t>
            </a:r>
            <a:r>
              <a:rPr lang="en-US" dirty="0"/>
              <a:t>communicate</a:t>
            </a:r>
            <a:r>
              <a:rPr lang="en-US" b="0" dirty="0"/>
              <a:t> with each other using a set of definitions and protocols [2-4].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Facilitate </a:t>
            </a:r>
            <a:r>
              <a:rPr lang="en-US" dirty="0"/>
              <a:t>functionality</a:t>
            </a:r>
            <a:r>
              <a:rPr lang="en-US" b="0" dirty="0"/>
              <a:t> </a:t>
            </a:r>
            <a:r>
              <a:rPr lang="en-US" dirty="0"/>
              <a:t>exposure</a:t>
            </a:r>
            <a:r>
              <a:rPr lang="en-US" b="0" dirty="0"/>
              <a:t> in distributed systems and microservices [1].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Content Placeholder 5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4A8AE6D-0C0E-0CF1-3216-A98575F19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9"/>
          <a:stretch/>
        </p:blipFill>
        <p:spPr>
          <a:xfrm>
            <a:off x="387672" y="4018418"/>
            <a:ext cx="836865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Types of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25576"/>
            <a:ext cx="8229600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REST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An architectural style for networked applications.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Use HTTP requests </a:t>
            </a:r>
            <a:r>
              <a:rPr lang="en-US" sz="2400" dirty="0">
                <a:latin typeface="Avenir Next Regular"/>
              </a:rPr>
              <a:t>to access and</a:t>
            </a:r>
            <a:r>
              <a:rPr lang="en-US" sz="2400" b="0" dirty="0">
                <a:latin typeface="Avenir Next Regular"/>
              </a:rPr>
              <a:t> </a:t>
            </a:r>
            <a:r>
              <a:rPr lang="en-US" sz="2400" dirty="0">
                <a:latin typeface="Avenir Next Regular"/>
              </a:rPr>
              <a:t>use data, </a:t>
            </a:r>
            <a:r>
              <a:rPr lang="en-US" sz="2400" b="0" dirty="0">
                <a:latin typeface="Avenir Next Regular"/>
              </a:rPr>
              <a:t>follows a stateless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client-server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cacheable communications protocol.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dirty="0"/>
              <a:t>GraphQL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 query language </a:t>
            </a:r>
            <a:r>
              <a:rPr lang="en-US" sz="2400" dirty="0">
                <a:latin typeface="Avenir Next Regular"/>
              </a:rPr>
              <a:t>for APIs </a:t>
            </a:r>
            <a:r>
              <a:rPr lang="en-US" sz="2400" b="0" dirty="0">
                <a:latin typeface="Avenir Next Regular"/>
              </a:rPr>
              <a:t>and </a:t>
            </a:r>
            <a:r>
              <a:rPr lang="en-US" sz="2400" dirty="0">
                <a:latin typeface="Avenir Next Regular"/>
              </a:rPr>
              <a:t>a </a:t>
            </a:r>
            <a:r>
              <a:rPr lang="en-US" sz="2400" b="0" dirty="0">
                <a:latin typeface="Avenir Next Regular"/>
              </a:rPr>
              <a:t>runtime for executing </a:t>
            </a:r>
            <a:r>
              <a:rPr lang="en-US" sz="2400" dirty="0">
                <a:latin typeface="Avenir Next Regular"/>
              </a:rPr>
              <a:t>those </a:t>
            </a:r>
            <a:r>
              <a:rPr lang="en-US" sz="2400" b="0" dirty="0">
                <a:latin typeface="Avenir Next Regular"/>
              </a:rPr>
              <a:t>queries </a:t>
            </a:r>
            <a:r>
              <a:rPr lang="en-US" sz="2400" dirty="0">
                <a:latin typeface="Avenir Next Regular"/>
              </a:rPr>
              <a:t>by </a:t>
            </a:r>
            <a:r>
              <a:rPr lang="en-US" sz="2400" b="0" dirty="0">
                <a:latin typeface="Avenir Next Regular"/>
              </a:rPr>
              <a:t>using a type system</a:t>
            </a:r>
            <a:r>
              <a:rPr lang="en-US" sz="2400" dirty="0">
                <a:latin typeface="Avenir Next Regular"/>
              </a:rPr>
              <a:t>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Allows clients to request exactly the data </a:t>
            </a:r>
            <a:r>
              <a:rPr lang="en-US" sz="2400" dirty="0">
                <a:latin typeface="Avenir Next Regular"/>
              </a:rPr>
              <a:t>they need, reducing </a:t>
            </a:r>
            <a:r>
              <a:rPr lang="en-US" sz="2400" b="0" dirty="0">
                <a:latin typeface="Avenir Next Regular"/>
              </a:rPr>
              <a:t>over-fetching and under-fetching of data.</a:t>
            </a:r>
            <a:endParaRPr lang="en-US" sz="240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5450" y="1682835"/>
            <a:ext cx="82931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/>
              <a:t>Well-Designed APIs (Patterns)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Easy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Increase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Improve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Poorly Designed APIs (Antipatterns)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Difficult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Reduce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Worsen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High-quality API design is crucial for both providers and developers [5-7].</a:t>
            </a:r>
            <a:endParaRPr lang="en-US" dirty="0"/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6DA030A-558B-567D-DC30-EE590AE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 dirty="0"/>
              <a:t>Linguistic Design Quality of APIs</a:t>
            </a:r>
          </a:p>
        </p:txBody>
      </p:sp>
    </p:spTree>
    <p:extLst>
      <p:ext uri="{BB962C8B-B14F-4D97-AF65-F5344CB8AC3E}">
        <p14:creationId xmlns:p14="http://schemas.microsoft.com/office/powerpoint/2010/main" val="14264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93270977"/>
              </p:ext>
            </p:extLst>
          </p:nvPr>
        </p:nvGraphicFramePr>
        <p:xfrm>
          <a:off x="749300" y="1878375"/>
          <a:ext cx="8394700" cy="13128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94700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Contextless Resource Names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2800" b="0" i="0" dirty="0">
                          <a:solidFill>
                            <a:srgbClr val="4E95D9"/>
                          </a:solidFill>
                          <a:effectLst/>
                          <a:latin typeface="Aptos"/>
                        </a:rPr>
                        <a:t>newspapers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28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planet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2800" b="0" i="0" dirty="0">
                          <a:solidFill>
                            <a:srgbClr val="C04F15"/>
                          </a:solidFill>
                          <a:effectLst/>
                          <a:latin typeface="Aptos"/>
                        </a:rPr>
                        <a:t>players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96160"/>
              </p:ext>
            </p:extLst>
          </p:nvPr>
        </p:nvGraphicFramePr>
        <p:xfrm>
          <a:off x="749300" y="3715430"/>
          <a:ext cx="7175500" cy="119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75500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Contextualized Resource Names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28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soccer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28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team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 </a:t>
                      </a:r>
                      <a:r>
                        <a:rPr lang="en-US" sz="28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players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05084401"/>
              </p:ext>
            </p:extLst>
          </p:nvPr>
        </p:nvGraphicFramePr>
        <p:xfrm>
          <a:off x="460814" y="1562100"/>
          <a:ext cx="8683186" cy="1866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Non-pertinent Documentation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: </a:t>
                      </a:r>
                      <a:r>
                        <a:rPr lang="en-US" sz="2800" b="0" i="0" dirty="0">
                          <a:solidFill>
                            <a:srgbClr val="0070C0"/>
                          </a:solidFill>
                          <a:effectLst/>
                          <a:latin typeface="Aptos"/>
                        </a:rPr>
                        <a:t>/v2/berry-firmness/{names}/</a:t>
                      </a:r>
                    </a:p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: "The name of this resource is listed in different languages"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35995"/>
              </p:ext>
            </p:extLst>
          </p:nvPr>
        </p:nvGraphicFramePr>
        <p:xfrm>
          <a:off x="460814" y="3790950"/>
          <a:ext cx="8683186" cy="1504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Pertinent Documentation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: </a:t>
                      </a:r>
                      <a:r>
                        <a:rPr lang="en-US" sz="2800" b="0" i="0" kern="1200" dirty="0">
                          <a:solidFill>
                            <a:srgbClr val="0070C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/v2/berry-firmness/{berries}/</a:t>
                      </a:r>
                    </a:p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: "A list of the berries with this firmness."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B Bul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1363</Words>
  <Application>Microsoft Office PowerPoint</Application>
  <PresentationFormat>On-screen Show (4:3)</PresentationFormat>
  <Paragraphs>183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Avenir Next</vt:lpstr>
      <vt:lpstr>Avenir Next Demi Bold</vt:lpstr>
      <vt:lpstr>Avenir Next Regular</vt:lpstr>
      <vt:lpstr>Calibri</vt:lpstr>
      <vt:lpstr>Courier New</vt:lpstr>
      <vt:lpstr>Courier New,monospace</vt:lpstr>
      <vt:lpstr>UNB Bullets</vt:lpstr>
      <vt:lpstr>Assessing the Linguistic Design Quality of APIs of Distributed Systems and Microservices</vt:lpstr>
      <vt:lpstr>Outline</vt:lpstr>
      <vt:lpstr>Distributed Systems</vt:lpstr>
      <vt:lpstr>Microservices</vt:lpstr>
      <vt:lpstr>Application Programming Interface</vt:lpstr>
      <vt:lpstr>Types of APIs</vt:lpstr>
      <vt:lpstr>Linguistic Design Quality of APIs</vt:lpstr>
      <vt:lpstr>Poor vs. Good Design Practices</vt:lpstr>
      <vt:lpstr>Poor vs. Good Design Practices</vt:lpstr>
      <vt:lpstr>Detection Heuristic for  ×Contextless Resource Names</vt:lpstr>
      <vt:lpstr>Linguistic patterns and antipatterns</vt:lpstr>
      <vt:lpstr>Research Objectives</vt:lpstr>
      <vt:lpstr>Research Questions</vt:lpstr>
      <vt:lpstr>Research Methodology</vt:lpstr>
      <vt:lpstr>RQ1: Poor Linguistic Design</vt:lpstr>
      <vt:lpstr>RQ1: Poor Linguistic Design</vt:lpstr>
      <vt:lpstr>RQ1: Poor Linguistic Design</vt:lpstr>
      <vt:lpstr>RQ2: Detection Accuracy</vt:lpstr>
      <vt:lpstr>RQ2: Detection Accuracy</vt:lpstr>
      <vt:lpstr>RQ3: API Category Prone to Poor Design</vt:lpstr>
      <vt:lpstr>RQ3: API Category Prone to Poor Design</vt:lpstr>
      <vt:lpstr>RQ4: Common Poor Linguistic Design</vt:lpstr>
      <vt:lpstr>Implications for Developers</vt:lpstr>
      <vt:lpstr>Conclusion</vt:lpstr>
      <vt:lpstr>Future Works</vt:lpstr>
      <vt:lpstr>References</vt:lpstr>
      <vt:lpstr>PowerPoint Presentation</vt:lpstr>
    </vt:vector>
  </TitlesOfParts>
  <Company>ds+p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Jeglinska</dc:creator>
  <cp:lastModifiedBy>Krishno Dey</cp:lastModifiedBy>
  <cp:revision>105</cp:revision>
  <cp:lastPrinted>2015-08-14T20:49:05Z</cp:lastPrinted>
  <dcterms:created xsi:type="dcterms:W3CDTF">2015-07-13T15:26:08Z</dcterms:created>
  <dcterms:modified xsi:type="dcterms:W3CDTF">2024-11-08T04:06:18Z</dcterms:modified>
</cp:coreProperties>
</file>