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1" r:id="rId8"/>
    <p:sldId id="262" r:id="rId9"/>
    <p:sldId id="268" r:id="rId10"/>
    <p:sldId id="266" r:id="rId11"/>
    <p:sldId id="267" r:id="rId12"/>
    <p:sldId id="271" r:id="rId13"/>
    <p:sldId id="270" r:id="rId14"/>
    <p:sldId id="273" r:id="rId15"/>
    <p:sldId id="272" r:id="rId16"/>
    <p:sldId id="274" r:id="rId17"/>
    <p:sldId id="276"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A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5C40DEC-A644-4CCE-B516-8C4CD17DB12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60A6B9D7-2B51-44C0-8B73-8B0EFB09A134}">
      <dgm:prSet phldrT="[文本]" phldr="0" custT="1"/>
      <dgm:spPr>
        <a:xfrm>
          <a:off x="285" y="385784"/>
          <a:ext cx="570350" cy="228140"/>
        </a:xfrm>
        <a:prstGeom prst="chevron">
          <a:avLst/>
        </a:prstGeom>
        <a:solidFill>
          <a:srgbClr val="268A62"/>
        </a:solidFill>
        <a:ln w="19050" cap="rnd" cmpd="sng" algn="ctr">
          <a:solidFill>
            <a:sysClr val="window" lastClr="FFFFFF">
              <a:hueOff val="0"/>
              <a:satOff val="0"/>
              <a:lumOff val="0"/>
              <a:alphaOff val="0"/>
            </a:sysClr>
          </a:solidFill>
          <a:prstDash val="solid"/>
        </a:ln>
        <a:effectLst/>
      </dgm:spPr>
      <dgm:t>
        <a:bodyPr vert="horz" wrap="square"/>
        <a:p>
          <a:pPr>
            <a:lnSpc>
              <a:spcPct val="120000"/>
            </a:lnSpc>
            <a:spcBef>
              <a:spcPts val="0"/>
            </a:spcBef>
            <a:spcAft>
              <a:spcPts val="0"/>
            </a:spcAft>
          </a:pPr>
          <a:r>
            <a:rPr lang="en-US" altLang="zh-CN" sz="1200" dirty="0">
              <a:solidFill>
                <a:sysClr val="window" lastClr="FFFFFF"/>
              </a:solidFill>
              <a:latin typeface="+mn-lt"/>
              <a:ea typeface="+mn-ea"/>
              <a:cs typeface="+mn-ea"/>
              <a:sym typeface="+mn-lt"/>
            </a:rPr>
            <a:t>Cluster  </a:t>
          </a:r>
          <a:r>
            <a:rPr lang="en-US" altLang="zh-CN" sz="1200" dirty="0">
              <a:solidFill>
                <a:sysClr val="window" lastClr="FFFFFF"/>
              </a:solidFill>
              <a:latin typeface="+mn-lt"/>
              <a:ea typeface="+mn-ea"/>
              <a:cs typeface="+mn-ea"/>
              <a:sym typeface="+mn-lt"/>
            </a:rPr>
            <a:t/>
          </a:r>
          <a:endParaRPr lang="en-US" altLang="zh-CN" sz="1200" dirty="0">
            <a:solidFill>
              <a:sysClr val="window" lastClr="FFFFFF"/>
            </a:solidFill>
            <a:latin typeface="+mn-lt"/>
            <a:ea typeface="+mn-ea"/>
            <a:cs typeface="+mn-ea"/>
            <a:sym typeface="+mn-lt"/>
          </a:endParaRPr>
        </a:p>
      </dgm:t>
    </dgm:pt>
    <dgm:pt modelId="{82037B6F-D997-457D-A7DF-3C289F45E124}" cxnId="{B7AD0EAC-2193-49BF-B3AB-C11CECDC5659}" type="parTrans">
      <dgm:prSet/>
      <dgm:spPr/>
      <dgm:t>
        <a:bodyPr/>
        <a:lstStyle/>
        <a:p>
          <a:endParaRPr lang="zh-CN" altLang="en-US" sz="1600"/>
        </a:p>
      </dgm:t>
    </dgm:pt>
    <dgm:pt modelId="{D6561EEE-18BD-40E8-9189-2092FC4317BC}" cxnId="{B7AD0EAC-2193-49BF-B3AB-C11CECDC5659}" type="sibTrans">
      <dgm:prSet/>
      <dgm:spPr/>
      <dgm:t>
        <a:bodyPr/>
        <a:lstStyle/>
        <a:p>
          <a:endParaRPr lang="zh-CN" altLang="en-US" sz="1600"/>
        </a:p>
      </dgm:t>
    </dgm:pt>
    <dgm:pt modelId="{3021EDF4-0A8E-434B-9286-D7FD9DEC1C3A}">
      <dgm:prSet phldrT="[文本]" phldr="0" custT="1"/>
      <dgm:spPr>
        <a:xfrm>
          <a:off x="496490" y="405176"/>
          <a:ext cx="473390" cy="189356"/>
        </a:xfrm>
        <a:prstGeom prst="chevron">
          <a:avLst/>
        </a:prstGeom>
        <a:solidFill>
          <a:srgbClr val="92D050">
            <a:alpha val="90000"/>
          </a:srgbClr>
        </a:solidFill>
        <a:ln w="19050" cap="rnd" cmpd="sng" algn="ctr">
          <a:solidFill>
            <a:schemeClr val="lt2">
              <a:lumMod val="100000"/>
              <a:alpha val="90000"/>
            </a:schemeClr>
          </a:solidFill>
          <a:prstDash val="solid"/>
        </a:ln>
        <a:effectLst/>
      </dgm:spPr>
      <dgm:t>
        <a:bodyPr vert="horz" wrap="square"/>
        <a:p>
          <a:pPr>
            <a:lnSpc>
              <a:spcPct val="120000"/>
            </a:lnSpc>
            <a:spcBef>
              <a:spcPts val="0"/>
            </a:spcBef>
            <a:spcAft>
              <a:spcPts val="0"/>
            </a:spcAft>
          </a:pPr>
          <a:r>
            <a:rPr lang="en-US" altLang="zh-CN" sz="700" dirty="0">
              <a:solidFill>
                <a:schemeClr val="accent6">
                  <a:lumMod val="100000"/>
                </a:schemeClr>
              </a:solidFill>
              <a:latin typeface="+mn-lt"/>
              <a:ea typeface="+mn-ea"/>
              <a:cs typeface="+mn-ea"/>
              <a:sym typeface="+mn-lt"/>
            </a:rPr>
            <a:t>Data </a:t>
          </a:r>
          <a:r>
            <a:rPr lang="en-US" altLang="zh-CN" sz="800" dirty="0">
              <a:solidFill>
                <a:schemeClr val="accent6">
                  <a:lumMod val="100000"/>
                </a:schemeClr>
              </a:solidFill>
              <a:latin typeface="+mn-lt"/>
              <a:ea typeface="+mn-ea"/>
              <a:cs typeface="+mn-ea"/>
              <a:sym typeface="+mn-lt"/>
            </a:rPr>
            <a:t>Extraction</a:t>
          </a:r>
          <a:r>
            <a:rPr lang="en-US" altLang="zh-CN" sz="800" dirty="0">
              <a:solidFill>
                <a:schemeClr val="accent6">
                  <a:lumMod val="100000"/>
                </a:schemeClr>
              </a:solidFill>
              <a:latin typeface="+mn-lt"/>
              <a:ea typeface="+mn-ea"/>
              <a:cs typeface="+mn-ea"/>
              <a:sym typeface="+mn-lt"/>
            </a:rPr>
            <a:t/>
          </a:r>
          <a:endParaRPr lang="en-US" altLang="zh-CN" sz="800" dirty="0">
            <a:solidFill>
              <a:schemeClr val="accent6">
                <a:lumMod val="100000"/>
              </a:schemeClr>
            </a:solidFill>
            <a:latin typeface="+mn-lt"/>
            <a:ea typeface="+mn-ea"/>
            <a:cs typeface="+mn-ea"/>
            <a:sym typeface="+mn-lt"/>
          </a:endParaRPr>
        </a:p>
      </dgm:t>
    </dgm:pt>
    <dgm:pt modelId="{3E7CC158-5FF6-49F3-9BC4-FB4B43362366}" cxnId="{C1DAF7D0-F41F-4841-8FCC-31121EBCBEDA}" type="parTrans">
      <dgm:prSet/>
      <dgm:spPr/>
      <dgm:t>
        <a:bodyPr/>
        <a:lstStyle/>
        <a:p>
          <a:endParaRPr lang="zh-CN" altLang="en-US" sz="1600"/>
        </a:p>
      </dgm:t>
    </dgm:pt>
    <dgm:pt modelId="{261BCBFE-182F-41E6-AD62-8BE38EB3265B}" cxnId="{C1DAF7D0-F41F-4841-8FCC-31121EBCBEDA}" type="sibTrans">
      <dgm:prSet/>
      <dgm:spPr/>
      <dgm:t>
        <a:bodyPr/>
        <a:lstStyle/>
        <a:p>
          <a:endParaRPr lang="zh-CN" altLang="en-US" sz="1600"/>
        </a:p>
      </dgm:t>
    </dgm:pt>
    <dgm:pt modelId="{ED360047-C1C8-4044-A3BD-088A5F1B7C86}">
      <dgm:prSet phldrT="[文本]" phldr="0" custT="1"/>
      <dgm:spPr>
        <a:xfrm>
          <a:off x="903606" y="405176"/>
          <a:ext cx="473390" cy="189356"/>
        </a:xfrm>
        <a:prstGeom prst="chevron">
          <a:avLst/>
        </a:prstGeom>
        <a:solidFill>
          <a:srgbClr val="92D050">
            <a:alpha val="90000"/>
          </a:srgbClr>
        </a:solidFill>
        <a:ln w="19050" cap="rnd" cmpd="sng" algn="ctr">
          <a:solidFill>
            <a:schemeClr val="lt2">
              <a:lumMod val="100000"/>
              <a:alpha val="90000"/>
            </a:schemeClr>
          </a:solidFill>
          <a:prstDash val="solid"/>
        </a:ln>
        <a:effectLst/>
      </dgm:spPr>
      <dgm:t>
        <a:bodyPr vert="horz" wrap="square"/>
        <a:p>
          <a:pPr>
            <a:lnSpc>
              <a:spcPct val="120000"/>
            </a:lnSpc>
            <a:spcBef>
              <a:spcPts val="0"/>
            </a:spcBef>
            <a:spcAft>
              <a:spcPts val="0"/>
            </a:spcAft>
          </a:pPr>
          <a:r>
            <a:rPr lang="en-US" altLang="zh-CN" sz="800" dirty="0">
              <a:solidFill>
                <a:schemeClr val="accent6">
                  <a:lumMod val="100000"/>
                </a:schemeClr>
              </a:solidFill>
              <a:latin typeface="+mn-lt"/>
              <a:ea typeface="+mn-ea"/>
              <a:cs typeface="+mn-ea"/>
              <a:sym typeface="+mn-lt"/>
            </a:rPr>
            <a:t>ETL </a:t>
          </a:r>
          <a:r>
            <a:rPr lang="en-US" altLang="zh-CN" sz="800" dirty="0">
              <a:solidFill>
                <a:schemeClr val="accent6">
                  <a:lumMod val="100000"/>
                </a:schemeClr>
              </a:solidFill>
              <a:latin typeface="+mn-lt"/>
              <a:ea typeface="+mn-ea"/>
              <a:cs typeface="+mn-ea"/>
              <a:sym typeface="+mn-lt"/>
            </a:rPr>
            <a:t>Tool Devlopment</a:t>
          </a:r>
          <a:r>
            <a:rPr lang="en-US" altLang="zh-CN" sz="800" dirty="0">
              <a:solidFill>
                <a:schemeClr val="accent6">
                  <a:lumMod val="100000"/>
                </a:schemeClr>
              </a:solidFill>
              <a:latin typeface="+mn-lt"/>
              <a:ea typeface="+mn-ea"/>
              <a:cs typeface="+mn-ea"/>
              <a:sym typeface="+mn-lt"/>
            </a:rPr>
            <a:t/>
          </a:r>
          <a:endParaRPr lang="en-US" altLang="zh-CN" sz="800" dirty="0">
            <a:solidFill>
              <a:schemeClr val="accent6">
                <a:lumMod val="100000"/>
              </a:schemeClr>
            </a:solidFill>
            <a:latin typeface="+mn-lt"/>
            <a:ea typeface="+mn-ea"/>
            <a:cs typeface="+mn-ea"/>
            <a:sym typeface="+mn-lt"/>
          </a:endParaRPr>
        </a:p>
      </dgm:t>
    </dgm:pt>
    <dgm:pt modelId="{C6EE4142-05D2-4B46-B4B1-F56D732D807C}" cxnId="{93F213D6-451A-4A03-9B43-C4FEE1C6F02B}" type="parTrans">
      <dgm:prSet/>
      <dgm:spPr/>
      <dgm:t>
        <a:bodyPr/>
        <a:lstStyle/>
        <a:p>
          <a:endParaRPr lang="zh-CN" altLang="en-US" sz="1600"/>
        </a:p>
      </dgm:t>
    </dgm:pt>
    <dgm:pt modelId="{578F6D00-C61C-47E3-B998-31DB7F8B29D3}" cxnId="{93F213D6-451A-4A03-9B43-C4FEE1C6F02B}" type="sibTrans">
      <dgm:prSet/>
      <dgm:spPr/>
      <dgm:t>
        <a:bodyPr/>
        <a:lstStyle/>
        <a:p>
          <a:endParaRPr lang="zh-CN" altLang="en-US" sz="1600"/>
        </a:p>
      </dgm:t>
    </dgm:pt>
    <dgm:pt modelId="{D4FF601E-5439-4802-9F48-30E00695D3C0}">
      <dgm:prSet phldrT="[文本]" phldr="0" custT="1"/>
      <dgm:spPr>
        <a:xfrm>
          <a:off x="1310723" y="405176"/>
          <a:ext cx="473390" cy="189356"/>
        </a:xfrm>
        <a:prstGeom prst="chevron">
          <a:avLst/>
        </a:prstGeom>
        <a:solidFill>
          <a:srgbClr val="92D050">
            <a:alpha val="90000"/>
          </a:srgbClr>
        </a:solidFill>
        <a:ln w="19050" cap="rnd" cmpd="sng" algn="ctr">
          <a:solidFill>
            <a:schemeClr val="lt2">
              <a:lumMod val="100000"/>
              <a:alpha val="90000"/>
            </a:schemeClr>
          </a:solidFill>
          <a:prstDash val="solid"/>
        </a:ln>
        <a:effectLst/>
      </dgm:spPr>
      <dgm:t>
        <a:bodyPr vert="horz" wrap="square"/>
        <a:p>
          <a:pPr>
            <a:lnSpc>
              <a:spcPct val="120000"/>
            </a:lnSpc>
            <a:spcBef>
              <a:spcPts val="0"/>
            </a:spcBef>
            <a:spcAft>
              <a:spcPts val="0"/>
            </a:spcAft>
          </a:pPr>
          <a:r>
            <a:rPr lang="en-US" altLang="zh-CN" sz="800" dirty="0">
              <a:solidFill>
                <a:schemeClr val="accent6">
                  <a:lumMod val="100000"/>
                </a:schemeClr>
              </a:solidFill>
              <a:latin typeface="+mn-lt"/>
              <a:ea typeface="+mn-ea"/>
              <a:cs typeface="+mn-ea"/>
              <a:sym typeface="+mn-lt"/>
            </a:rPr>
            <a:t>Process and </a:t>
          </a:r>
          <a:r>
            <a:rPr lang="en-US" altLang="zh-CN" sz="800" dirty="0">
              <a:solidFill>
                <a:schemeClr val="accent6">
                  <a:lumMod val="100000"/>
                </a:schemeClr>
              </a:solidFill>
              <a:latin typeface="+mn-lt"/>
              <a:ea typeface="+mn-ea"/>
              <a:cs typeface="+mn-ea"/>
              <a:sym typeface="+mn-lt"/>
            </a:rPr>
            <a:t>Validate</a:t>
          </a:r>
          <a:r>
            <a:rPr lang="en-US" altLang="zh-CN" sz="800" dirty="0">
              <a:solidFill>
                <a:schemeClr val="accent6">
                  <a:lumMod val="100000"/>
                </a:schemeClr>
              </a:solidFill>
              <a:latin typeface="+mn-lt"/>
              <a:ea typeface="+mn-ea"/>
              <a:cs typeface="+mn-ea"/>
              <a:sym typeface="+mn-lt"/>
            </a:rPr>
            <a:t/>
          </a:r>
          <a:endParaRPr lang="en-US" altLang="zh-CN" sz="800" dirty="0">
            <a:solidFill>
              <a:schemeClr val="accent6">
                <a:lumMod val="100000"/>
              </a:schemeClr>
            </a:solidFill>
            <a:latin typeface="+mn-lt"/>
            <a:ea typeface="+mn-ea"/>
            <a:cs typeface="+mn-ea"/>
            <a:sym typeface="+mn-lt"/>
          </a:endParaRPr>
        </a:p>
      </dgm:t>
    </dgm:pt>
    <dgm:pt modelId="{19795485-2F75-4BB1-ADCB-B9017635CB10}" cxnId="{F2883C44-2D87-4727-844F-70CD7B497A1D}" type="parTrans">
      <dgm:prSet/>
      <dgm:spPr/>
      <dgm:t>
        <a:bodyPr/>
        <a:lstStyle/>
        <a:p>
          <a:endParaRPr lang="zh-CN" altLang="en-US" sz="1600"/>
        </a:p>
      </dgm:t>
    </dgm:pt>
    <dgm:pt modelId="{97310591-0B1A-460B-B24F-A69D7F366F25}" cxnId="{F2883C44-2D87-4727-844F-70CD7B497A1D}" type="sibTrans">
      <dgm:prSet/>
      <dgm:spPr/>
      <dgm:t>
        <a:bodyPr/>
        <a:lstStyle/>
        <a:p>
          <a:endParaRPr lang="zh-CN" altLang="en-US" sz="1600"/>
        </a:p>
      </dgm:t>
    </dgm:pt>
    <dgm:pt modelId="{83A210DA-5445-4199-B62D-DA827BD0F105}">
      <dgm:prSet phldrT="[文本]" phldr="0" custT="1"/>
      <dgm:spPr>
        <a:xfrm>
          <a:off x="1717839" y="405176"/>
          <a:ext cx="473390" cy="189356"/>
        </a:xfrm>
        <a:prstGeom prst="chevron">
          <a:avLst/>
        </a:prstGeom>
        <a:solidFill>
          <a:srgbClr val="92D050">
            <a:alpha val="90000"/>
          </a:srgbClr>
        </a:solidFill>
        <a:ln w="19050" cap="rnd" cmpd="sng" algn="ctr">
          <a:solidFill>
            <a:schemeClr val="lt2">
              <a:lumMod val="100000"/>
              <a:alpha val="90000"/>
            </a:schemeClr>
          </a:solidFill>
          <a:prstDash val="solid"/>
        </a:ln>
        <a:effectLst/>
      </dgm:spPr>
      <dgm:t>
        <a:bodyPr vert="horz" wrap="square"/>
        <a:p>
          <a:pPr>
            <a:lnSpc>
              <a:spcPct val="120000"/>
            </a:lnSpc>
            <a:spcBef>
              <a:spcPts val="0"/>
            </a:spcBef>
            <a:spcAft>
              <a:spcPts val="0"/>
            </a:spcAft>
          </a:pPr>
          <a:r>
            <a:rPr lang="en-US" altLang="zh-CN" sz="800" dirty="0">
              <a:solidFill>
                <a:schemeClr val="accent6">
                  <a:lumMod val="100000"/>
                </a:schemeClr>
              </a:solidFill>
              <a:latin typeface="+mn-lt"/>
              <a:ea typeface="+mn-ea"/>
              <a:cs typeface="+mn-ea"/>
              <a:sym typeface="+mn-lt"/>
            </a:rPr>
            <a:t>Testing</a:t>
          </a:r>
          <a:r>
            <a:rPr lang="en-US" altLang="zh-CN" sz="800" dirty="0">
              <a:solidFill>
                <a:schemeClr val="accent6">
                  <a:lumMod val="100000"/>
                </a:schemeClr>
              </a:solidFill>
              <a:latin typeface="+mn-lt"/>
              <a:ea typeface="+mn-ea"/>
              <a:cs typeface="+mn-ea"/>
              <a:sym typeface="+mn-lt"/>
            </a:rPr>
            <a:t/>
          </a:r>
          <a:endParaRPr lang="en-US" altLang="zh-CN" sz="800" dirty="0">
            <a:solidFill>
              <a:schemeClr val="accent6">
                <a:lumMod val="100000"/>
              </a:schemeClr>
            </a:solidFill>
            <a:latin typeface="+mn-lt"/>
            <a:ea typeface="+mn-ea"/>
            <a:cs typeface="+mn-ea"/>
            <a:sym typeface="+mn-lt"/>
          </a:endParaRPr>
        </a:p>
      </dgm:t>
    </dgm:pt>
    <dgm:pt modelId="{CDBC5D5E-A900-4AE4-A0EF-1FDD2C0E0455}" cxnId="{68C88ACA-DA98-4B5A-BE00-433E8B3EEEB6}" type="parTrans">
      <dgm:prSet/>
      <dgm:spPr/>
      <dgm:t>
        <a:bodyPr/>
        <a:lstStyle/>
        <a:p>
          <a:endParaRPr lang="zh-CN" altLang="en-US" sz="1600"/>
        </a:p>
      </dgm:t>
    </dgm:pt>
    <dgm:pt modelId="{5E15420A-027B-4C02-9406-2F3A20849B8C}" cxnId="{68C88ACA-DA98-4B5A-BE00-433E8B3EEEB6}" type="sibTrans">
      <dgm:prSet/>
      <dgm:spPr/>
      <dgm:t>
        <a:bodyPr/>
        <a:lstStyle/>
        <a:p>
          <a:endParaRPr lang="zh-CN" altLang="en-US" sz="1600"/>
        </a:p>
      </dgm:t>
    </dgm:pt>
    <dgm:pt modelId="{BFF75A54-F35E-4BCC-97D9-D7D17946E4DD}" type="pres">
      <dgm:prSet presAssocID="{C5C40DEC-A644-4CCE-B516-8C4CD17DB124}" presName="Name0" presStyleCnt="0">
        <dgm:presLayoutVars>
          <dgm:chPref val="3"/>
          <dgm:dir/>
          <dgm:animLvl val="lvl"/>
          <dgm:resizeHandles/>
        </dgm:presLayoutVars>
      </dgm:prSet>
      <dgm:spPr/>
    </dgm:pt>
    <dgm:pt modelId="{DD3E82AD-0D88-4712-97F1-CA010A70D189}" type="pres">
      <dgm:prSet presAssocID="{60A6B9D7-2B51-44C0-8B73-8B0EFB09A134}" presName="horFlow" presStyleCnt="0"/>
      <dgm:spPr/>
    </dgm:pt>
    <dgm:pt modelId="{D164C9FE-0FA5-40CB-A419-25D8CCCCC12B}" type="pres">
      <dgm:prSet presAssocID="{60A6B9D7-2B51-44C0-8B73-8B0EFB09A134}" presName="bigChev" presStyleLbl="node1" presStyleIdx="0" presStyleCnt="1"/>
      <dgm:spPr/>
    </dgm:pt>
    <dgm:pt modelId="{1EFB818D-B332-479B-A981-D5F8462027F5}" type="pres">
      <dgm:prSet presAssocID="{3E7CC158-5FF6-49F3-9BC4-FB4B43362366}" presName="parTrans" presStyleCnt="0"/>
      <dgm:spPr/>
    </dgm:pt>
    <dgm:pt modelId="{55A90E0D-B8FB-4D97-8708-55EFDF47F7EC}" type="pres">
      <dgm:prSet presAssocID="{3021EDF4-0A8E-434B-9286-D7FD9DEC1C3A}" presName="node" presStyleLbl="alignAccFollowNode1" presStyleIdx="0" presStyleCnt="4">
        <dgm:presLayoutVars>
          <dgm:bulletEnabled val="1"/>
        </dgm:presLayoutVars>
      </dgm:prSet>
      <dgm:spPr/>
    </dgm:pt>
    <dgm:pt modelId="{7ED5B81C-61DD-4254-BE72-9A256AE3C9CF}" type="pres">
      <dgm:prSet presAssocID="{261BCBFE-182F-41E6-AD62-8BE38EB3265B}" presName="sibTrans" presStyleCnt="0"/>
      <dgm:spPr/>
    </dgm:pt>
    <dgm:pt modelId="{7E356615-0FA1-43C6-9113-896994D313FF}" type="pres">
      <dgm:prSet presAssocID="{ED360047-C1C8-4044-A3BD-088A5F1B7C86}" presName="node" presStyleLbl="alignAccFollowNode1" presStyleIdx="1" presStyleCnt="4">
        <dgm:presLayoutVars>
          <dgm:bulletEnabled val="1"/>
        </dgm:presLayoutVars>
      </dgm:prSet>
      <dgm:spPr/>
    </dgm:pt>
    <dgm:pt modelId="{4C77217F-FDCD-4F87-B004-5E7F1E9277DE}" type="pres">
      <dgm:prSet presAssocID="{578F6D00-C61C-47E3-B998-31DB7F8B29D3}" presName="sibTrans" presStyleCnt="0"/>
      <dgm:spPr/>
    </dgm:pt>
    <dgm:pt modelId="{46FE0421-67E7-4AF3-A2F4-587D42CD0896}" type="pres">
      <dgm:prSet presAssocID="{D4FF601E-5439-4802-9F48-30E00695D3C0}" presName="node" presStyleLbl="alignAccFollowNode1" presStyleIdx="2" presStyleCnt="4">
        <dgm:presLayoutVars>
          <dgm:bulletEnabled val="1"/>
        </dgm:presLayoutVars>
      </dgm:prSet>
      <dgm:spPr/>
    </dgm:pt>
    <dgm:pt modelId="{0AB1B8F2-316E-461D-984F-5463D39273A1}" type="pres">
      <dgm:prSet presAssocID="{97310591-0B1A-460B-B24F-A69D7F366F25}" presName="sibTrans" presStyleCnt="0"/>
      <dgm:spPr/>
    </dgm:pt>
    <dgm:pt modelId="{4ADD46B1-ACEB-46F4-90B1-D47824E463DE}" type="pres">
      <dgm:prSet presAssocID="{83A210DA-5445-4199-B62D-DA827BD0F105}" presName="node" presStyleLbl="alignAccFollowNode1" presStyleIdx="3" presStyleCnt="4">
        <dgm:presLayoutVars>
          <dgm:bulletEnabled val="1"/>
        </dgm:presLayoutVars>
      </dgm:prSet>
      <dgm:spPr/>
    </dgm:pt>
  </dgm:ptLst>
  <dgm:cxnLst>
    <dgm:cxn modelId="{B7AD0EAC-2193-49BF-B3AB-C11CECDC5659}" srcId="{C5C40DEC-A644-4CCE-B516-8C4CD17DB124}" destId="{60A6B9D7-2B51-44C0-8B73-8B0EFB09A134}" srcOrd="0" destOrd="0" parTransId="{82037B6F-D997-457D-A7DF-3C289F45E124}" sibTransId="{D6561EEE-18BD-40E8-9189-2092FC4317BC}"/>
    <dgm:cxn modelId="{C1DAF7D0-F41F-4841-8FCC-31121EBCBEDA}" srcId="{60A6B9D7-2B51-44C0-8B73-8B0EFB09A134}" destId="{3021EDF4-0A8E-434B-9286-D7FD9DEC1C3A}" srcOrd="0" destOrd="0" parTransId="{3E7CC158-5FF6-49F3-9BC4-FB4B43362366}" sibTransId="{261BCBFE-182F-41E6-AD62-8BE38EB3265B}"/>
    <dgm:cxn modelId="{93F213D6-451A-4A03-9B43-C4FEE1C6F02B}" srcId="{60A6B9D7-2B51-44C0-8B73-8B0EFB09A134}" destId="{ED360047-C1C8-4044-A3BD-088A5F1B7C86}" srcOrd="1" destOrd="0" parTransId="{C6EE4142-05D2-4B46-B4B1-F56D732D807C}" sibTransId="{578F6D00-C61C-47E3-B998-31DB7F8B29D3}"/>
    <dgm:cxn modelId="{F2883C44-2D87-4727-844F-70CD7B497A1D}" srcId="{60A6B9D7-2B51-44C0-8B73-8B0EFB09A134}" destId="{D4FF601E-5439-4802-9F48-30E00695D3C0}" srcOrd="2" destOrd="0" parTransId="{19795485-2F75-4BB1-ADCB-B9017635CB10}" sibTransId="{97310591-0B1A-460B-B24F-A69D7F366F25}"/>
    <dgm:cxn modelId="{68C88ACA-DA98-4B5A-BE00-433E8B3EEEB6}" srcId="{60A6B9D7-2B51-44C0-8B73-8B0EFB09A134}" destId="{83A210DA-5445-4199-B62D-DA827BD0F105}" srcOrd="3" destOrd="0" parTransId="{CDBC5D5E-A900-4AE4-A0EF-1FDD2C0E0455}" sibTransId="{5E15420A-027B-4C02-9406-2F3A20849B8C}"/>
    <dgm:cxn modelId="{8668C1AC-FB88-42BA-8D03-88B9FE7F0152}" type="presOf" srcId="{C5C40DEC-A644-4CCE-B516-8C4CD17DB124}" destId="{BFF75A54-F35E-4BCC-97D9-D7D17946E4DD}" srcOrd="0" destOrd="0" presId="urn:microsoft.com/office/officeart/2005/8/layout/lProcess3"/>
    <dgm:cxn modelId="{7105CFFB-7BDB-4F80-97F5-F3BA98C11168}" type="presParOf" srcId="{BFF75A54-F35E-4BCC-97D9-D7D17946E4DD}" destId="{DD3E82AD-0D88-4712-97F1-CA010A70D189}" srcOrd="0" destOrd="0" presId="urn:microsoft.com/office/officeart/2005/8/layout/lProcess3"/>
    <dgm:cxn modelId="{A31C19C3-F544-440B-B80D-0247543E53EC}" type="presParOf" srcId="{DD3E82AD-0D88-4712-97F1-CA010A70D189}" destId="{D164C9FE-0FA5-40CB-A419-25D8CCCCC12B}" srcOrd="0" destOrd="0" presId="urn:microsoft.com/office/officeart/2005/8/layout/lProcess3"/>
    <dgm:cxn modelId="{0BD4163A-CA5C-4A88-8D4D-0CF31A9521C9}" type="presOf" srcId="{60A6B9D7-2B51-44C0-8B73-8B0EFB09A134}" destId="{D164C9FE-0FA5-40CB-A419-25D8CCCCC12B}" srcOrd="0" destOrd="0" presId="urn:microsoft.com/office/officeart/2005/8/layout/lProcess3"/>
    <dgm:cxn modelId="{119F889D-5B79-4DCB-9195-7570948CED2F}" type="presParOf" srcId="{DD3E82AD-0D88-4712-97F1-CA010A70D189}" destId="{1EFB818D-B332-479B-A981-D5F8462027F5}" srcOrd="1" destOrd="0" presId="urn:microsoft.com/office/officeart/2005/8/layout/lProcess3"/>
    <dgm:cxn modelId="{D26F6809-C6E5-4619-9D60-D6951659B458}" type="presParOf" srcId="{DD3E82AD-0D88-4712-97F1-CA010A70D189}" destId="{55A90E0D-B8FB-4D97-8708-55EFDF47F7EC}" srcOrd="2" destOrd="0" presId="urn:microsoft.com/office/officeart/2005/8/layout/lProcess3"/>
    <dgm:cxn modelId="{B79B7A07-CF1D-4FAD-B0D7-CD28178B7E70}" type="presOf" srcId="{3021EDF4-0A8E-434B-9286-D7FD9DEC1C3A}" destId="{55A90E0D-B8FB-4D97-8708-55EFDF47F7EC}" srcOrd="0" destOrd="0" presId="urn:microsoft.com/office/officeart/2005/8/layout/lProcess3"/>
    <dgm:cxn modelId="{466298FC-C2A6-4C5A-A8AD-BB8CDFFF4BAD}" type="presParOf" srcId="{DD3E82AD-0D88-4712-97F1-CA010A70D189}" destId="{7ED5B81C-61DD-4254-BE72-9A256AE3C9CF}" srcOrd="3" destOrd="0" presId="urn:microsoft.com/office/officeart/2005/8/layout/lProcess3"/>
    <dgm:cxn modelId="{9B0D61EF-522C-422A-B1C0-07E76445B66B}" type="presParOf" srcId="{DD3E82AD-0D88-4712-97F1-CA010A70D189}" destId="{7E356615-0FA1-43C6-9113-896994D313FF}" srcOrd="4" destOrd="0" presId="urn:microsoft.com/office/officeart/2005/8/layout/lProcess3"/>
    <dgm:cxn modelId="{9438DAE9-E76B-4DFE-A0FD-A130D68FD0AB}" type="presOf" srcId="{ED360047-C1C8-4044-A3BD-088A5F1B7C86}" destId="{7E356615-0FA1-43C6-9113-896994D313FF}" srcOrd="0" destOrd="0" presId="urn:microsoft.com/office/officeart/2005/8/layout/lProcess3"/>
    <dgm:cxn modelId="{4C60B009-E66F-4D04-9BA6-B1C093AD8F00}" type="presParOf" srcId="{DD3E82AD-0D88-4712-97F1-CA010A70D189}" destId="{4C77217F-FDCD-4F87-B004-5E7F1E9277DE}" srcOrd="5" destOrd="0" presId="urn:microsoft.com/office/officeart/2005/8/layout/lProcess3"/>
    <dgm:cxn modelId="{9155BBAE-BBB8-4183-9647-9C101B3CD0EA}" type="presParOf" srcId="{DD3E82AD-0D88-4712-97F1-CA010A70D189}" destId="{46FE0421-67E7-4AF3-A2F4-587D42CD0896}" srcOrd="6" destOrd="0" presId="urn:microsoft.com/office/officeart/2005/8/layout/lProcess3"/>
    <dgm:cxn modelId="{DE91C00E-F031-47EB-81F4-987912236433}" type="presOf" srcId="{D4FF601E-5439-4802-9F48-30E00695D3C0}" destId="{46FE0421-67E7-4AF3-A2F4-587D42CD0896}" srcOrd="0" destOrd="0" presId="urn:microsoft.com/office/officeart/2005/8/layout/lProcess3"/>
    <dgm:cxn modelId="{3B9BCFC7-34AC-4C86-B721-4A301CD67FE4}" type="presParOf" srcId="{DD3E82AD-0D88-4712-97F1-CA010A70D189}" destId="{0AB1B8F2-316E-461D-984F-5463D39273A1}" srcOrd="7" destOrd="0" presId="urn:microsoft.com/office/officeart/2005/8/layout/lProcess3"/>
    <dgm:cxn modelId="{50E88AF9-97D2-4292-B896-8B5423A0906C}" type="presParOf" srcId="{DD3E82AD-0D88-4712-97F1-CA010A70D189}" destId="{4ADD46B1-ACEB-46F4-90B1-D47824E463DE}" srcOrd="8" destOrd="0" presId="urn:microsoft.com/office/officeart/2005/8/layout/lProcess3"/>
    <dgm:cxn modelId="{4BD2F1DE-5EF2-430C-B2A6-668DDF2B7828}" type="presOf" srcId="{83A210DA-5445-4199-B62D-DA827BD0F105}" destId="{4ADD46B1-ACEB-46F4-90B1-D47824E463DE}" srcOrd="0" destOrd="0" presId="urn:microsoft.com/office/officeart/2005/8/layout/l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D338-CE79-4717-A023-440C37513C04}">
      <dsp:nvSpPr>
        <dsp:cNvPr id="0" name=""/>
        <dsp:cNvSpPr/>
      </dsp:nvSpPr>
      <dsp:spPr>
        <a:xfrm>
          <a:off x="307" y="163345"/>
          <a:ext cx="613693" cy="245477"/>
        </a:xfrm>
        <a:prstGeom prst="chevron">
          <a:avLst/>
        </a:prstGeom>
        <a:solidFill>
          <a:schemeClr val="accent1">
            <a:lumMod val="100000"/>
          </a:scheme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ysClr val="window" lastClr="FFFFFF"/>
              </a:solidFill>
              <a:latin typeface="+mn-lt"/>
              <a:ea typeface="+mn-ea"/>
              <a:cs typeface="+mn-ea"/>
              <a:sym typeface="+mn-lt"/>
            </a:rPr>
            <a:t>Cluster 1 (ATCS)</a:t>
          </a:r>
          <a:endParaRPr lang="zh-CN" altLang="en-US" sz="400" kern="1200" dirty="0">
            <a:solidFill>
              <a:sysClr val="window" lastClr="FFFFFF"/>
            </a:solidFill>
            <a:latin typeface="+mn-lt"/>
            <a:ea typeface="+mn-ea"/>
            <a:cs typeface="+mn-ea"/>
            <a:sym typeface="+mn-lt"/>
          </a:endParaRPr>
        </a:p>
      </dsp:txBody>
      <dsp:txXfrm>
        <a:off x="123046" y="163345"/>
        <a:ext cx="368216" cy="245477"/>
      </dsp:txXfrm>
    </dsp:sp>
    <dsp:sp modelId="{B41CDFFE-433A-4018-B040-4E2FB8BCE706}">
      <dsp:nvSpPr>
        <dsp:cNvPr id="0" name=""/>
        <dsp:cNvSpPr/>
      </dsp:nvSpPr>
      <dsp:spPr>
        <a:xfrm>
          <a:off x="534220" y="184210"/>
          <a:ext cx="509365" cy="203746"/>
        </a:xfrm>
        <a:prstGeom prst="chevron">
          <a:avLst/>
        </a:prstGeom>
        <a:solidFill>
          <a:schemeClr val="lt2">
            <a:lumMod val="100000"/>
            <a:alpha val="90000"/>
          </a:scheme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Scrum Master</a:t>
          </a:r>
          <a:endParaRPr lang="zh-CN" altLang="en-US" sz="400" kern="1200" dirty="0">
            <a:solidFill>
              <a:schemeClr val="accent6">
                <a:lumMod val="100000"/>
              </a:schemeClr>
            </a:solidFill>
            <a:latin typeface="+mn-lt"/>
            <a:ea typeface="+mn-ea"/>
            <a:cs typeface="+mn-ea"/>
            <a:sym typeface="+mn-lt"/>
          </a:endParaRPr>
        </a:p>
      </dsp:txBody>
      <dsp:txXfrm>
        <a:off x="636093" y="184210"/>
        <a:ext cx="305619" cy="203746"/>
      </dsp:txXfrm>
    </dsp:sp>
    <dsp:sp modelId="{83CA8E91-25E4-4D31-B222-E750F06D337D}">
      <dsp:nvSpPr>
        <dsp:cNvPr id="0" name=""/>
        <dsp:cNvSpPr/>
      </dsp:nvSpPr>
      <dsp:spPr>
        <a:xfrm>
          <a:off x="972274" y="184210"/>
          <a:ext cx="509365" cy="203746"/>
        </a:xfrm>
        <a:prstGeom prst="chevron">
          <a:avLst/>
        </a:prstGeom>
        <a:solidFill>
          <a:schemeClr val="lt2">
            <a:lumMod val="100000"/>
            <a:alpha val="90000"/>
          </a:scheme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Frontend UI</a:t>
          </a:r>
          <a:endParaRPr lang="zh-CN" altLang="en-US" sz="400" kern="1200" dirty="0">
            <a:solidFill>
              <a:schemeClr val="accent6">
                <a:lumMod val="100000"/>
              </a:schemeClr>
            </a:solidFill>
            <a:latin typeface="+mn-lt"/>
            <a:ea typeface="+mn-ea"/>
            <a:cs typeface="+mn-ea"/>
            <a:sym typeface="+mn-lt"/>
          </a:endParaRPr>
        </a:p>
      </dsp:txBody>
      <dsp:txXfrm>
        <a:off x="1074147" y="184210"/>
        <a:ext cx="305619" cy="203746"/>
      </dsp:txXfrm>
    </dsp:sp>
    <dsp:sp modelId="{6CADDFAC-B9FE-4330-8A70-E362CD26B3ED}">
      <dsp:nvSpPr>
        <dsp:cNvPr id="0" name=""/>
        <dsp:cNvSpPr/>
      </dsp:nvSpPr>
      <dsp:spPr>
        <a:xfrm>
          <a:off x="1410328" y="184210"/>
          <a:ext cx="509365" cy="203746"/>
        </a:xfrm>
        <a:prstGeom prst="chevron">
          <a:avLst/>
        </a:prstGeom>
        <a:solidFill>
          <a:schemeClr val="lt2">
            <a:lumMod val="100000"/>
            <a:alpha val="90000"/>
          </a:scheme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Development</a:t>
          </a:r>
          <a:endParaRPr lang="zh-CN" altLang="en-US" sz="400" kern="1200" dirty="0">
            <a:solidFill>
              <a:schemeClr val="accent6">
                <a:lumMod val="100000"/>
              </a:schemeClr>
            </a:solidFill>
            <a:latin typeface="+mn-lt"/>
            <a:ea typeface="+mn-ea"/>
            <a:cs typeface="+mn-ea"/>
            <a:sym typeface="+mn-lt"/>
          </a:endParaRPr>
        </a:p>
      </dsp:txBody>
      <dsp:txXfrm>
        <a:off x="1512201" y="184210"/>
        <a:ext cx="305619" cy="203746"/>
      </dsp:txXfrm>
    </dsp:sp>
    <dsp:sp modelId="{61322F77-A114-41A5-9C05-D13253BB9AC7}">
      <dsp:nvSpPr>
        <dsp:cNvPr id="0" name=""/>
        <dsp:cNvSpPr/>
      </dsp:nvSpPr>
      <dsp:spPr>
        <a:xfrm>
          <a:off x="1848382" y="184210"/>
          <a:ext cx="509365" cy="203746"/>
        </a:xfrm>
        <a:prstGeom prst="chevron">
          <a:avLst/>
        </a:prstGeom>
        <a:solidFill>
          <a:schemeClr val="lt2">
            <a:lumMod val="100000"/>
            <a:alpha val="90000"/>
          </a:scheme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Testing</a:t>
          </a:r>
          <a:endParaRPr lang="zh-CN" altLang="en-US" sz="400" kern="1200" dirty="0">
            <a:solidFill>
              <a:schemeClr val="accent6">
                <a:lumMod val="100000"/>
              </a:schemeClr>
            </a:solidFill>
            <a:latin typeface="+mn-lt"/>
            <a:ea typeface="+mn-ea"/>
            <a:cs typeface="+mn-ea"/>
            <a:sym typeface="+mn-lt"/>
          </a:endParaRPr>
        </a:p>
      </dsp:txBody>
      <dsp:txXfrm>
        <a:off x="1950255" y="184210"/>
        <a:ext cx="305619" cy="203746"/>
      </dsp:txXfrm>
    </dsp:sp>
    <dsp:sp modelId="{D164C9FE-0FA5-40CB-A419-25D8CCCCC12B}">
      <dsp:nvSpPr>
        <dsp:cNvPr id="0" name=""/>
        <dsp:cNvSpPr/>
      </dsp:nvSpPr>
      <dsp:spPr>
        <a:xfrm>
          <a:off x="307" y="443189"/>
          <a:ext cx="613693" cy="245477"/>
        </a:xfrm>
        <a:prstGeom prst="chevron">
          <a:avLst/>
        </a:prstGeom>
        <a:solidFill>
          <a:srgbClr val="268A62"/>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ysClr val="window" lastClr="FFFFFF"/>
              </a:solidFill>
              <a:latin typeface="+mn-lt"/>
              <a:ea typeface="+mn-ea"/>
              <a:cs typeface="+mn-ea"/>
              <a:sym typeface="+mn-lt"/>
            </a:rPr>
            <a:t>Cluster 2 </a:t>
          </a:r>
          <a:endParaRPr lang="zh-CN" altLang="en-US" sz="400" kern="1200" dirty="0">
            <a:solidFill>
              <a:sysClr val="window" lastClr="FFFFFF"/>
            </a:solidFill>
            <a:latin typeface="+mn-lt"/>
            <a:ea typeface="+mn-ea"/>
            <a:cs typeface="+mn-ea"/>
            <a:sym typeface="+mn-lt"/>
          </a:endParaRPr>
        </a:p>
      </dsp:txBody>
      <dsp:txXfrm>
        <a:off x="123046" y="443189"/>
        <a:ext cx="368216" cy="245477"/>
      </dsp:txXfrm>
    </dsp:sp>
    <dsp:sp modelId="{55A90E0D-B8FB-4D97-8708-55EFDF47F7EC}">
      <dsp:nvSpPr>
        <dsp:cNvPr id="0" name=""/>
        <dsp:cNvSpPr/>
      </dsp:nvSpPr>
      <dsp:spPr>
        <a:xfrm>
          <a:off x="534220" y="464054"/>
          <a:ext cx="509365" cy="203746"/>
        </a:xfrm>
        <a:prstGeom prst="chevron">
          <a:avLst/>
        </a:prstGeom>
        <a:solidFill>
          <a:srgbClr val="92D050">
            <a:alpha val="90000"/>
          </a:srgb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Scrum Master</a:t>
          </a:r>
          <a:endParaRPr lang="zh-CN" altLang="en-US" sz="400" kern="1200" dirty="0">
            <a:solidFill>
              <a:schemeClr val="accent6">
                <a:lumMod val="100000"/>
              </a:schemeClr>
            </a:solidFill>
            <a:latin typeface="+mn-lt"/>
            <a:ea typeface="+mn-ea"/>
            <a:cs typeface="+mn-ea"/>
            <a:sym typeface="+mn-lt"/>
          </a:endParaRPr>
        </a:p>
      </dsp:txBody>
      <dsp:txXfrm>
        <a:off x="636093" y="464054"/>
        <a:ext cx="305619" cy="203746"/>
      </dsp:txXfrm>
    </dsp:sp>
    <dsp:sp modelId="{7E356615-0FA1-43C6-9113-896994D313FF}">
      <dsp:nvSpPr>
        <dsp:cNvPr id="0" name=""/>
        <dsp:cNvSpPr/>
      </dsp:nvSpPr>
      <dsp:spPr>
        <a:xfrm>
          <a:off x="972274" y="464054"/>
          <a:ext cx="509365" cy="203746"/>
        </a:xfrm>
        <a:prstGeom prst="chevron">
          <a:avLst/>
        </a:prstGeom>
        <a:solidFill>
          <a:srgbClr val="92D050">
            <a:alpha val="90000"/>
          </a:srgb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Frontend UI</a:t>
          </a:r>
          <a:endParaRPr lang="zh-CN" altLang="en-US" sz="400" kern="1200" dirty="0">
            <a:solidFill>
              <a:schemeClr val="accent6">
                <a:lumMod val="100000"/>
              </a:schemeClr>
            </a:solidFill>
            <a:latin typeface="+mn-lt"/>
            <a:ea typeface="+mn-ea"/>
            <a:cs typeface="+mn-ea"/>
            <a:sym typeface="+mn-lt"/>
          </a:endParaRPr>
        </a:p>
      </dsp:txBody>
      <dsp:txXfrm>
        <a:off x="1074147" y="464054"/>
        <a:ext cx="305619" cy="203746"/>
      </dsp:txXfrm>
    </dsp:sp>
    <dsp:sp modelId="{46FE0421-67E7-4AF3-A2F4-587D42CD0896}">
      <dsp:nvSpPr>
        <dsp:cNvPr id="0" name=""/>
        <dsp:cNvSpPr/>
      </dsp:nvSpPr>
      <dsp:spPr>
        <a:xfrm>
          <a:off x="1410328" y="464054"/>
          <a:ext cx="509365" cy="203746"/>
        </a:xfrm>
        <a:prstGeom prst="chevron">
          <a:avLst/>
        </a:prstGeom>
        <a:solidFill>
          <a:srgbClr val="92D050">
            <a:alpha val="90000"/>
          </a:srgb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Development</a:t>
          </a:r>
          <a:endParaRPr lang="zh-CN" altLang="en-US" sz="400" kern="1200" dirty="0">
            <a:solidFill>
              <a:schemeClr val="accent6">
                <a:lumMod val="100000"/>
              </a:schemeClr>
            </a:solidFill>
            <a:latin typeface="+mn-lt"/>
            <a:ea typeface="+mn-ea"/>
            <a:cs typeface="+mn-ea"/>
            <a:sym typeface="+mn-lt"/>
          </a:endParaRPr>
        </a:p>
      </dsp:txBody>
      <dsp:txXfrm>
        <a:off x="1512201" y="464054"/>
        <a:ext cx="305619" cy="203746"/>
      </dsp:txXfrm>
    </dsp:sp>
    <dsp:sp modelId="{4ADD46B1-ACEB-46F4-90B1-D47824E463DE}">
      <dsp:nvSpPr>
        <dsp:cNvPr id="0" name=""/>
        <dsp:cNvSpPr/>
      </dsp:nvSpPr>
      <dsp:spPr>
        <a:xfrm>
          <a:off x="1848382" y="464054"/>
          <a:ext cx="509365" cy="203746"/>
        </a:xfrm>
        <a:prstGeom prst="chevron">
          <a:avLst/>
        </a:prstGeom>
        <a:solidFill>
          <a:srgbClr val="92D050">
            <a:alpha val="90000"/>
          </a:srgb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Testing</a:t>
          </a:r>
          <a:endParaRPr lang="zh-CN" altLang="en-US" sz="400" kern="1200" dirty="0">
            <a:solidFill>
              <a:schemeClr val="accent6">
                <a:lumMod val="100000"/>
              </a:schemeClr>
            </a:solidFill>
            <a:latin typeface="+mn-lt"/>
            <a:ea typeface="+mn-ea"/>
            <a:cs typeface="+mn-ea"/>
            <a:sym typeface="+mn-lt"/>
          </a:endParaRPr>
        </a:p>
      </dsp:txBody>
      <dsp:txXfrm>
        <a:off x="1950255" y="464054"/>
        <a:ext cx="305619" cy="203746"/>
      </dsp:txXfrm>
    </dsp:sp>
    <dsp:sp modelId="{089CB644-271F-4E07-950A-5B7C4373D1CC}">
      <dsp:nvSpPr>
        <dsp:cNvPr id="0" name=""/>
        <dsp:cNvSpPr/>
      </dsp:nvSpPr>
      <dsp:spPr>
        <a:xfrm>
          <a:off x="307" y="723033"/>
          <a:ext cx="613693" cy="245477"/>
        </a:xfrm>
        <a:prstGeom prst="chevron">
          <a:avLst/>
        </a:prstGeom>
        <a:solidFill>
          <a:schemeClr val="accent1">
            <a:lumMod val="100000"/>
          </a:scheme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ysClr val="window" lastClr="FFFFFF"/>
              </a:solidFill>
              <a:latin typeface="+mn-lt"/>
              <a:ea typeface="+mn-ea"/>
              <a:cs typeface="+mn-ea"/>
              <a:sym typeface="+mn-lt"/>
            </a:rPr>
            <a:t>Cluster N</a:t>
          </a:r>
          <a:endParaRPr lang="zh-CN" altLang="en-US" sz="400" kern="1200" dirty="0">
            <a:solidFill>
              <a:sysClr val="window" lastClr="FFFFFF"/>
            </a:solidFill>
            <a:latin typeface="+mn-lt"/>
            <a:ea typeface="+mn-ea"/>
            <a:cs typeface="+mn-ea"/>
            <a:sym typeface="+mn-lt"/>
          </a:endParaRPr>
        </a:p>
      </dsp:txBody>
      <dsp:txXfrm>
        <a:off x="123046" y="723033"/>
        <a:ext cx="368216" cy="245477"/>
      </dsp:txXfrm>
    </dsp:sp>
    <dsp:sp modelId="{C886DE3F-6BD4-4314-98E9-29824DE4B137}">
      <dsp:nvSpPr>
        <dsp:cNvPr id="0" name=""/>
        <dsp:cNvSpPr/>
      </dsp:nvSpPr>
      <dsp:spPr>
        <a:xfrm>
          <a:off x="534220" y="743898"/>
          <a:ext cx="509365" cy="203746"/>
        </a:xfrm>
        <a:prstGeom prst="chevron">
          <a:avLst/>
        </a:prstGeom>
        <a:solidFill>
          <a:schemeClr val="lt2">
            <a:lumMod val="100000"/>
            <a:alpha val="90000"/>
          </a:scheme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a:solidFill>
                <a:schemeClr val="accent6">
                  <a:lumMod val="100000"/>
                </a:schemeClr>
              </a:solidFill>
              <a:latin typeface="+mn-lt"/>
              <a:ea typeface="+mn-ea"/>
              <a:cs typeface="+mn-ea"/>
              <a:sym typeface="+mn-lt"/>
            </a:rPr>
            <a:t>Scrum Master</a:t>
          </a:r>
          <a:endParaRPr lang="zh-CN" altLang="en-US" sz="400" kern="1200" dirty="0">
            <a:solidFill>
              <a:schemeClr val="accent6">
                <a:lumMod val="100000"/>
              </a:schemeClr>
            </a:solidFill>
            <a:latin typeface="+mn-lt"/>
            <a:ea typeface="+mn-ea"/>
            <a:cs typeface="+mn-ea"/>
            <a:sym typeface="+mn-lt"/>
          </a:endParaRPr>
        </a:p>
      </dsp:txBody>
      <dsp:txXfrm>
        <a:off x="636093" y="743898"/>
        <a:ext cx="305619" cy="203746"/>
      </dsp:txXfrm>
    </dsp:sp>
    <dsp:sp modelId="{6B891E21-43B0-477D-BC67-B04D88E0A050}">
      <dsp:nvSpPr>
        <dsp:cNvPr id="0" name=""/>
        <dsp:cNvSpPr/>
      </dsp:nvSpPr>
      <dsp:spPr>
        <a:xfrm>
          <a:off x="972274" y="743898"/>
          <a:ext cx="509365" cy="203746"/>
        </a:xfrm>
        <a:prstGeom prst="chevron">
          <a:avLst/>
        </a:prstGeom>
        <a:solidFill>
          <a:schemeClr val="lt2">
            <a:lumMod val="100000"/>
            <a:alpha val="90000"/>
          </a:scheme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Frontend UI</a:t>
          </a:r>
          <a:endParaRPr lang="zh-CN" altLang="en-US" sz="400" kern="1200" dirty="0">
            <a:solidFill>
              <a:schemeClr val="accent6">
                <a:lumMod val="100000"/>
              </a:schemeClr>
            </a:solidFill>
            <a:latin typeface="+mn-lt"/>
            <a:ea typeface="+mn-ea"/>
            <a:cs typeface="+mn-ea"/>
            <a:sym typeface="+mn-lt"/>
          </a:endParaRPr>
        </a:p>
      </dsp:txBody>
      <dsp:txXfrm>
        <a:off x="1074147" y="743898"/>
        <a:ext cx="305619" cy="203746"/>
      </dsp:txXfrm>
    </dsp:sp>
    <dsp:sp modelId="{09420E4D-77BE-4B74-83B5-3A4EE4D0BA22}">
      <dsp:nvSpPr>
        <dsp:cNvPr id="0" name=""/>
        <dsp:cNvSpPr/>
      </dsp:nvSpPr>
      <dsp:spPr>
        <a:xfrm>
          <a:off x="1410328" y="743898"/>
          <a:ext cx="509365" cy="203746"/>
        </a:xfrm>
        <a:prstGeom prst="chevron">
          <a:avLst/>
        </a:prstGeom>
        <a:solidFill>
          <a:schemeClr val="lt2">
            <a:lumMod val="100000"/>
            <a:alpha val="90000"/>
          </a:scheme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Development</a:t>
          </a:r>
          <a:endParaRPr lang="zh-CN" altLang="en-US" sz="400" kern="1200" dirty="0">
            <a:solidFill>
              <a:schemeClr val="accent6">
                <a:lumMod val="100000"/>
              </a:schemeClr>
            </a:solidFill>
            <a:latin typeface="+mn-lt"/>
            <a:ea typeface="+mn-ea"/>
            <a:cs typeface="+mn-ea"/>
            <a:sym typeface="+mn-lt"/>
          </a:endParaRPr>
        </a:p>
      </dsp:txBody>
      <dsp:txXfrm>
        <a:off x="1512201" y="743898"/>
        <a:ext cx="305619" cy="203746"/>
      </dsp:txXfrm>
    </dsp:sp>
    <dsp:sp modelId="{F0758C56-630E-46FB-9E32-636BA7B86292}">
      <dsp:nvSpPr>
        <dsp:cNvPr id="0" name=""/>
        <dsp:cNvSpPr/>
      </dsp:nvSpPr>
      <dsp:spPr>
        <a:xfrm>
          <a:off x="1848382" y="743898"/>
          <a:ext cx="509365" cy="203746"/>
        </a:xfrm>
        <a:prstGeom prst="chevron">
          <a:avLst/>
        </a:prstGeom>
        <a:solidFill>
          <a:schemeClr val="lt2">
            <a:lumMod val="100000"/>
            <a:alpha val="90000"/>
          </a:schemeClr>
        </a:solidFill>
        <a:ln w="19050" cap="rnd" cmpd="sng" algn="ctr">
          <a:solidFill>
            <a:schemeClr val="lt2">
              <a:lumMod val="10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2540" rIns="0" bIns="2540" numCol="1" spcCol="1270" anchor="ctr" anchorCtr="0">
          <a:noAutofit/>
        </a:bodyPr>
        <a:lstStyle/>
        <a:p>
          <a:pPr marL="0" lvl="0" indent="0" algn="ctr" defTabSz="177800">
            <a:lnSpc>
              <a:spcPct val="120000"/>
            </a:lnSpc>
            <a:spcBef>
              <a:spcPct val="0"/>
            </a:spcBef>
            <a:spcAft>
              <a:spcPts val="0"/>
            </a:spcAft>
            <a:buNone/>
          </a:pPr>
          <a:r>
            <a:rPr lang="en-US" altLang="zh-CN" sz="400" kern="1200" dirty="0">
              <a:solidFill>
                <a:schemeClr val="accent6">
                  <a:lumMod val="100000"/>
                </a:schemeClr>
              </a:solidFill>
              <a:latin typeface="+mn-lt"/>
              <a:ea typeface="+mn-ea"/>
              <a:cs typeface="+mn-ea"/>
              <a:sym typeface="+mn-lt"/>
            </a:rPr>
            <a:t>Testing</a:t>
          </a:r>
          <a:endParaRPr lang="zh-CN" altLang="en-US" sz="400" kern="1200" dirty="0">
            <a:solidFill>
              <a:schemeClr val="accent6">
                <a:lumMod val="100000"/>
              </a:schemeClr>
            </a:solidFill>
            <a:latin typeface="+mn-lt"/>
            <a:ea typeface="+mn-ea"/>
            <a:cs typeface="+mn-ea"/>
            <a:sym typeface="+mn-lt"/>
          </a:endParaRPr>
        </a:p>
      </dsp:txBody>
      <dsp:txXfrm>
        <a:off x="1950255" y="743898"/>
        <a:ext cx="305619" cy="20374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1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5.svg"/><Relationship Id="rId7" Type="http://schemas.openxmlformats.org/officeDocument/2006/relationships/image" Target="../media/image13.png"/><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3.svg"/><Relationship Id="rId3" Type="http://schemas.openxmlformats.org/officeDocument/2006/relationships/image" Target="../media/image11.png"/><Relationship Id="rId2" Type="http://schemas.openxmlformats.org/officeDocument/2006/relationships/image" Target="../media/image2.svg"/><Relationship Id="rId13" Type="http://schemas.openxmlformats.org/officeDocument/2006/relationships/slideLayout" Target="../slideLayouts/slideLayout2.xml"/><Relationship Id="rId12" Type="http://schemas.openxmlformats.org/officeDocument/2006/relationships/image" Target="../media/image7.svg"/><Relationship Id="rId11" Type="http://schemas.openxmlformats.org/officeDocument/2006/relationships/image" Target="../media/image15.png"/><Relationship Id="rId10" Type="http://schemas.openxmlformats.org/officeDocument/2006/relationships/image" Target="../media/image6.sv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占位符 11"/>
          <p:cNvSpPr txBox="1"/>
          <p:nvPr/>
        </p:nvSpPr>
        <p:spPr>
          <a:xfrm>
            <a:off x="437515" y="980440"/>
            <a:ext cx="6944360" cy="922020"/>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24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ct val="0"/>
              </a:spcBef>
              <a:buNone/>
            </a:pPr>
            <a:r>
              <a:rPr lang="en-US" b="1" dirty="0">
                <a:ln w="3175" cmpd="sng">
                  <a:noFill/>
                </a:ln>
                <a:solidFill>
                  <a:schemeClr val="bg1">
                    <a:lumMod val="50000"/>
                  </a:schemeClr>
                </a:solidFill>
                <a:effectLst>
                  <a:glow rad="38100">
                    <a:schemeClr val="bg1">
                      <a:lumMod val="65000"/>
                      <a:lumOff val="35000"/>
                      <a:alpha val="40000"/>
                    </a:schemeClr>
                  </a:glow>
                </a:effectLst>
                <a:latin typeface="+mn-lt"/>
                <a:cs typeface="+mn-ea"/>
              </a:rPr>
              <a:t>SOLUTION APPROACH</a:t>
            </a:r>
            <a:endParaRPr lang="en-US" sz="800" dirty="0">
              <a:cs typeface="+mn-ea"/>
            </a:endParaRPr>
          </a:p>
          <a:p>
            <a:pPr>
              <a:buFont typeface="Arial" panose="020B0604020202020204" pitchFamily="34" charset="0"/>
              <a:buChar char="•"/>
            </a:pPr>
            <a:endParaRPr lang="en-US" sz="800" dirty="0">
              <a:cs typeface="+mn-ea"/>
            </a:endParaRPr>
          </a:p>
          <a:p>
            <a:pPr>
              <a:buFont typeface="Arial" panose="020B0604020202020204" pitchFamily="34" charset="0"/>
              <a:buChar char="•"/>
            </a:pPr>
            <a:endParaRPr lang="en-US" altLang="zh-CN" sz="800" dirty="0">
              <a:cs typeface="+mn-ea"/>
              <a:sym typeface="+mn-lt"/>
            </a:endParaRPr>
          </a:p>
          <a:p>
            <a:pPr>
              <a:buFont typeface="Arial" panose="020B0604020202020204" pitchFamily="34" charset="0"/>
              <a:buChar char="•"/>
            </a:pPr>
            <a:endParaRPr lang="en-US" sz="800" dirty="0">
              <a:cs typeface="+mn-ea"/>
            </a:endParaRPr>
          </a:p>
          <a:p>
            <a:pPr>
              <a:buFont typeface="Arial" panose="020B0604020202020204" pitchFamily="34" charset="0"/>
              <a:buChar char="•"/>
            </a:pPr>
            <a:endParaRPr lang="en-US" sz="1050" dirty="0">
              <a:cs typeface="+mn-ea"/>
              <a:sym typeface="+mn-lt"/>
            </a:endParaRPr>
          </a:p>
          <a:p>
            <a:pPr marL="0" indent="0">
              <a:buFont typeface="Arial" panose="020B0604020202020204" pitchFamily="34" charset="0"/>
              <a:buNone/>
            </a:pPr>
            <a:endParaRPr lang="en-US" altLang="zh-CN" dirty="0">
              <a:latin typeface="+mn-lt"/>
              <a:cs typeface="+mn-ea"/>
              <a:sym typeface="+mn-lt"/>
            </a:endParaRPr>
          </a:p>
        </p:txBody>
      </p:sp>
      <p:sp>
        <p:nvSpPr>
          <p:cNvPr id="4" name="文本占位符 11"/>
          <p:cNvSpPr txBox="1"/>
          <p:nvPr/>
        </p:nvSpPr>
        <p:spPr>
          <a:xfrm>
            <a:off x="7114540" y="4066540"/>
            <a:ext cx="3952240" cy="1755775"/>
          </a:xfrm>
          <a:prstGeom prst="rect">
            <a:avLst/>
          </a:prstGeom>
        </p:spPr>
        <p:txBody>
          <a:bodyPr>
            <a:normAutofit fontScale="90000" lnSpcReduction="10000"/>
          </a:bodyPr>
          <a:lst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24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ct val="0"/>
              </a:spcBef>
              <a:buNone/>
            </a:pPr>
            <a:endParaRPr lang="en-US" b="1" dirty="0">
              <a:ln w="3175" cmpd="sng">
                <a:noFill/>
              </a:ln>
              <a:solidFill>
                <a:schemeClr val="bg1">
                  <a:lumMod val="50000"/>
                </a:schemeClr>
              </a:solidFill>
              <a:effectLst>
                <a:glow rad="38100">
                  <a:schemeClr val="bg1">
                    <a:lumMod val="65000"/>
                    <a:lumOff val="35000"/>
                    <a:alpha val="40000"/>
                  </a:schemeClr>
                </a:glow>
              </a:effectLst>
              <a:latin typeface="+mn-lt"/>
              <a:cs typeface="+mn-ea"/>
            </a:endParaRPr>
          </a:p>
          <a:p>
            <a:pPr marL="457200" lvl="2" indent="0" algn="just">
              <a:buSzTx/>
              <a:buFont typeface="Wingdings" panose="05000000000000000000" charset="0"/>
              <a:buNone/>
            </a:pPr>
            <a:r>
              <a:rPr lang="en-US" sz="1800" b="1" dirty="0">
                <a:solidFill>
                  <a:schemeClr val="bg1"/>
                </a:solidFill>
                <a:latin typeface="+mn-lt"/>
                <a:cs typeface="+mn-ea"/>
              </a:rPr>
              <a:t>Business Context</a:t>
            </a:r>
            <a:endParaRPr lang="en-US" sz="1800" b="1" dirty="0">
              <a:solidFill>
                <a:schemeClr val="bg1"/>
              </a:solidFill>
              <a:latin typeface="+mn-lt"/>
              <a:cs typeface="+mn-ea"/>
            </a:endParaRPr>
          </a:p>
          <a:p>
            <a:pPr marL="457200" lvl="2" indent="0" algn="just">
              <a:buNone/>
            </a:pPr>
            <a:r>
              <a:rPr lang="en-US" sz="1800" b="1" dirty="0">
                <a:solidFill>
                  <a:schemeClr val="bg1"/>
                </a:solidFill>
                <a:latin typeface="+mn-lt"/>
                <a:cs typeface="+mn-ea"/>
              </a:rPr>
              <a:t>Technical Approach</a:t>
            </a:r>
            <a:endParaRPr lang="en-US" sz="1800" b="1" dirty="0">
              <a:solidFill>
                <a:srgbClr val="FF0000"/>
              </a:solidFill>
              <a:latin typeface="+mn-lt"/>
              <a:cs typeface="+mn-ea"/>
            </a:endParaRPr>
          </a:p>
          <a:p>
            <a:pPr marL="457200" lvl="1" indent="0" algn="just">
              <a:buFont typeface="Wingdings" panose="05000000000000000000" pitchFamily="2" charset="2"/>
              <a:buNone/>
            </a:pPr>
            <a:endParaRPr lang="en-US" sz="1800" b="1" dirty="0">
              <a:solidFill>
                <a:srgbClr val="FF0000"/>
              </a:solidFill>
              <a:latin typeface="+mn-lt"/>
              <a:cs typeface="+mn-ea"/>
              <a:sym typeface="+mn-lt"/>
            </a:endParaRPr>
          </a:p>
          <a:p>
            <a:pPr lvl="1" algn="just"/>
            <a:endParaRPr lang="en-US" sz="1600" dirty="0">
              <a:latin typeface="+mn-lt"/>
              <a:cs typeface="+mn-ea"/>
              <a:sym typeface="+mn-lt"/>
            </a:endParaRPr>
          </a:p>
          <a:p>
            <a:pPr>
              <a:buFont typeface="Arial" panose="020B0604020202020204" pitchFamily="34" charset="0"/>
              <a:buChar char="•"/>
            </a:pPr>
            <a:endParaRPr lang="en-US" sz="800" dirty="0">
              <a:cs typeface="+mn-ea"/>
            </a:endParaRPr>
          </a:p>
          <a:p>
            <a:pPr>
              <a:buFont typeface="Arial" panose="020B0604020202020204" pitchFamily="34" charset="0"/>
              <a:buChar char="•"/>
            </a:pPr>
            <a:endParaRPr lang="en-US" sz="800" dirty="0">
              <a:cs typeface="+mn-ea"/>
            </a:endParaRPr>
          </a:p>
          <a:p>
            <a:pPr>
              <a:buFont typeface="Arial" panose="020B0604020202020204" pitchFamily="34" charset="0"/>
              <a:buChar char="•"/>
            </a:pPr>
            <a:endParaRPr lang="en-US" altLang="zh-CN" sz="800" dirty="0">
              <a:cs typeface="+mn-ea"/>
              <a:sym typeface="+mn-lt"/>
            </a:endParaRPr>
          </a:p>
          <a:p>
            <a:pPr>
              <a:buFont typeface="Arial" panose="020B0604020202020204" pitchFamily="34" charset="0"/>
              <a:buChar char="•"/>
            </a:pPr>
            <a:endParaRPr lang="en-US" sz="800" dirty="0">
              <a:cs typeface="+mn-ea"/>
            </a:endParaRPr>
          </a:p>
          <a:p>
            <a:pPr>
              <a:buFont typeface="Arial" panose="020B0604020202020204" pitchFamily="34" charset="0"/>
              <a:buChar char="•"/>
            </a:pPr>
            <a:endParaRPr lang="en-US" sz="1050" dirty="0">
              <a:cs typeface="+mn-ea"/>
              <a:sym typeface="+mn-lt"/>
            </a:endParaRPr>
          </a:p>
          <a:p>
            <a:pPr>
              <a:buFont typeface="Arial" panose="020B0604020202020204" pitchFamily="34" charset="0"/>
              <a:buChar char="•"/>
            </a:pPr>
            <a:endParaRPr lang="en-US" altLang="zh-CN" dirty="0">
              <a:latin typeface="+mn-lt"/>
              <a:cs typeface="+mn-ea"/>
              <a:sym typeface="+mn-lt"/>
            </a:endParaRPr>
          </a:p>
        </p:txBody>
      </p:sp>
      <p:sp>
        <p:nvSpPr>
          <p:cNvPr id="5" name="Notched Right Arrow 4"/>
          <p:cNvSpPr/>
          <p:nvPr/>
        </p:nvSpPr>
        <p:spPr>
          <a:xfrm>
            <a:off x="7425690" y="4644390"/>
            <a:ext cx="138430" cy="95885"/>
          </a:xfrm>
          <a:prstGeom prst="notchedRightArrow">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Notched Right Arrow 5"/>
          <p:cNvSpPr/>
          <p:nvPr/>
        </p:nvSpPr>
        <p:spPr>
          <a:xfrm>
            <a:off x="7425690" y="4984750"/>
            <a:ext cx="138430" cy="95885"/>
          </a:xfrm>
          <a:prstGeom prst="notchedRightArrow">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dirty="0">
                <a:latin typeface="+mn-lt"/>
                <a:ea typeface="+mn-ea"/>
                <a:cs typeface="+mn-ea"/>
              </a:rPr>
              <a:t>Our Documentation: At Each Phase</a:t>
            </a:r>
            <a:endParaRPr lang="en-US" dirty="0">
              <a:latin typeface="+mn-lt"/>
              <a:ea typeface="+mn-ea"/>
              <a:cs typeface="+mn-ea"/>
            </a:endParaRPr>
          </a:p>
        </p:txBody>
      </p:sp>
      <p:grpSp>
        <p:nvGrpSpPr>
          <p:cNvPr id="31" name="Group 30"/>
          <p:cNvGrpSpPr/>
          <p:nvPr/>
        </p:nvGrpSpPr>
        <p:grpSpPr>
          <a:xfrm>
            <a:off x="153071" y="1004077"/>
            <a:ext cx="11921222" cy="5066708"/>
            <a:chOff x="295946" y="1338722"/>
            <a:chExt cx="11921222" cy="5066708"/>
          </a:xfrm>
        </p:grpSpPr>
        <p:sp>
          <p:nvSpPr>
            <p:cNvPr id="5" name="Freeform 9"/>
            <p:cNvSpPr/>
            <p:nvPr/>
          </p:nvSpPr>
          <p:spPr bwMode="auto">
            <a:xfrm>
              <a:off x="6010632" y="3537602"/>
              <a:ext cx="1642316" cy="1664082"/>
            </a:xfrm>
            <a:custGeom>
              <a:avLst/>
              <a:gdLst>
                <a:gd name="T0" fmla="*/ 2398 w 2398"/>
                <a:gd name="T1" fmla="*/ 0 h 2774"/>
                <a:gd name="T2" fmla="*/ 1249 w 2398"/>
                <a:gd name="T3" fmla="*/ 2774 h 2774"/>
                <a:gd name="T4" fmla="*/ 0 w 2398"/>
                <a:gd name="T5" fmla="*/ 1526 h 2774"/>
                <a:gd name="T6" fmla="*/ 632 w 2398"/>
                <a:gd name="T7" fmla="*/ 0 h 2774"/>
                <a:gd name="T8" fmla="*/ 2398 w 2398"/>
                <a:gd name="T9" fmla="*/ 0 h 2774"/>
              </a:gdLst>
              <a:ahLst/>
              <a:cxnLst>
                <a:cxn ang="0">
                  <a:pos x="T0" y="T1"/>
                </a:cxn>
                <a:cxn ang="0">
                  <a:pos x="T2" y="T3"/>
                </a:cxn>
                <a:cxn ang="0">
                  <a:pos x="T4" y="T5"/>
                </a:cxn>
                <a:cxn ang="0">
                  <a:pos x="T6" y="T7"/>
                </a:cxn>
                <a:cxn ang="0">
                  <a:pos x="T8" y="T9"/>
                </a:cxn>
              </a:cxnLst>
              <a:rect l="0" t="0" r="r" b="b"/>
              <a:pathLst>
                <a:path w="2398" h="2774">
                  <a:moveTo>
                    <a:pt x="2398" y="0"/>
                  </a:moveTo>
                  <a:cubicBezTo>
                    <a:pt x="2398" y="1040"/>
                    <a:pt x="1985" y="2038"/>
                    <a:pt x="1249" y="2774"/>
                  </a:cubicBezTo>
                  <a:lnTo>
                    <a:pt x="0" y="1526"/>
                  </a:lnTo>
                  <a:cubicBezTo>
                    <a:pt x="405" y="1121"/>
                    <a:pt x="632" y="572"/>
                    <a:pt x="632" y="0"/>
                  </a:cubicBezTo>
                  <a:lnTo>
                    <a:pt x="2398" y="0"/>
                  </a:lnTo>
                  <a:close/>
                </a:path>
              </a:pathLst>
            </a:custGeom>
            <a:solidFill>
              <a:srgbClr val="A2B969"/>
            </a:solidFill>
            <a:ln w="0">
              <a:noFill/>
              <a:prstDash val="solid"/>
              <a:round/>
            </a:ln>
          </p:spPr>
          <p:txBody>
            <a:bodyPr vert="horz" wrap="square" lIns="68580" tIns="34290" rIns="68580" bIns="205740" numCol="1" anchor="ctr" anchorCtr="0" compatLnSpc="1"/>
            <a:p>
              <a:pPr marL="0" marR="0" lvl="0" indent="0" algn="ctr" defTabSz="914400" rtl="0" eaLnBrk="1" fontAlgn="auto" latinLnBrk="0" hangingPunct="1">
                <a:lnSpc>
                  <a:spcPct val="100000"/>
                </a:lnSpc>
                <a:spcBef>
                  <a:spcPts val="0"/>
                </a:spcBef>
                <a:spcAft>
                  <a:spcPts val="0"/>
                </a:spcAft>
                <a:buClrTx/>
                <a:buSzTx/>
                <a:buFontTx/>
                <a:buNone/>
                <a:defRPr/>
              </a:pPr>
              <a:r>
                <a:rPr kumimoji="0" lang="en-US" sz="27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CODING</a:t>
              </a:r>
              <a:endParaRPr kumimoji="0" lang="en-US" sz="27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 name="Freeform 11"/>
            <p:cNvSpPr/>
            <p:nvPr/>
          </p:nvSpPr>
          <p:spPr bwMode="auto">
            <a:xfrm>
              <a:off x="4778801" y="4587252"/>
              <a:ext cx="1988311" cy="1486824"/>
            </a:xfrm>
            <a:custGeom>
              <a:avLst/>
              <a:gdLst>
                <a:gd name="T0" fmla="*/ 2774 w 2774"/>
                <a:gd name="T1" fmla="*/ 1249 h 2398"/>
                <a:gd name="T2" fmla="*/ 0 w 2774"/>
                <a:gd name="T3" fmla="*/ 2398 h 2398"/>
                <a:gd name="T4" fmla="*/ 0 w 2774"/>
                <a:gd name="T5" fmla="*/ 632 h 2398"/>
                <a:gd name="T6" fmla="*/ 1526 w 2774"/>
                <a:gd name="T7" fmla="*/ 0 h 2398"/>
                <a:gd name="T8" fmla="*/ 2774 w 2774"/>
                <a:gd name="T9" fmla="*/ 1249 h 2398"/>
              </a:gdLst>
              <a:ahLst/>
              <a:cxnLst>
                <a:cxn ang="0">
                  <a:pos x="T0" y="T1"/>
                </a:cxn>
                <a:cxn ang="0">
                  <a:pos x="T2" y="T3"/>
                </a:cxn>
                <a:cxn ang="0">
                  <a:pos x="T4" y="T5"/>
                </a:cxn>
                <a:cxn ang="0">
                  <a:pos x="T6" y="T7"/>
                </a:cxn>
                <a:cxn ang="0">
                  <a:pos x="T8" y="T9"/>
                </a:cxn>
              </a:cxnLst>
              <a:rect l="0" t="0" r="r" b="b"/>
              <a:pathLst>
                <a:path w="2774" h="2398">
                  <a:moveTo>
                    <a:pt x="2774" y="1249"/>
                  </a:moveTo>
                  <a:cubicBezTo>
                    <a:pt x="2038" y="1985"/>
                    <a:pt x="1040" y="2398"/>
                    <a:pt x="0" y="2398"/>
                  </a:cubicBezTo>
                  <a:lnTo>
                    <a:pt x="0" y="632"/>
                  </a:lnTo>
                  <a:cubicBezTo>
                    <a:pt x="572" y="632"/>
                    <a:pt x="1121" y="405"/>
                    <a:pt x="1526" y="0"/>
                  </a:cubicBezTo>
                  <a:lnTo>
                    <a:pt x="2774" y="1249"/>
                  </a:lnTo>
                  <a:close/>
                </a:path>
              </a:pathLst>
            </a:custGeom>
            <a:solidFill>
              <a:srgbClr val="4CC1EF"/>
            </a:solidFill>
            <a:ln w="0">
              <a:noFill/>
              <a:prstDash val="solid"/>
              <a:round/>
            </a:ln>
          </p:spPr>
          <p:txBody>
            <a:bodyPr vert="horz" wrap="square" lIns="68580" tIns="34290" rIns="274320" bIns="34290" numCol="1" anchor="ctr" anchorCtr="0" compatLnSpc="1"/>
            <a:p>
              <a:pPr marL="0" marR="0" lvl="0" indent="0" algn="ctr" defTabSz="914400" rtl="0" eaLnBrk="1" fontAlgn="auto" latinLnBrk="0" hangingPunct="1">
                <a:lnSpc>
                  <a:spcPct val="100000"/>
                </a:lnSpc>
                <a:spcBef>
                  <a:spcPts val="0"/>
                </a:spcBef>
                <a:spcAft>
                  <a:spcPts val="0"/>
                </a:spcAft>
                <a:buClrTx/>
                <a:buSzTx/>
                <a:buFontTx/>
                <a:buNone/>
                <a:defRPr/>
              </a:pPr>
              <a:r>
                <a:rPr kumimoji="0" lang="en-US" sz="27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DESIGN</a:t>
              </a:r>
              <a:endParaRPr kumimoji="0" lang="en-US" sz="27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 name="Freeform 13"/>
            <p:cNvSpPr/>
            <p:nvPr/>
          </p:nvSpPr>
          <p:spPr bwMode="auto">
            <a:xfrm>
              <a:off x="1581652" y="4633083"/>
              <a:ext cx="3100764" cy="1402798"/>
            </a:xfrm>
            <a:custGeom>
              <a:avLst/>
              <a:gdLst>
                <a:gd name="T0" fmla="*/ 2774 w 2774"/>
                <a:gd name="T1" fmla="*/ 2398 h 2398"/>
                <a:gd name="T2" fmla="*/ 0 w 2774"/>
                <a:gd name="T3" fmla="*/ 1249 h 2398"/>
                <a:gd name="T4" fmla="*/ 1248 w 2774"/>
                <a:gd name="T5" fmla="*/ 0 h 2398"/>
                <a:gd name="T6" fmla="*/ 2774 w 2774"/>
                <a:gd name="T7" fmla="*/ 632 h 2398"/>
                <a:gd name="T8" fmla="*/ 2774 w 2774"/>
                <a:gd name="T9" fmla="*/ 2398 h 2398"/>
              </a:gdLst>
              <a:ahLst/>
              <a:cxnLst>
                <a:cxn ang="0">
                  <a:pos x="T0" y="T1"/>
                </a:cxn>
                <a:cxn ang="0">
                  <a:pos x="T2" y="T3"/>
                </a:cxn>
                <a:cxn ang="0">
                  <a:pos x="T4" y="T5"/>
                </a:cxn>
                <a:cxn ang="0">
                  <a:pos x="T6" y="T7"/>
                </a:cxn>
                <a:cxn ang="0">
                  <a:pos x="T8" y="T9"/>
                </a:cxn>
              </a:cxnLst>
              <a:rect l="0" t="0" r="r" b="b"/>
              <a:pathLst>
                <a:path w="2774" h="2398">
                  <a:moveTo>
                    <a:pt x="2774" y="2398"/>
                  </a:moveTo>
                  <a:cubicBezTo>
                    <a:pt x="1734" y="2398"/>
                    <a:pt x="735" y="1985"/>
                    <a:pt x="0" y="1249"/>
                  </a:cubicBezTo>
                  <a:lnTo>
                    <a:pt x="1248" y="0"/>
                  </a:lnTo>
                  <a:cubicBezTo>
                    <a:pt x="1653" y="405"/>
                    <a:pt x="2202" y="632"/>
                    <a:pt x="2774" y="632"/>
                  </a:cubicBezTo>
                  <a:lnTo>
                    <a:pt x="2774" y="2398"/>
                  </a:lnTo>
                  <a:close/>
                </a:path>
              </a:pathLst>
            </a:custGeom>
            <a:solidFill>
              <a:srgbClr val="3A5C84"/>
            </a:solidFill>
            <a:ln w="0">
              <a:noFill/>
              <a:prstDash val="solid"/>
              <a:round/>
            </a:ln>
          </p:spPr>
          <p:txBody>
            <a:bodyPr vert="horz" wrap="square" lIns="205740" tIns="34290" rIns="68580" bIns="34290" numCol="1" anchor="ctr" anchorCtr="0" compatLnSpc="1"/>
            <a:p>
              <a:pPr marL="0" marR="0" lvl="0" indent="0" algn="ctr" defTabSz="914400" rtl="0" eaLnBrk="1" fontAlgn="auto" latinLnBrk="0" hangingPunct="1">
                <a:lnSpc>
                  <a:spcPct val="100000"/>
                </a:lnSpc>
                <a:spcBef>
                  <a:spcPts val="0"/>
                </a:spcBef>
                <a:spcAft>
                  <a:spcPts val="0"/>
                </a:spcAft>
                <a:buClrTx/>
                <a:buSzTx/>
                <a:buFontTx/>
                <a:buNone/>
                <a:defRPr/>
              </a:pPr>
              <a:r>
                <a:rPr lang="en-US" sz="2700" b="1" kern="0" dirty="0">
                  <a:solidFill>
                    <a:prstClr val="white"/>
                  </a:solidFill>
                  <a:effectLst>
                    <a:outerShdw blurRad="38100" dist="38100" dir="2700000" algn="tl">
                      <a:srgbClr val="000000">
                        <a:alpha val="43137"/>
                      </a:srgbClr>
                    </a:outerShdw>
                  </a:effectLst>
                  <a:latin typeface="Calibri" panose="020F0502020204030204"/>
                </a:rPr>
                <a:t>REQUIREMENT</a:t>
              </a:r>
              <a:endParaRPr kumimoji="0" lang="en-US" sz="27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8" name="Freeform 17"/>
            <p:cNvSpPr/>
            <p:nvPr/>
          </p:nvSpPr>
          <p:spPr bwMode="auto">
            <a:xfrm>
              <a:off x="6457020" y="2010940"/>
              <a:ext cx="1749362" cy="1420818"/>
            </a:xfrm>
            <a:custGeom>
              <a:avLst/>
              <a:gdLst>
                <a:gd name="T0" fmla="*/ 0 w 2398"/>
                <a:gd name="T1" fmla="*/ 2774 h 2774"/>
                <a:gd name="T2" fmla="*/ 1149 w 2398"/>
                <a:gd name="T3" fmla="*/ 0 h 2774"/>
                <a:gd name="T4" fmla="*/ 2398 w 2398"/>
                <a:gd name="T5" fmla="*/ 1248 h 2774"/>
                <a:gd name="T6" fmla="*/ 1766 w 2398"/>
                <a:gd name="T7" fmla="*/ 2774 h 2774"/>
                <a:gd name="T8" fmla="*/ 0 w 2398"/>
                <a:gd name="T9" fmla="*/ 2774 h 2774"/>
              </a:gdLst>
              <a:ahLst/>
              <a:cxnLst>
                <a:cxn ang="0">
                  <a:pos x="T0" y="T1"/>
                </a:cxn>
                <a:cxn ang="0">
                  <a:pos x="T2" y="T3"/>
                </a:cxn>
                <a:cxn ang="0">
                  <a:pos x="T4" y="T5"/>
                </a:cxn>
                <a:cxn ang="0">
                  <a:pos x="T6" y="T7"/>
                </a:cxn>
                <a:cxn ang="0">
                  <a:pos x="T8" y="T9"/>
                </a:cxn>
              </a:cxnLst>
              <a:rect l="0" t="0" r="r" b="b"/>
              <a:pathLst>
                <a:path w="2398" h="2774">
                  <a:moveTo>
                    <a:pt x="0" y="2774"/>
                  </a:moveTo>
                  <a:cubicBezTo>
                    <a:pt x="0" y="1734"/>
                    <a:pt x="413" y="735"/>
                    <a:pt x="1149" y="0"/>
                  </a:cubicBezTo>
                  <a:lnTo>
                    <a:pt x="2398" y="1248"/>
                  </a:lnTo>
                  <a:cubicBezTo>
                    <a:pt x="1993" y="1653"/>
                    <a:pt x="1766" y="2202"/>
                    <a:pt x="1766" y="2774"/>
                  </a:cubicBezTo>
                  <a:lnTo>
                    <a:pt x="0" y="2774"/>
                  </a:lnTo>
                  <a:close/>
                </a:path>
              </a:pathLst>
            </a:custGeom>
            <a:solidFill>
              <a:srgbClr val="FFCC4C"/>
            </a:solidFill>
            <a:ln w="0">
              <a:noFill/>
              <a:prstDash val="solid"/>
              <a:round/>
            </a:ln>
          </p:spPr>
          <p:txBody>
            <a:bodyPr vert="horz" wrap="square" lIns="68580" tIns="205740" rIns="68580" bIns="34290" numCol="1" anchor="ctr" anchorCtr="0" compatLnSpc="1"/>
            <a:p>
              <a:pPr marL="0" marR="0" lvl="0" indent="0" algn="ctr" defTabSz="914400" rtl="0" eaLnBrk="1" fontAlgn="auto" latinLnBrk="0" hangingPunct="1">
                <a:lnSpc>
                  <a:spcPct val="100000"/>
                </a:lnSpc>
                <a:spcBef>
                  <a:spcPts val="0"/>
                </a:spcBef>
                <a:spcAft>
                  <a:spcPts val="0"/>
                </a:spcAft>
                <a:buClrTx/>
                <a:buSzTx/>
                <a:buFontTx/>
                <a:buNone/>
                <a:defRPr/>
              </a:pPr>
              <a:r>
                <a:rPr kumimoji="0" lang="en-US" sz="27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TESTING</a:t>
              </a:r>
              <a:endParaRPr kumimoji="0" lang="en-US" sz="27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9" name="Freeform 19"/>
            <p:cNvSpPr/>
            <p:nvPr/>
          </p:nvSpPr>
          <p:spPr bwMode="auto">
            <a:xfrm>
              <a:off x="7282468" y="1395450"/>
              <a:ext cx="2488919" cy="1232230"/>
            </a:xfrm>
            <a:custGeom>
              <a:avLst/>
              <a:gdLst>
                <a:gd name="T0" fmla="*/ 0 w 2774"/>
                <a:gd name="T1" fmla="*/ 1149 h 2398"/>
                <a:gd name="T2" fmla="*/ 2774 w 2774"/>
                <a:gd name="T3" fmla="*/ 0 h 2398"/>
                <a:gd name="T4" fmla="*/ 2774 w 2774"/>
                <a:gd name="T5" fmla="*/ 1766 h 2398"/>
                <a:gd name="T6" fmla="*/ 1248 w 2774"/>
                <a:gd name="T7" fmla="*/ 2398 h 2398"/>
                <a:gd name="T8" fmla="*/ 0 w 2774"/>
                <a:gd name="T9" fmla="*/ 1149 h 2398"/>
              </a:gdLst>
              <a:ahLst/>
              <a:cxnLst>
                <a:cxn ang="0">
                  <a:pos x="T0" y="T1"/>
                </a:cxn>
                <a:cxn ang="0">
                  <a:pos x="T2" y="T3"/>
                </a:cxn>
                <a:cxn ang="0">
                  <a:pos x="T4" y="T5"/>
                </a:cxn>
                <a:cxn ang="0">
                  <a:pos x="T6" y="T7"/>
                </a:cxn>
                <a:cxn ang="0">
                  <a:pos x="T8" y="T9"/>
                </a:cxn>
              </a:cxnLst>
              <a:rect l="0" t="0" r="r" b="b"/>
              <a:pathLst>
                <a:path w="2774" h="2398">
                  <a:moveTo>
                    <a:pt x="0" y="1149"/>
                  </a:moveTo>
                  <a:cubicBezTo>
                    <a:pt x="735" y="413"/>
                    <a:pt x="1734" y="0"/>
                    <a:pt x="2774" y="0"/>
                  </a:cubicBezTo>
                  <a:lnTo>
                    <a:pt x="2774" y="1766"/>
                  </a:lnTo>
                  <a:cubicBezTo>
                    <a:pt x="2202" y="1766"/>
                    <a:pt x="1653" y="1993"/>
                    <a:pt x="1248" y="2398"/>
                  </a:cubicBezTo>
                  <a:lnTo>
                    <a:pt x="0" y="1149"/>
                  </a:lnTo>
                  <a:close/>
                </a:path>
              </a:pathLst>
            </a:custGeom>
            <a:solidFill>
              <a:srgbClr val="F7931F"/>
            </a:solidFill>
            <a:ln w="0">
              <a:noFill/>
              <a:prstDash val="solid"/>
              <a:round/>
            </a:ln>
          </p:spPr>
          <p:txBody>
            <a:bodyPr vert="horz" wrap="square" lIns="205740" tIns="34290" rIns="68580" bIns="34290" numCol="1" anchor="ctr" anchorCtr="0" compatLnSpc="1"/>
            <a:p>
              <a:pPr marL="0" marR="0" lvl="0" indent="0" algn="ctr" defTabSz="914400" rtl="0" eaLnBrk="1" fontAlgn="auto" latinLnBrk="0" hangingPunct="1">
                <a:lnSpc>
                  <a:spcPct val="100000"/>
                </a:lnSpc>
                <a:spcBef>
                  <a:spcPts val="0"/>
                </a:spcBef>
                <a:spcAft>
                  <a:spcPts val="0"/>
                </a:spcAft>
                <a:buClrTx/>
                <a:buSzTx/>
                <a:buFontTx/>
                <a:buNone/>
                <a:defRPr/>
              </a:pPr>
              <a:r>
                <a:rPr kumimoji="0" lang="en-US" sz="27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DEPLOYMENT</a:t>
              </a:r>
              <a:endParaRPr kumimoji="0" lang="en-US" sz="27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10" name="Group 9"/>
            <p:cNvGrpSpPr/>
            <p:nvPr/>
          </p:nvGrpSpPr>
          <p:grpSpPr>
            <a:xfrm rot="16200000" flipV="1">
              <a:off x="6661757" y="5370449"/>
              <a:ext cx="254804" cy="587344"/>
              <a:chOff x="2419981" y="3248618"/>
              <a:chExt cx="339738" cy="783125"/>
            </a:xfrm>
          </p:grpSpPr>
          <p:sp>
            <p:nvSpPr>
              <p:cNvPr id="11" name="Oval 10"/>
              <p:cNvSpPr/>
              <p:nvPr/>
            </p:nvSpPr>
            <p:spPr>
              <a:xfrm>
                <a:off x="2644216" y="3916240"/>
                <a:ext cx="115503" cy="115503"/>
              </a:xfrm>
              <a:prstGeom prst="ellipse">
                <a:avLst/>
              </a:prstGeom>
              <a:solidFill>
                <a:srgbClr val="D3D3D3">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Connector: Elbow 19"/>
              <p:cNvCxnSpPr/>
              <p:nvPr/>
            </p:nvCxnSpPr>
            <p:spPr>
              <a:xfrm rot="5400000" flipV="1">
                <a:off x="2183382" y="3485217"/>
                <a:ext cx="710980" cy="237782"/>
              </a:xfrm>
              <a:prstGeom prst="bentConnector2">
                <a:avLst/>
              </a:prstGeom>
              <a:noFill/>
              <a:ln w="28575" cap="flat" cmpd="sng" algn="ctr">
                <a:solidFill>
                  <a:srgbClr val="D3D3D3">
                    <a:lumMod val="90000"/>
                  </a:srgbClr>
                </a:solidFill>
                <a:prstDash val="solid"/>
                <a:miter lim="800000"/>
              </a:ln>
              <a:effectLst/>
            </p:spPr>
          </p:cxnSp>
        </p:grpSp>
        <p:grpSp>
          <p:nvGrpSpPr>
            <p:cNvPr id="13" name="Group 12"/>
            <p:cNvGrpSpPr/>
            <p:nvPr/>
          </p:nvGrpSpPr>
          <p:grpSpPr>
            <a:xfrm rot="16200000" flipV="1">
              <a:off x="7429326" y="4482541"/>
              <a:ext cx="378090" cy="534617"/>
              <a:chOff x="2296240" y="4357755"/>
              <a:chExt cx="504120" cy="712822"/>
            </a:xfrm>
          </p:grpSpPr>
          <p:sp>
            <p:nvSpPr>
              <p:cNvPr id="14" name="Oval 13"/>
              <p:cNvSpPr/>
              <p:nvPr/>
            </p:nvSpPr>
            <p:spPr>
              <a:xfrm>
                <a:off x="2684857" y="4955074"/>
                <a:ext cx="115503" cy="115503"/>
              </a:xfrm>
              <a:prstGeom prst="ellipse">
                <a:avLst/>
              </a:prstGeom>
              <a:solidFill>
                <a:srgbClr val="D3D3D3">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Connector: Elbow 22"/>
              <p:cNvCxnSpPr/>
              <p:nvPr/>
            </p:nvCxnSpPr>
            <p:spPr>
              <a:xfrm rot="16200000" flipH="1">
                <a:off x="2176440" y="4477555"/>
                <a:ext cx="654933" cy="415333"/>
              </a:xfrm>
              <a:prstGeom prst="bentConnector2">
                <a:avLst/>
              </a:prstGeom>
              <a:noFill/>
              <a:ln w="28575" cap="flat" cmpd="sng" algn="ctr">
                <a:solidFill>
                  <a:srgbClr val="D3D3D3">
                    <a:lumMod val="90000"/>
                  </a:srgbClr>
                </a:solidFill>
                <a:prstDash val="solid"/>
                <a:miter lim="800000"/>
              </a:ln>
              <a:effectLst/>
            </p:spPr>
          </p:cxnSp>
        </p:grpSp>
        <p:grpSp>
          <p:nvGrpSpPr>
            <p:cNvPr id="16" name="Group 15"/>
            <p:cNvGrpSpPr/>
            <p:nvPr/>
          </p:nvGrpSpPr>
          <p:grpSpPr>
            <a:xfrm rot="5400000" flipV="1">
              <a:off x="6732903" y="1400899"/>
              <a:ext cx="381450" cy="561976"/>
              <a:chOff x="1519581" y="4721742"/>
              <a:chExt cx="508600" cy="749301"/>
            </a:xfrm>
          </p:grpSpPr>
          <p:sp>
            <p:nvSpPr>
              <p:cNvPr id="17" name="Oval 16"/>
              <p:cNvSpPr/>
              <p:nvPr/>
            </p:nvSpPr>
            <p:spPr>
              <a:xfrm>
                <a:off x="1912678" y="5355540"/>
                <a:ext cx="115503" cy="115503"/>
              </a:xfrm>
              <a:prstGeom prst="ellipse">
                <a:avLst/>
              </a:prstGeom>
              <a:solidFill>
                <a:srgbClr val="D3D3D3">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Connector: Elbow 25"/>
              <p:cNvCxnSpPr>
                <a:endCxn id="17" idx="2"/>
              </p:cNvCxnSpPr>
              <p:nvPr/>
            </p:nvCxnSpPr>
            <p:spPr>
              <a:xfrm rot="16200000" flipH="1">
                <a:off x="1370355" y="4870968"/>
                <a:ext cx="691549" cy="393098"/>
              </a:xfrm>
              <a:prstGeom prst="bentConnector2">
                <a:avLst/>
              </a:prstGeom>
              <a:noFill/>
              <a:ln w="28575" cap="flat" cmpd="sng" algn="ctr">
                <a:solidFill>
                  <a:srgbClr val="D3D3D3">
                    <a:lumMod val="90000"/>
                  </a:srgbClr>
                </a:solidFill>
                <a:prstDash val="solid"/>
                <a:miter lim="800000"/>
              </a:ln>
              <a:effectLst/>
            </p:spPr>
          </p:cxnSp>
        </p:grpSp>
        <p:grpSp>
          <p:nvGrpSpPr>
            <p:cNvPr id="19" name="Group 18"/>
            <p:cNvGrpSpPr/>
            <p:nvPr/>
          </p:nvGrpSpPr>
          <p:grpSpPr>
            <a:xfrm rot="5400000" flipV="1">
              <a:off x="5943158" y="2310014"/>
              <a:ext cx="381450" cy="561976"/>
              <a:chOff x="1519581" y="4721742"/>
              <a:chExt cx="508600" cy="749301"/>
            </a:xfrm>
          </p:grpSpPr>
          <p:sp>
            <p:nvSpPr>
              <p:cNvPr id="20" name="Oval 19"/>
              <p:cNvSpPr/>
              <p:nvPr/>
            </p:nvSpPr>
            <p:spPr>
              <a:xfrm>
                <a:off x="1912678" y="5355540"/>
                <a:ext cx="115503" cy="115503"/>
              </a:xfrm>
              <a:prstGeom prst="ellipse">
                <a:avLst/>
              </a:prstGeom>
              <a:solidFill>
                <a:srgbClr val="D3D3D3">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21" name="Connector: Elbow 31"/>
              <p:cNvCxnSpPr>
                <a:endCxn id="20" idx="2"/>
              </p:cNvCxnSpPr>
              <p:nvPr/>
            </p:nvCxnSpPr>
            <p:spPr>
              <a:xfrm rot="16200000" flipH="1">
                <a:off x="1370355" y="4870968"/>
                <a:ext cx="691549" cy="393098"/>
              </a:xfrm>
              <a:prstGeom prst="bentConnector2">
                <a:avLst/>
              </a:prstGeom>
              <a:noFill/>
              <a:ln w="28575" cap="flat" cmpd="sng" algn="ctr">
                <a:solidFill>
                  <a:srgbClr val="D3D3D3">
                    <a:lumMod val="90000"/>
                  </a:srgbClr>
                </a:solidFill>
                <a:prstDash val="solid"/>
                <a:miter lim="800000"/>
              </a:ln>
              <a:effectLst/>
            </p:spPr>
          </p:cxnSp>
        </p:grpSp>
        <p:grpSp>
          <p:nvGrpSpPr>
            <p:cNvPr id="22" name="Group 21"/>
            <p:cNvGrpSpPr/>
            <p:nvPr/>
          </p:nvGrpSpPr>
          <p:grpSpPr>
            <a:xfrm>
              <a:off x="6123619" y="5496888"/>
              <a:ext cx="5285370" cy="908542"/>
              <a:chOff x="8929772" y="1283875"/>
              <a:chExt cx="3616191" cy="1211391"/>
            </a:xfrm>
          </p:grpSpPr>
          <p:sp>
            <p:nvSpPr>
              <p:cNvPr id="23" name="TextBox 21"/>
              <p:cNvSpPr txBox="1"/>
              <p:nvPr/>
            </p:nvSpPr>
            <p:spPr>
              <a:xfrm>
                <a:off x="9608875" y="1283875"/>
                <a:ext cx="2937088" cy="697628"/>
              </a:xfrm>
              <a:prstGeom prst="rect">
                <a:avLst/>
              </a:prstGeom>
              <a:noFill/>
            </p:spPr>
            <p:txBody>
              <a:bodyPr wrap="square" lIns="0" rIns="0" rtlCol="0" anchor="ctr">
                <a:spAutoFit/>
              </a:bodyPr>
              <a:p>
                <a:pPr marL="0" marR="0" lvl="0" indent="0" algn="l" defTabSz="457200" rtl="0" eaLnBrk="1" fontAlgn="auto" latinLnBrk="0" hangingPunct="1">
                  <a:lnSpc>
                    <a:spcPct val="100000"/>
                  </a:lnSpc>
                  <a:spcBef>
                    <a:spcPts val="0"/>
                  </a:spcBef>
                  <a:spcAft>
                    <a:spcPts val="0"/>
                  </a:spcAft>
                  <a:buClrTx/>
                  <a:buSzTx/>
                  <a:buFontTx/>
                  <a:buNone/>
                  <a:defRPr/>
                </a:pPr>
                <a:r>
                  <a:rPr lang="en-US" sz="1400" dirty="0">
                    <a:solidFill>
                      <a:srgbClr val="5F5F5F"/>
                    </a:solidFill>
                    <a:latin typeface="Century Gothic" panose="020B0502020202020204"/>
                  </a:rPr>
                  <a:t>Architecture diagrams, ER diagrams, OPM documents, design review</a:t>
                </a:r>
                <a:endParaRPr kumimoji="0" lang="en-US" sz="1400" b="0" i="0" u="none" strike="noStrike" kern="1200" cap="none" spc="0" normalizeH="0" baseline="0" noProof="0" dirty="0">
                  <a:ln>
                    <a:noFill/>
                  </a:ln>
                  <a:solidFill>
                    <a:srgbClr val="5F5F5F"/>
                  </a:solidFill>
                  <a:effectLst/>
                  <a:uLnTx/>
                  <a:uFillTx/>
                  <a:latin typeface="Century Gothic" panose="020B0502020202020204"/>
                  <a:ea typeface="+mn-ea"/>
                  <a:cs typeface="+mn-cs"/>
                </a:endParaRPr>
              </a:p>
            </p:txBody>
          </p:sp>
          <p:sp>
            <p:nvSpPr>
              <p:cNvPr id="24" name="TextBox 22"/>
              <p:cNvSpPr txBox="1"/>
              <p:nvPr/>
            </p:nvSpPr>
            <p:spPr>
              <a:xfrm>
                <a:off x="8929772" y="2187492"/>
                <a:ext cx="2929293" cy="307774"/>
              </a:xfrm>
              <a:prstGeom prst="rect">
                <a:avLst/>
              </a:prstGeom>
              <a:noFill/>
            </p:spPr>
            <p:txBody>
              <a:bodyPr wrap="square" lIns="0" rIns="0" rtlCol="0" anchor="ctr">
                <a:spAutoFit/>
              </a:bodyPr>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sp>
          <p:nvSpPr>
            <p:cNvPr id="25" name="TextBox 23"/>
            <p:cNvSpPr txBox="1"/>
            <p:nvPr/>
          </p:nvSpPr>
          <p:spPr>
            <a:xfrm>
              <a:off x="7924364" y="4616597"/>
              <a:ext cx="4292804" cy="523220"/>
            </a:xfrm>
            <a:prstGeom prst="rect">
              <a:avLst/>
            </a:prstGeom>
            <a:noFill/>
          </p:spPr>
          <p:txBody>
            <a:bodyPr wrap="square" lIns="0" rIns="0" rtlCol="0" anchor="ctr">
              <a:spAutoFit/>
            </a:bodyPr>
            <a:p>
              <a:pPr marL="0" marR="0" lvl="0" indent="0" algn="just" defTabSz="457200" rtl="0" eaLnBrk="1" fontAlgn="auto" latinLnBrk="0" hangingPunct="1">
                <a:lnSpc>
                  <a:spcPct val="100000"/>
                </a:lnSpc>
                <a:spcBef>
                  <a:spcPts val="0"/>
                </a:spcBef>
                <a:spcAft>
                  <a:spcPts val="0"/>
                </a:spcAft>
                <a:buClrTx/>
                <a:buSzTx/>
                <a:buFontTx/>
                <a:buNone/>
                <a:defRPr/>
              </a:pPr>
              <a:r>
                <a:rPr lang="en-US" sz="1400" dirty="0">
                  <a:solidFill>
                    <a:srgbClr val="5F5F5F"/>
                  </a:solidFill>
                  <a:latin typeface="Century Gothic" panose="020B0502020202020204"/>
                </a:rPr>
                <a:t>Development standards &amp; best practices, code reviews</a:t>
              </a:r>
              <a:endParaRPr kumimoji="0" lang="en-US" sz="1400" b="0" i="0" u="none" strike="noStrike" kern="1200" cap="none" spc="0" normalizeH="0" baseline="0" noProof="0" dirty="0">
                <a:ln>
                  <a:noFill/>
                </a:ln>
                <a:solidFill>
                  <a:srgbClr val="5F5F5F"/>
                </a:solidFill>
                <a:effectLst/>
                <a:uLnTx/>
                <a:uFillTx/>
                <a:latin typeface="Century Gothic" panose="020B0502020202020204"/>
                <a:ea typeface="+mn-ea"/>
                <a:cs typeface="+mn-cs"/>
              </a:endParaRPr>
            </a:p>
          </p:txBody>
        </p:sp>
        <p:sp>
          <p:nvSpPr>
            <p:cNvPr id="26" name="TextBox 24"/>
            <p:cNvSpPr txBox="1"/>
            <p:nvPr/>
          </p:nvSpPr>
          <p:spPr>
            <a:xfrm>
              <a:off x="1696279" y="1338722"/>
              <a:ext cx="4869140" cy="307777"/>
            </a:xfrm>
            <a:prstGeom prst="rect">
              <a:avLst/>
            </a:prstGeom>
            <a:noFill/>
          </p:spPr>
          <p:txBody>
            <a:bodyPr wrap="square" lIns="0" rIns="0" rtlCol="0" anchor="ctr">
              <a:spAutoFit/>
            </a:bodyPr>
            <a:p>
              <a:pPr marL="0" marR="0" lvl="0" indent="0" algn="r" defTabSz="4572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5F5F5F"/>
                  </a:solidFill>
                  <a:effectLst/>
                  <a:uLnTx/>
                  <a:uFillTx/>
                  <a:latin typeface="Century Gothic" panose="020B0502020202020204"/>
                  <a:ea typeface="+mn-ea"/>
                  <a:cs typeface="+mn-cs"/>
                </a:rPr>
                <a:t>Release notes, installation guide</a:t>
              </a:r>
              <a:endParaRPr kumimoji="0" lang="en-US" sz="1400" b="0" i="0" u="none" strike="noStrike" kern="1200" cap="none" spc="0" normalizeH="0" baseline="0" noProof="0" dirty="0">
                <a:ln>
                  <a:noFill/>
                </a:ln>
                <a:solidFill>
                  <a:srgbClr val="5F5F5F"/>
                </a:solidFill>
                <a:effectLst/>
                <a:uLnTx/>
                <a:uFillTx/>
                <a:latin typeface="Century Gothic" panose="020B0502020202020204"/>
                <a:ea typeface="+mn-ea"/>
                <a:cs typeface="+mn-cs"/>
              </a:endParaRPr>
            </a:p>
          </p:txBody>
        </p:sp>
        <p:sp>
          <p:nvSpPr>
            <p:cNvPr id="27" name="TextBox 25"/>
            <p:cNvSpPr txBox="1"/>
            <p:nvPr/>
          </p:nvSpPr>
          <p:spPr>
            <a:xfrm>
              <a:off x="324679" y="2232817"/>
              <a:ext cx="5237285" cy="523220"/>
            </a:xfrm>
            <a:prstGeom prst="rect">
              <a:avLst/>
            </a:prstGeom>
            <a:noFill/>
          </p:spPr>
          <p:txBody>
            <a:bodyPr wrap="square" lIns="0" rIns="0" rtlCol="0" anchor="ctr">
              <a:spAutoFit/>
            </a:bodyPr>
            <a:p>
              <a:pPr marL="0" marR="0" lvl="0" indent="0" algn="just" defTabSz="4572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5F5F5F"/>
                  </a:solidFill>
                  <a:effectLst/>
                  <a:uLnTx/>
                  <a:uFillTx/>
                  <a:latin typeface="Century Gothic" panose="020B0502020202020204"/>
                  <a:ea typeface="+mn-ea"/>
                  <a:cs typeface="+mn-cs"/>
                </a:rPr>
                <a:t>Test plan, test cases, test results, automation test scripts, defect management, test case reviews</a:t>
              </a:r>
              <a:endParaRPr kumimoji="0" lang="en-US" sz="1400" b="0" i="0" u="none" strike="noStrike" kern="1200" cap="none" spc="0" normalizeH="0" baseline="0" noProof="0" dirty="0">
                <a:ln>
                  <a:noFill/>
                </a:ln>
                <a:solidFill>
                  <a:srgbClr val="5F5F5F"/>
                </a:solidFill>
                <a:effectLst/>
                <a:uLnTx/>
                <a:uFillTx/>
                <a:latin typeface="Century Gothic" panose="020B0502020202020204"/>
                <a:ea typeface="+mn-ea"/>
                <a:cs typeface="+mn-cs"/>
              </a:endParaRPr>
            </a:p>
          </p:txBody>
        </p:sp>
        <p:sp>
          <p:nvSpPr>
            <p:cNvPr id="28" name="TextBox 26"/>
            <p:cNvSpPr txBox="1"/>
            <p:nvPr/>
          </p:nvSpPr>
          <p:spPr>
            <a:xfrm>
              <a:off x="295946" y="3892590"/>
              <a:ext cx="2202816" cy="954107"/>
            </a:xfrm>
            <a:prstGeom prst="rect">
              <a:avLst/>
            </a:prstGeom>
            <a:noFill/>
          </p:spPr>
          <p:txBody>
            <a:bodyPr wrap="square" lIns="0" rIns="0" rtlCol="0" anchor="ctr">
              <a:spAutoFit/>
            </a:bodyPr>
            <a:p>
              <a:pPr marL="0" marR="0" lvl="0" indent="0" defTabSz="4572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5F5F5F"/>
                  </a:solidFill>
                  <a:effectLst/>
                  <a:uLnTx/>
                  <a:uFillTx/>
                  <a:latin typeface="Century Gothic" panose="020B0502020202020204"/>
                  <a:ea typeface="+mn-ea"/>
                  <a:cs typeface="+mn-cs"/>
                </a:rPr>
                <a:t>Dynamic product backlog, acceptance criteria, mockups, require</a:t>
              </a:r>
              <a:r>
                <a:rPr lang="en-US" sz="1400" dirty="0" err="1">
                  <a:solidFill>
                    <a:srgbClr val="5F5F5F"/>
                  </a:solidFill>
                  <a:latin typeface="Century Gothic" panose="020B0502020202020204"/>
                </a:rPr>
                <a:t>ment</a:t>
              </a:r>
              <a:r>
                <a:rPr lang="en-US" sz="1400" dirty="0">
                  <a:solidFill>
                    <a:srgbClr val="5F5F5F"/>
                  </a:solidFill>
                  <a:latin typeface="Century Gothic" panose="020B0502020202020204"/>
                </a:rPr>
                <a:t> review</a:t>
              </a:r>
              <a:endParaRPr kumimoji="0" lang="en-US" sz="1400" b="0" i="0" u="none" strike="noStrike" kern="1200" cap="none" spc="0" normalizeH="0" baseline="0" noProof="0" dirty="0">
                <a:ln>
                  <a:noFill/>
                </a:ln>
                <a:solidFill>
                  <a:srgbClr val="5F5F5F"/>
                </a:solidFill>
                <a:effectLst/>
                <a:uLnTx/>
                <a:uFillTx/>
                <a:latin typeface="Century Gothic" panose="020B0502020202020204"/>
                <a:ea typeface="+mn-ea"/>
                <a:cs typeface="+mn-cs"/>
              </a:endParaRPr>
            </a:p>
          </p:txBody>
        </p:sp>
        <p:grpSp>
          <p:nvGrpSpPr>
            <p:cNvPr id="29" name="Group 28"/>
            <p:cNvGrpSpPr/>
            <p:nvPr/>
          </p:nvGrpSpPr>
          <p:grpSpPr>
            <a:xfrm rot="5400000" flipV="1">
              <a:off x="2769579" y="4155338"/>
              <a:ext cx="381450" cy="561976"/>
              <a:chOff x="1519581" y="4721742"/>
              <a:chExt cx="508600" cy="749301"/>
            </a:xfrm>
          </p:grpSpPr>
          <p:sp>
            <p:nvSpPr>
              <p:cNvPr id="30" name="Oval 29"/>
              <p:cNvSpPr/>
              <p:nvPr/>
            </p:nvSpPr>
            <p:spPr>
              <a:xfrm>
                <a:off x="1912678" y="5355540"/>
                <a:ext cx="115503" cy="115503"/>
              </a:xfrm>
              <a:prstGeom prst="ellipse">
                <a:avLst/>
              </a:prstGeom>
              <a:solidFill>
                <a:srgbClr val="D3D3D3">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Connector: Elbow 45"/>
              <p:cNvCxnSpPr>
                <a:endCxn id="30" idx="2"/>
              </p:cNvCxnSpPr>
              <p:nvPr/>
            </p:nvCxnSpPr>
            <p:spPr>
              <a:xfrm rot="16200000" flipH="1">
                <a:off x="1370355" y="4870968"/>
                <a:ext cx="691549" cy="393098"/>
              </a:xfrm>
              <a:prstGeom prst="bentConnector2">
                <a:avLst/>
              </a:prstGeom>
              <a:noFill/>
              <a:ln w="28575" cap="flat" cmpd="sng" algn="ctr">
                <a:solidFill>
                  <a:srgbClr val="D3D3D3">
                    <a:lumMod val="90000"/>
                  </a:srgbClr>
                </a:solidFill>
                <a:prstDash val="solid"/>
                <a:miter lim="800000"/>
              </a:ln>
              <a:effectLst/>
            </p:spPr>
          </p:cxn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1"/>
          <p:cNvSpPr txBox="1"/>
          <p:nvPr/>
        </p:nvSpPr>
        <p:spPr>
          <a:xfrm>
            <a:off x="437515" y="980440"/>
            <a:ext cx="6944360" cy="922020"/>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24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ct val="0"/>
              </a:spcBef>
              <a:buNone/>
            </a:pPr>
            <a:r>
              <a:rPr lang="en-US" b="1" dirty="0">
                <a:effectLst/>
                <a:sym typeface="+mn-ea"/>
              </a:rPr>
              <a:t>GOVERNANCE AND TEAM</a:t>
            </a:r>
            <a:endParaRPr lang="en-US" altLang="zh-CN" sz="800" dirty="0">
              <a:cs typeface="+mn-ea"/>
              <a:sym typeface="+mn-lt"/>
            </a:endParaRPr>
          </a:p>
          <a:p>
            <a:pPr>
              <a:buFont typeface="Arial" panose="020B0604020202020204" pitchFamily="34" charset="0"/>
              <a:buChar char="•"/>
            </a:pPr>
            <a:endParaRPr lang="en-US" sz="800" dirty="0">
              <a:cs typeface="+mn-ea"/>
            </a:endParaRPr>
          </a:p>
          <a:p>
            <a:pPr>
              <a:buFont typeface="Arial" panose="020B0604020202020204" pitchFamily="34" charset="0"/>
              <a:buChar char="•"/>
            </a:pPr>
            <a:endParaRPr lang="en-US" sz="1050" dirty="0">
              <a:cs typeface="+mn-ea"/>
              <a:sym typeface="+mn-lt"/>
            </a:endParaRPr>
          </a:p>
          <a:p>
            <a:pPr marL="0" indent="0">
              <a:buFont typeface="Arial" panose="020B0604020202020204" pitchFamily="34" charset="0"/>
              <a:buNone/>
            </a:pPr>
            <a:endParaRPr lang="en-US" altLang="zh-CN" dirty="0">
              <a:latin typeface="+mn-lt"/>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1"/>
          <p:cNvGrpSpPr/>
          <p:nvPr/>
        </p:nvGrpSpPr>
        <p:grpSpPr>
          <a:xfrm>
            <a:off x="1136051" y="1238885"/>
            <a:ext cx="10509607" cy="4808855"/>
            <a:chOff x="1063571" y="1437639"/>
            <a:chExt cx="10613935" cy="4410583"/>
          </a:xfrm>
        </p:grpSpPr>
        <p:sp>
          <p:nvSpPr>
            <p:cNvPr id="122" name="Rectangle 22"/>
            <p:cNvSpPr/>
            <p:nvPr/>
          </p:nvSpPr>
          <p:spPr>
            <a:xfrm>
              <a:off x="2739902" y="4663602"/>
              <a:ext cx="5493407" cy="1178213"/>
            </a:xfrm>
            <a:prstGeom prst="rect">
              <a:avLst/>
            </a:prstGeom>
            <a:solidFill>
              <a:schemeClr val="accent1">
                <a:lumMod val="100000"/>
                <a:alpha val="11000"/>
              </a:schemeClr>
            </a:solidFill>
            <a:ln w="19050" cap="rnd" cmpd="sng" algn="ctr">
              <a:solidFill>
                <a:schemeClr val="accent1">
                  <a:lumMod val="100000"/>
                </a:schemeClr>
              </a:solidFill>
              <a:prstDash val="dash"/>
            </a:ln>
            <a:effectLst/>
          </p:spPr>
          <p:txBody>
            <a:bodyPr rtlCol="0" anchor="t"/>
            <a:lstStyle/>
            <a:p>
              <a:pPr defTabSz="609600">
                <a:lnSpc>
                  <a:spcPct val="120000"/>
                </a:lnSpc>
                <a:defRPr/>
              </a:pPr>
              <a:endParaRPr lang="en-US" sz="1200" kern="0" dirty="0">
                <a:solidFill>
                  <a:srgbClr val="820000"/>
                </a:solidFill>
                <a:latin typeface="DengXian"/>
                <a:ea typeface="DengXian"/>
                <a:cs typeface="+mn-ea"/>
                <a:sym typeface="+mn-lt"/>
              </a:endParaRPr>
            </a:p>
          </p:txBody>
        </p:sp>
        <p:sp>
          <p:nvSpPr>
            <p:cNvPr id="123" name="Rectangle 22"/>
            <p:cNvSpPr/>
            <p:nvPr/>
          </p:nvSpPr>
          <p:spPr>
            <a:xfrm>
              <a:off x="3944307" y="3420159"/>
              <a:ext cx="5777504" cy="1234125"/>
            </a:xfrm>
            <a:prstGeom prst="rect">
              <a:avLst/>
            </a:prstGeom>
            <a:solidFill>
              <a:sysClr val="window" lastClr="FFFFFF">
                <a:alpha val="11000"/>
              </a:sysClr>
            </a:solidFill>
            <a:ln w="19050" cap="rnd" cmpd="sng" algn="ctr">
              <a:solidFill>
                <a:schemeClr val="accent1">
                  <a:lumMod val="100000"/>
                </a:schemeClr>
              </a:solidFill>
              <a:prstDash val="solid"/>
            </a:ln>
            <a:effectLst/>
          </p:spPr>
          <p:txBody>
            <a:bodyPr rtlCol="0" anchor="t"/>
            <a:lstStyle/>
            <a:p>
              <a:pPr algn="r" defTabSz="609600">
                <a:lnSpc>
                  <a:spcPct val="120000"/>
                </a:lnSpc>
                <a:defRPr/>
              </a:pPr>
              <a:r>
                <a:rPr lang="en-US" sz="1335" kern="0" dirty="0">
                  <a:solidFill>
                    <a:srgbClr val="CE0000">
                      <a:lumMod val="100000"/>
                    </a:srgbClr>
                  </a:solidFill>
                  <a:latin typeface="DengXian"/>
                  <a:ea typeface="DengXian"/>
                  <a:cs typeface="+mn-ea"/>
                  <a:sym typeface="+mn-lt"/>
                </a:rPr>
                <a:t>Core Delivery Team</a:t>
              </a:r>
              <a:endParaRPr lang="en-US" sz="1335" kern="0" dirty="0">
                <a:solidFill>
                  <a:srgbClr val="CE0000">
                    <a:lumMod val="100000"/>
                  </a:srgbClr>
                </a:solidFill>
                <a:latin typeface="DengXian"/>
                <a:ea typeface="DengXian"/>
                <a:cs typeface="+mn-ea"/>
                <a:sym typeface="+mn-lt"/>
              </a:endParaRPr>
            </a:p>
          </p:txBody>
        </p:sp>
        <p:sp>
          <p:nvSpPr>
            <p:cNvPr id="124" name="Rectangle 24"/>
            <p:cNvSpPr/>
            <p:nvPr/>
          </p:nvSpPr>
          <p:spPr>
            <a:xfrm>
              <a:off x="2690558" y="2967627"/>
              <a:ext cx="7031253" cy="2880595"/>
            </a:xfrm>
            <a:prstGeom prst="rect">
              <a:avLst/>
            </a:prstGeom>
            <a:noFill/>
            <a:ln w="19050" cap="rnd" cmpd="sng" algn="ctr">
              <a:solidFill>
                <a:schemeClr val="accent1">
                  <a:lumMod val="100000"/>
                </a:schemeClr>
              </a:solidFill>
              <a:prstDash val="solid"/>
            </a:ln>
            <a:effectLst/>
          </p:spPr>
          <p:txBody>
            <a:bodyPr rtlCol="0" anchor="t"/>
            <a:lstStyle/>
            <a:p>
              <a:pPr defTabSz="609600">
                <a:lnSpc>
                  <a:spcPct val="120000"/>
                </a:lnSpc>
                <a:defRPr/>
              </a:pPr>
              <a:r>
                <a:rPr lang="en-US" sz="1600" kern="0" dirty="0">
                  <a:solidFill>
                    <a:srgbClr val="CE0000">
                      <a:lumMod val="100000"/>
                    </a:srgbClr>
                  </a:solidFill>
                  <a:latin typeface="DengXian"/>
                  <a:ea typeface="DengXian"/>
                  <a:cs typeface="+mn-ea"/>
                  <a:sym typeface="+mn-lt"/>
                </a:rPr>
                <a:t>Core Execution Team</a:t>
              </a:r>
              <a:endParaRPr lang="en-US" sz="1600" kern="0" dirty="0">
                <a:solidFill>
                  <a:srgbClr val="CE0000">
                    <a:lumMod val="100000"/>
                  </a:srgbClr>
                </a:solidFill>
                <a:latin typeface="DengXian"/>
                <a:ea typeface="DengXian"/>
                <a:cs typeface="+mn-ea"/>
                <a:sym typeface="+mn-lt"/>
              </a:endParaRPr>
            </a:p>
          </p:txBody>
        </p:sp>
        <p:cxnSp>
          <p:nvCxnSpPr>
            <p:cNvPr id="126" name="Straight Connector 35"/>
            <p:cNvCxnSpPr/>
            <p:nvPr/>
          </p:nvCxnSpPr>
          <p:spPr>
            <a:xfrm rot="10800000" flipH="1">
              <a:off x="1063571" y="2357294"/>
              <a:ext cx="10613935" cy="0"/>
            </a:xfrm>
            <a:prstGeom prst="line">
              <a:avLst/>
            </a:prstGeom>
            <a:noFill/>
            <a:ln w="19050" cap="rnd" cmpd="sng" algn="ctr">
              <a:solidFill>
                <a:schemeClr val="accent5">
                  <a:lumMod val="100000"/>
                </a:schemeClr>
              </a:solidFill>
              <a:prstDash val="dash"/>
            </a:ln>
            <a:effectLst/>
          </p:spPr>
        </p:cxnSp>
        <p:sp>
          <p:nvSpPr>
            <p:cNvPr id="129" name="Text Box 65"/>
            <p:cNvSpPr txBox="1">
              <a:spLocks noChangeArrowheads="1"/>
            </p:cNvSpPr>
            <p:nvPr/>
          </p:nvSpPr>
          <p:spPr bwMode="auto">
            <a:xfrm>
              <a:off x="1371505" y="1499652"/>
              <a:ext cx="1676332" cy="412578"/>
            </a:xfrm>
            <a:prstGeom prst="rect">
              <a:avLst/>
            </a:prstGeom>
            <a:noFill/>
            <a:ln w="9525">
              <a:noFill/>
              <a:miter lim="800000"/>
            </a:ln>
          </p:spPr>
          <p:txBody>
            <a:bodyPr vert="horz" wrap="square" lIns="73152" tIns="36576" rIns="73152" bIns="36576" numCol="1" anchor="t" anchorCtr="0" compatLnSpc="1"/>
            <a:lstStyle/>
            <a:p>
              <a:pPr algn="ctr" defTabSz="1219200" fontAlgn="base">
                <a:lnSpc>
                  <a:spcPct val="120000"/>
                </a:lnSpc>
                <a:spcBef>
                  <a:spcPct val="0"/>
                </a:spcBef>
                <a:spcAft>
                  <a:spcPct val="0"/>
                </a:spcAft>
              </a:pPr>
              <a:r>
                <a:rPr lang="en-GB" altLang="ja-JP" sz="1465" b="1" dirty="0">
                  <a:solidFill>
                    <a:srgbClr val="52525C">
                      <a:lumMod val="100000"/>
                    </a:srgbClr>
                  </a:solidFill>
                  <a:latin typeface="DengXian"/>
                  <a:ea typeface="DengXian"/>
                  <a:cs typeface="+mn-ea"/>
                  <a:sym typeface="+mn-lt"/>
                </a:rPr>
                <a:t>Steering Committee</a:t>
              </a:r>
              <a:endParaRPr lang="en-GB" altLang="ja-JP" sz="1465" b="1" dirty="0">
                <a:solidFill>
                  <a:srgbClr val="52525C">
                    <a:lumMod val="100000"/>
                  </a:srgbClr>
                </a:solidFill>
                <a:latin typeface="DengXian"/>
                <a:ea typeface="DengXian"/>
                <a:cs typeface="+mn-ea"/>
                <a:sym typeface="+mn-lt"/>
              </a:endParaRPr>
            </a:p>
          </p:txBody>
        </p:sp>
        <p:sp>
          <p:nvSpPr>
            <p:cNvPr id="138" name="Text Box 8"/>
            <p:cNvSpPr txBox="1">
              <a:spLocks noChangeArrowheads="1"/>
            </p:cNvSpPr>
            <p:nvPr/>
          </p:nvSpPr>
          <p:spPr bwMode="auto">
            <a:xfrm>
              <a:off x="4000722" y="1558567"/>
              <a:ext cx="1363017" cy="412578"/>
            </a:xfrm>
            <a:prstGeom prst="rect">
              <a:avLst/>
            </a:prstGeom>
            <a:noFill/>
            <a:ln w="9525">
              <a:noFill/>
              <a:miter lim="800000"/>
            </a:ln>
          </p:spPr>
          <p:txBody>
            <a:bodyPr vert="horz" wrap="square" lIns="73152" tIns="36576" rIns="73152" bIns="36576" numCol="1" anchor="t" anchorCtr="0" compatLnSpc="1"/>
            <a:lstStyle/>
            <a:p>
              <a:pPr defTabSz="1219200" fontAlgn="base">
                <a:lnSpc>
                  <a:spcPct val="120000"/>
                </a:lnSpc>
                <a:spcBef>
                  <a:spcPct val="0"/>
                </a:spcBef>
                <a:spcAft>
                  <a:spcPct val="0"/>
                </a:spcAft>
              </a:pPr>
              <a:r>
                <a:rPr lang="en-US" altLang="ja-JP" sz="1200" dirty="0">
                  <a:solidFill>
                    <a:srgbClr val="52525C">
                      <a:lumMod val="100000"/>
                    </a:srgbClr>
                  </a:solidFill>
                  <a:latin typeface="DengXian"/>
                  <a:ea typeface="DengXian"/>
                  <a:cs typeface="+mn-ea"/>
                  <a:sym typeface="+mn-lt"/>
                </a:rPr>
                <a:t>VECV Business Sponsor</a:t>
              </a:r>
              <a:endParaRPr lang="en-US" altLang="ja-JP" sz="1200" dirty="0">
                <a:solidFill>
                  <a:srgbClr val="52525C">
                    <a:lumMod val="100000"/>
                  </a:srgbClr>
                </a:solidFill>
                <a:latin typeface="DengXian"/>
                <a:ea typeface="DengXian"/>
                <a:cs typeface="+mn-ea"/>
                <a:sym typeface="+mn-lt"/>
              </a:endParaRPr>
            </a:p>
          </p:txBody>
        </p:sp>
        <p:sp>
          <p:nvSpPr>
            <p:cNvPr id="139" name="Oval 12"/>
            <p:cNvSpPr>
              <a:spLocks noChangeArrowheads="1"/>
            </p:cNvSpPr>
            <p:nvPr/>
          </p:nvSpPr>
          <p:spPr bwMode="auto">
            <a:xfrm>
              <a:off x="5066277" y="1759744"/>
              <a:ext cx="658559" cy="172364"/>
            </a:xfrm>
            <a:prstGeom prst="ellipse">
              <a:avLst/>
            </a:prstGeom>
            <a:solidFill>
              <a:schemeClr val="lt2">
                <a:lumMod val="100000"/>
              </a:schemeClr>
            </a:solidFill>
            <a:ln w="9525">
              <a:noFill/>
              <a:round/>
            </a:ln>
            <a:effectLst>
              <a:prstShdw prst="shdw17" dist="17961" dir="2700000">
                <a:schemeClr val="accent5">
                  <a:lumMod val="100000"/>
                </a:schemeClr>
              </a:prstShdw>
            </a:effectLst>
          </p:spPr>
          <p:txBody>
            <a:bodyPr vert="horz" wrap="square" lIns="121920" tIns="60960" rIns="121920" bIns="60960" numCol="1" anchor="ctr" anchorCtr="0" compatLnSpc="1"/>
            <a:lstStyle/>
            <a:p>
              <a:pPr defTabSz="609600">
                <a:lnSpc>
                  <a:spcPct val="120000"/>
                </a:lnSpc>
              </a:pPr>
              <a:endParaRPr lang="en-GB" sz="3200" dirty="0">
                <a:solidFill>
                  <a:srgbClr val="5F5F5F"/>
                </a:solidFill>
                <a:latin typeface="DengXian"/>
                <a:ea typeface="DengXian"/>
                <a:cs typeface="+mn-ea"/>
                <a:sym typeface="+mn-lt"/>
              </a:endParaRPr>
            </a:p>
          </p:txBody>
        </p:sp>
        <p:sp>
          <p:nvSpPr>
            <p:cNvPr id="140" name="Freeform 11"/>
            <p:cNvSpPr/>
            <p:nvPr/>
          </p:nvSpPr>
          <p:spPr bwMode="auto">
            <a:xfrm>
              <a:off x="5283079" y="1499652"/>
              <a:ext cx="162502" cy="346562"/>
            </a:xfrm>
            <a:custGeom>
              <a:avLst/>
              <a:gdLst/>
              <a:ahLst/>
              <a:cxnLst>
                <a:cxn ang="0">
                  <a:pos x="0" y="221"/>
                </a:cxn>
                <a:cxn ang="0">
                  <a:pos x="0" y="270"/>
                </a:cxn>
                <a:cxn ang="0">
                  <a:pos x="10" y="275"/>
                </a:cxn>
                <a:cxn ang="0">
                  <a:pos x="9" y="288"/>
                </a:cxn>
                <a:cxn ang="0">
                  <a:pos x="9" y="296"/>
                </a:cxn>
                <a:cxn ang="0">
                  <a:pos x="41" y="316"/>
                </a:cxn>
                <a:cxn ang="0">
                  <a:pos x="43" y="407"/>
                </a:cxn>
                <a:cxn ang="0">
                  <a:pos x="68" y="420"/>
                </a:cxn>
                <a:cxn ang="0">
                  <a:pos x="83" y="603"/>
                </a:cxn>
                <a:cxn ang="0">
                  <a:pos x="69" y="733"/>
                </a:cxn>
                <a:cxn ang="0">
                  <a:pos x="81" y="738"/>
                </a:cxn>
                <a:cxn ang="0">
                  <a:pos x="74" y="760"/>
                </a:cxn>
                <a:cxn ang="0">
                  <a:pos x="81" y="775"/>
                </a:cxn>
                <a:cxn ang="0">
                  <a:pos x="133" y="775"/>
                </a:cxn>
                <a:cxn ang="0">
                  <a:pos x="139" y="771"/>
                </a:cxn>
                <a:cxn ang="0">
                  <a:pos x="139" y="736"/>
                </a:cxn>
                <a:cxn ang="0">
                  <a:pos x="150" y="729"/>
                </a:cxn>
                <a:cxn ang="0">
                  <a:pos x="176" y="456"/>
                </a:cxn>
                <a:cxn ang="0">
                  <a:pos x="201" y="631"/>
                </a:cxn>
                <a:cxn ang="0">
                  <a:pos x="205" y="686"/>
                </a:cxn>
                <a:cxn ang="0">
                  <a:pos x="229" y="742"/>
                </a:cxn>
                <a:cxn ang="0">
                  <a:pos x="224" y="772"/>
                </a:cxn>
                <a:cxn ang="0">
                  <a:pos x="233" y="777"/>
                </a:cxn>
                <a:cxn ang="0">
                  <a:pos x="285" y="777"/>
                </a:cxn>
                <a:cxn ang="0">
                  <a:pos x="285" y="759"/>
                </a:cxn>
                <a:cxn ang="0">
                  <a:pos x="274" y="740"/>
                </a:cxn>
                <a:cxn ang="0">
                  <a:pos x="283" y="738"/>
                </a:cxn>
                <a:cxn ang="0">
                  <a:pos x="277" y="418"/>
                </a:cxn>
                <a:cxn ang="0">
                  <a:pos x="307" y="409"/>
                </a:cxn>
                <a:cxn ang="0">
                  <a:pos x="302" y="331"/>
                </a:cxn>
                <a:cxn ang="0">
                  <a:pos x="353" y="256"/>
                </a:cxn>
                <a:cxn ang="0">
                  <a:pos x="341" y="189"/>
                </a:cxn>
                <a:cxn ang="0">
                  <a:pos x="307" y="129"/>
                </a:cxn>
                <a:cxn ang="0">
                  <a:pos x="217" y="105"/>
                </a:cxn>
                <a:cxn ang="0">
                  <a:pos x="215" y="81"/>
                </a:cxn>
                <a:cxn ang="0">
                  <a:pos x="226" y="75"/>
                </a:cxn>
                <a:cxn ang="0">
                  <a:pos x="235" y="40"/>
                </a:cxn>
                <a:cxn ang="0">
                  <a:pos x="214" y="8"/>
                </a:cxn>
                <a:cxn ang="0">
                  <a:pos x="162" y="0"/>
                </a:cxn>
                <a:cxn ang="0">
                  <a:pos x="134" y="8"/>
                </a:cxn>
                <a:cxn ang="0">
                  <a:pos x="109" y="41"/>
                </a:cxn>
                <a:cxn ang="0">
                  <a:pos x="128" y="80"/>
                </a:cxn>
                <a:cxn ang="0">
                  <a:pos x="134" y="81"/>
                </a:cxn>
                <a:cxn ang="0">
                  <a:pos x="134" y="95"/>
                </a:cxn>
                <a:cxn ang="0">
                  <a:pos x="124" y="105"/>
                </a:cxn>
                <a:cxn ang="0">
                  <a:pos x="31" y="127"/>
                </a:cxn>
                <a:cxn ang="0">
                  <a:pos x="13" y="159"/>
                </a:cxn>
                <a:cxn ang="0">
                  <a:pos x="0" y="221"/>
                </a:cxn>
              </a:cxnLst>
              <a:rect l="0" t="0" r="r" b="b"/>
              <a:pathLst>
                <a:path w="353" h="777">
                  <a:moveTo>
                    <a:pt x="0" y="221"/>
                  </a:moveTo>
                  <a:lnTo>
                    <a:pt x="0" y="270"/>
                  </a:lnTo>
                  <a:lnTo>
                    <a:pt x="10" y="275"/>
                  </a:lnTo>
                  <a:lnTo>
                    <a:pt x="9" y="288"/>
                  </a:lnTo>
                  <a:lnTo>
                    <a:pt x="9" y="296"/>
                  </a:lnTo>
                  <a:lnTo>
                    <a:pt x="41" y="316"/>
                  </a:lnTo>
                  <a:lnTo>
                    <a:pt x="43" y="407"/>
                  </a:lnTo>
                  <a:lnTo>
                    <a:pt x="68" y="420"/>
                  </a:lnTo>
                  <a:lnTo>
                    <a:pt x="83" y="603"/>
                  </a:lnTo>
                  <a:lnTo>
                    <a:pt x="69" y="733"/>
                  </a:lnTo>
                  <a:lnTo>
                    <a:pt x="81" y="738"/>
                  </a:lnTo>
                  <a:lnTo>
                    <a:pt x="74" y="760"/>
                  </a:lnTo>
                  <a:lnTo>
                    <a:pt x="81" y="775"/>
                  </a:lnTo>
                  <a:lnTo>
                    <a:pt x="133" y="775"/>
                  </a:lnTo>
                  <a:lnTo>
                    <a:pt x="139" y="771"/>
                  </a:lnTo>
                  <a:lnTo>
                    <a:pt x="139" y="736"/>
                  </a:lnTo>
                  <a:lnTo>
                    <a:pt x="150" y="729"/>
                  </a:lnTo>
                  <a:lnTo>
                    <a:pt x="176" y="456"/>
                  </a:lnTo>
                  <a:lnTo>
                    <a:pt x="201" y="631"/>
                  </a:lnTo>
                  <a:lnTo>
                    <a:pt x="205" y="686"/>
                  </a:lnTo>
                  <a:lnTo>
                    <a:pt x="229" y="742"/>
                  </a:lnTo>
                  <a:lnTo>
                    <a:pt x="224" y="772"/>
                  </a:lnTo>
                  <a:lnTo>
                    <a:pt x="233" y="777"/>
                  </a:lnTo>
                  <a:lnTo>
                    <a:pt x="285" y="777"/>
                  </a:lnTo>
                  <a:lnTo>
                    <a:pt x="285" y="759"/>
                  </a:lnTo>
                  <a:lnTo>
                    <a:pt x="274" y="740"/>
                  </a:lnTo>
                  <a:lnTo>
                    <a:pt x="283" y="738"/>
                  </a:lnTo>
                  <a:lnTo>
                    <a:pt x="277" y="418"/>
                  </a:lnTo>
                  <a:lnTo>
                    <a:pt x="307" y="409"/>
                  </a:lnTo>
                  <a:lnTo>
                    <a:pt x="302" y="331"/>
                  </a:lnTo>
                  <a:lnTo>
                    <a:pt x="353" y="256"/>
                  </a:lnTo>
                  <a:lnTo>
                    <a:pt x="341" y="189"/>
                  </a:lnTo>
                  <a:lnTo>
                    <a:pt x="307" y="129"/>
                  </a:lnTo>
                  <a:lnTo>
                    <a:pt x="217" y="105"/>
                  </a:lnTo>
                  <a:lnTo>
                    <a:pt x="215" y="81"/>
                  </a:lnTo>
                  <a:lnTo>
                    <a:pt x="226" y="75"/>
                  </a:lnTo>
                  <a:lnTo>
                    <a:pt x="235" y="40"/>
                  </a:lnTo>
                  <a:lnTo>
                    <a:pt x="214" y="8"/>
                  </a:lnTo>
                  <a:lnTo>
                    <a:pt x="162" y="0"/>
                  </a:lnTo>
                  <a:lnTo>
                    <a:pt x="134" y="8"/>
                  </a:lnTo>
                  <a:lnTo>
                    <a:pt x="109" y="41"/>
                  </a:lnTo>
                  <a:lnTo>
                    <a:pt x="128" y="80"/>
                  </a:lnTo>
                  <a:lnTo>
                    <a:pt x="134" y="81"/>
                  </a:lnTo>
                  <a:lnTo>
                    <a:pt x="134" y="95"/>
                  </a:lnTo>
                  <a:lnTo>
                    <a:pt x="124" y="105"/>
                  </a:lnTo>
                  <a:lnTo>
                    <a:pt x="31" y="127"/>
                  </a:lnTo>
                  <a:lnTo>
                    <a:pt x="13" y="159"/>
                  </a:lnTo>
                  <a:lnTo>
                    <a:pt x="0" y="221"/>
                  </a:lnTo>
                  <a:close/>
                </a:path>
              </a:pathLst>
            </a:custGeom>
            <a:solidFill>
              <a:srgbClr val="268A62"/>
            </a:solidFill>
            <a:ln w="9525">
              <a:noFill/>
              <a:round/>
            </a:ln>
          </p:spPr>
          <p:txBody>
            <a:bodyPr vert="horz" wrap="square" lIns="121920" tIns="60960" rIns="121920" bIns="60960" numCol="1" anchor="t" anchorCtr="0" compatLnSpc="1"/>
            <a:lstStyle/>
            <a:p>
              <a:pPr defTabSz="609600">
                <a:lnSpc>
                  <a:spcPct val="120000"/>
                </a:lnSpc>
              </a:pPr>
              <a:endParaRPr lang="en-GB" sz="3200" dirty="0">
                <a:solidFill>
                  <a:srgbClr val="5F5F5F"/>
                </a:solidFill>
                <a:latin typeface="DengXian"/>
                <a:ea typeface="DengXian"/>
                <a:cs typeface="+mn-ea"/>
                <a:sym typeface="+mn-lt"/>
              </a:endParaRPr>
            </a:p>
          </p:txBody>
        </p:sp>
        <p:sp>
          <p:nvSpPr>
            <p:cNvPr id="151" name="Oval 36"/>
            <p:cNvSpPr>
              <a:spLocks noChangeArrowheads="1"/>
            </p:cNvSpPr>
            <p:nvPr/>
          </p:nvSpPr>
          <p:spPr bwMode="auto">
            <a:xfrm>
              <a:off x="6418452" y="1756231"/>
              <a:ext cx="658559" cy="172586"/>
            </a:xfrm>
            <a:prstGeom prst="ellipse">
              <a:avLst/>
            </a:prstGeom>
            <a:solidFill>
              <a:schemeClr val="lt2">
                <a:lumMod val="100000"/>
              </a:schemeClr>
            </a:solidFill>
            <a:ln w="9525">
              <a:noFill/>
              <a:round/>
            </a:ln>
            <a:effectLst>
              <a:prstShdw prst="shdw17" dist="17961" dir="2700000">
                <a:schemeClr val="accent5">
                  <a:lumMod val="100000"/>
                </a:schemeClr>
              </a:prstShdw>
            </a:effectLst>
          </p:spPr>
          <p:txBody>
            <a:bodyPr vert="horz" wrap="square" lIns="121920" tIns="60960" rIns="121920" bIns="60960" numCol="1" anchor="ctr" anchorCtr="0" compatLnSpc="1"/>
            <a:lstStyle/>
            <a:p>
              <a:pPr defTabSz="609600">
                <a:lnSpc>
                  <a:spcPct val="120000"/>
                </a:lnSpc>
              </a:pPr>
              <a:endParaRPr lang="en-GB" sz="3200" dirty="0">
                <a:solidFill>
                  <a:srgbClr val="5F5F5F"/>
                </a:solidFill>
                <a:latin typeface="DengXian"/>
                <a:ea typeface="DengXian"/>
                <a:cs typeface="+mn-ea"/>
                <a:sym typeface="+mn-lt"/>
              </a:endParaRPr>
            </a:p>
          </p:txBody>
        </p:sp>
        <p:sp>
          <p:nvSpPr>
            <p:cNvPr id="152" name="Freeform 35"/>
            <p:cNvSpPr/>
            <p:nvPr/>
          </p:nvSpPr>
          <p:spPr bwMode="auto">
            <a:xfrm>
              <a:off x="6647278" y="1509338"/>
              <a:ext cx="161124" cy="350667"/>
            </a:xfrm>
            <a:custGeom>
              <a:avLst/>
              <a:gdLst/>
              <a:ahLst/>
              <a:cxnLst>
                <a:cxn ang="0">
                  <a:pos x="0" y="221"/>
                </a:cxn>
                <a:cxn ang="0">
                  <a:pos x="0" y="270"/>
                </a:cxn>
                <a:cxn ang="0">
                  <a:pos x="10" y="275"/>
                </a:cxn>
                <a:cxn ang="0">
                  <a:pos x="9" y="288"/>
                </a:cxn>
                <a:cxn ang="0">
                  <a:pos x="9" y="296"/>
                </a:cxn>
                <a:cxn ang="0">
                  <a:pos x="41" y="316"/>
                </a:cxn>
                <a:cxn ang="0">
                  <a:pos x="43" y="407"/>
                </a:cxn>
                <a:cxn ang="0">
                  <a:pos x="68" y="420"/>
                </a:cxn>
                <a:cxn ang="0">
                  <a:pos x="83" y="603"/>
                </a:cxn>
                <a:cxn ang="0">
                  <a:pos x="69" y="733"/>
                </a:cxn>
                <a:cxn ang="0">
                  <a:pos x="81" y="738"/>
                </a:cxn>
                <a:cxn ang="0">
                  <a:pos x="74" y="760"/>
                </a:cxn>
                <a:cxn ang="0">
                  <a:pos x="81" y="775"/>
                </a:cxn>
                <a:cxn ang="0">
                  <a:pos x="133" y="775"/>
                </a:cxn>
                <a:cxn ang="0">
                  <a:pos x="139" y="771"/>
                </a:cxn>
                <a:cxn ang="0">
                  <a:pos x="139" y="736"/>
                </a:cxn>
                <a:cxn ang="0">
                  <a:pos x="150" y="729"/>
                </a:cxn>
                <a:cxn ang="0">
                  <a:pos x="176" y="456"/>
                </a:cxn>
                <a:cxn ang="0">
                  <a:pos x="201" y="631"/>
                </a:cxn>
                <a:cxn ang="0">
                  <a:pos x="205" y="686"/>
                </a:cxn>
                <a:cxn ang="0">
                  <a:pos x="229" y="742"/>
                </a:cxn>
                <a:cxn ang="0">
                  <a:pos x="224" y="772"/>
                </a:cxn>
                <a:cxn ang="0">
                  <a:pos x="233" y="777"/>
                </a:cxn>
                <a:cxn ang="0">
                  <a:pos x="285" y="777"/>
                </a:cxn>
                <a:cxn ang="0">
                  <a:pos x="285" y="759"/>
                </a:cxn>
                <a:cxn ang="0">
                  <a:pos x="274" y="740"/>
                </a:cxn>
                <a:cxn ang="0">
                  <a:pos x="283" y="738"/>
                </a:cxn>
                <a:cxn ang="0">
                  <a:pos x="277" y="418"/>
                </a:cxn>
                <a:cxn ang="0">
                  <a:pos x="307" y="409"/>
                </a:cxn>
                <a:cxn ang="0">
                  <a:pos x="302" y="331"/>
                </a:cxn>
                <a:cxn ang="0">
                  <a:pos x="353" y="256"/>
                </a:cxn>
                <a:cxn ang="0">
                  <a:pos x="341" y="189"/>
                </a:cxn>
                <a:cxn ang="0">
                  <a:pos x="307" y="129"/>
                </a:cxn>
                <a:cxn ang="0">
                  <a:pos x="217" y="105"/>
                </a:cxn>
                <a:cxn ang="0">
                  <a:pos x="215" y="81"/>
                </a:cxn>
                <a:cxn ang="0">
                  <a:pos x="226" y="75"/>
                </a:cxn>
                <a:cxn ang="0">
                  <a:pos x="235" y="40"/>
                </a:cxn>
                <a:cxn ang="0">
                  <a:pos x="214" y="8"/>
                </a:cxn>
                <a:cxn ang="0">
                  <a:pos x="162" y="0"/>
                </a:cxn>
                <a:cxn ang="0">
                  <a:pos x="134" y="8"/>
                </a:cxn>
                <a:cxn ang="0">
                  <a:pos x="109" y="41"/>
                </a:cxn>
                <a:cxn ang="0">
                  <a:pos x="128" y="80"/>
                </a:cxn>
                <a:cxn ang="0">
                  <a:pos x="134" y="81"/>
                </a:cxn>
                <a:cxn ang="0">
                  <a:pos x="134" y="95"/>
                </a:cxn>
                <a:cxn ang="0">
                  <a:pos x="124" y="105"/>
                </a:cxn>
                <a:cxn ang="0">
                  <a:pos x="31" y="127"/>
                </a:cxn>
                <a:cxn ang="0">
                  <a:pos x="13" y="159"/>
                </a:cxn>
                <a:cxn ang="0">
                  <a:pos x="0" y="221"/>
                </a:cxn>
              </a:cxnLst>
              <a:rect l="0" t="0" r="r" b="b"/>
              <a:pathLst>
                <a:path w="353" h="777">
                  <a:moveTo>
                    <a:pt x="0" y="221"/>
                  </a:moveTo>
                  <a:lnTo>
                    <a:pt x="0" y="270"/>
                  </a:lnTo>
                  <a:lnTo>
                    <a:pt x="10" y="275"/>
                  </a:lnTo>
                  <a:lnTo>
                    <a:pt x="9" y="288"/>
                  </a:lnTo>
                  <a:lnTo>
                    <a:pt x="9" y="296"/>
                  </a:lnTo>
                  <a:lnTo>
                    <a:pt x="41" y="316"/>
                  </a:lnTo>
                  <a:lnTo>
                    <a:pt x="43" y="407"/>
                  </a:lnTo>
                  <a:lnTo>
                    <a:pt x="68" y="420"/>
                  </a:lnTo>
                  <a:lnTo>
                    <a:pt x="83" y="603"/>
                  </a:lnTo>
                  <a:lnTo>
                    <a:pt x="69" y="733"/>
                  </a:lnTo>
                  <a:lnTo>
                    <a:pt x="81" y="738"/>
                  </a:lnTo>
                  <a:lnTo>
                    <a:pt x="74" y="760"/>
                  </a:lnTo>
                  <a:lnTo>
                    <a:pt x="81" y="775"/>
                  </a:lnTo>
                  <a:lnTo>
                    <a:pt x="133" y="775"/>
                  </a:lnTo>
                  <a:lnTo>
                    <a:pt x="139" y="771"/>
                  </a:lnTo>
                  <a:lnTo>
                    <a:pt x="139" y="736"/>
                  </a:lnTo>
                  <a:lnTo>
                    <a:pt x="150" y="729"/>
                  </a:lnTo>
                  <a:lnTo>
                    <a:pt x="176" y="456"/>
                  </a:lnTo>
                  <a:lnTo>
                    <a:pt x="201" y="631"/>
                  </a:lnTo>
                  <a:lnTo>
                    <a:pt x="205" y="686"/>
                  </a:lnTo>
                  <a:lnTo>
                    <a:pt x="229" y="742"/>
                  </a:lnTo>
                  <a:lnTo>
                    <a:pt x="224" y="772"/>
                  </a:lnTo>
                  <a:lnTo>
                    <a:pt x="233" y="777"/>
                  </a:lnTo>
                  <a:lnTo>
                    <a:pt x="285" y="777"/>
                  </a:lnTo>
                  <a:lnTo>
                    <a:pt x="285" y="759"/>
                  </a:lnTo>
                  <a:lnTo>
                    <a:pt x="274" y="740"/>
                  </a:lnTo>
                  <a:lnTo>
                    <a:pt x="283" y="738"/>
                  </a:lnTo>
                  <a:lnTo>
                    <a:pt x="277" y="418"/>
                  </a:lnTo>
                  <a:lnTo>
                    <a:pt x="307" y="409"/>
                  </a:lnTo>
                  <a:lnTo>
                    <a:pt x="302" y="331"/>
                  </a:lnTo>
                  <a:lnTo>
                    <a:pt x="353" y="256"/>
                  </a:lnTo>
                  <a:lnTo>
                    <a:pt x="341" y="189"/>
                  </a:lnTo>
                  <a:lnTo>
                    <a:pt x="307" y="129"/>
                  </a:lnTo>
                  <a:lnTo>
                    <a:pt x="217" y="105"/>
                  </a:lnTo>
                  <a:lnTo>
                    <a:pt x="215" y="81"/>
                  </a:lnTo>
                  <a:lnTo>
                    <a:pt x="226" y="75"/>
                  </a:lnTo>
                  <a:lnTo>
                    <a:pt x="235" y="40"/>
                  </a:lnTo>
                  <a:lnTo>
                    <a:pt x="214" y="8"/>
                  </a:lnTo>
                  <a:lnTo>
                    <a:pt x="162" y="0"/>
                  </a:lnTo>
                  <a:lnTo>
                    <a:pt x="134" y="8"/>
                  </a:lnTo>
                  <a:lnTo>
                    <a:pt x="109" y="41"/>
                  </a:lnTo>
                  <a:lnTo>
                    <a:pt x="128" y="80"/>
                  </a:lnTo>
                  <a:lnTo>
                    <a:pt x="134" y="81"/>
                  </a:lnTo>
                  <a:lnTo>
                    <a:pt x="134" y="95"/>
                  </a:lnTo>
                  <a:lnTo>
                    <a:pt x="124" y="105"/>
                  </a:lnTo>
                  <a:lnTo>
                    <a:pt x="31" y="127"/>
                  </a:lnTo>
                  <a:lnTo>
                    <a:pt x="13" y="159"/>
                  </a:lnTo>
                  <a:lnTo>
                    <a:pt x="0" y="221"/>
                  </a:lnTo>
                  <a:close/>
                </a:path>
              </a:pathLst>
            </a:custGeom>
            <a:solidFill>
              <a:schemeClr val="accent1">
                <a:lumMod val="100000"/>
              </a:schemeClr>
            </a:solidFill>
            <a:ln w="9525">
              <a:noFill/>
              <a:round/>
            </a:ln>
          </p:spPr>
          <p:txBody>
            <a:bodyPr vert="horz" wrap="square" lIns="121920" tIns="60960" rIns="121920" bIns="60960" numCol="1" anchor="t" anchorCtr="0" compatLnSpc="1"/>
            <a:lstStyle/>
            <a:p>
              <a:pPr defTabSz="609600">
                <a:lnSpc>
                  <a:spcPct val="120000"/>
                </a:lnSpc>
              </a:pPr>
              <a:endParaRPr lang="en-GB" sz="3200" dirty="0">
                <a:solidFill>
                  <a:srgbClr val="5F5F5F"/>
                </a:solidFill>
                <a:latin typeface="DengXian"/>
                <a:ea typeface="DengXian"/>
                <a:cs typeface="+mn-ea"/>
                <a:sym typeface="+mn-lt"/>
              </a:endParaRPr>
            </a:p>
          </p:txBody>
        </p:sp>
        <p:sp>
          <p:nvSpPr>
            <p:cNvPr id="153" name="TextBox 68"/>
            <p:cNvSpPr txBox="1"/>
            <p:nvPr/>
          </p:nvSpPr>
          <p:spPr>
            <a:xfrm>
              <a:off x="7065407" y="1545399"/>
              <a:ext cx="2139214" cy="489224"/>
            </a:xfrm>
            <a:prstGeom prst="rect">
              <a:avLst/>
            </a:prstGeom>
            <a:noFill/>
          </p:spPr>
          <p:txBody>
            <a:bodyPr wrap="square" rtlCol="0">
              <a:spAutoFit/>
            </a:bodyPr>
            <a:lstStyle/>
            <a:p>
              <a:pPr defTabSz="1219200" eaLnBrk="0" fontAlgn="base" hangingPunct="0">
                <a:lnSpc>
                  <a:spcPct val="120000"/>
                </a:lnSpc>
                <a:spcBef>
                  <a:spcPct val="0"/>
                </a:spcBef>
                <a:spcAft>
                  <a:spcPct val="0"/>
                </a:spcAft>
              </a:pPr>
              <a:r>
                <a:rPr lang="en-US" altLang="ja-JP" sz="1200" dirty="0">
                  <a:solidFill>
                    <a:srgbClr val="52525C">
                      <a:lumMod val="100000"/>
                    </a:srgbClr>
                  </a:solidFill>
                  <a:latin typeface="DengXian"/>
                  <a:ea typeface="DengXian"/>
                  <a:cs typeface="+mn-ea"/>
                  <a:sym typeface="+mn-lt"/>
                </a:rPr>
                <a:t>Relationship Manager/ Executive Director</a:t>
              </a:r>
              <a:endParaRPr lang="en-US" altLang="ja-JP" sz="1200" dirty="0">
                <a:solidFill>
                  <a:srgbClr val="52525C">
                    <a:lumMod val="100000"/>
                  </a:srgbClr>
                </a:solidFill>
                <a:latin typeface="DengXian"/>
                <a:ea typeface="DengXian"/>
                <a:cs typeface="+mn-ea"/>
                <a:sym typeface="+mn-lt"/>
              </a:endParaRPr>
            </a:p>
          </p:txBody>
        </p:sp>
        <p:cxnSp>
          <p:nvCxnSpPr>
            <p:cNvPr id="154" name="Straight Arrow Connector 69"/>
            <p:cNvCxnSpPr>
              <a:stCxn id="139" idx="6"/>
              <a:endCxn id="151" idx="2"/>
            </p:cNvCxnSpPr>
            <p:nvPr/>
          </p:nvCxnSpPr>
          <p:spPr>
            <a:xfrm flipV="1">
              <a:off x="5724835" y="1842524"/>
              <a:ext cx="693617" cy="3403"/>
            </a:xfrm>
            <a:prstGeom prst="straightConnector1">
              <a:avLst/>
            </a:prstGeom>
            <a:noFill/>
            <a:ln w="9525" cap="rnd" cmpd="sng" algn="ctr">
              <a:solidFill>
                <a:schemeClr val="accent1">
                  <a:lumMod val="100000"/>
                </a:schemeClr>
              </a:solidFill>
              <a:prstDash val="solid"/>
              <a:headEnd type="arrow"/>
              <a:tailEnd type="arrow"/>
            </a:ln>
            <a:effectLst/>
          </p:spPr>
        </p:cxnSp>
        <p:sp>
          <p:nvSpPr>
            <p:cNvPr id="155" name="Rectangle 70"/>
            <p:cNvSpPr/>
            <p:nvPr/>
          </p:nvSpPr>
          <p:spPr>
            <a:xfrm>
              <a:off x="3552115" y="1437639"/>
              <a:ext cx="5851643" cy="774423"/>
            </a:xfrm>
            <a:prstGeom prst="rect">
              <a:avLst/>
            </a:prstGeom>
            <a:noFill/>
            <a:ln w="19050" cap="rnd" cmpd="sng" algn="ctr">
              <a:solidFill>
                <a:schemeClr val="accent1">
                  <a:lumMod val="100000"/>
                </a:schemeClr>
              </a:solidFill>
              <a:prstDash val="dash"/>
            </a:ln>
            <a:effectLst/>
          </p:spPr>
          <p:txBody>
            <a:bodyPr rtlCol="0" anchor="ctr"/>
            <a:lstStyle/>
            <a:p>
              <a:pPr algn="ctr" defTabSz="609600">
                <a:lnSpc>
                  <a:spcPct val="120000"/>
                </a:lnSpc>
                <a:defRPr/>
              </a:pPr>
              <a:endParaRPr lang="en-GB" sz="3200" kern="0" dirty="0">
                <a:solidFill>
                  <a:srgbClr val="5F5F5F"/>
                </a:solidFill>
                <a:latin typeface="DengXian"/>
                <a:ea typeface="DengXian"/>
                <a:cs typeface="+mn-ea"/>
                <a:sym typeface="+mn-lt"/>
              </a:endParaRPr>
            </a:p>
          </p:txBody>
        </p:sp>
        <p:cxnSp>
          <p:nvCxnSpPr>
            <p:cNvPr id="156" name="Elbow Connector 71"/>
            <p:cNvCxnSpPr/>
            <p:nvPr/>
          </p:nvCxnSpPr>
          <p:spPr>
            <a:xfrm rot="16200000">
              <a:off x="8819869" y="2920305"/>
              <a:ext cx="972041" cy="3207"/>
            </a:xfrm>
            <a:prstGeom prst="bentConnector3">
              <a:avLst>
                <a:gd name="adj1" fmla="val 49970"/>
              </a:avLst>
            </a:prstGeom>
            <a:noFill/>
            <a:ln w="19050" cap="rnd" cmpd="sng" algn="ctr">
              <a:solidFill>
                <a:schemeClr val="accent1">
                  <a:lumMod val="100000"/>
                </a:schemeClr>
              </a:solidFill>
              <a:prstDash val="solid"/>
              <a:headEnd type="arrow"/>
              <a:tailEnd type="arrow"/>
            </a:ln>
            <a:effectLst/>
          </p:spPr>
        </p:cxnSp>
        <p:cxnSp>
          <p:nvCxnSpPr>
            <p:cNvPr id="160" name="Elbow Connector 77"/>
            <p:cNvCxnSpPr>
              <a:stCxn id="133" idx="7"/>
              <a:endCxn id="151" idx="4"/>
            </p:cNvCxnSpPr>
            <p:nvPr/>
          </p:nvCxnSpPr>
          <p:spPr>
            <a:xfrm rot="16200000" flipV="1">
              <a:off x="6904135" y="1772415"/>
              <a:ext cx="825772" cy="1138576"/>
            </a:xfrm>
            <a:prstGeom prst="bentConnector3">
              <a:avLst>
                <a:gd name="adj1" fmla="val 50000"/>
              </a:avLst>
            </a:prstGeom>
            <a:solidFill>
              <a:srgbClr val="363D46"/>
            </a:solidFill>
            <a:ln w="9525">
              <a:noFill/>
              <a:round/>
            </a:ln>
          </p:spPr>
        </p:cxnSp>
        <p:sp>
          <p:nvSpPr>
            <p:cNvPr id="168" name="Oval 48"/>
            <p:cNvSpPr>
              <a:spLocks noChangeArrowheads="1"/>
            </p:cNvSpPr>
            <p:nvPr/>
          </p:nvSpPr>
          <p:spPr bwMode="auto">
            <a:xfrm>
              <a:off x="5724566" y="4057314"/>
              <a:ext cx="1340966" cy="514850"/>
            </a:xfrm>
            <a:prstGeom prst="ellipse">
              <a:avLst/>
            </a:prstGeom>
            <a:solidFill>
              <a:schemeClr val="lt2">
                <a:lumMod val="100000"/>
              </a:schemeClr>
            </a:solidFill>
            <a:ln w="9525">
              <a:noFill/>
              <a:round/>
            </a:ln>
            <a:effectLst>
              <a:prstShdw prst="shdw17" dist="17961" dir="2700000">
                <a:schemeClr val="accent5">
                  <a:lumMod val="100000"/>
                </a:schemeClr>
              </a:prstShdw>
            </a:effectLst>
          </p:spPr>
          <p:txBody>
            <a:bodyPr vert="horz" wrap="square" lIns="121920" tIns="60960" rIns="121920" bIns="60960" numCol="1" anchor="ctr" anchorCtr="0" compatLnSpc="1"/>
            <a:lstStyle/>
            <a:p>
              <a:pPr defTabSz="609600">
                <a:lnSpc>
                  <a:spcPct val="120000"/>
                </a:lnSpc>
              </a:pPr>
              <a:endParaRPr lang="en-GB" sz="1465" dirty="0">
                <a:solidFill>
                  <a:srgbClr val="5F5F5F"/>
                </a:solidFill>
                <a:latin typeface="DengXian"/>
                <a:ea typeface="DengXian"/>
                <a:cs typeface="+mn-ea"/>
                <a:sym typeface="+mn-lt"/>
              </a:endParaRPr>
            </a:p>
          </p:txBody>
        </p:sp>
        <p:sp>
          <p:nvSpPr>
            <p:cNvPr id="169" name="Text Box 3"/>
            <p:cNvSpPr txBox="1">
              <a:spLocks noChangeArrowheads="1"/>
            </p:cNvSpPr>
            <p:nvPr/>
          </p:nvSpPr>
          <p:spPr bwMode="auto">
            <a:xfrm>
              <a:off x="5776512" y="4089345"/>
              <a:ext cx="1233227" cy="299941"/>
            </a:xfrm>
            <a:prstGeom prst="rect">
              <a:avLst/>
            </a:prstGeom>
            <a:noFill/>
            <a:ln w="9525">
              <a:noFill/>
              <a:miter lim="800000"/>
            </a:ln>
          </p:spPr>
          <p:txBody>
            <a:bodyPr vert="horz" wrap="square" lIns="73152" tIns="36576" rIns="73152" bIns="36576" numCol="1" anchor="t" anchorCtr="0" compatLnSpc="1"/>
            <a:lstStyle/>
            <a:p>
              <a:pPr algn="ctr" defTabSz="1219200" fontAlgn="base">
                <a:spcBef>
                  <a:spcPct val="0"/>
                </a:spcBef>
                <a:spcAft>
                  <a:spcPct val="0"/>
                </a:spcAft>
              </a:pPr>
              <a:r>
                <a:rPr lang="en-US" altLang="ja-JP" sz="1200" dirty="0">
                  <a:solidFill>
                    <a:schemeClr val="tx1"/>
                  </a:solidFill>
                  <a:latin typeface="DengXian"/>
                  <a:ea typeface="DengXian"/>
                  <a:cs typeface="+mn-ea"/>
                  <a:sym typeface="+mn-lt"/>
                </a:rPr>
                <a:t>Business</a:t>
              </a:r>
              <a:endParaRPr lang="en-US" altLang="ja-JP" sz="1200" dirty="0">
                <a:solidFill>
                  <a:schemeClr val="tx1"/>
                </a:solidFill>
                <a:latin typeface="DengXian"/>
                <a:ea typeface="DengXian"/>
                <a:cs typeface="+mn-ea"/>
                <a:sym typeface="+mn-lt"/>
              </a:endParaRPr>
            </a:p>
            <a:p>
              <a:pPr algn="ctr" defTabSz="1219200" fontAlgn="base">
                <a:spcBef>
                  <a:spcPct val="0"/>
                </a:spcBef>
                <a:spcAft>
                  <a:spcPct val="0"/>
                </a:spcAft>
              </a:pPr>
              <a:r>
                <a:rPr lang="en-US" altLang="ja-JP" sz="1200" dirty="0">
                  <a:solidFill>
                    <a:schemeClr val="tx1"/>
                  </a:solidFill>
                  <a:latin typeface="DengXian"/>
                  <a:ea typeface="DengXian"/>
                  <a:cs typeface="+mn-ea"/>
                  <a:sym typeface="+mn-lt"/>
                </a:rPr>
                <a:t>Consultant</a:t>
              </a:r>
              <a:r>
                <a:rPr lang="en-US" altLang="ja-JP" sz="1200" dirty="0">
                  <a:solidFill>
                    <a:srgbClr val="52525C">
                      <a:lumMod val="100000"/>
                    </a:srgbClr>
                  </a:solidFill>
                  <a:latin typeface="DengXian"/>
                  <a:ea typeface="DengXian"/>
                  <a:cs typeface="+mn-ea"/>
                  <a:sym typeface="+mn-lt"/>
                </a:rPr>
                <a:t>s</a:t>
              </a:r>
              <a:endParaRPr lang="en-US" altLang="ja-JP" sz="1200" dirty="0">
                <a:solidFill>
                  <a:srgbClr val="52525C">
                    <a:lumMod val="100000"/>
                  </a:srgbClr>
                </a:solidFill>
                <a:latin typeface="DengXian"/>
                <a:ea typeface="DengXian"/>
                <a:cs typeface="+mn-ea"/>
                <a:sym typeface="+mn-lt"/>
              </a:endParaRPr>
            </a:p>
          </p:txBody>
        </p:sp>
        <p:sp>
          <p:nvSpPr>
            <p:cNvPr id="170" name="Freeform 62"/>
            <p:cNvSpPr/>
            <p:nvPr/>
          </p:nvSpPr>
          <p:spPr bwMode="auto">
            <a:xfrm>
              <a:off x="6214907" y="3680860"/>
              <a:ext cx="191709" cy="437172"/>
            </a:xfrm>
            <a:custGeom>
              <a:avLst/>
              <a:gdLst/>
              <a:ahLst/>
              <a:cxnLst>
                <a:cxn ang="0">
                  <a:pos x="0" y="221"/>
                </a:cxn>
                <a:cxn ang="0">
                  <a:pos x="0" y="270"/>
                </a:cxn>
                <a:cxn ang="0">
                  <a:pos x="10" y="275"/>
                </a:cxn>
                <a:cxn ang="0">
                  <a:pos x="9" y="288"/>
                </a:cxn>
                <a:cxn ang="0">
                  <a:pos x="9" y="296"/>
                </a:cxn>
                <a:cxn ang="0">
                  <a:pos x="41" y="316"/>
                </a:cxn>
                <a:cxn ang="0">
                  <a:pos x="43" y="407"/>
                </a:cxn>
                <a:cxn ang="0">
                  <a:pos x="68" y="420"/>
                </a:cxn>
                <a:cxn ang="0">
                  <a:pos x="83" y="603"/>
                </a:cxn>
                <a:cxn ang="0">
                  <a:pos x="69" y="733"/>
                </a:cxn>
                <a:cxn ang="0">
                  <a:pos x="81" y="738"/>
                </a:cxn>
                <a:cxn ang="0">
                  <a:pos x="74" y="760"/>
                </a:cxn>
                <a:cxn ang="0">
                  <a:pos x="81" y="775"/>
                </a:cxn>
                <a:cxn ang="0">
                  <a:pos x="133" y="775"/>
                </a:cxn>
                <a:cxn ang="0">
                  <a:pos x="139" y="771"/>
                </a:cxn>
                <a:cxn ang="0">
                  <a:pos x="139" y="736"/>
                </a:cxn>
                <a:cxn ang="0">
                  <a:pos x="150" y="729"/>
                </a:cxn>
                <a:cxn ang="0">
                  <a:pos x="176" y="456"/>
                </a:cxn>
                <a:cxn ang="0">
                  <a:pos x="201" y="631"/>
                </a:cxn>
                <a:cxn ang="0">
                  <a:pos x="205" y="686"/>
                </a:cxn>
                <a:cxn ang="0">
                  <a:pos x="229" y="742"/>
                </a:cxn>
                <a:cxn ang="0">
                  <a:pos x="224" y="772"/>
                </a:cxn>
                <a:cxn ang="0">
                  <a:pos x="233" y="777"/>
                </a:cxn>
                <a:cxn ang="0">
                  <a:pos x="285" y="777"/>
                </a:cxn>
                <a:cxn ang="0">
                  <a:pos x="285" y="759"/>
                </a:cxn>
                <a:cxn ang="0">
                  <a:pos x="274" y="740"/>
                </a:cxn>
                <a:cxn ang="0">
                  <a:pos x="283" y="738"/>
                </a:cxn>
                <a:cxn ang="0">
                  <a:pos x="277" y="418"/>
                </a:cxn>
                <a:cxn ang="0">
                  <a:pos x="307" y="409"/>
                </a:cxn>
                <a:cxn ang="0">
                  <a:pos x="302" y="331"/>
                </a:cxn>
                <a:cxn ang="0">
                  <a:pos x="353" y="256"/>
                </a:cxn>
                <a:cxn ang="0">
                  <a:pos x="341" y="189"/>
                </a:cxn>
                <a:cxn ang="0">
                  <a:pos x="307" y="129"/>
                </a:cxn>
                <a:cxn ang="0">
                  <a:pos x="217" y="105"/>
                </a:cxn>
                <a:cxn ang="0">
                  <a:pos x="215" y="81"/>
                </a:cxn>
                <a:cxn ang="0">
                  <a:pos x="226" y="75"/>
                </a:cxn>
                <a:cxn ang="0">
                  <a:pos x="235" y="40"/>
                </a:cxn>
                <a:cxn ang="0">
                  <a:pos x="214" y="8"/>
                </a:cxn>
                <a:cxn ang="0">
                  <a:pos x="162" y="0"/>
                </a:cxn>
                <a:cxn ang="0">
                  <a:pos x="134" y="8"/>
                </a:cxn>
                <a:cxn ang="0">
                  <a:pos x="109" y="41"/>
                </a:cxn>
                <a:cxn ang="0">
                  <a:pos x="128" y="80"/>
                </a:cxn>
                <a:cxn ang="0">
                  <a:pos x="134" y="81"/>
                </a:cxn>
                <a:cxn ang="0">
                  <a:pos x="134" y="95"/>
                </a:cxn>
                <a:cxn ang="0">
                  <a:pos x="124" y="105"/>
                </a:cxn>
                <a:cxn ang="0">
                  <a:pos x="31" y="127"/>
                </a:cxn>
                <a:cxn ang="0">
                  <a:pos x="13" y="159"/>
                </a:cxn>
                <a:cxn ang="0">
                  <a:pos x="0" y="221"/>
                </a:cxn>
              </a:cxnLst>
              <a:rect l="0" t="0" r="r" b="b"/>
              <a:pathLst>
                <a:path w="353" h="777">
                  <a:moveTo>
                    <a:pt x="0" y="221"/>
                  </a:moveTo>
                  <a:lnTo>
                    <a:pt x="0" y="270"/>
                  </a:lnTo>
                  <a:lnTo>
                    <a:pt x="10" y="275"/>
                  </a:lnTo>
                  <a:lnTo>
                    <a:pt x="9" y="288"/>
                  </a:lnTo>
                  <a:lnTo>
                    <a:pt x="9" y="296"/>
                  </a:lnTo>
                  <a:lnTo>
                    <a:pt x="41" y="316"/>
                  </a:lnTo>
                  <a:lnTo>
                    <a:pt x="43" y="407"/>
                  </a:lnTo>
                  <a:lnTo>
                    <a:pt x="68" y="420"/>
                  </a:lnTo>
                  <a:lnTo>
                    <a:pt x="83" y="603"/>
                  </a:lnTo>
                  <a:lnTo>
                    <a:pt x="69" y="733"/>
                  </a:lnTo>
                  <a:lnTo>
                    <a:pt x="81" y="738"/>
                  </a:lnTo>
                  <a:lnTo>
                    <a:pt x="74" y="760"/>
                  </a:lnTo>
                  <a:lnTo>
                    <a:pt x="81" y="775"/>
                  </a:lnTo>
                  <a:lnTo>
                    <a:pt x="133" y="775"/>
                  </a:lnTo>
                  <a:lnTo>
                    <a:pt x="139" y="771"/>
                  </a:lnTo>
                  <a:lnTo>
                    <a:pt x="139" y="736"/>
                  </a:lnTo>
                  <a:lnTo>
                    <a:pt x="150" y="729"/>
                  </a:lnTo>
                  <a:lnTo>
                    <a:pt x="176" y="456"/>
                  </a:lnTo>
                  <a:lnTo>
                    <a:pt x="201" y="631"/>
                  </a:lnTo>
                  <a:lnTo>
                    <a:pt x="205" y="686"/>
                  </a:lnTo>
                  <a:lnTo>
                    <a:pt x="229" y="742"/>
                  </a:lnTo>
                  <a:lnTo>
                    <a:pt x="224" y="772"/>
                  </a:lnTo>
                  <a:lnTo>
                    <a:pt x="233" y="777"/>
                  </a:lnTo>
                  <a:lnTo>
                    <a:pt x="285" y="777"/>
                  </a:lnTo>
                  <a:lnTo>
                    <a:pt x="285" y="759"/>
                  </a:lnTo>
                  <a:lnTo>
                    <a:pt x="274" y="740"/>
                  </a:lnTo>
                  <a:lnTo>
                    <a:pt x="283" y="738"/>
                  </a:lnTo>
                  <a:lnTo>
                    <a:pt x="277" y="418"/>
                  </a:lnTo>
                  <a:lnTo>
                    <a:pt x="307" y="409"/>
                  </a:lnTo>
                  <a:lnTo>
                    <a:pt x="302" y="331"/>
                  </a:lnTo>
                  <a:lnTo>
                    <a:pt x="353" y="256"/>
                  </a:lnTo>
                  <a:lnTo>
                    <a:pt x="341" y="189"/>
                  </a:lnTo>
                  <a:lnTo>
                    <a:pt x="307" y="129"/>
                  </a:lnTo>
                  <a:lnTo>
                    <a:pt x="217" y="105"/>
                  </a:lnTo>
                  <a:lnTo>
                    <a:pt x="215" y="81"/>
                  </a:lnTo>
                  <a:lnTo>
                    <a:pt x="226" y="75"/>
                  </a:lnTo>
                  <a:lnTo>
                    <a:pt x="235" y="40"/>
                  </a:lnTo>
                  <a:lnTo>
                    <a:pt x="214" y="8"/>
                  </a:lnTo>
                  <a:lnTo>
                    <a:pt x="162" y="0"/>
                  </a:lnTo>
                  <a:lnTo>
                    <a:pt x="134" y="8"/>
                  </a:lnTo>
                  <a:lnTo>
                    <a:pt x="109" y="41"/>
                  </a:lnTo>
                  <a:lnTo>
                    <a:pt x="128" y="80"/>
                  </a:lnTo>
                  <a:lnTo>
                    <a:pt x="134" y="81"/>
                  </a:lnTo>
                  <a:lnTo>
                    <a:pt x="134" y="95"/>
                  </a:lnTo>
                  <a:lnTo>
                    <a:pt x="124" y="105"/>
                  </a:lnTo>
                  <a:lnTo>
                    <a:pt x="31" y="127"/>
                  </a:lnTo>
                  <a:lnTo>
                    <a:pt x="13" y="159"/>
                  </a:lnTo>
                  <a:lnTo>
                    <a:pt x="0" y="221"/>
                  </a:lnTo>
                  <a:close/>
                </a:path>
              </a:pathLst>
            </a:custGeom>
            <a:solidFill>
              <a:schemeClr val="accent1">
                <a:lumMod val="100000"/>
              </a:schemeClr>
            </a:solidFill>
            <a:ln w="9525">
              <a:noFill/>
              <a:round/>
            </a:ln>
          </p:spPr>
          <p:txBody>
            <a:bodyPr vert="horz" wrap="square" lIns="121920" tIns="60960" rIns="121920" bIns="60960" numCol="1" anchor="t" anchorCtr="0" compatLnSpc="1"/>
            <a:lstStyle/>
            <a:p>
              <a:pPr defTabSz="609600">
                <a:lnSpc>
                  <a:spcPct val="120000"/>
                </a:lnSpc>
              </a:pPr>
              <a:endParaRPr lang="en-GB" sz="3200" dirty="0">
                <a:solidFill>
                  <a:srgbClr val="5F5F5F"/>
                </a:solidFill>
                <a:latin typeface="DengXian"/>
                <a:ea typeface="DengXian"/>
                <a:cs typeface="+mn-ea"/>
                <a:sym typeface="+mn-lt"/>
              </a:endParaRPr>
            </a:p>
          </p:txBody>
        </p:sp>
        <p:graphicFrame>
          <p:nvGraphicFramePr>
            <p:cNvPr id="176" name="图示 175"/>
            <p:cNvGraphicFramePr/>
            <p:nvPr/>
          </p:nvGraphicFramePr>
          <p:xfrm>
            <a:off x="3190708" y="4730579"/>
            <a:ext cx="4694925" cy="103785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8" name="Rectangle 22"/>
            <p:cNvSpPr/>
            <p:nvPr/>
          </p:nvSpPr>
          <p:spPr>
            <a:xfrm>
              <a:off x="8252547" y="4654284"/>
              <a:ext cx="1447422" cy="1193356"/>
            </a:xfrm>
            <a:prstGeom prst="rect">
              <a:avLst/>
            </a:prstGeom>
            <a:solidFill>
              <a:schemeClr val="accent1">
                <a:lumMod val="100000"/>
                <a:alpha val="11000"/>
              </a:schemeClr>
            </a:solidFill>
            <a:ln w="19050" cap="rnd" cmpd="sng" algn="ctr">
              <a:solidFill>
                <a:schemeClr val="accent1">
                  <a:lumMod val="100000"/>
                </a:schemeClr>
              </a:solidFill>
              <a:prstDash val="dash"/>
            </a:ln>
            <a:effectLst/>
          </p:spPr>
          <p:txBody>
            <a:bodyPr rtlCol="0" anchor="t"/>
            <a:lstStyle/>
            <a:p>
              <a:pPr defTabSz="609600">
                <a:defRPr/>
              </a:pPr>
              <a:r>
                <a:rPr lang="en-US" altLang="zh-CN" sz="900" b="1" kern="0" dirty="0">
                  <a:solidFill>
                    <a:srgbClr val="CE0000">
                      <a:lumMod val="100000"/>
                    </a:srgbClr>
                  </a:solidFill>
                  <a:latin typeface="DengXian"/>
                  <a:ea typeface="DengXian"/>
                  <a:cs typeface="+mn-ea"/>
                  <a:sym typeface="+mn-lt"/>
                </a:rPr>
                <a:t> Operation Team</a:t>
              </a:r>
              <a:endParaRPr lang="en-US" altLang="zh-CN" sz="900" kern="0" dirty="0">
                <a:solidFill>
                  <a:srgbClr val="CE0000">
                    <a:lumMod val="100000"/>
                  </a:srgbClr>
                </a:solidFill>
                <a:latin typeface="DengXian"/>
                <a:ea typeface="DengXian"/>
                <a:cs typeface="+mn-ea"/>
                <a:sym typeface="+mn-lt"/>
              </a:endParaRPr>
            </a:p>
            <a:p>
              <a:pPr indent="0" defTabSz="609600" fontAlgn="auto">
                <a:lnSpc>
                  <a:spcPct val="150000"/>
                </a:lnSpc>
                <a:buNone/>
                <a:defRPr/>
              </a:pPr>
              <a:r>
                <a:rPr lang="en-US" altLang="zh-CN" sz="800" kern="0" dirty="0">
                  <a:solidFill>
                    <a:srgbClr val="CE0000">
                      <a:lumMod val="100000"/>
                    </a:srgbClr>
                  </a:solidFill>
                  <a:latin typeface="DengXian"/>
                  <a:ea typeface="DengXian"/>
                  <a:cs typeface="+mn-ea"/>
                  <a:sym typeface="+mn-lt"/>
                </a:rPr>
                <a:t>  Business  Consultants</a:t>
              </a:r>
              <a:endParaRPr lang="en-US" altLang="zh-CN" sz="800" kern="0" dirty="0">
                <a:solidFill>
                  <a:srgbClr val="CE0000">
                    <a:lumMod val="100000"/>
                  </a:srgbClr>
                </a:solidFill>
                <a:latin typeface="DengXian"/>
                <a:ea typeface="DengXian"/>
                <a:cs typeface="+mn-ea"/>
                <a:sym typeface="+mn-lt"/>
              </a:endParaRPr>
            </a:p>
            <a:p>
              <a:pPr indent="0" defTabSz="609600" fontAlgn="auto">
                <a:lnSpc>
                  <a:spcPct val="150000"/>
                </a:lnSpc>
                <a:buNone/>
                <a:defRPr/>
              </a:pPr>
              <a:r>
                <a:rPr lang="en-US" altLang="zh-CN" sz="800" kern="0" dirty="0">
                  <a:solidFill>
                    <a:srgbClr val="CE0000">
                      <a:lumMod val="100000"/>
                    </a:srgbClr>
                  </a:solidFill>
                  <a:latin typeface="DengXian"/>
                  <a:ea typeface="DengXian"/>
                  <a:cs typeface="+mn-ea"/>
                  <a:sym typeface="+mn-lt"/>
                </a:rPr>
                <a:t>  Chif Delivery officer   </a:t>
              </a:r>
              <a:endParaRPr lang="en-US" altLang="zh-CN" sz="800" kern="0" dirty="0">
                <a:solidFill>
                  <a:srgbClr val="CE0000">
                    <a:lumMod val="100000"/>
                  </a:srgbClr>
                </a:solidFill>
                <a:latin typeface="DengXian"/>
                <a:ea typeface="DengXian"/>
                <a:cs typeface="+mn-ea"/>
                <a:sym typeface="+mn-lt"/>
              </a:endParaRPr>
            </a:p>
            <a:p>
              <a:pPr indent="0" defTabSz="609600" fontAlgn="auto">
                <a:lnSpc>
                  <a:spcPct val="150000"/>
                </a:lnSpc>
                <a:buNone/>
                <a:defRPr/>
              </a:pPr>
              <a:r>
                <a:rPr lang="en-US" altLang="zh-CN" sz="800" kern="0" dirty="0">
                  <a:solidFill>
                    <a:srgbClr val="CE0000">
                      <a:lumMod val="100000"/>
                    </a:srgbClr>
                  </a:solidFill>
                  <a:latin typeface="DengXian"/>
                  <a:ea typeface="DengXian"/>
                  <a:cs typeface="+mn-ea"/>
                  <a:sym typeface="+mn-lt"/>
                </a:rPr>
                <a:t>  Data Extraction</a:t>
              </a:r>
              <a:endParaRPr lang="en-US" altLang="zh-CN" sz="800" kern="0" dirty="0">
                <a:solidFill>
                  <a:srgbClr val="CE0000">
                    <a:lumMod val="100000"/>
                  </a:srgbClr>
                </a:solidFill>
                <a:latin typeface="DengXian"/>
                <a:ea typeface="DengXian"/>
                <a:cs typeface="+mn-ea"/>
                <a:sym typeface="+mn-lt"/>
              </a:endParaRPr>
            </a:p>
            <a:p>
              <a:pPr indent="0" defTabSz="609600" fontAlgn="auto">
                <a:lnSpc>
                  <a:spcPct val="150000"/>
                </a:lnSpc>
                <a:buNone/>
                <a:defRPr/>
              </a:pPr>
              <a:r>
                <a:rPr lang="en-US" altLang="zh-CN" sz="800" kern="0" dirty="0">
                  <a:solidFill>
                    <a:srgbClr val="CE0000">
                      <a:lumMod val="100000"/>
                    </a:srgbClr>
                  </a:solidFill>
                  <a:latin typeface="DengXian"/>
                  <a:ea typeface="DengXian"/>
                  <a:cs typeface="+mn-ea"/>
                  <a:sym typeface="+mn-lt"/>
                </a:rPr>
                <a:t>  R&amp;D Lead</a:t>
              </a:r>
              <a:endParaRPr lang="en-US" altLang="zh-CN" sz="800" kern="0" dirty="0">
                <a:solidFill>
                  <a:srgbClr val="CE0000">
                    <a:lumMod val="100000"/>
                  </a:srgbClr>
                </a:solidFill>
                <a:latin typeface="DengXian"/>
                <a:ea typeface="DengXian"/>
                <a:cs typeface="+mn-ea"/>
                <a:sym typeface="+mn-lt"/>
              </a:endParaRPr>
            </a:p>
            <a:p>
              <a:pPr indent="0" defTabSz="609600" fontAlgn="auto">
                <a:lnSpc>
                  <a:spcPct val="150000"/>
                </a:lnSpc>
                <a:buNone/>
                <a:defRPr/>
              </a:pPr>
              <a:r>
                <a:rPr lang="en-US" altLang="zh-CN" sz="800" kern="0" dirty="0">
                  <a:solidFill>
                    <a:srgbClr val="CE0000">
                      <a:lumMod val="100000"/>
                    </a:srgbClr>
                  </a:solidFill>
                  <a:latin typeface="DengXian"/>
                  <a:ea typeface="DengXian"/>
                  <a:cs typeface="+mn-ea"/>
                  <a:sym typeface="+mn-lt"/>
                </a:rPr>
                <a:t>  Teasting Team </a:t>
              </a:r>
              <a:endParaRPr lang="en-US" altLang="zh-CN" sz="800" kern="0" dirty="0">
                <a:solidFill>
                  <a:srgbClr val="CE0000">
                    <a:lumMod val="100000"/>
                  </a:srgbClr>
                </a:solidFill>
                <a:latin typeface="DengXian"/>
                <a:ea typeface="DengXian"/>
                <a:cs typeface="+mn-ea"/>
                <a:sym typeface="+mn-lt"/>
              </a:endParaRPr>
            </a:p>
          </p:txBody>
        </p:sp>
        <p:sp>
          <p:nvSpPr>
            <p:cNvPr id="179" name="等腰三角形 178"/>
            <p:cNvSpPr/>
            <p:nvPr/>
          </p:nvSpPr>
          <p:spPr>
            <a:xfrm rot="5400000" flipH="1">
              <a:off x="8535801" y="4523229"/>
              <a:ext cx="2509600" cy="139802"/>
            </a:xfrm>
            <a:prstGeom prst="triangle">
              <a:avLst>
                <a:gd name="adj" fmla="val 50624"/>
              </a:avLst>
            </a:prstGeom>
            <a:solidFill>
              <a:schemeClr val="accent1">
                <a:lumMod val="100000"/>
              </a:schemeClr>
            </a:solidFill>
            <a:ln w="25400" cap="rnd" cmpd="sng" algn="ctr">
              <a:noFill/>
              <a:prstDash val="solid"/>
            </a:ln>
            <a:effectLst/>
          </p:spPr>
          <p:txBody>
            <a:bodyPr rtlCol="0" anchor="ctr"/>
            <a:lstStyle/>
            <a:p>
              <a:pPr algn="ctr" defTabSz="609600">
                <a:lnSpc>
                  <a:spcPct val="120000"/>
                </a:lnSpc>
                <a:defRPr/>
              </a:pPr>
              <a:endParaRPr lang="zh-CN" altLang="en-US" sz="2135" kern="0" dirty="0">
                <a:solidFill>
                  <a:prstClr val="white"/>
                </a:solidFill>
                <a:latin typeface="DengXian"/>
                <a:ea typeface="DengXian"/>
                <a:cs typeface="+mn-ea"/>
                <a:sym typeface="+mn-lt"/>
              </a:endParaRPr>
            </a:p>
          </p:txBody>
        </p:sp>
        <p:sp>
          <p:nvSpPr>
            <p:cNvPr id="175" name="矩形 174"/>
            <p:cNvSpPr/>
            <p:nvPr/>
          </p:nvSpPr>
          <p:spPr>
            <a:xfrm>
              <a:off x="2798902" y="4710777"/>
              <a:ext cx="1294151" cy="218986"/>
            </a:xfrm>
            <a:prstGeom prst="rect">
              <a:avLst/>
            </a:prstGeom>
          </p:spPr>
          <p:txBody>
            <a:bodyPr wrap="square">
              <a:spAutoFit/>
            </a:bodyPr>
            <a:lstStyle/>
            <a:p>
              <a:pPr defTabSz="609600">
                <a:lnSpc>
                  <a:spcPct val="120000"/>
                </a:lnSpc>
              </a:pPr>
              <a:r>
                <a:rPr lang="en-US" altLang="zh-CN" sz="800" dirty="0">
                  <a:solidFill>
                    <a:srgbClr val="CE0000">
                      <a:lumMod val="100000"/>
                    </a:srgbClr>
                  </a:solidFill>
                  <a:latin typeface="DengXian"/>
                  <a:ea typeface="DengXian"/>
                  <a:cs typeface="+mn-ea"/>
                  <a:sym typeface="+mn-lt"/>
                </a:rPr>
                <a:t>Project Team Based</a:t>
              </a:r>
              <a:endParaRPr lang="en-US" altLang="zh-CN" sz="800" dirty="0">
                <a:solidFill>
                  <a:srgbClr val="CE0000">
                    <a:lumMod val="100000"/>
                  </a:srgbClr>
                </a:solidFill>
                <a:latin typeface="DengXian"/>
                <a:ea typeface="DengXian"/>
                <a:cs typeface="+mn-ea"/>
                <a:sym typeface="+mn-lt"/>
              </a:endParaRPr>
            </a:p>
          </p:txBody>
        </p:sp>
      </p:grpSp>
      <p:sp>
        <p:nvSpPr>
          <p:cNvPr id="65" name="标题 2"/>
          <p:cNvSpPr>
            <a:spLocks noGrp="1"/>
          </p:cNvSpPr>
          <p:nvPr>
            <p:ph type="title"/>
          </p:nvPr>
        </p:nvSpPr>
        <p:spPr>
          <a:xfrm>
            <a:off x="457200" y="234950"/>
            <a:ext cx="11277600" cy="803910"/>
          </a:xfrm>
        </p:spPr>
        <p:txBody>
          <a:bodyPr/>
          <a:lstStyle/>
          <a:p>
            <a:r>
              <a:rPr lang="en-US" altLang="zh-CN" dirty="0">
                <a:sym typeface="+mn-lt"/>
              </a:rPr>
              <a:t>Proposed Collaboration Model</a:t>
            </a:r>
            <a:endParaRPr lang="en-US" altLang="zh-CN" dirty="0">
              <a:sym typeface="+mn-lt"/>
            </a:endParaRPr>
          </a:p>
        </p:txBody>
      </p:sp>
      <p:sp>
        <p:nvSpPr>
          <p:cNvPr id="56" name="Oval 55"/>
          <p:cNvSpPr/>
          <p:nvPr/>
        </p:nvSpPr>
        <p:spPr>
          <a:xfrm>
            <a:off x="8334375" y="5012055"/>
            <a:ext cx="76200" cy="76200"/>
          </a:xfrm>
          <a:prstGeom prst="ellipse">
            <a:avLst/>
          </a:prstGeom>
          <a:solidFill>
            <a:srgbClr val="268A6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7" name="Oval 56"/>
          <p:cNvSpPr/>
          <p:nvPr/>
        </p:nvSpPr>
        <p:spPr>
          <a:xfrm>
            <a:off x="8339455" y="5179695"/>
            <a:ext cx="76200" cy="76200"/>
          </a:xfrm>
          <a:prstGeom prst="ellipse">
            <a:avLst/>
          </a:prstGeom>
          <a:solidFill>
            <a:srgbClr val="268A6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8" name="Oval 57"/>
          <p:cNvSpPr/>
          <p:nvPr/>
        </p:nvSpPr>
        <p:spPr>
          <a:xfrm>
            <a:off x="8336280" y="5365115"/>
            <a:ext cx="76200" cy="76200"/>
          </a:xfrm>
          <a:prstGeom prst="ellipse">
            <a:avLst/>
          </a:prstGeom>
          <a:solidFill>
            <a:srgbClr val="268A6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9" name="Oval 58"/>
          <p:cNvSpPr/>
          <p:nvPr/>
        </p:nvSpPr>
        <p:spPr>
          <a:xfrm>
            <a:off x="8335645" y="5549265"/>
            <a:ext cx="76200" cy="76200"/>
          </a:xfrm>
          <a:prstGeom prst="ellipse">
            <a:avLst/>
          </a:prstGeom>
          <a:solidFill>
            <a:srgbClr val="268A6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1" name="Oval 48"/>
          <p:cNvSpPr>
            <a:spLocks noChangeArrowheads="1"/>
          </p:cNvSpPr>
          <p:nvPr/>
        </p:nvSpPr>
        <p:spPr bwMode="auto">
          <a:xfrm>
            <a:off x="4179570" y="4095115"/>
            <a:ext cx="1327785" cy="561340"/>
          </a:xfrm>
          <a:prstGeom prst="ellipse">
            <a:avLst/>
          </a:prstGeom>
          <a:solidFill>
            <a:schemeClr val="lt2">
              <a:lumMod val="100000"/>
            </a:schemeClr>
          </a:solidFill>
          <a:ln w="9525">
            <a:noFill/>
            <a:round/>
          </a:ln>
          <a:effectLst>
            <a:prstShdw prst="shdw17" dist="17961" dir="2700000">
              <a:schemeClr val="accent5">
                <a:lumMod val="100000"/>
              </a:schemeClr>
            </a:prstShdw>
          </a:effectLst>
        </p:spPr>
        <p:txBody>
          <a:bodyPr vert="horz" wrap="square" lIns="121920" tIns="60960" rIns="121920" bIns="60960" numCol="1" anchor="ctr" anchorCtr="0" compatLnSpc="1"/>
          <a:p>
            <a:pPr defTabSz="609600">
              <a:lnSpc>
                <a:spcPct val="120000"/>
              </a:lnSpc>
            </a:pPr>
            <a:endParaRPr lang="en-GB" sz="1465" dirty="0">
              <a:solidFill>
                <a:srgbClr val="5F5F5F"/>
              </a:solidFill>
              <a:latin typeface="DengXian"/>
              <a:ea typeface="DengXian"/>
              <a:cs typeface="+mn-ea"/>
              <a:sym typeface="+mn-lt"/>
            </a:endParaRPr>
          </a:p>
        </p:txBody>
      </p:sp>
      <p:sp>
        <p:nvSpPr>
          <p:cNvPr id="60" name="Oval 59"/>
          <p:cNvSpPr/>
          <p:nvPr/>
        </p:nvSpPr>
        <p:spPr>
          <a:xfrm>
            <a:off x="8339455" y="5735955"/>
            <a:ext cx="76200" cy="76200"/>
          </a:xfrm>
          <a:prstGeom prst="ellipse">
            <a:avLst/>
          </a:prstGeom>
          <a:solidFill>
            <a:srgbClr val="268A6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2" name="Text Box 3"/>
          <p:cNvSpPr txBox="1">
            <a:spLocks noChangeArrowheads="1"/>
          </p:cNvSpPr>
          <p:nvPr/>
        </p:nvSpPr>
        <p:spPr bwMode="auto">
          <a:xfrm>
            <a:off x="4100231" y="4204334"/>
            <a:ext cx="1485900" cy="327025"/>
          </a:xfrm>
          <a:prstGeom prst="rect">
            <a:avLst/>
          </a:prstGeom>
          <a:noFill/>
          <a:ln w="9525">
            <a:noFill/>
            <a:miter lim="800000"/>
          </a:ln>
        </p:spPr>
        <p:txBody>
          <a:bodyPr vert="horz" wrap="square" lIns="73152" tIns="36576" rIns="73152" bIns="36576" numCol="1" anchor="t" anchorCtr="0" compatLnSpc="1"/>
          <a:lstStyle>
            <a:defPPr>
              <a:defRPr lang="en-US"/>
            </a:defPPr>
            <a:lvl1pPr algn="ctr" defTabSz="1219200" fontAlgn="base">
              <a:spcBef>
                <a:spcPct val="0"/>
              </a:spcBef>
              <a:spcAft>
                <a:spcPct val="0"/>
              </a:spcAft>
              <a:defRPr sz="700">
                <a:solidFill>
                  <a:srgbClr val="52525C">
                    <a:lumMod val="100000"/>
                  </a:srgbClr>
                </a:solidFill>
                <a:latin typeface="DengXian"/>
                <a:ea typeface="DengXian"/>
                <a:cs typeface="+mn-ea"/>
              </a:defRPr>
            </a:lvl1pPr>
          </a:lstStyle>
          <a:p>
            <a:r>
              <a:rPr lang="en-US" altLang="ja-JP" sz="1200" dirty="0">
                <a:solidFill>
                  <a:schemeClr val="tx1"/>
                </a:solidFill>
                <a:sym typeface="+mn-lt"/>
              </a:rPr>
              <a:t>Chief Delivery officer</a:t>
            </a:r>
            <a:endParaRPr lang="en-US" altLang="ja-JP" sz="1200" dirty="0">
              <a:solidFill>
                <a:schemeClr val="tx1"/>
              </a:solidFill>
              <a:sym typeface="+mn-lt"/>
            </a:endParaRPr>
          </a:p>
        </p:txBody>
      </p:sp>
      <p:sp>
        <p:nvSpPr>
          <p:cNvPr id="63" name="Oval 48"/>
          <p:cNvSpPr>
            <a:spLocks noChangeArrowheads="1"/>
          </p:cNvSpPr>
          <p:nvPr/>
        </p:nvSpPr>
        <p:spPr bwMode="auto">
          <a:xfrm>
            <a:off x="7244080" y="4123055"/>
            <a:ext cx="1327785" cy="534035"/>
          </a:xfrm>
          <a:prstGeom prst="ellipse">
            <a:avLst/>
          </a:prstGeom>
          <a:solidFill>
            <a:schemeClr val="lt2">
              <a:lumMod val="100000"/>
            </a:schemeClr>
          </a:solidFill>
          <a:ln w="9525">
            <a:noFill/>
            <a:round/>
          </a:ln>
          <a:effectLst>
            <a:prstShdw prst="shdw17" dist="17961" dir="2700000">
              <a:schemeClr val="accent5">
                <a:lumMod val="100000"/>
              </a:schemeClr>
            </a:prstShdw>
          </a:effectLst>
        </p:spPr>
        <p:txBody>
          <a:bodyPr vert="horz" wrap="square" lIns="121920" tIns="60960" rIns="121920" bIns="60960" numCol="1" anchor="ctr" anchorCtr="0" compatLnSpc="1"/>
          <a:p>
            <a:pPr defTabSz="609600">
              <a:lnSpc>
                <a:spcPct val="120000"/>
              </a:lnSpc>
            </a:pPr>
            <a:endParaRPr lang="en-GB" sz="1465" dirty="0">
              <a:solidFill>
                <a:srgbClr val="5F5F5F"/>
              </a:solidFill>
              <a:latin typeface="DengXian"/>
              <a:ea typeface="DengXian"/>
              <a:cs typeface="+mn-ea"/>
              <a:sym typeface="+mn-lt"/>
            </a:endParaRPr>
          </a:p>
        </p:txBody>
      </p:sp>
      <p:sp>
        <p:nvSpPr>
          <p:cNvPr id="66" name="Text Box 3"/>
          <p:cNvSpPr txBox="1">
            <a:spLocks noChangeArrowheads="1"/>
          </p:cNvSpPr>
          <p:nvPr/>
        </p:nvSpPr>
        <p:spPr bwMode="auto">
          <a:xfrm>
            <a:off x="7303135" y="4161790"/>
            <a:ext cx="1217930" cy="389890"/>
          </a:xfrm>
          <a:prstGeom prst="rect">
            <a:avLst/>
          </a:prstGeom>
          <a:noFill/>
          <a:ln w="9525">
            <a:noFill/>
            <a:miter lim="800000"/>
          </a:ln>
        </p:spPr>
        <p:txBody>
          <a:bodyPr vert="horz" wrap="square" lIns="73152" tIns="36576" rIns="73152" bIns="36576" numCol="1" anchor="t" anchorCtr="0" compatLnSpc="1"/>
          <a:lstStyle>
            <a:defPPr>
              <a:defRPr lang="en-US"/>
            </a:defPPr>
            <a:lvl1pPr algn="ctr" defTabSz="1219200" fontAlgn="base">
              <a:spcBef>
                <a:spcPct val="0"/>
              </a:spcBef>
              <a:spcAft>
                <a:spcPct val="0"/>
              </a:spcAft>
              <a:defRPr sz="700">
                <a:solidFill>
                  <a:srgbClr val="52525C">
                    <a:lumMod val="100000"/>
                  </a:srgbClr>
                </a:solidFill>
                <a:latin typeface="DengXian"/>
                <a:ea typeface="DengXian"/>
                <a:cs typeface="+mn-ea"/>
              </a:defRPr>
            </a:lvl1pPr>
          </a:lstStyle>
          <a:p>
            <a:r>
              <a:rPr lang="en-US" altLang="ja-JP" sz="1200" dirty="0">
                <a:solidFill>
                  <a:schemeClr val="tx1"/>
                </a:solidFill>
                <a:sym typeface="+mn-lt"/>
              </a:rPr>
              <a:t>R&amp;D</a:t>
            </a:r>
            <a:endParaRPr lang="en-US" altLang="ja-JP" sz="1200" dirty="0">
              <a:solidFill>
                <a:schemeClr val="tx1"/>
              </a:solidFill>
              <a:sym typeface="+mn-lt"/>
            </a:endParaRPr>
          </a:p>
          <a:p>
            <a:r>
              <a:rPr lang="en-US" altLang="ja-JP" sz="1200" dirty="0">
                <a:solidFill>
                  <a:schemeClr val="tx1"/>
                </a:solidFill>
                <a:sym typeface="+mn-lt"/>
              </a:rPr>
              <a:t>Lead</a:t>
            </a:r>
            <a:endParaRPr lang="en-US" altLang="ja-JP" sz="1200" dirty="0">
              <a:solidFill>
                <a:schemeClr val="tx1"/>
              </a:solidFill>
              <a:sym typeface="+mn-lt"/>
            </a:endParaRPr>
          </a:p>
        </p:txBody>
      </p:sp>
      <p:sp>
        <p:nvSpPr>
          <p:cNvPr id="67" name="Freeform 62"/>
          <p:cNvSpPr/>
          <p:nvPr/>
        </p:nvSpPr>
        <p:spPr bwMode="auto">
          <a:xfrm>
            <a:off x="4746206" y="3686572"/>
            <a:ext cx="189825" cy="476648"/>
          </a:xfrm>
          <a:custGeom>
            <a:avLst/>
            <a:gdLst/>
            <a:ahLst/>
            <a:cxnLst>
              <a:cxn ang="0">
                <a:pos x="0" y="221"/>
              </a:cxn>
              <a:cxn ang="0">
                <a:pos x="0" y="270"/>
              </a:cxn>
              <a:cxn ang="0">
                <a:pos x="10" y="275"/>
              </a:cxn>
              <a:cxn ang="0">
                <a:pos x="9" y="288"/>
              </a:cxn>
              <a:cxn ang="0">
                <a:pos x="9" y="296"/>
              </a:cxn>
              <a:cxn ang="0">
                <a:pos x="41" y="316"/>
              </a:cxn>
              <a:cxn ang="0">
                <a:pos x="43" y="407"/>
              </a:cxn>
              <a:cxn ang="0">
                <a:pos x="68" y="420"/>
              </a:cxn>
              <a:cxn ang="0">
                <a:pos x="83" y="603"/>
              </a:cxn>
              <a:cxn ang="0">
                <a:pos x="69" y="733"/>
              </a:cxn>
              <a:cxn ang="0">
                <a:pos x="81" y="738"/>
              </a:cxn>
              <a:cxn ang="0">
                <a:pos x="74" y="760"/>
              </a:cxn>
              <a:cxn ang="0">
                <a:pos x="81" y="775"/>
              </a:cxn>
              <a:cxn ang="0">
                <a:pos x="133" y="775"/>
              </a:cxn>
              <a:cxn ang="0">
                <a:pos x="139" y="771"/>
              </a:cxn>
              <a:cxn ang="0">
                <a:pos x="139" y="736"/>
              </a:cxn>
              <a:cxn ang="0">
                <a:pos x="150" y="729"/>
              </a:cxn>
              <a:cxn ang="0">
                <a:pos x="176" y="456"/>
              </a:cxn>
              <a:cxn ang="0">
                <a:pos x="201" y="631"/>
              </a:cxn>
              <a:cxn ang="0">
                <a:pos x="205" y="686"/>
              </a:cxn>
              <a:cxn ang="0">
                <a:pos x="229" y="742"/>
              </a:cxn>
              <a:cxn ang="0">
                <a:pos x="224" y="772"/>
              </a:cxn>
              <a:cxn ang="0">
                <a:pos x="233" y="777"/>
              </a:cxn>
              <a:cxn ang="0">
                <a:pos x="285" y="777"/>
              </a:cxn>
              <a:cxn ang="0">
                <a:pos x="285" y="759"/>
              </a:cxn>
              <a:cxn ang="0">
                <a:pos x="274" y="740"/>
              </a:cxn>
              <a:cxn ang="0">
                <a:pos x="283" y="738"/>
              </a:cxn>
              <a:cxn ang="0">
                <a:pos x="277" y="418"/>
              </a:cxn>
              <a:cxn ang="0">
                <a:pos x="307" y="409"/>
              </a:cxn>
              <a:cxn ang="0">
                <a:pos x="302" y="331"/>
              </a:cxn>
              <a:cxn ang="0">
                <a:pos x="353" y="256"/>
              </a:cxn>
              <a:cxn ang="0">
                <a:pos x="341" y="189"/>
              </a:cxn>
              <a:cxn ang="0">
                <a:pos x="307" y="129"/>
              </a:cxn>
              <a:cxn ang="0">
                <a:pos x="217" y="105"/>
              </a:cxn>
              <a:cxn ang="0">
                <a:pos x="215" y="81"/>
              </a:cxn>
              <a:cxn ang="0">
                <a:pos x="226" y="75"/>
              </a:cxn>
              <a:cxn ang="0">
                <a:pos x="235" y="40"/>
              </a:cxn>
              <a:cxn ang="0">
                <a:pos x="214" y="8"/>
              </a:cxn>
              <a:cxn ang="0">
                <a:pos x="162" y="0"/>
              </a:cxn>
              <a:cxn ang="0">
                <a:pos x="134" y="8"/>
              </a:cxn>
              <a:cxn ang="0">
                <a:pos x="109" y="41"/>
              </a:cxn>
              <a:cxn ang="0">
                <a:pos x="128" y="80"/>
              </a:cxn>
              <a:cxn ang="0">
                <a:pos x="134" y="81"/>
              </a:cxn>
              <a:cxn ang="0">
                <a:pos x="134" y="95"/>
              </a:cxn>
              <a:cxn ang="0">
                <a:pos x="124" y="105"/>
              </a:cxn>
              <a:cxn ang="0">
                <a:pos x="31" y="127"/>
              </a:cxn>
              <a:cxn ang="0">
                <a:pos x="13" y="159"/>
              </a:cxn>
              <a:cxn ang="0">
                <a:pos x="0" y="221"/>
              </a:cxn>
            </a:cxnLst>
            <a:rect l="0" t="0" r="r" b="b"/>
            <a:pathLst>
              <a:path w="353" h="777">
                <a:moveTo>
                  <a:pt x="0" y="221"/>
                </a:moveTo>
                <a:lnTo>
                  <a:pt x="0" y="270"/>
                </a:lnTo>
                <a:lnTo>
                  <a:pt x="10" y="275"/>
                </a:lnTo>
                <a:lnTo>
                  <a:pt x="9" y="288"/>
                </a:lnTo>
                <a:lnTo>
                  <a:pt x="9" y="296"/>
                </a:lnTo>
                <a:lnTo>
                  <a:pt x="41" y="316"/>
                </a:lnTo>
                <a:lnTo>
                  <a:pt x="43" y="407"/>
                </a:lnTo>
                <a:lnTo>
                  <a:pt x="68" y="420"/>
                </a:lnTo>
                <a:lnTo>
                  <a:pt x="83" y="603"/>
                </a:lnTo>
                <a:lnTo>
                  <a:pt x="69" y="733"/>
                </a:lnTo>
                <a:lnTo>
                  <a:pt x="81" y="738"/>
                </a:lnTo>
                <a:lnTo>
                  <a:pt x="74" y="760"/>
                </a:lnTo>
                <a:lnTo>
                  <a:pt x="81" y="775"/>
                </a:lnTo>
                <a:lnTo>
                  <a:pt x="133" y="775"/>
                </a:lnTo>
                <a:lnTo>
                  <a:pt x="139" y="771"/>
                </a:lnTo>
                <a:lnTo>
                  <a:pt x="139" y="736"/>
                </a:lnTo>
                <a:lnTo>
                  <a:pt x="150" y="729"/>
                </a:lnTo>
                <a:lnTo>
                  <a:pt x="176" y="456"/>
                </a:lnTo>
                <a:lnTo>
                  <a:pt x="201" y="631"/>
                </a:lnTo>
                <a:lnTo>
                  <a:pt x="205" y="686"/>
                </a:lnTo>
                <a:lnTo>
                  <a:pt x="229" y="742"/>
                </a:lnTo>
                <a:lnTo>
                  <a:pt x="224" y="772"/>
                </a:lnTo>
                <a:lnTo>
                  <a:pt x="233" y="777"/>
                </a:lnTo>
                <a:lnTo>
                  <a:pt x="285" y="777"/>
                </a:lnTo>
                <a:lnTo>
                  <a:pt x="285" y="759"/>
                </a:lnTo>
                <a:lnTo>
                  <a:pt x="274" y="740"/>
                </a:lnTo>
                <a:lnTo>
                  <a:pt x="283" y="738"/>
                </a:lnTo>
                <a:lnTo>
                  <a:pt x="277" y="418"/>
                </a:lnTo>
                <a:lnTo>
                  <a:pt x="307" y="409"/>
                </a:lnTo>
                <a:lnTo>
                  <a:pt x="302" y="331"/>
                </a:lnTo>
                <a:lnTo>
                  <a:pt x="353" y="256"/>
                </a:lnTo>
                <a:lnTo>
                  <a:pt x="341" y="189"/>
                </a:lnTo>
                <a:lnTo>
                  <a:pt x="307" y="129"/>
                </a:lnTo>
                <a:lnTo>
                  <a:pt x="217" y="105"/>
                </a:lnTo>
                <a:lnTo>
                  <a:pt x="215" y="81"/>
                </a:lnTo>
                <a:lnTo>
                  <a:pt x="226" y="75"/>
                </a:lnTo>
                <a:lnTo>
                  <a:pt x="235" y="40"/>
                </a:lnTo>
                <a:lnTo>
                  <a:pt x="214" y="8"/>
                </a:lnTo>
                <a:lnTo>
                  <a:pt x="162" y="0"/>
                </a:lnTo>
                <a:lnTo>
                  <a:pt x="134" y="8"/>
                </a:lnTo>
                <a:lnTo>
                  <a:pt x="109" y="41"/>
                </a:lnTo>
                <a:lnTo>
                  <a:pt x="128" y="80"/>
                </a:lnTo>
                <a:lnTo>
                  <a:pt x="134" y="81"/>
                </a:lnTo>
                <a:lnTo>
                  <a:pt x="134" y="95"/>
                </a:lnTo>
                <a:lnTo>
                  <a:pt x="124" y="105"/>
                </a:lnTo>
                <a:lnTo>
                  <a:pt x="31" y="127"/>
                </a:lnTo>
                <a:lnTo>
                  <a:pt x="13" y="159"/>
                </a:lnTo>
                <a:lnTo>
                  <a:pt x="0" y="221"/>
                </a:lnTo>
                <a:close/>
              </a:path>
            </a:pathLst>
          </a:custGeom>
          <a:solidFill>
            <a:schemeClr val="accent1">
              <a:lumMod val="100000"/>
            </a:schemeClr>
          </a:solidFill>
          <a:ln w="9525">
            <a:noFill/>
            <a:round/>
          </a:ln>
        </p:spPr>
        <p:txBody>
          <a:bodyPr vert="horz" wrap="square" lIns="121920" tIns="60960" rIns="121920" bIns="60960" numCol="1" anchor="t" anchorCtr="0" compatLnSpc="1"/>
          <a:p>
            <a:pPr defTabSz="609600">
              <a:lnSpc>
                <a:spcPct val="120000"/>
              </a:lnSpc>
            </a:pPr>
            <a:endParaRPr lang="en-GB" sz="3200" dirty="0">
              <a:solidFill>
                <a:srgbClr val="5F5F5F"/>
              </a:solidFill>
              <a:latin typeface="DengXian"/>
              <a:ea typeface="DengXian"/>
              <a:cs typeface="+mn-ea"/>
              <a:sym typeface="+mn-lt"/>
            </a:endParaRPr>
          </a:p>
        </p:txBody>
      </p:sp>
      <p:sp>
        <p:nvSpPr>
          <p:cNvPr id="68" name="Freeform 62"/>
          <p:cNvSpPr/>
          <p:nvPr/>
        </p:nvSpPr>
        <p:spPr bwMode="auto">
          <a:xfrm>
            <a:off x="7812833" y="3727212"/>
            <a:ext cx="189825" cy="476648"/>
          </a:xfrm>
          <a:custGeom>
            <a:avLst/>
            <a:gdLst/>
            <a:ahLst/>
            <a:cxnLst>
              <a:cxn ang="0">
                <a:pos x="0" y="221"/>
              </a:cxn>
              <a:cxn ang="0">
                <a:pos x="0" y="270"/>
              </a:cxn>
              <a:cxn ang="0">
                <a:pos x="10" y="275"/>
              </a:cxn>
              <a:cxn ang="0">
                <a:pos x="9" y="288"/>
              </a:cxn>
              <a:cxn ang="0">
                <a:pos x="9" y="296"/>
              </a:cxn>
              <a:cxn ang="0">
                <a:pos x="41" y="316"/>
              </a:cxn>
              <a:cxn ang="0">
                <a:pos x="43" y="407"/>
              </a:cxn>
              <a:cxn ang="0">
                <a:pos x="68" y="420"/>
              </a:cxn>
              <a:cxn ang="0">
                <a:pos x="83" y="603"/>
              </a:cxn>
              <a:cxn ang="0">
                <a:pos x="69" y="733"/>
              </a:cxn>
              <a:cxn ang="0">
                <a:pos x="81" y="738"/>
              </a:cxn>
              <a:cxn ang="0">
                <a:pos x="74" y="760"/>
              </a:cxn>
              <a:cxn ang="0">
                <a:pos x="81" y="775"/>
              </a:cxn>
              <a:cxn ang="0">
                <a:pos x="133" y="775"/>
              </a:cxn>
              <a:cxn ang="0">
                <a:pos x="139" y="771"/>
              </a:cxn>
              <a:cxn ang="0">
                <a:pos x="139" y="736"/>
              </a:cxn>
              <a:cxn ang="0">
                <a:pos x="150" y="729"/>
              </a:cxn>
              <a:cxn ang="0">
                <a:pos x="176" y="456"/>
              </a:cxn>
              <a:cxn ang="0">
                <a:pos x="201" y="631"/>
              </a:cxn>
              <a:cxn ang="0">
                <a:pos x="205" y="686"/>
              </a:cxn>
              <a:cxn ang="0">
                <a:pos x="229" y="742"/>
              </a:cxn>
              <a:cxn ang="0">
                <a:pos x="224" y="772"/>
              </a:cxn>
              <a:cxn ang="0">
                <a:pos x="233" y="777"/>
              </a:cxn>
              <a:cxn ang="0">
                <a:pos x="285" y="777"/>
              </a:cxn>
              <a:cxn ang="0">
                <a:pos x="285" y="759"/>
              </a:cxn>
              <a:cxn ang="0">
                <a:pos x="274" y="740"/>
              </a:cxn>
              <a:cxn ang="0">
                <a:pos x="283" y="738"/>
              </a:cxn>
              <a:cxn ang="0">
                <a:pos x="277" y="418"/>
              </a:cxn>
              <a:cxn ang="0">
                <a:pos x="307" y="409"/>
              </a:cxn>
              <a:cxn ang="0">
                <a:pos x="302" y="331"/>
              </a:cxn>
              <a:cxn ang="0">
                <a:pos x="353" y="256"/>
              </a:cxn>
              <a:cxn ang="0">
                <a:pos x="341" y="189"/>
              </a:cxn>
              <a:cxn ang="0">
                <a:pos x="307" y="129"/>
              </a:cxn>
              <a:cxn ang="0">
                <a:pos x="217" y="105"/>
              </a:cxn>
              <a:cxn ang="0">
                <a:pos x="215" y="81"/>
              </a:cxn>
              <a:cxn ang="0">
                <a:pos x="226" y="75"/>
              </a:cxn>
              <a:cxn ang="0">
                <a:pos x="235" y="40"/>
              </a:cxn>
              <a:cxn ang="0">
                <a:pos x="214" y="8"/>
              </a:cxn>
              <a:cxn ang="0">
                <a:pos x="162" y="0"/>
              </a:cxn>
              <a:cxn ang="0">
                <a:pos x="134" y="8"/>
              </a:cxn>
              <a:cxn ang="0">
                <a:pos x="109" y="41"/>
              </a:cxn>
              <a:cxn ang="0">
                <a:pos x="128" y="80"/>
              </a:cxn>
              <a:cxn ang="0">
                <a:pos x="134" y="81"/>
              </a:cxn>
              <a:cxn ang="0">
                <a:pos x="134" y="95"/>
              </a:cxn>
              <a:cxn ang="0">
                <a:pos x="124" y="105"/>
              </a:cxn>
              <a:cxn ang="0">
                <a:pos x="31" y="127"/>
              </a:cxn>
              <a:cxn ang="0">
                <a:pos x="13" y="159"/>
              </a:cxn>
              <a:cxn ang="0">
                <a:pos x="0" y="221"/>
              </a:cxn>
            </a:cxnLst>
            <a:rect l="0" t="0" r="r" b="b"/>
            <a:pathLst>
              <a:path w="353" h="777">
                <a:moveTo>
                  <a:pt x="0" y="221"/>
                </a:moveTo>
                <a:lnTo>
                  <a:pt x="0" y="270"/>
                </a:lnTo>
                <a:lnTo>
                  <a:pt x="10" y="275"/>
                </a:lnTo>
                <a:lnTo>
                  <a:pt x="9" y="288"/>
                </a:lnTo>
                <a:lnTo>
                  <a:pt x="9" y="296"/>
                </a:lnTo>
                <a:lnTo>
                  <a:pt x="41" y="316"/>
                </a:lnTo>
                <a:lnTo>
                  <a:pt x="43" y="407"/>
                </a:lnTo>
                <a:lnTo>
                  <a:pt x="68" y="420"/>
                </a:lnTo>
                <a:lnTo>
                  <a:pt x="83" y="603"/>
                </a:lnTo>
                <a:lnTo>
                  <a:pt x="69" y="733"/>
                </a:lnTo>
                <a:lnTo>
                  <a:pt x="81" y="738"/>
                </a:lnTo>
                <a:lnTo>
                  <a:pt x="74" y="760"/>
                </a:lnTo>
                <a:lnTo>
                  <a:pt x="81" y="775"/>
                </a:lnTo>
                <a:lnTo>
                  <a:pt x="133" y="775"/>
                </a:lnTo>
                <a:lnTo>
                  <a:pt x="139" y="771"/>
                </a:lnTo>
                <a:lnTo>
                  <a:pt x="139" y="736"/>
                </a:lnTo>
                <a:lnTo>
                  <a:pt x="150" y="729"/>
                </a:lnTo>
                <a:lnTo>
                  <a:pt x="176" y="456"/>
                </a:lnTo>
                <a:lnTo>
                  <a:pt x="201" y="631"/>
                </a:lnTo>
                <a:lnTo>
                  <a:pt x="205" y="686"/>
                </a:lnTo>
                <a:lnTo>
                  <a:pt x="229" y="742"/>
                </a:lnTo>
                <a:lnTo>
                  <a:pt x="224" y="772"/>
                </a:lnTo>
                <a:lnTo>
                  <a:pt x="233" y="777"/>
                </a:lnTo>
                <a:lnTo>
                  <a:pt x="285" y="777"/>
                </a:lnTo>
                <a:lnTo>
                  <a:pt x="285" y="759"/>
                </a:lnTo>
                <a:lnTo>
                  <a:pt x="274" y="740"/>
                </a:lnTo>
                <a:lnTo>
                  <a:pt x="283" y="738"/>
                </a:lnTo>
                <a:lnTo>
                  <a:pt x="277" y="418"/>
                </a:lnTo>
                <a:lnTo>
                  <a:pt x="307" y="409"/>
                </a:lnTo>
                <a:lnTo>
                  <a:pt x="302" y="331"/>
                </a:lnTo>
                <a:lnTo>
                  <a:pt x="353" y="256"/>
                </a:lnTo>
                <a:lnTo>
                  <a:pt x="341" y="189"/>
                </a:lnTo>
                <a:lnTo>
                  <a:pt x="307" y="129"/>
                </a:lnTo>
                <a:lnTo>
                  <a:pt x="217" y="105"/>
                </a:lnTo>
                <a:lnTo>
                  <a:pt x="215" y="81"/>
                </a:lnTo>
                <a:lnTo>
                  <a:pt x="226" y="75"/>
                </a:lnTo>
                <a:lnTo>
                  <a:pt x="235" y="40"/>
                </a:lnTo>
                <a:lnTo>
                  <a:pt x="214" y="8"/>
                </a:lnTo>
                <a:lnTo>
                  <a:pt x="162" y="0"/>
                </a:lnTo>
                <a:lnTo>
                  <a:pt x="134" y="8"/>
                </a:lnTo>
                <a:lnTo>
                  <a:pt x="109" y="41"/>
                </a:lnTo>
                <a:lnTo>
                  <a:pt x="128" y="80"/>
                </a:lnTo>
                <a:lnTo>
                  <a:pt x="134" y="81"/>
                </a:lnTo>
                <a:lnTo>
                  <a:pt x="134" y="95"/>
                </a:lnTo>
                <a:lnTo>
                  <a:pt x="124" y="105"/>
                </a:lnTo>
                <a:lnTo>
                  <a:pt x="31" y="127"/>
                </a:lnTo>
                <a:lnTo>
                  <a:pt x="13" y="159"/>
                </a:lnTo>
                <a:lnTo>
                  <a:pt x="0" y="221"/>
                </a:lnTo>
                <a:close/>
              </a:path>
            </a:pathLst>
          </a:custGeom>
          <a:solidFill>
            <a:schemeClr val="accent1">
              <a:lumMod val="100000"/>
            </a:schemeClr>
          </a:solidFill>
          <a:ln w="9525">
            <a:noFill/>
            <a:round/>
          </a:ln>
        </p:spPr>
        <p:txBody>
          <a:bodyPr vert="horz" wrap="square" lIns="121920" tIns="60960" rIns="121920" bIns="60960" numCol="1" anchor="t" anchorCtr="0" compatLnSpc="1"/>
          <a:p>
            <a:pPr defTabSz="609600">
              <a:lnSpc>
                <a:spcPct val="120000"/>
              </a:lnSpc>
            </a:pPr>
            <a:endParaRPr lang="en-GB" sz="3200" dirty="0">
              <a:solidFill>
                <a:srgbClr val="5F5F5F"/>
              </a:solidFill>
              <a:latin typeface="DengXian"/>
              <a:ea typeface="DengXian"/>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1"/>
          <p:cNvSpPr txBox="1"/>
          <p:nvPr/>
        </p:nvSpPr>
        <p:spPr>
          <a:xfrm>
            <a:off x="426720" y="980440"/>
            <a:ext cx="6944360" cy="922020"/>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24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ct val="0"/>
              </a:spcBef>
              <a:buNone/>
            </a:pPr>
            <a:r>
              <a:rPr lang="en-US" b="1" dirty="0">
                <a:effectLst/>
                <a:sym typeface="+mn-ea"/>
              </a:rPr>
              <a:t>SUPPORT MODEL</a:t>
            </a:r>
            <a:endParaRPr lang="en-US" altLang="zh-CN" sz="800" dirty="0">
              <a:cs typeface="+mn-ea"/>
              <a:sym typeface="+mn-lt"/>
            </a:endParaRPr>
          </a:p>
          <a:p>
            <a:pPr>
              <a:buFont typeface="Arial" panose="020B0604020202020204" pitchFamily="34" charset="0"/>
              <a:buChar char="•"/>
            </a:pPr>
            <a:endParaRPr lang="en-US" sz="800" dirty="0">
              <a:cs typeface="+mn-ea"/>
            </a:endParaRPr>
          </a:p>
          <a:p>
            <a:pPr>
              <a:buFont typeface="Arial" panose="020B0604020202020204" pitchFamily="34" charset="0"/>
              <a:buChar char="•"/>
            </a:pPr>
            <a:endParaRPr lang="en-US" sz="1050" dirty="0">
              <a:cs typeface="+mn-ea"/>
              <a:sym typeface="+mn-lt"/>
            </a:endParaRPr>
          </a:p>
          <a:p>
            <a:pPr marL="0" indent="0">
              <a:buFont typeface="Arial" panose="020B0604020202020204" pitchFamily="34" charset="0"/>
              <a:buNone/>
            </a:pPr>
            <a:endParaRPr lang="en-US" altLang="zh-CN" dirty="0">
              <a:latin typeface="+mn-lt"/>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12"/>
          <p:cNvSpPr>
            <a:spLocks noGrp="1"/>
          </p:cNvSpPr>
          <p:nvPr>
            <p:ph type="title"/>
          </p:nvPr>
        </p:nvSpPr>
        <p:spPr>
          <a:xfrm>
            <a:off x="457200" y="472439"/>
            <a:ext cx="11277600" cy="1005840"/>
          </a:xfrm>
        </p:spPr>
        <p:txBody>
          <a:bodyPr vert="horz" lIns="91440" tIns="45720" rIns="91440" bIns="45720" rtlCol="0" anchor="ctr">
            <a:normAutofit/>
          </a:bodyPr>
          <a:p>
            <a:r>
              <a:rPr lang="en-US" dirty="0">
                <a:latin typeface="Calibri" panose="020F0502020204030204" charset="0"/>
                <a:cs typeface="Calibri" panose="020F0502020204030204" charset="0"/>
              </a:rPr>
              <a:t>Operation Support Model</a:t>
            </a:r>
            <a:endParaRPr lang="en-US" dirty="0">
              <a:latin typeface="Calibri" panose="020F0502020204030204" charset="0"/>
              <a:cs typeface="Calibri" panose="020F0502020204030204" charset="0"/>
            </a:endParaRPr>
          </a:p>
        </p:txBody>
      </p:sp>
      <p:sp>
        <p:nvSpPr>
          <p:cNvPr id="20" name="TextBox 19"/>
          <p:cNvSpPr txBox="1"/>
          <p:nvPr/>
        </p:nvSpPr>
        <p:spPr>
          <a:xfrm>
            <a:off x="603876" y="1909982"/>
            <a:ext cx="4984124" cy="3785652"/>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rPr>
              <a:t>Application Management  consists of </a:t>
            </a:r>
            <a:endPar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rPr>
              <a:t>User Access Management </a:t>
            </a:r>
            <a:endPar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rPr>
              <a:t>Maintenance and Production Support</a:t>
            </a:r>
            <a:endPar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endPar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rPr>
              <a:t> </a:t>
            </a:r>
            <a:endPar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endPar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rgbClr val="5F5F5F"/>
              </a:solidFill>
              <a:effectLst/>
              <a:uLnTx/>
              <a:uFillTx/>
              <a:latin typeface="Calibri" panose="020F0502020204030204" charset="0"/>
              <a:ea typeface="Verdana" panose="020B0604030504040204" pitchFamily="34" charset="0"/>
              <a:cs typeface="Calibri" panose="020F0502020204030204" charset="0"/>
            </a:endParaRPr>
          </a:p>
        </p:txBody>
      </p:sp>
      <p:pic>
        <p:nvPicPr>
          <p:cNvPr id="4" name="Picture 3"/>
          <p:cNvPicPr>
            <a:picLocks noChangeAspect="1"/>
          </p:cNvPicPr>
          <p:nvPr/>
        </p:nvPicPr>
        <p:blipFill>
          <a:blip r:embed="rId1"/>
          <a:stretch>
            <a:fillRect/>
          </a:stretch>
        </p:blipFill>
        <p:spPr>
          <a:xfrm>
            <a:off x="5974724" y="1188719"/>
            <a:ext cx="5384800" cy="436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12"/>
          <p:cNvSpPr>
            <a:spLocks noGrp="1"/>
          </p:cNvSpPr>
          <p:nvPr>
            <p:ph type="title"/>
          </p:nvPr>
        </p:nvSpPr>
        <p:spPr>
          <a:xfrm>
            <a:off x="457200" y="207009"/>
            <a:ext cx="11277600" cy="1005840"/>
          </a:xfrm>
        </p:spPr>
        <p:txBody>
          <a:bodyPr vert="horz" lIns="91440" tIns="45720" rIns="91440" bIns="45720" rtlCol="0" anchor="ctr">
            <a:normAutofit/>
          </a:bodyPr>
          <a:p>
            <a:r>
              <a:rPr lang="en-US" dirty="0">
                <a:latin typeface="Calibri" panose="020F0502020204030204" charset="0"/>
                <a:cs typeface="Calibri" panose="020F0502020204030204" charset="0"/>
              </a:rPr>
              <a:t>Activities covered in User Support</a:t>
            </a:r>
            <a:endParaRPr lang="en-US" dirty="0">
              <a:latin typeface="Calibri" panose="020F0502020204030204" charset="0"/>
              <a:cs typeface="Calibri" panose="020F0502020204030204" charset="0"/>
            </a:endParaRPr>
          </a:p>
        </p:txBody>
      </p:sp>
      <p:grpSp>
        <p:nvGrpSpPr>
          <p:cNvPr id="75" name="Group 74"/>
          <p:cNvGrpSpPr>
            <a:grpSpLocks noChangeAspect="1"/>
          </p:cNvGrpSpPr>
          <p:nvPr/>
        </p:nvGrpSpPr>
        <p:grpSpPr>
          <a:xfrm>
            <a:off x="3476145" y="1357781"/>
            <a:ext cx="4801604" cy="4425696"/>
            <a:chOff x="4038600" y="660399"/>
            <a:chExt cx="3255773" cy="3000885"/>
          </a:xfrm>
        </p:grpSpPr>
        <p:sp>
          <p:nvSpPr>
            <p:cNvPr id="76" name="Shape"/>
            <p:cNvSpPr/>
            <p:nvPr/>
          </p:nvSpPr>
          <p:spPr>
            <a:xfrm>
              <a:off x="5638800" y="660399"/>
              <a:ext cx="47752" cy="20840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2475"/>
                  </a:lnTo>
                  <a:cubicBezTo>
                    <a:pt x="0" y="1106"/>
                    <a:pt x="4825" y="0"/>
                    <a:pt x="10800" y="0"/>
                  </a:cubicBezTo>
                  <a:lnTo>
                    <a:pt x="10800" y="0"/>
                  </a:lnTo>
                  <a:cubicBezTo>
                    <a:pt x="16775" y="0"/>
                    <a:pt x="21600" y="1106"/>
                    <a:pt x="21600" y="2475"/>
                  </a:cubicBezTo>
                  <a:lnTo>
                    <a:pt x="21600" y="21600"/>
                  </a:lnTo>
                  <a:close/>
                </a:path>
              </a:pathLst>
            </a:custGeom>
            <a:solidFill>
              <a:srgbClr val="D3D3D3">
                <a:lumMod val="50000"/>
              </a:srgbClr>
            </a:solidFill>
            <a:ln w="12700">
              <a:miter lim="400000"/>
            </a:ln>
          </p:spPr>
          <p:txBody>
            <a:bodyPr lIns="38100" tIns="38100" rIns="38100" bIns="38100" anchor="ctr"/>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77" name="Rectangle"/>
            <p:cNvSpPr/>
            <p:nvPr/>
          </p:nvSpPr>
          <p:spPr>
            <a:xfrm>
              <a:off x="5638800" y="1600200"/>
              <a:ext cx="65533" cy="1755395"/>
            </a:xfrm>
            <a:prstGeom prst="rect">
              <a:avLst/>
            </a:prstGeom>
            <a:solidFill>
              <a:srgbClr val="B6B8B9"/>
            </a:solidFill>
            <a:ln w="12700">
              <a:miter lim="400000"/>
            </a:ln>
          </p:spPr>
          <p:txBody>
            <a:bodyPr lIns="38100" tIns="38100" rIns="38100" bIns="38100" anchor="ctr"/>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78" name="Shape"/>
            <p:cNvSpPr/>
            <p:nvPr/>
          </p:nvSpPr>
          <p:spPr>
            <a:xfrm>
              <a:off x="5372099" y="3302000"/>
              <a:ext cx="347220" cy="359284"/>
            </a:xfrm>
            <a:custGeom>
              <a:avLst/>
              <a:gdLst/>
              <a:ahLst/>
              <a:cxnLst>
                <a:cxn ang="0">
                  <a:pos x="wd2" y="hd2"/>
                </a:cxn>
                <a:cxn ang="5400000">
                  <a:pos x="wd2" y="hd2"/>
                </a:cxn>
                <a:cxn ang="10800000">
                  <a:pos x="wd2" y="hd2"/>
                </a:cxn>
                <a:cxn ang="16200000">
                  <a:pos x="wd2" y="hd2"/>
                </a:cxn>
              </a:cxnLst>
              <a:rect l="0" t="0" r="r" b="b"/>
              <a:pathLst>
                <a:path w="21592" h="21600" extrusionOk="0">
                  <a:moveTo>
                    <a:pt x="11831" y="21600"/>
                  </a:moveTo>
                  <a:lnTo>
                    <a:pt x="9761" y="21600"/>
                  </a:lnTo>
                  <a:cubicBezTo>
                    <a:pt x="4375" y="21600"/>
                    <a:pt x="0" y="17362"/>
                    <a:pt x="0" y="12163"/>
                  </a:cubicBezTo>
                  <a:cubicBezTo>
                    <a:pt x="0" y="10476"/>
                    <a:pt x="1414" y="9109"/>
                    <a:pt x="3159" y="9109"/>
                  </a:cubicBezTo>
                  <a:cubicBezTo>
                    <a:pt x="4904" y="9109"/>
                    <a:pt x="6318" y="10476"/>
                    <a:pt x="6318" y="12163"/>
                  </a:cubicBezTo>
                  <a:cubicBezTo>
                    <a:pt x="6318" y="14003"/>
                    <a:pt x="7866" y="15492"/>
                    <a:pt x="9761" y="15492"/>
                  </a:cubicBezTo>
                  <a:lnTo>
                    <a:pt x="11831" y="15492"/>
                  </a:lnTo>
                  <a:cubicBezTo>
                    <a:pt x="13734" y="15492"/>
                    <a:pt x="15274" y="13995"/>
                    <a:pt x="15274" y="12163"/>
                  </a:cubicBezTo>
                  <a:lnTo>
                    <a:pt x="15274" y="3054"/>
                  </a:lnTo>
                  <a:cubicBezTo>
                    <a:pt x="15274" y="1367"/>
                    <a:pt x="16688" y="0"/>
                    <a:pt x="18433" y="0"/>
                  </a:cubicBezTo>
                  <a:cubicBezTo>
                    <a:pt x="20178" y="0"/>
                    <a:pt x="21592" y="1367"/>
                    <a:pt x="21592" y="3054"/>
                  </a:cubicBezTo>
                  <a:lnTo>
                    <a:pt x="21592" y="12163"/>
                  </a:lnTo>
                  <a:cubicBezTo>
                    <a:pt x="21600" y="17370"/>
                    <a:pt x="17217" y="21600"/>
                    <a:pt x="11831" y="21600"/>
                  </a:cubicBezTo>
                  <a:close/>
                </a:path>
              </a:pathLst>
            </a:custGeom>
            <a:solidFill>
              <a:srgbClr val="D3D3D3">
                <a:lumMod val="50000"/>
              </a:srgbClr>
            </a:solidFill>
            <a:ln w="12700">
              <a:miter lim="400000"/>
            </a:ln>
          </p:spPr>
          <p:txBody>
            <a:bodyPr lIns="38100" tIns="38100" rIns="38100" bIns="38100" anchor="ctr"/>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79" name="Shape"/>
            <p:cNvSpPr/>
            <p:nvPr/>
          </p:nvSpPr>
          <p:spPr>
            <a:xfrm>
              <a:off x="4038600" y="838199"/>
              <a:ext cx="1626617" cy="10902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43" y="20287"/>
                    <a:pt x="3874" y="19363"/>
                    <a:pt x="7059" y="19363"/>
                  </a:cubicBezTo>
                  <a:cubicBezTo>
                    <a:pt x="10245" y="19363"/>
                    <a:pt x="12976" y="20287"/>
                    <a:pt x="14119" y="21600"/>
                  </a:cubicBezTo>
                  <a:cubicBezTo>
                    <a:pt x="15318" y="8957"/>
                    <a:pt x="18215" y="33"/>
                    <a:pt x="21600" y="0"/>
                  </a:cubicBezTo>
                  <a:cubicBezTo>
                    <a:pt x="11851" y="20"/>
                    <a:pt x="3501" y="8937"/>
                    <a:pt x="0" y="21600"/>
                  </a:cubicBezTo>
                  <a:close/>
                </a:path>
              </a:pathLst>
            </a:custGeom>
            <a:solidFill>
              <a:srgbClr val="FFCC4C"/>
            </a:solidFill>
            <a:ln w="12700">
              <a:miter lim="400000"/>
            </a:ln>
          </p:spPr>
          <p:txBody>
            <a:bodyPr lIns="38100" tIns="38100" rIns="38100" bIns="38100" anchor="ctr"/>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0" name="Shape"/>
            <p:cNvSpPr/>
            <p:nvPr/>
          </p:nvSpPr>
          <p:spPr>
            <a:xfrm>
              <a:off x="5664200" y="838199"/>
              <a:ext cx="1630173" cy="1090296"/>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cubicBezTo>
                    <a:pt x="7" y="0"/>
                    <a:pt x="3" y="0"/>
                    <a:pt x="0" y="0"/>
                  </a:cubicBezTo>
                  <a:cubicBezTo>
                    <a:pt x="3384" y="10"/>
                    <a:pt x="6280" y="8942"/>
                    <a:pt x="7478" y="21600"/>
                  </a:cubicBezTo>
                  <a:cubicBezTo>
                    <a:pt x="8619" y="20287"/>
                    <a:pt x="11344" y="19363"/>
                    <a:pt x="14522" y="19363"/>
                  </a:cubicBezTo>
                  <a:cubicBezTo>
                    <a:pt x="17701" y="19363"/>
                    <a:pt x="20425" y="20287"/>
                    <a:pt x="21566" y="21600"/>
                  </a:cubicBezTo>
                  <a:lnTo>
                    <a:pt x="21600" y="21600"/>
                  </a:lnTo>
                  <a:cubicBezTo>
                    <a:pt x="18100" y="8924"/>
                    <a:pt x="9752" y="0"/>
                    <a:pt x="10" y="0"/>
                  </a:cubicBezTo>
                  <a:close/>
                </a:path>
              </a:pathLst>
            </a:custGeom>
            <a:solidFill>
              <a:srgbClr val="C13018"/>
            </a:solidFill>
            <a:ln w="12700">
              <a:miter lim="400000"/>
            </a:ln>
          </p:spPr>
          <p:txBody>
            <a:bodyPr lIns="38100" tIns="38100" rIns="38100" bIns="38100" anchor="ctr"/>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1" name="Shape"/>
            <p:cNvSpPr/>
            <p:nvPr/>
          </p:nvSpPr>
          <p:spPr>
            <a:xfrm>
              <a:off x="5105400" y="838199"/>
              <a:ext cx="1129539" cy="109029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71" y="8942"/>
                    <a:pt x="15691" y="10"/>
                    <a:pt x="10807" y="0"/>
                  </a:cubicBezTo>
                  <a:cubicBezTo>
                    <a:pt x="10795" y="0"/>
                    <a:pt x="10783" y="0"/>
                    <a:pt x="10773" y="0"/>
                  </a:cubicBezTo>
                  <a:cubicBezTo>
                    <a:pt x="5897" y="33"/>
                    <a:pt x="1724" y="8957"/>
                    <a:pt x="0" y="21600"/>
                  </a:cubicBezTo>
                  <a:cubicBezTo>
                    <a:pt x="1751" y="20287"/>
                    <a:pt x="5926" y="19363"/>
                    <a:pt x="10800" y="19363"/>
                  </a:cubicBezTo>
                  <a:cubicBezTo>
                    <a:pt x="15674" y="19363"/>
                    <a:pt x="19851" y="20287"/>
                    <a:pt x="21600" y="21600"/>
                  </a:cubicBezTo>
                  <a:close/>
                </a:path>
              </a:pathLst>
            </a:custGeom>
            <a:solidFill>
              <a:srgbClr val="4CC1EF"/>
            </a:solidFill>
            <a:ln w="12700">
              <a:miter lim="400000"/>
            </a:ln>
          </p:spPr>
          <p:txBody>
            <a:bodyPr lIns="38100" tIns="38100" rIns="38100" bIns="38100" anchor="ctr"/>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sp>
        <p:nvSpPr>
          <p:cNvPr id="82" name="Freeform 35"/>
          <p:cNvSpPr/>
          <p:nvPr/>
        </p:nvSpPr>
        <p:spPr bwMode="auto">
          <a:xfrm>
            <a:off x="8227916" y="1738313"/>
            <a:ext cx="139304" cy="175022"/>
          </a:xfrm>
          <a:custGeom>
            <a:avLst/>
            <a:gdLst>
              <a:gd name="T0" fmla="*/ 206 w 206"/>
              <a:gd name="T1" fmla="*/ 0 h 288"/>
              <a:gd name="T2" fmla="*/ 189 w 206"/>
              <a:gd name="T3" fmla="*/ 14 h 288"/>
              <a:gd name="T4" fmla="*/ 5 w 206"/>
              <a:gd name="T5" fmla="*/ 266 h 288"/>
              <a:gd name="T6" fmla="*/ 1 w 206"/>
              <a:gd name="T7" fmla="*/ 278 h 288"/>
              <a:gd name="T8" fmla="*/ 13 w 206"/>
              <a:gd name="T9" fmla="*/ 288 h 288"/>
              <a:gd name="T10" fmla="*/ 29 w 206"/>
              <a:gd name="T11" fmla="*/ 282 h 288"/>
              <a:gd name="T12" fmla="*/ 61 w 206"/>
              <a:gd name="T13" fmla="*/ 245 h 288"/>
              <a:gd name="T14" fmla="*/ 146 w 206"/>
              <a:gd name="T15" fmla="*/ 103 h 288"/>
              <a:gd name="T16" fmla="*/ 189 w 206"/>
              <a:gd name="T17" fmla="*/ 33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1"/>
                  <a:pt x="59" y="176"/>
                  <a:pt x="5" y="266"/>
                </a:cubicBezTo>
                <a:cubicBezTo>
                  <a:pt x="2" y="270"/>
                  <a:pt x="0" y="274"/>
                  <a:pt x="1" y="278"/>
                </a:cubicBezTo>
                <a:cubicBezTo>
                  <a:pt x="2" y="284"/>
                  <a:pt x="8" y="288"/>
                  <a:pt x="13" y="288"/>
                </a:cubicBezTo>
                <a:cubicBezTo>
                  <a:pt x="19" y="288"/>
                  <a:pt x="24" y="285"/>
                  <a:pt x="29" y="282"/>
                </a:cubicBezTo>
                <a:cubicBezTo>
                  <a:pt x="41" y="273"/>
                  <a:pt x="54" y="258"/>
                  <a:pt x="61" y="245"/>
                </a:cubicBezTo>
                <a:cubicBezTo>
                  <a:pt x="90" y="198"/>
                  <a:pt x="118" y="151"/>
                  <a:pt x="146" y="103"/>
                </a:cubicBezTo>
                <a:lnTo>
                  <a:pt x="189" y="33"/>
                </a:lnTo>
                <a:cubicBezTo>
                  <a:pt x="195" y="22"/>
                  <a:pt x="203" y="13"/>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3" name="Freeform 36"/>
          <p:cNvSpPr/>
          <p:nvPr/>
        </p:nvSpPr>
        <p:spPr bwMode="auto">
          <a:xfrm>
            <a:off x="6102365" y="2440657"/>
            <a:ext cx="140494" cy="176213"/>
          </a:xfrm>
          <a:custGeom>
            <a:avLst/>
            <a:gdLst>
              <a:gd name="T0" fmla="*/ 206 w 206"/>
              <a:gd name="T1" fmla="*/ 0 h 288"/>
              <a:gd name="T2" fmla="*/ 189 w 206"/>
              <a:gd name="T3" fmla="*/ 14 h 288"/>
              <a:gd name="T4" fmla="*/ 4 w 206"/>
              <a:gd name="T5" fmla="*/ 266 h 288"/>
              <a:gd name="T6" fmla="*/ 0 w 206"/>
              <a:gd name="T7" fmla="*/ 278 h 288"/>
              <a:gd name="T8" fmla="*/ 13 w 206"/>
              <a:gd name="T9" fmla="*/ 288 h 288"/>
              <a:gd name="T10" fmla="*/ 28 w 206"/>
              <a:gd name="T11" fmla="*/ 282 h 288"/>
              <a:gd name="T12" fmla="*/ 61 w 206"/>
              <a:gd name="T13" fmla="*/ 245 h 288"/>
              <a:gd name="T14" fmla="*/ 146 w 206"/>
              <a:gd name="T15" fmla="*/ 103 h 288"/>
              <a:gd name="T16" fmla="*/ 188 w 206"/>
              <a:gd name="T17" fmla="*/ 33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3" y="7"/>
                  <a:pt x="189" y="14"/>
                </a:cubicBezTo>
                <a:cubicBezTo>
                  <a:pt x="130" y="100"/>
                  <a:pt x="58" y="176"/>
                  <a:pt x="4" y="266"/>
                </a:cubicBezTo>
                <a:cubicBezTo>
                  <a:pt x="2" y="269"/>
                  <a:pt x="0" y="274"/>
                  <a:pt x="0" y="278"/>
                </a:cubicBezTo>
                <a:cubicBezTo>
                  <a:pt x="1" y="284"/>
                  <a:pt x="7" y="288"/>
                  <a:pt x="13" y="288"/>
                </a:cubicBezTo>
                <a:cubicBezTo>
                  <a:pt x="19" y="288"/>
                  <a:pt x="24" y="285"/>
                  <a:pt x="28" y="282"/>
                </a:cubicBezTo>
                <a:cubicBezTo>
                  <a:pt x="40" y="273"/>
                  <a:pt x="53" y="257"/>
                  <a:pt x="61" y="245"/>
                </a:cubicBezTo>
                <a:cubicBezTo>
                  <a:pt x="89" y="198"/>
                  <a:pt x="118" y="150"/>
                  <a:pt x="146" y="103"/>
                </a:cubicBezTo>
                <a:cubicBezTo>
                  <a:pt x="160" y="80"/>
                  <a:pt x="174" y="56"/>
                  <a:pt x="188" y="33"/>
                </a:cubicBezTo>
                <a:cubicBezTo>
                  <a:pt x="195" y="22"/>
                  <a:pt x="203" y="13"/>
                  <a:pt x="206" y="0"/>
                </a:cubicBezTo>
                <a:close/>
              </a:path>
            </a:pathLst>
          </a:custGeom>
          <a:solidFill>
            <a:srgbClr val="3A5C84">
              <a:lumMod val="40000"/>
              <a:lumOff val="60000"/>
            </a:srgbClr>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4" name="Freeform 37"/>
          <p:cNvSpPr/>
          <p:nvPr/>
        </p:nvSpPr>
        <p:spPr bwMode="auto">
          <a:xfrm>
            <a:off x="5240639" y="1711681"/>
            <a:ext cx="139304" cy="175022"/>
          </a:xfrm>
          <a:custGeom>
            <a:avLst/>
            <a:gdLst>
              <a:gd name="T0" fmla="*/ 206 w 206"/>
              <a:gd name="T1" fmla="*/ 0 h 288"/>
              <a:gd name="T2" fmla="*/ 189 w 206"/>
              <a:gd name="T3" fmla="*/ 14 h 288"/>
              <a:gd name="T4" fmla="*/ 4 w 206"/>
              <a:gd name="T5" fmla="*/ 265 h 288"/>
              <a:gd name="T6" fmla="*/ 0 w 206"/>
              <a:gd name="T7" fmla="*/ 278 h 288"/>
              <a:gd name="T8" fmla="*/ 13 w 206"/>
              <a:gd name="T9" fmla="*/ 287 h 288"/>
              <a:gd name="T10" fmla="*/ 29 w 206"/>
              <a:gd name="T11" fmla="*/ 281 h 288"/>
              <a:gd name="T12" fmla="*/ 61 w 206"/>
              <a:gd name="T13" fmla="*/ 245 h 288"/>
              <a:gd name="T14" fmla="*/ 146 w 206"/>
              <a:gd name="T15" fmla="*/ 103 h 288"/>
              <a:gd name="T16" fmla="*/ 189 w 206"/>
              <a:gd name="T17" fmla="*/ 32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3" y="7"/>
                  <a:pt x="189" y="14"/>
                </a:cubicBezTo>
                <a:cubicBezTo>
                  <a:pt x="130" y="100"/>
                  <a:pt x="58" y="176"/>
                  <a:pt x="4" y="265"/>
                </a:cubicBezTo>
                <a:cubicBezTo>
                  <a:pt x="2" y="269"/>
                  <a:pt x="0" y="274"/>
                  <a:pt x="0" y="278"/>
                </a:cubicBezTo>
                <a:cubicBezTo>
                  <a:pt x="1" y="284"/>
                  <a:pt x="7" y="287"/>
                  <a:pt x="13" y="287"/>
                </a:cubicBezTo>
                <a:cubicBezTo>
                  <a:pt x="19" y="288"/>
                  <a:pt x="24" y="285"/>
                  <a:pt x="29" y="281"/>
                </a:cubicBezTo>
                <a:cubicBezTo>
                  <a:pt x="40" y="272"/>
                  <a:pt x="53" y="257"/>
                  <a:pt x="61" y="245"/>
                </a:cubicBezTo>
                <a:cubicBezTo>
                  <a:pt x="89" y="197"/>
                  <a:pt x="118" y="150"/>
                  <a:pt x="146" y="103"/>
                </a:cubicBezTo>
                <a:lnTo>
                  <a:pt x="189" y="32"/>
                </a:lnTo>
                <a:cubicBezTo>
                  <a:pt x="195" y="21"/>
                  <a:pt x="203" y="12"/>
                  <a:pt x="206" y="0"/>
                </a:cubicBezTo>
                <a:close/>
              </a:path>
            </a:pathLst>
          </a:custGeom>
          <a:solidFill>
            <a:srgbClr val="3A5C84">
              <a:lumMod val="40000"/>
              <a:lumOff val="60000"/>
            </a:srgbClr>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5" name="Freeform 38"/>
          <p:cNvSpPr/>
          <p:nvPr/>
        </p:nvSpPr>
        <p:spPr bwMode="auto">
          <a:xfrm>
            <a:off x="6843220" y="2022871"/>
            <a:ext cx="139304" cy="176213"/>
          </a:xfrm>
          <a:custGeom>
            <a:avLst/>
            <a:gdLst>
              <a:gd name="T0" fmla="*/ 206 w 206"/>
              <a:gd name="T1" fmla="*/ 0 h 288"/>
              <a:gd name="T2" fmla="*/ 189 w 206"/>
              <a:gd name="T3" fmla="*/ 14 h 288"/>
              <a:gd name="T4" fmla="*/ 5 w 206"/>
              <a:gd name="T5" fmla="*/ 266 h 288"/>
              <a:gd name="T6" fmla="*/ 1 w 206"/>
              <a:gd name="T7" fmla="*/ 279 h 288"/>
              <a:gd name="T8" fmla="*/ 13 w 206"/>
              <a:gd name="T9" fmla="*/ 288 h 288"/>
              <a:gd name="T10" fmla="*/ 29 w 206"/>
              <a:gd name="T11" fmla="*/ 282 h 288"/>
              <a:gd name="T12" fmla="*/ 62 w 206"/>
              <a:gd name="T13" fmla="*/ 245 h 288"/>
              <a:gd name="T14" fmla="*/ 147 w 206"/>
              <a:gd name="T15" fmla="*/ 104 h 288"/>
              <a:gd name="T16" fmla="*/ 189 w 206"/>
              <a:gd name="T17" fmla="*/ 33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1"/>
                  <a:pt x="59" y="176"/>
                  <a:pt x="5" y="266"/>
                </a:cubicBezTo>
                <a:cubicBezTo>
                  <a:pt x="3" y="270"/>
                  <a:pt x="0" y="274"/>
                  <a:pt x="1" y="279"/>
                </a:cubicBezTo>
                <a:cubicBezTo>
                  <a:pt x="2" y="284"/>
                  <a:pt x="8" y="288"/>
                  <a:pt x="13" y="288"/>
                </a:cubicBezTo>
                <a:cubicBezTo>
                  <a:pt x="19" y="288"/>
                  <a:pt x="24" y="285"/>
                  <a:pt x="29" y="282"/>
                </a:cubicBezTo>
                <a:cubicBezTo>
                  <a:pt x="41" y="273"/>
                  <a:pt x="54" y="258"/>
                  <a:pt x="62" y="245"/>
                </a:cubicBezTo>
                <a:cubicBezTo>
                  <a:pt x="90" y="198"/>
                  <a:pt x="118" y="151"/>
                  <a:pt x="147" y="104"/>
                </a:cubicBezTo>
                <a:cubicBezTo>
                  <a:pt x="161" y="80"/>
                  <a:pt x="175" y="56"/>
                  <a:pt x="189" y="33"/>
                </a:cubicBezTo>
                <a:cubicBezTo>
                  <a:pt x="196" y="22"/>
                  <a:pt x="203" y="13"/>
                  <a:pt x="206" y="0"/>
                </a:cubicBezTo>
                <a:close/>
              </a:path>
            </a:pathLst>
          </a:custGeom>
          <a:solidFill>
            <a:srgbClr val="3A5C84">
              <a:lumMod val="40000"/>
              <a:lumOff val="60000"/>
            </a:srgbClr>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6" name="Freeform 39"/>
          <p:cNvSpPr/>
          <p:nvPr/>
        </p:nvSpPr>
        <p:spPr bwMode="auto">
          <a:xfrm>
            <a:off x="5088382" y="2856309"/>
            <a:ext cx="140494" cy="176213"/>
          </a:xfrm>
          <a:custGeom>
            <a:avLst/>
            <a:gdLst>
              <a:gd name="T0" fmla="*/ 206 w 206"/>
              <a:gd name="T1" fmla="*/ 0 h 288"/>
              <a:gd name="T2" fmla="*/ 189 w 206"/>
              <a:gd name="T3" fmla="*/ 14 h 288"/>
              <a:gd name="T4" fmla="*/ 5 w 206"/>
              <a:gd name="T5" fmla="*/ 265 h 288"/>
              <a:gd name="T6" fmla="*/ 1 w 206"/>
              <a:gd name="T7" fmla="*/ 278 h 288"/>
              <a:gd name="T8" fmla="*/ 14 w 206"/>
              <a:gd name="T9" fmla="*/ 287 h 288"/>
              <a:gd name="T10" fmla="*/ 29 w 206"/>
              <a:gd name="T11" fmla="*/ 281 h 288"/>
              <a:gd name="T12" fmla="*/ 62 w 206"/>
              <a:gd name="T13" fmla="*/ 245 h 288"/>
              <a:gd name="T14" fmla="*/ 147 w 206"/>
              <a:gd name="T15" fmla="*/ 103 h 288"/>
              <a:gd name="T16" fmla="*/ 189 w 206"/>
              <a:gd name="T17" fmla="*/ 32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0"/>
                  <a:pt x="59" y="176"/>
                  <a:pt x="5" y="265"/>
                </a:cubicBezTo>
                <a:cubicBezTo>
                  <a:pt x="3" y="269"/>
                  <a:pt x="0" y="274"/>
                  <a:pt x="1" y="278"/>
                </a:cubicBezTo>
                <a:cubicBezTo>
                  <a:pt x="2" y="284"/>
                  <a:pt x="8" y="287"/>
                  <a:pt x="14" y="287"/>
                </a:cubicBezTo>
                <a:cubicBezTo>
                  <a:pt x="19" y="288"/>
                  <a:pt x="25" y="285"/>
                  <a:pt x="29" y="281"/>
                </a:cubicBezTo>
                <a:cubicBezTo>
                  <a:pt x="41" y="272"/>
                  <a:pt x="54" y="257"/>
                  <a:pt x="62" y="245"/>
                </a:cubicBezTo>
                <a:cubicBezTo>
                  <a:pt x="90" y="197"/>
                  <a:pt x="118" y="150"/>
                  <a:pt x="147" y="103"/>
                </a:cubicBezTo>
                <a:lnTo>
                  <a:pt x="189" y="32"/>
                </a:lnTo>
                <a:cubicBezTo>
                  <a:pt x="196" y="21"/>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7" name="Freeform 40"/>
          <p:cNvSpPr/>
          <p:nvPr/>
        </p:nvSpPr>
        <p:spPr bwMode="auto">
          <a:xfrm>
            <a:off x="6761252" y="2549723"/>
            <a:ext cx="139304" cy="175022"/>
          </a:xfrm>
          <a:custGeom>
            <a:avLst/>
            <a:gdLst>
              <a:gd name="T0" fmla="*/ 206 w 206"/>
              <a:gd name="T1" fmla="*/ 0 h 288"/>
              <a:gd name="T2" fmla="*/ 189 w 206"/>
              <a:gd name="T3" fmla="*/ 14 h 288"/>
              <a:gd name="T4" fmla="*/ 5 w 206"/>
              <a:gd name="T5" fmla="*/ 265 h 288"/>
              <a:gd name="T6" fmla="*/ 1 w 206"/>
              <a:gd name="T7" fmla="*/ 278 h 288"/>
              <a:gd name="T8" fmla="*/ 14 w 206"/>
              <a:gd name="T9" fmla="*/ 288 h 288"/>
              <a:gd name="T10" fmla="*/ 29 w 206"/>
              <a:gd name="T11" fmla="*/ 281 h 288"/>
              <a:gd name="T12" fmla="*/ 62 w 206"/>
              <a:gd name="T13" fmla="*/ 245 h 288"/>
              <a:gd name="T14" fmla="*/ 147 w 206"/>
              <a:gd name="T15" fmla="*/ 103 h 288"/>
              <a:gd name="T16" fmla="*/ 189 w 206"/>
              <a:gd name="T17" fmla="*/ 32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0"/>
                  <a:pt x="59" y="176"/>
                  <a:pt x="5" y="265"/>
                </a:cubicBezTo>
                <a:cubicBezTo>
                  <a:pt x="3" y="269"/>
                  <a:pt x="0" y="274"/>
                  <a:pt x="1" y="278"/>
                </a:cubicBezTo>
                <a:cubicBezTo>
                  <a:pt x="2" y="284"/>
                  <a:pt x="8" y="287"/>
                  <a:pt x="14" y="288"/>
                </a:cubicBezTo>
                <a:cubicBezTo>
                  <a:pt x="19" y="288"/>
                  <a:pt x="25" y="285"/>
                  <a:pt x="29" y="281"/>
                </a:cubicBezTo>
                <a:cubicBezTo>
                  <a:pt x="41" y="273"/>
                  <a:pt x="54" y="257"/>
                  <a:pt x="62" y="245"/>
                </a:cubicBezTo>
                <a:lnTo>
                  <a:pt x="147" y="103"/>
                </a:lnTo>
                <a:lnTo>
                  <a:pt x="189" y="32"/>
                </a:lnTo>
                <a:cubicBezTo>
                  <a:pt x="196" y="22"/>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8" name="Freeform 41"/>
          <p:cNvSpPr/>
          <p:nvPr/>
        </p:nvSpPr>
        <p:spPr bwMode="auto">
          <a:xfrm>
            <a:off x="3441604" y="2638425"/>
            <a:ext cx="139304" cy="176213"/>
          </a:xfrm>
          <a:custGeom>
            <a:avLst/>
            <a:gdLst>
              <a:gd name="T0" fmla="*/ 206 w 206"/>
              <a:gd name="T1" fmla="*/ 0 h 288"/>
              <a:gd name="T2" fmla="*/ 189 w 206"/>
              <a:gd name="T3" fmla="*/ 14 h 288"/>
              <a:gd name="T4" fmla="*/ 4 w 206"/>
              <a:gd name="T5" fmla="*/ 265 h 288"/>
              <a:gd name="T6" fmla="*/ 0 w 206"/>
              <a:gd name="T7" fmla="*/ 278 h 288"/>
              <a:gd name="T8" fmla="*/ 13 w 206"/>
              <a:gd name="T9" fmla="*/ 288 h 288"/>
              <a:gd name="T10" fmla="*/ 28 w 206"/>
              <a:gd name="T11" fmla="*/ 281 h 288"/>
              <a:gd name="T12" fmla="*/ 61 w 206"/>
              <a:gd name="T13" fmla="*/ 245 h 288"/>
              <a:gd name="T14" fmla="*/ 146 w 206"/>
              <a:gd name="T15" fmla="*/ 103 h 288"/>
              <a:gd name="T16" fmla="*/ 188 w 206"/>
              <a:gd name="T17" fmla="*/ 32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3" y="7"/>
                  <a:pt x="189" y="14"/>
                </a:cubicBezTo>
                <a:cubicBezTo>
                  <a:pt x="130" y="100"/>
                  <a:pt x="58" y="176"/>
                  <a:pt x="4" y="265"/>
                </a:cubicBezTo>
                <a:cubicBezTo>
                  <a:pt x="2" y="269"/>
                  <a:pt x="0" y="274"/>
                  <a:pt x="0" y="278"/>
                </a:cubicBezTo>
                <a:cubicBezTo>
                  <a:pt x="1" y="284"/>
                  <a:pt x="7" y="287"/>
                  <a:pt x="13" y="288"/>
                </a:cubicBezTo>
                <a:cubicBezTo>
                  <a:pt x="19" y="288"/>
                  <a:pt x="24" y="285"/>
                  <a:pt x="28" y="281"/>
                </a:cubicBezTo>
                <a:cubicBezTo>
                  <a:pt x="40" y="272"/>
                  <a:pt x="53" y="257"/>
                  <a:pt x="61" y="245"/>
                </a:cubicBezTo>
                <a:cubicBezTo>
                  <a:pt x="89" y="197"/>
                  <a:pt x="118" y="150"/>
                  <a:pt x="146" y="103"/>
                </a:cubicBezTo>
                <a:cubicBezTo>
                  <a:pt x="160" y="80"/>
                  <a:pt x="174" y="56"/>
                  <a:pt x="188" y="32"/>
                </a:cubicBezTo>
                <a:cubicBezTo>
                  <a:pt x="195" y="21"/>
                  <a:pt x="203" y="12"/>
                  <a:pt x="206" y="0"/>
                </a:cubicBezTo>
                <a:close/>
              </a:path>
            </a:pathLst>
          </a:custGeom>
          <a:solidFill>
            <a:srgbClr val="3A5C84">
              <a:lumMod val="40000"/>
              <a:lumOff val="60000"/>
            </a:srgbClr>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9" name="Freeform 42"/>
          <p:cNvSpPr/>
          <p:nvPr/>
        </p:nvSpPr>
        <p:spPr bwMode="auto">
          <a:xfrm>
            <a:off x="1873095" y="2529640"/>
            <a:ext cx="139304" cy="176213"/>
          </a:xfrm>
          <a:custGeom>
            <a:avLst/>
            <a:gdLst>
              <a:gd name="T0" fmla="*/ 206 w 206"/>
              <a:gd name="T1" fmla="*/ 0 h 288"/>
              <a:gd name="T2" fmla="*/ 189 w 206"/>
              <a:gd name="T3" fmla="*/ 14 h 288"/>
              <a:gd name="T4" fmla="*/ 5 w 206"/>
              <a:gd name="T5" fmla="*/ 265 h 288"/>
              <a:gd name="T6" fmla="*/ 1 w 206"/>
              <a:gd name="T7" fmla="*/ 278 h 288"/>
              <a:gd name="T8" fmla="*/ 13 w 206"/>
              <a:gd name="T9" fmla="*/ 288 h 288"/>
              <a:gd name="T10" fmla="*/ 29 w 206"/>
              <a:gd name="T11" fmla="*/ 281 h 288"/>
              <a:gd name="T12" fmla="*/ 61 w 206"/>
              <a:gd name="T13" fmla="*/ 245 h 288"/>
              <a:gd name="T14" fmla="*/ 146 w 206"/>
              <a:gd name="T15" fmla="*/ 103 h 288"/>
              <a:gd name="T16" fmla="*/ 189 w 206"/>
              <a:gd name="T17" fmla="*/ 32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0"/>
                  <a:pt x="59" y="176"/>
                  <a:pt x="5" y="265"/>
                </a:cubicBezTo>
                <a:cubicBezTo>
                  <a:pt x="2" y="269"/>
                  <a:pt x="0" y="274"/>
                  <a:pt x="1" y="278"/>
                </a:cubicBezTo>
                <a:cubicBezTo>
                  <a:pt x="2" y="284"/>
                  <a:pt x="8" y="287"/>
                  <a:pt x="13" y="288"/>
                </a:cubicBezTo>
                <a:cubicBezTo>
                  <a:pt x="19" y="288"/>
                  <a:pt x="24" y="285"/>
                  <a:pt x="29" y="281"/>
                </a:cubicBezTo>
                <a:cubicBezTo>
                  <a:pt x="41" y="273"/>
                  <a:pt x="54" y="257"/>
                  <a:pt x="61" y="245"/>
                </a:cubicBezTo>
                <a:cubicBezTo>
                  <a:pt x="90" y="197"/>
                  <a:pt x="118" y="150"/>
                  <a:pt x="146" y="103"/>
                </a:cubicBezTo>
                <a:lnTo>
                  <a:pt x="189" y="32"/>
                </a:lnTo>
                <a:cubicBezTo>
                  <a:pt x="195" y="22"/>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0" name="Freeform 43"/>
          <p:cNvSpPr/>
          <p:nvPr/>
        </p:nvSpPr>
        <p:spPr bwMode="auto">
          <a:xfrm>
            <a:off x="8224345" y="2337197"/>
            <a:ext cx="139304" cy="175022"/>
          </a:xfrm>
          <a:custGeom>
            <a:avLst/>
            <a:gdLst>
              <a:gd name="T0" fmla="*/ 206 w 206"/>
              <a:gd name="T1" fmla="*/ 0 h 287"/>
              <a:gd name="T2" fmla="*/ 188 w 206"/>
              <a:gd name="T3" fmla="*/ 13 h 287"/>
              <a:gd name="T4" fmla="*/ 4 w 206"/>
              <a:gd name="T5" fmla="*/ 265 h 287"/>
              <a:gd name="T6" fmla="*/ 0 w 206"/>
              <a:gd name="T7" fmla="*/ 278 h 287"/>
              <a:gd name="T8" fmla="*/ 13 w 206"/>
              <a:gd name="T9" fmla="*/ 287 h 287"/>
              <a:gd name="T10" fmla="*/ 28 w 206"/>
              <a:gd name="T11" fmla="*/ 281 h 287"/>
              <a:gd name="T12" fmla="*/ 61 w 206"/>
              <a:gd name="T13" fmla="*/ 244 h 287"/>
              <a:gd name="T14" fmla="*/ 146 w 206"/>
              <a:gd name="T15" fmla="*/ 103 h 287"/>
              <a:gd name="T16" fmla="*/ 188 w 206"/>
              <a:gd name="T17" fmla="*/ 32 h 287"/>
              <a:gd name="T18" fmla="*/ 206 w 206"/>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7">
                <a:moveTo>
                  <a:pt x="206" y="0"/>
                </a:moveTo>
                <a:cubicBezTo>
                  <a:pt x="198" y="1"/>
                  <a:pt x="193" y="6"/>
                  <a:pt x="188" y="13"/>
                </a:cubicBezTo>
                <a:cubicBezTo>
                  <a:pt x="130" y="100"/>
                  <a:pt x="58" y="175"/>
                  <a:pt x="4" y="265"/>
                </a:cubicBezTo>
                <a:cubicBezTo>
                  <a:pt x="2" y="269"/>
                  <a:pt x="0" y="273"/>
                  <a:pt x="0" y="278"/>
                </a:cubicBezTo>
                <a:cubicBezTo>
                  <a:pt x="1" y="283"/>
                  <a:pt x="7" y="287"/>
                  <a:pt x="13" y="287"/>
                </a:cubicBezTo>
                <a:cubicBezTo>
                  <a:pt x="18" y="287"/>
                  <a:pt x="24" y="284"/>
                  <a:pt x="28" y="281"/>
                </a:cubicBezTo>
                <a:cubicBezTo>
                  <a:pt x="40" y="272"/>
                  <a:pt x="53" y="257"/>
                  <a:pt x="61" y="244"/>
                </a:cubicBezTo>
                <a:cubicBezTo>
                  <a:pt x="89" y="197"/>
                  <a:pt x="118" y="150"/>
                  <a:pt x="146" y="103"/>
                </a:cubicBezTo>
                <a:cubicBezTo>
                  <a:pt x="160" y="79"/>
                  <a:pt x="174" y="55"/>
                  <a:pt x="188" y="32"/>
                </a:cubicBezTo>
                <a:cubicBezTo>
                  <a:pt x="195" y="21"/>
                  <a:pt x="203" y="12"/>
                  <a:pt x="206" y="0"/>
                </a:cubicBezTo>
                <a:close/>
              </a:path>
            </a:pathLst>
          </a:custGeom>
          <a:solidFill>
            <a:srgbClr val="3A5C84">
              <a:lumMod val="40000"/>
              <a:lumOff val="60000"/>
            </a:srgbClr>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1" name="Freeform 44"/>
          <p:cNvSpPr/>
          <p:nvPr/>
        </p:nvSpPr>
        <p:spPr bwMode="auto">
          <a:xfrm>
            <a:off x="6556282" y="1616902"/>
            <a:ext cx="140494" cy="175022"/>
          </a:xfrm>
          <a:custGeom>
            <a:avLst/>
            <a:gdLst>
              <a:gd name="T0" fmla="*/ 206 w 206"/>
              <a:gd name="T1" fmla="*/ 0 h 288"/>
              <a:gd name="T2" fmla="*/ 189 w 206"/>
              <a:gd name="T3" fmla="*/ 14 h 288"/>
              <a:gd name="T4" fmla="*/ 5 w 206"/>
              <a:gd name="T5" fmla="*/ 265 h 288"/>
              <a:gd name="T6" fmla="*/ 1 w 206"/>
              <a:gd name="T7" fmla="*/ 278 h 288"/>
              <a:gd name="T8" fmla="*/ 14 w 206"/>
              <a:gd name="T9" fmla="*/ 287 h 288"/>
              <a:gd name="T10" fmla="*/ 29 w 206"/>
              <a:gd name="T11" fmla="*/ 281 h 288"/>
              <a:gd name="T12" fmla="*/ 62 w 206"/>
              <a:gd name="T13" fmla="*/ 245 h 288"/>
              <a:gd name="T14" fmla="*/ 147 w 206"/>
              <a:gd name="T15" fmla="*/ 103 h 288"/>
              <a:gd name="T16" fmla="*/ 189 w 206"/>
              <a:gd name="T17" fmla="*/ 32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0"/>
                  <a:pt x="59" y="176"/>
                  <a:pt x="5" y="265"/>
                </a:cubicBezTo>
                <a:cubicBezTo>
                  <a:pt x="3" y="269"/>
                  <a:pt x="0" y="274"/>
                  <a:pt x="1" y="278"/>
                </a:cubicBezTo>
                <a:cubicBezTo>
                  <a:pt x="2" y="284"/>
                  <a:pt x="8" y="287"/>
                  <a:pt x="14" y="287"/>
                </a:cubicBezTo>
                <a:cubicBezTo>
                  <a:pt x="19" y="288"/>
                  <a:pt x="25" y="285"/>
                  <a:pt x="29" y="281"/>
                </a:cubicBezTo>
                <a:cubicBezTo>
                  <a:pt x="41" y="272"/>
                  <a:pt x="54" y="257"/>
                  <a:pt x="62" y="245"/>
                </a:cubicBezTo>
                <a:cubicBezTo>
                  <a:pt x="90" y="197"/>
                  <a:pt x="118" y="150"/>
                  <a:pt x="147" y="103"/>
                </a:cubicBezTo>
                <a:cubicBezTo>
                  <a:pt x="161" y="79"/>
                  <a:pt x="175" y="56"/>
                  <a:pt x="189" y="32"/>
                </a:cubicBezTo>
                <a:cubicBezTo>
                  <a:pt x="196" y="21"/>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2" name="Freeform 45"/>
          <p:cNvSpPr/>
          <p:nvPr/>
        </p:nvSpPr>
        <p:spPr bwMode="auto">
          <a:xfrm>
            <a:off x="2877983" y="2364144"/>
            <a:ext cx="139304" cy="175022"/>
          </a:xfrm>
          <a:custGeom>
            <a:avLst/>
            <a:gdLst>
              <a:gd name="T0" fmla="*/ 206 w 206"/>
              <a:gd name="T1" fmla="*/ 0 h 288"/>
              <a:gd name="T2" fmla="*/ 189 w 206"/>
              <a:gd name="T3" fmla="*/ 14 h 288"/>
              <a:gd name="T4" fmla="*/ 5 w 206"/>
              <a:gd name="T5" fmla="*/ 266 h 288"/>
              <a:gd name="T6" fmla="*/ 1 w 206"/>
              <a:gd name="T7" fmla="*/ 279 h 288"/>
              <a:gd name="T8" fmla="*/ 14 w 206"/>
              <a:gd name="T9" fmla="*/ 288 h 288"/>
              <a:gd name="T10" fmla="*/ 29 w 206"/>
              <a:gd name="T11" fmla="*/ 282 h 288"/>
              <a:gd name="T12" fmla="*/ 62 w 206"/>
              <a:gd name="T13" fmla="*/ 245 h 288"/>
              <a:gd name="T14" fmla="*/ 147 w 206"/>
              <a:gd name="T15" fmla="*/ 104 h 288"/>
              <a:gd name="T16" fmla="*/ 189 w 206"/>
              <a:gd name="T17" fmla="*/ 33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1"/>
                  <a:pt x="59" y="176"/>
                  <a:pt x="5" y="266"/>
                </a:cubicBezTo>
                <a:cubicBezTo>
                  <a:pt x="3" y="270"/>
                  <a:pt x="0" y="274"/>
                  <a:pt x="1" y="279"/>
                </a:cubicBezTo>
                <a:cubicBezTo>
                  <a:pt x="2" y="284"/>
                  <a:pt x="8" y="288"/>
                  <a:pt x="14" y="288"/>
                </a:cubicBezTo>
                <a:cubicBezTo>
                  <a:pt x="19" y="288"/>
                  <a:pt x="25" y="285"/>
                  <a:pt x="29" y="282"/>
                </a:cubicBezTo>
                <a:cubicBezTo>
                  <a:pt x="41" y="273"/>
                  <a:pt x="54" y="258"/>
                  <a:pt x="62" y="245"/>
                </a:cubicBezTo>
                <a:cubicBezTo>
                  <a:pt x="90" y="198"/>
                  <a:pt x="118" y="151"/>
                  <a:pt x="147" y="104"/>
                </a:cubicBezTo>
                <a:lnTo>
                  <a:pt x="189" y="33"/>
                </a:lnTo>
                <a:cubicBezTo>
                  <a:pt x="196" y="22"/>
                  <a:pt x="203" y="13"/>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3" name="Freeform 46"/>
          <p:cNvSpPr/>
          <p:nvPr/>
        </p:nvSpPr>
        <p:spPr bwMode="auto">
          <a:xfrm>
            <a:off x="7783814" y="1546622"/>
            <a:ext cx="139304" cy="175022"/>
          </a:xfrm>
          <a:custGeom>
            <a:avLst/>
            <a:gdLst>
              <a:gd name="T0" fmla="*/ 206 w 206"/>
              <a:gd name="T1" fmla="*/ 0 h 287"/>
              <a:gd name="T2" fmla="*/ 188 w 206"/>
              <a:gd name="T3" fmla="*/ 13 h 287"/>
              <a:gd name="T4" fmla="*/ 4 w 206"/>
              <a:gd name="T5" fmla="*/ 265 h 287"/>
              <a:gd name="T6" fmla="*/ 0 w 206"/>
              <a:gd name="T7" fmla="*/ 278 h 287"/>
              <a:gd name="T8" fmla="*/ 13 w 206"/>
              <a:gd name="T9" fmla="*/ 287 h 287"/>
              <a:gd name="T10" fmla="*/ 28 w 206"/>
              <a:gd name="T11" fmla="*/ 281 h 287"/>
              <a:gd name="T12" fmla="*/ 61 w 206"/>
              <a:gd name="T13" fmla="*/ 244 h 287"/>
              <a:gd name="T14" fmla="*/ 146 w 206"/>
              <a:gd name="T15" fmla="*/ 103 h 287"/>
              <a:gd name="T16" fmla="*/ 188 w 206"/>
              <a:gd name="T17" fmla="*/ 32 h 287"/>
              <a:gd name="T18" fmla="*/ 206 w 206"/>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7">
                <a:moveTo>
                  <a:pt x="206" y="0"/>
                </a:moveTo>
                <a:cubicBezTo>
                  <a:pt x="198" y="2"/>
                  <a:pt x="193" y="7"/>
                  <a:pt x="188" y="13"/>
                </a:cubicBezTo>
                <a:cubicBezTo>
                  <a:pt x="130" y="100"/>
                  <a:pt x="58" y="175"/>
                  <a:pt x="4" y="265"/>
                </a:cubicBezTo>
                <a:cubicBezTo>
                  <a:pt x="2" y="269"/>
                  <a:pt x="0" y="273"/>
                  <a:pt x="0" y="278"/>
                </a:cubicBezTo>
                <a:cubicBezTo>
                  <a:pt x="1" y="283"/>
                  <a:pt x="7" y="287"/>
                  <a:pt x="13" y="287"/>
                </a:cubicBezTo>
                <a:cubicBezTo>
                  <a:pt x="18" y="287"/>
                  <a:pt x="24" y="284"/>
                  <a:pt x="28" y="281"/>
                </a:cubicBezTo>
                <a:cubicBezTo>
                  <a:pt x="40" y="272"/>
                  <a:pt x="53" y="257"/>
                  <a:pt x="61" y="244"/>
                </a:cubicBezTo>
                <a:cubicBezTo>
                  <a:pt x="89" y="197"/>
                  <a:pt x="118" y="150"/>
                  <a:pt x="146" y="103"/>
                </a:cubicBezTo>
                <a:cubicBezTo>
                  <a:pt x="160" y="79"/>
                  <a:pt x="174" y="56"/>
                  <a:pt x="188" y="32"/>
                </a:cubicBezTo>
                <a:cubicBezTo>
                  <a:pt x="195" y="21"/>
                  <a:pt x="203" y="12"/>
                  <a:pt x="206" y="0"/>
                </a:cubicBezTo>
                <a:close/>
              </a:path>
            </a:pathLst>
          </a:custGeom>
          <a:solidFill>
            <a:srgbClr val="3A5C84">
              <a:lumMod val="40000"/>
              <a:lumOff val="60000"/>
            </a:srgbClr>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4" name="Freeform 47"/>
          <p:cNvSpPr/>
          <p:nvPr/>
        </p:nvSpPr>
        <p:spPr bwMode="auto">
          <a:xfrm>
            <a:off x="3767778" y="2818224"/>
            <a:ext cx="140494" cy="175022"/>
          </a:xfrm>
          <a:custGeom>
            <a:avLst/>
            <a:gdLst>
              <a:gd name="T0" fmla="*/ 206 w 206"/>
              <a:gd name="T1" fmla="*/ 0 h 288"/>
              <a:gd name="T2" fmla="*/ 189 w 206"/>
              <a:gd name="T3" fmla="*/ 14 h 288"/>
              <a:gd name="T4" fmla="*/ 5 w 206"/>
              <a:gd name="T5" fmla="*/ 265 h 288"/>
              <a:gd name="T6" fmla="*/ 1 w 206"/>
              <a:gd name="T7" fmla="*/ 278 h 288"/>
              <a:gd name="T8" fmla="*/ 13 w 206"/>
              <a:gd name="T9" fmla="*/ 288 h 288"/>
              <a:gd name="T10" fmla="*/ 29 w 206"/>
              <a:gd name="T11" fmla="*/ 281 h 288"/>
              <a:gd name="T12" fmla="*/ 61 w 206"/>
              <a:gd name="T13" fmla="*/ 245 h 288"/>
              <a:gd name="T14" fmla="*/ 146 w 206"/>
              <a:gd name="T15" fmla="*/ 103 h 288"/>
              <a:gd name="T16" fmla="*/ 189 w 206"/>
              <a:gd name="T17" fmla="*/ 32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3" y="7"/>
                  <a:pt x="189" y="14"/>
                </a:cubicBezTo>
                <a:cubicBezTo>
                  <a:pt x="130" y="100"/>
                  <a:pt x="59" y="176"/>
                  <a:pt x="5" y="265"/>
                </a:cubicBezTo>
                <a:cubicBezTo>
                  <a:pt x="2" y="269"/>
                  <a:pt x="0" y="274"/>
                  <a:pt x="1" y="278"/>
                </a:cubicBezTo>
                <a:cubicBezTo>
                  <a:pt x="1" y="284"/>
                  <a:pt x="7" y="287"/>
                  <a:pt x="13" y="288"/>
                </a:cubicBezTo>
                <a:cubicBezTo>
                  <a:pt x="19" y="288"/>
                  <a:pt x="24" y="285"/>
                  <a:pt x="29" y="281"/>
                </a:cubicBezTo>
                <a:cubicBezTo>
                  <a:pt x="41" y="273"/>
                  <a:pt x="54" y="257"/>
                  <a:pt x="61" y="245"/>
                </a:cubicBezTo>
                <a:cubicBezTo>
                  <a:pt x="90" y="197"/>
                  <a:pt x="118" y="150"/>
                  <a:pt x="146" y="103"/>
                </a:cubicBezTo>
                <a:lnTo>
                  <a:pt x="189" y="32"/>
                </a:lnTo>
                <a:cubicBezTo>
                  <a:pt x="195" y="22"/>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5" name="Freeform 48"/>
          <p:cNvSpPr/>
          <p:nvPr/>
        </p:nvSpPr>
        <p:spPr bwMode="auto">
          <a:xfrm>
            <a:off x="4327429" y="1562100"/>
            <a:ext cx="140494" cy="176213"/>
          </a:xfrm>
          <a:custGeom>
            <a:avLst/>
            <a:gdLst>
              <a:gd name="T0" fmla="*/ 206 w 206"/>
              <a:gd name="T1" fmla="*/ 0 h 287"/>
              <a:gd name="T2" fmla="*/ 189 w 206"/>
              <a:gd name="T3" fmla="*/ 13 h 287"/>
              <a:gd name="T4" fmla="*/ 5 w 206"/>
              <a:gd name="T5" fmla="*/ 265 h 287"/>
              <a:gd name="T6" fmla="*/ 1 w 206"/>
              <a:gd name="T7" fmla="*/ 278 h 287"/>
              <a:gd name="T8" fmla="*/ 13 w 206"/>
              <a:gd name="T9" fmla="*/ 287 h 287"/>
              <a:gd name="T10" fmla="*/ 29 w 206"/>
              <a:gd name="T11" fmla="*/ 281 h 287"/>
              <a:gd name="T12" fmla="*/ 62 w 206"/>
              <a:gd name="T13" fmla="*/ 244 h 287"/>
              <a:gd name="T14" fmla="*/ 147 w 206"/>
              <a:gd name="T15" fmla="*/ 103 h 287"/>
              <a:gd name="T16" fmla="*/ 189 w 206"/>
              <a:gd name="T17" fmla="*/ 32 h 287"/>
              <a:gd name="T18" fmla="*/ 206 w 206"/>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7">
                <a:moveTo>
                  <a:pt x="206" y="0"/>
                </a:moveTo>
                <a:cubicBezTo>
                  <a:pt x="198" y="2"/>
                  <a:pt x="194" y="7"/>
                  <a:pt x="189" y="13"/>
                </a:cubicBezTo>
                <a:cubicBezTo>
                  <a:pt x="130" y="100"/>
                  <a:pt x="59" y="175"/>
                  <a:pt x="5" y="265"/>
                </a:cubicBezTo>
                <a:cubicBezTo>
                  <a:pt x="3" y="269"/>
                  <a:pt x="0" y="273"/>
                  <a:pt x="1" y="278"/>
                </a:cubicBezTo>
                <a:cubicBezTo>
                  <a:pt x="2" y="283"/>
                  <a:pt x="8" y="287"/>
                  <a:pt x="13" y="287"/>
                </a:cubicBezTo>
                <a:cubicBezTo>
                  <a:pt x="19" y="287"/>
                  <a:pt x="25" y="284"/>
                  <a:pt x="29" y="281"/>
                </a:cubicBezTo>
                <a:cubicBezTo>
                  <a:pt x="41" y="272"/>
                  <a:pt x="54" y="257"/>
                  <a:pt x="62" y="244"/>
                </a:cubicBezTo>
                <a:cubicBezTo>
                  <a:pt x="90" y="197"/>
                  <a:pt x="118" y="150"/>
                  <a:pt x="147" y="103"/>
                </a:cubicBezTo>
                <a:lnTo>
                  <a:pt x="189" y="32"/>
                </a:lnTo>
                <a:cubicBezTo>
                  <a:pt x="196" y="21"/>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6" name="Freeform 49"/>
          <p:cNvSpPr/>
          <p:nvPr/>
        </p:nvSpPr>
        <p:spPr bwMode="auto">
          <a:xfrm>
            <a:off x="9279125" y="1760934"/>
            <a:ext cx="139304" cy="176213"/>
          </a:xfrm>
          <a:custGeom>
            <a:avLst/>
            <a:gdLst>
              <a:gd name="T0" fmla="*/ 206 w 206"/>
              <a:gd name="T1" fmla="*/ 0 h 287"/>
              <a:gd name="T2" fmla="*/ 189 w 206"/>
              <a:gd name="T3" fmla="*/ 13 h 287"/>
              <a:gd name="T4" fmla="*/ 5 w 206"/>
              <a:gd name="T5" fmla="*/ 265 h 287"/>
              <a:gd name="T6" fmla="*/ 1 w 206"/>
              <a:gd name="T7" fmla="*/ 278 h 287"/>
              <a:gd name="T8" fmla="*/ 14 w 206"/>
              <a:gd name="T9" fmla="*/ 287 h 287"/>
              <a:gd name="T10" fmla="*/ 29 w 206"/>
              <a:gd name="T11" fmla="*/ 281 h 287"/>
              <a:gd name="T12" fmla="*/ 62 w 206"/>
              <a:gd name="T13" fmla="*/ 244 h 287"/>
              <a:gd name="T14" fmla="*/ 147 w 206"/>
              <a:gd name="T15" fmla="*/ 103 h 287"/>
              <a:gd name="T16" fmla="*/ 189 w 206"/>
              <a:gd name="T17" fmla="*/ 32 h 287"/>
              <a:gd name="T18" fmla="*/ 206 w 206"/>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7">
                <a:moveTo>
                  <a:pt x="206" y="0"/>
                </a:moveTo>
                <a:cubicBezTo>
                  <a:pt x="198" y="2"/>
                  <a:pt x="194" y="7"/>
                  <a:pt x="189" y="13"/>
                </a:cubicBezTo>
                <a:cubicBezTo>
                  <a:pt x="130" y="100"/>
                  <a:pt x="59" y="175"/>
                  <a:pt x="5" y="265"/>
                </a:cubicBezTo>
                <a:cubicBezTo>
                  <a:pt x="3" y="269"/>
                  <a:pt x="0" y="273"/>
                  <a:pt x="1" y="278"/>
                </a:cubicBezTo>
                <a:cubicBezTo>
                  <a:pt x="2" y="283"/>
                  <a:pt x="8" y="287"/>
                  <a:pt x="14" y="287"/>
                </a:cubicBezTo>
                <a:cubicBezTo>
                  <a:pt x="19" y="287"/>
                  <a:pt x="25" y="284"/>
                  <a:pt x="29" y="281"/>
                </a:cubicBezTo>
                <a:cubicBezTo>
                  <a:pt x="41" y="272"/>
                  <a:pt x="54" y="257"/>
                  <a:pt x="62" y="244"/>
                </a:cubicBezTo>
                <a:cubicBezTo>
                  <a:pt x="90" y="197"/>
                  <a:pt x="118" y="150"/>
                  <a:pt x="147" y="103"/>
                </a:cubicBezTo>
                <a:cubicBezTo>
                  <a:pt x="161" y="79"/>
                  <a:pt x="175" y="56"/>
                  <a:pt x="189" y="32"/>
                </a:cubicBezTo>
                <a:cubicBezTo>
                  <a:pt x="196" y="21"/>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7" name="Freeform 50"/>
          <p:cNvSpPr/>
          <p:nvPr/>
        </p:nvSpPr>
        <p:spPr bwMode="auto">
          <a:xfrm>
            <a:off x="9575590" y="2160984"/>
            <a:ext cx="140494" cy="176213"/>
          </a:xfrm>
          <a:custGeom>
            <a:avLst/>
            <a:gdLst>
              <a:gd name="T0" fmla="*/ 206 w 206"/>
              <a:gd name="T1" fmla="*/ 0 h 288"/>
              <a:gd name="T2" fmla="*/ 189 w 206"/>
              <a:gd name="T3" fmla="*/ 14 h 288"/>
              <a:gd name="T4" fmla="*/ 5 w 206"/>
              <a:gd name="T5" fmla="*/ 266 h 288"/>
              <a:gd name="T6" fmla="*/ 1 w 206"/>
              <a:gd name="T7" fmla="*/ 278 h 288"/>
              <a:gd name="T8" fmla="*/ 14 w 206"/>
              <a:gd name="T9" fmla="*/ 288 h 288"/>
              <a:gd name="T10" fmla="*/ 29 w 206"/>
              <a:gd name="T11" fmla="*/ 282 h 288"/>
              <a:gd name="T12" fmla="*/ 62 w 206"/>
              <a:gd name="T13" fmla="*/ 245 h 288"/>
              <a:gd name="T14" fmla="*/ 147 w 206"/>
              <a:gd name="T15" fmla="*/ 103 h 288"/>
              <a:gd name="T16" fmla="*/ 189 w 206"/>
              <a:gd name="T17" fmla="*/ 33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1"/>
                  <a:pt x="59" y="176"/>
                  <a:pt x="5" y="266"/>
                </a:cubicBezTo>
                <a:cubicBezTo>
                  <a:pt x="3" y="269"/>
                  <a:pt x="0" y="274"/>
                  <a:pt x="1" y="278"/>
                </a:cubicBezTo>
                <a:cubicBezTo>
                  <a:pt x="2" y="284"/>
                  <a:pt x="8" y="288"/>
                  <a:pt x="14" y="288"/>
                </a:cubicBezTo>
                <a:cubicBezTo>
                  <a:pt x="19" y="288"/>
                  <a:pt x="25" y="285"/>
                  <a:pt x="29" y="282"/>
                </a:cubicBezTo>
                <a:cubicBezTo>
                  <a:pt x="41" y="273"/>
                  <a:pt x="54" y="257"/>
                  <a:pt x="62" y="245"/>
                </a:cubicBezTo>
                <a:cubicBezTo>
                  <a:pt x="90" y="198"/>
                  <a:pt x="118" y="151"/>
                  <a:pt x="147" y="103"/>
                </a:cubicBezTo>
                <a:cubicBezTo>
                  <a:pt x="161" y="80"/>
                  <a:pt x="175" y="56"/>
                  <a:pt x="189" y="33"/>
                </a:cubicBezTo>
                <a:cubicBezTo>
                  <a:pt x="196" y="22"/>
                  <a:pt x="203" y="13"/>
                  <a:pt x="206" y="0"/>
                </a:cubicBezTo>
                <a:close/>
              </a:path>
            </a:pathLst>
          </a:custGeom>
          <a:solidFill>
            <a:srgbClr val="3A5C84">
              <a:lumMod val="40000"/>
              <a:lumOff val="60000"/>
            </a:srgbClr>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8" name="Freeform 51"/>
          <p:cNvSpPr/>
          <p:nvPr/>
        </p:nvSpPr>
        <p:spPr bwMode="auto">
          <a:xfrm>
            <a:off x="1989993" y="1827922"/>
            <a:ext cx="140494" cy="176213"/>
          </a:xfrm>
          <a:custGeom>
            <a:avLst/>
            <a:gdLst>
              <a:gd name="T0" fmla="*/ 206 w 206"/>
              <a:gd name="T1" fmla="*/ 0 h 288"/>
              <a:gd name="T2" fmla="*/ 189 w 206"/>
              <a:gd name="T3" fmla="*/ 14 h 288"/>
              <a:gd name="T4" fmla="*/ 4 w 206"/>
              <a:gd name="T5" fmla="*/ 266 h 288"/>
              <a:gd name="T6" fmla="*/ 0 w 206"/>
              <a:gd name="T7" fmla="*/ 278 h 288"/>
              <a:gd name="T8" fmla="*/ 13 w 206"/>
              <a:gd name="T9" fmla="*/ 288 h 288"/>
              <a:gd name="T10" fmla="*/ 29 w 206"/>
              <a:gd name="T11" fmla="*/ 282 h 288"/>
              <a:gd name="T12" fmla="*/ 61 w 206"/>
              <a:gd name="T13" fmla="*/ 245 h 288"/>
              <a:gd name="T14" fmla="*/ 146 w 206"/>
              <a:gd name="T15" fmla="*/ 103 h 288"/>
              <a:gd name="T16" fmla="*/ 189 w 206"/>
              <a:gd name="T17" fmla="*/ 33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3" y="7"/>
                  <a:pt x="189" y="14"/>
                </a:cubicBezTo>
                <a:cubicBezTo>
                  <a:pt x="130" y="101"/>
                  <a:pt x="58" y="176"/>
                  <a:pt x="4" y="266"/>
                </a:cubicBezTo>
                <a:cubicBezTo>
                  <a:pt x="2" y="270"/>
                  <a:pt x="0" y="274"/>
                  <a:pt x="0" y="278"/>
                </a:cubicBezTo>
                <a:cubicBezTo>
                  <a:pt x="1" y="284"/>
                  <a:pt x="7" y="288"/>
                  <a:pt x="13" y="288"/>
                </a:cubicBezTo>
                <a:cubicBezTo>
                  <a:pt x="19" y="288"/>
                  <a:pt x="24" y="285"/>
                  <a:pt x="29" y="282"/>
                </a:cubicBezTo>
                <a:cubicBezTo>
                  <a:pt x="40" y="273"/>
                  <a:pt x="54" y="258"/>
                  <a:pt x="61" y="245"/>
                </a:cubicBezTo>
                <a:cubicBezTo>
                  <a:pt x="89" y="198"/>
                  <a:pt x="118" y="151"/>
                  <a:pt x="146" y="103"/>
                </a:cubicBezTo>
                <a:cubicBezTo>
                  <a:pt x="160" y="80"/>
                  <a:pt x="174" y="56"/>
                  <a:pt x="189" y="33"/>
                </a:cubicBezTo>
                <a:cubicBezTo>
                  <a:pt x="195" y="22"/>
                  <a:pt x="203" y="13"/>
                  <a:pt x="206" y="0"/>
                </a:cubicBezTo>
                <a:close/>
              </a:path>
            </a:pathLst>
          </a:custGeom>
          <a:solidFill>
            <a:srgbClr val="3A5C84">
              <a:lumMod val="40000"/>
              <a:lumOff val="60000"/>
            </a:srgbClr>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9" name="Freeform 52"/>
          <p:cNvSpPr/>
          <p:nvPr/>
        </p:nvSpPr>
        <p:spPr bwMode="auto">
          <a:xfrm>
            <a:off x="4924706" y="2365491"/>
            <a:ext cx="139304" cy="175022"/>
          </a:xfrm>
          <a:custGeom>
            <a:avLst/>
            <a:gdLst>
              <a:gd name="T0" fmla="*/ 206 w 206"/>
              <a:gd name="T1" fmla="*/ 0 h 287"/>
              <a:gd name="T2" fmla="*/ 189 w 206"/>
              <a:gd name="T3" fmla="*/ 13 h 287"/>
              <a:gd name="T4" fmla="*/ 4 w 206"/>
              <a:gd name="T5" fmla="*/ 265 h 287"/>
              <a:gd name="T6" fmla="*/ 0 w 206"/>
              <a:gd name="T7" fmla="*/ 278 h 287"/>
              <a:gd name="T8" fmla="*/ 13 w 206"/>
              <a:gd name="T9" fmla="*/ 287 h 287"/>
              <a:gd name="T10" fmla="*/ 29 w 206"/>
              <a:gd name="T11" fmla="*/ 281 h 287"/>
              <a:gd name="T12" fmla="*/ 61 w 206"/>
              <a:gd name="T13" fmla="*/ 244 h 287"/>
              <a:gd name="T14" fmla="*/ 146 w 206"/>
              <a:gd name="T15" fmla="*/ 103 h 287"/>
              <a:gd name="T16" fmla="*/ 189 w 206"/>
              <a:gd name="T17" fmla="*/ 32 h 287"/>
              <a:gd name="T18" fmla="*/ 206 w 206"/>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7">
                <a:moveTo>
                  <a:pt x="206" y="0"/>
                </a:moveTo>
                <a:cubicBezTo>
                  <a:pt x="198" y="1"/>
                  <a:pt x="193" y="6"/>
                  <a:pt x="189" y="13"/>
                </a:cubicBezTo>
                <a:cubicBezTo>
                  <a:pt x="130" y="100"/>
                  <a:pt x="58" y="175"/>
                  <a:pt x="4" y="265"/>
                </a:cubicBezTo>
                <a:cubicBezTo>
                  <a:pt x="2" y="269"/>
                  <a:pt x="0" y="273"/>
                  <a:pt x="0" y="278"/>
                </a:cubicBezTo>
                <a:cubicBezTo>
                  <a:pt x="1" y="283"/>
                  <a:pt x="7" y="287"/>
                  <a:pt x="13" y="287"/>
                </a:cubicBezTo>
                <a:cubicBezTo>
                  <a:pt x="19" y="287"/>
                  <a:pt x="24" y="284"/>
                  <a:pt x="29" y="281"/>
                </a:cubicBezTo>
                <a:cubicBezTo>
                  <a:pt x="40" y="272"/>
                  <a:pt x="53" y="257"/>
                  <a:pt x="61" y="244"/>
                </a:cubicBezTo>
                <a:cubicBezTo>
                  <a:pt x="89" y="197"/>
                  <a:pt x="118" y="150"/>
                  <a:pt x="146" y="103"/>
                </a:cubicBezTo>
                <a:lnTo>
                  <a:pt x="189" y="32"/>
                </a:lnTo>
                <a:cubicBezTo>
                  <a:pt x="195" y="21"/>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0" name="Freeform 53"/>
          <p:cNvSpPr/>
          <p:nvPr/>
        </p:nvSpPr>
        <p:spPr bwMode="auto">
          <a:xfrm>
            <a:off x="3280870" y="1738313"/>
            <a:ext cx="139304" cy="175022"/>
          </a:xfrm>
          <a:custGeom>
            <a:avLst/>
            <a:gdLst>
              <a:gd name="T0" fmla="*/ 206 w 206"/>
              <a:gd name="T1" fmla="*/ 0 h 288"/>
              <a:gd name="T2" fmla="*/ 189 w 206"/>
              <a:gd name="T3" fmla="*/ 14 h 288"/>
              <a:gd name="T4" fmla="*/ 5 w 206"/>
              <a:gd name="T5" fmla="*/ 266 h 288"/>
              <a:gd name="T6" fmla="*/ 1 w 206"/>
              <a:gd name="T7" fmla="*/ 278 h 288"/>
              <a:gd name="T8" fmla="*/ 14 w 206"/>
              <a:gd name="T9" fmla="*/ 288 h 288"/>
              <a:gd name="T10" fmla="*/ 29 w 206"/>
              <a:gd name="T11" fmla="*/ 282 h 288"/>
              <a:gd name="T12" fmla="*/ 62 w 206"/>
              <a:gd name="T13" fmla="*/ 245 h 288"/>
              <a:gd name="T14" fmla="*/ 147 w 206"/>
              <a:gd name="T15" fmla="*/ 103 h 288"/>
              <a:gd name="T16" fmla="*/ 189 w 206"/>
              <a:gd name="T17" fmla="*/ 33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1"/>
                  <a:pt x="59" y="176"/>
                  <a:pt x="5" y="266"/>
                </a:cubicBezTo>
                <a:cubicBezTo>
                  <a:pt x="3" y="270"/>
                  <a:pt x="0" y="274"/>
                  <a:pt x="1" y="278"/>
                </a:cubicBezTo>
                <a:cubicBezTo>
                  <a:pt x="2" y="284"/>
                  <a:pt x="8" y="288"/>
                  <a:pt x="14" y="288"/>
                </a:cubicBezTo>
                <a:cubicBezTo>
                  <a:pt x="19" y="288"/>
                  <a:pt x="25" y="285"/>
                  <a:pt x="29" y="282"/>
                </a:cubicBezTo>
                <a:cubicBezTo>
                  <a:pt x="41" y="273"/>
                  <a:pt x="54" y="258"/>
                  <a:pt x="62" y="245"/>
                </a:cubicBezTo>
                <a:cubicBezTo>
                  <a:pt x="90" y="198"/>
                  <a:pt x="118" y="151"/>
                  <a:pt x="147" y="103"/>
                </a:cubicBezTo>
                <a:lnTo>
                  <a:pt x="189" y="33"/>
                </a:lnTo>
                <a:cubicBezTo>
                  <a:pt x="196" y="22"/>
                  <a:pt x="203" y="13"/>
                  <a:pt x="206" y="0"/>
                </a:cubicBezTo>
                <a:close/>
              </a:path>
            </a:pathLst>
          </a:custGeom>
          <a:solidFill>
            <a:srgbClr val="3A5C84">
              <a:lumMod val="40000"/>
              <a:lumOff val="60000"/>
            </a:srgbClr>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1" name="Freeform 54"/>
          <p:cNvSpPr/>
          <p:nvPr/>
        </p:nvSpPr>
        <p:spPr bwMode="auto">
          <a:xfrm>
            <a:off x="7539735" y="2551510"/>
            <a:ext cx="139304" cy="175022"/>
          </a:xfrm>
          <a:custGeom>
            <a:avLst/>
            <a:gdLst>
              <a:gd name="T0" fmla="*/ 206 w 206"/>
              <a:gd name="T1" fmla="*/ 0 h 288"/>
              <a:gd name="T2" fmla="*/ 189 w 206"/>
              <a:gd name="T3" fmla="*/ 14 h 288"/>
              <a:gd name="T4" fmla="*/ 5 w 206"/>
              <a:gd name="T5" fmla="*/ 266 h 288"/>
              <a:gd name="T6" fmla="*/ 1 w 206"/>
              <a:gd name="T7" fmla="*/ 278 h 288"/>
              <a:gd name="T8" fmla="*/ 14 w 206"/>
              <a:gd name="T9" fmla="*/ 288 h 288"/>
              <a:gd name="T10" fmla="*/ 29 w 206"/>
              <a:gd name="T11" fmla="*/ 282 h 288"/>
              <a:gd name="T12" fmla="*/ 62 w 206"/>
              <a:gd name="T13" fmla="*/ 245 h 288"/>
              <a:gd name="T14" fmla="*/ 147 w 206"/>
              <a:gd name="T15" fmla="*/ 103 h 288"/>
              <a:gd name="T16" fmla="*/ 189 w 206"/>
              <a:gd name="T17" fmla="*/ 33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4" y="7"/>
                  <a:pt x="189" y="14"/>
                </a:cubicBezTo>
                <a:cubicBezTo>
                  <a:pt x="130" y="100"/>
                  <a:pt x="59" y="176"/>
                  <a:pt x="5" y="266"/>
                </a:cubicBezTo>
                <a:cubicBezTo>
                  <a:pt x="3" y="269"/>
                  <a:pt x="0" y="274"/>
                  <a:pt x="1" y="278"/>
                </a:cubicBezTo>
                <a:cubicBezTo>
                  <a:pt x="2" y="284"/>
                  <a:pt x="8" y="288"/>
                  <a:pt x="14" y="288"/>
                </a:cubicBezTo>
                <a:cubicBezTo>
                  <a:pt x="19" y="288"/>
                  <a:pt x="25" y="285"/>
                  <a:pt x="29" y="282"/>
                </a:cubicBezTo>
                <a:cubicBezTo>
                  <a:pt x="41" y="273"/>
                  <a:pt x="54" y="257"/>
                  <a:pt x="62" y="245"/>
                </a:cubicBezTo>
                <a:cubicBezTo>
                  <a:pt x="90" y="198"/>
                  <a:pt x="118" y="150"/>
                  <a:pt x="147" y="103"/>
                </a:cubicBezTo>
                <a:cubicBezTo>
                  <a:pt x="161" y="80"/>
                  <a:pt x="175" y="56"/>
                  <a:pt x="189" y="33"/>
                </a:cubicBezTo>
                <a:cubicBezTo>
                  <a:pt x="196" y="22"/>
                  <a:pt x="203" y="13"/>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2" name="Freeform 55"/>
          <p:cNvSpPr/>
          <p:nvPr/>
        </p:nvSpPr>
        <p:spPr bwMode="auto">
          <a:xfrm>
            <a:off x="4310760" y="2163366"/>
            <a:ext cx="139304" cy="175022"/>
          </a:xfrm>
          <a:custGeom>
            <a:avLst/>
            <a:gdLst>
              <a:gd name="T0" fmla="*/ 206 w 206"/>
              <a:gd name="T1" fmla="*/ 0 h 287"/>
              <a:gd name="T2" fmla="*/ 189 w 206"/>
              <a:gd name="T3" fmla="*/ 13 h 287"/>
              <a:gd name="T4" fmla="*/ 5 w 206"/>
              <a:gd name="T5" fmla="*/ 265 h 287"/>
              <a:gd name="T6" fmla="*/ 1 w 206"/>
              <a:gd name="T7" fmla="*/ 278 h 287"/>
              <a:gd name="T8" fmla="*/ 13 w 206"/>
              <a:gd name="T9" fmla="*/ 287 h 287"/>
              <a:gd name="T10" fmla="*/ 29 w 206"/>
              <a:gd name="T11" fmla="*/ 281 h 287"/>
              <a:gd name="T12" fmla="*/ 61 w 206"/>
              <a:gd name="T13" fmla="*/ 244 h 287"/>
              <a:gd name="T14" fmla="*/ 146 w 206"/>
              <a:gd name="T15" fmla="*/ 103 h 287"/>
              <a:gd name="T16" fmla="*/ 189 w 206"/>
              <a:gd name="T17" fmla="*/ 32 h 287"/>
              <a:gd name="T18" fmla="*/ 206 w 206"/>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7">
                <a:moveTo>
                  <a:pt x="206" y="0"/>
                </a:moveTo>
                <a:cubicBezTo>
                  <a:pt x="198" y="2"/>
                  <a:pt x="193" y="7"/>
                  <a:pt x="189" y="13"/>
                </a:cubicBezTo>
                <a:cubicBezTo>
                  <a:pt x="130" y="100"/>
                  <a:pt x="59" y="175"/>
                  <a:pt x="5" y="265"/>
                </a:cubicBezTo>
                <a:cubicBezTo>
                  <a:pt x="2" y="269"/>
                  <a:pt x="0" y="273"/>
                  <a:pt x="1" y="278"/>
                </a:cubicBezTo>
                <a:cubicBezTo>
                  <a:pt x="1" y="283"/>
                  <a:pt x="7" y="287"/>
                  <a:pt x="13" y="287"/>
                </a:cubicBezTo>
                <a:cubicBezTo>
                  <a:pt x="19" y="287"/>
                  <a:pt x="24" y="284"/>
                  <a:pt x="29" y="281"/>
                </a:cubicBezTo>
                <a:cubicBezTo>
                  <a:pt x="41" y="272"/>
                  <a:pt x="54" y="257"/>
                  <a:pt x="61" y="244"/>
                </a:cubicBezTo>
                <a:cubicBezTo>
                  <a:pt x="90" y="197"/>
                  <a:pt x="118" y="150"/>
                  <a:pt x="146" y="103"/>
                </a:cubicBezTo>
                <a:cubicBezTo>
                  <a:pt x="160" y="79"/>
                  <a:pt x="175" y="56"/>
                  <a:pt x="189" y="32"/>
                </a:cubicBezTo>
                <a:cubicBezTo>
                  <a:pt x="195" y="21"/>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3" name="Freeform 56"/>
          <p:cNvSpPr/>
          <p:nvPr/>
        </p:nvSpPr>
        <p:spPr bwMode="auto">
          <a:xfrm>
            <a:off x="5452309" y="1987064"/>
            <a:ext cx="139304" cy="175022"/>
          </a:xfrm>
          <a:custGeom>
            <a:avLst/>
            <a:gdLst>
              <a:gd name="T0" fmla="*/ 206 w 206"/>
              <a:gd name="T1" fmla="*/ 0 h 287"/>
              <a:gd name="T2" fmla="*/ 189 w 206"/>
              <a:gd name="T3" fmla="*/ 13 h 287"/>
              <a:gd name="T4" fmla="*/ 5 w 206"/>
              <a:gd name="T5" fmla="*/ 265 h 287"/>
              <a:gd name="T6" fmla="*/ 1 w 206"/>
              <a:gd name="T7" fmla="*/ 278 h 287"/>
              <a:gd name="T8" fmla="*/ 13 w 206"/>
              <a:gd name="T9" fmla="*/ 287 h 287"/>
              <a:gd name="T10" fmla="*/ 29 w 206"/>
              <a:gd name="T11" fmla="*/ 281 h 287"/>
              <a:gd name="T12" fmla="*/ 62 w 206"/>
              <a:gd name="T13" fmla="*/ 244 h 287"/>
              <a:gd name="T14" fmla="*/ 146 w 206"/>
              <a:gd name="T15" fmla="*/ 103 h 287"/>
              <a:gd name="T16" fmla="*/ 189 w 206"/>
              <a:gd name="T17" fmla="*/ 32 h 287"/>
              <a:gd name="T18" fmla="*/ 206 w 206"/>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7">
                <a:moveTo>
                  <a:pt x="206" y="0"/>
                </a:moveTo>
                <a:cubicBezTo>
                  <a:pt x="198" y="1"/>
                  <a:pt x="194" y="6"/>
                  <a:pt x="189" y="13"/>
                </a:cubicBezTo>
                <a:cubicBezTo>
                  <a:pt x="130" y="100"/>
                  <a:pt x="59" y="175"/>
                  <a:pt x="5" y="265"/>
                </a:cubicBezTo>
                <a:cubicBezTo>
                  <a:pt x="2" y="269"/>
                  <a:pt x="0" y="273"/>
                  <a:pt x="1" y="278"/>
                </a:cubicBezTo>
                <a:cubicBezTo>
                  <a:pt x="2" y="283"/>
                  <a:pt x="8" y="287"/>
                  <a:pt x="13" y="287"/>
                </a:cubicBezTo>
                <a:cubicBezTo>
                  <a:pt x="19" y="287"/>
                  <a:pt x="24" y="284"/>
                  <a:pt x="29" y="281"/>
                </a:cubicBezTo>
                <a:cubicBezTo>
                  <a:pt x="41" y="272"/>
                  <a:pt x="54" y="257"/>
                  <a:pt x="62" y="244"/>
                </a:cubicBezTo>
                <a:cubicBezTo>
                  <a:pt x="90" y="197"/>
                  <a:pt x="118" y="150"/>
                  <a:pt x="146" y="103"/>
                </a:cubicBezTo>
                <a:lnTo>
                  <a:pt x="189" y="32"/>
                </a:lnTo>
                <a:cubicBezTo>
                  <a:pt x="195" y="21"/>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4" name="Freeform 43"/>
          <p:cNvSpPr/>
          <p:nvPr/>
        </p:nvSpPr>
        <p:spPr bwMode="auto">
          <a:xfrm>
            <a:off x="5583338" y="2540513"/>
            <a:ext cx="139304" cy="175022"/>
          </a:xfrm>
          <a:custGeom>
            <a:avLst/>
            <a:gdLst>
              <a:gd name="T0" fmla="*/ 206 w 206"/>
              <a:gd name="T1" fmla="*/ 0 h 287"/>
              <a:gd name="T2" fmla="*/ 188 w 206"/>
              <a:gd name="T3" fmla="*/ 13 h 287"/>
              <a:gd name="T4" fmla="*/ 4 w 206"/>
              <a:gd name="T5" fmla="*/ 265 h 287"/>
              <a:gd name="T6" fmla="*/ 0 w 206"/>
              <a:gd name="T7" fmla="*/ 278 h 287"/>
              <a:gd name="T8" fmla="*/ 13 w 206"/>
              <a:gd name="T9" fmla="*/ 287 h 287"/>
              <a:gd name="T10" fmla="*/ 28 w 206"/>
              <a:gd name="T11" fmla="*/ 281 h 287"/>
              <a:gd name="T12" fmla="*/ 61 w 206"/>
              <a:gd name="T13" fmla="*/ 244 h 287"/>
              <a:gd name="T14" fmla="*/ 146 w 206"/>
              <a:gd name="T15" fmla="*/ 103 h 287"/>
              <a:gd name="T16" fmla="*/ 188 w 206"/>
              <a:gd name="T17" fmla="*/ 32 h 287"/>
              <a:gd name="T18" fmla="*/ 206 w 206"/>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7">
                <a:moveTo>
                  <a:pt x="206" y="0"/>
                </a:moveTo>
                <a:cubicBezTo>
                  <a:pt x="198" y="1"/>
                  <a:pt x="193" y="6"/>
                  <a:pt x="188" y="13"/>
                </a:cubicBezTo>
                <a:cubicBezTo>
                  <a:pt x="130" y="100"/>
                  <a:pt x="58" y="175"/>
                  <a:pt x="4" y="265"/>
                </a:cubicBezTo>
                <a:cubicBezTo>
                  <a:pt x="2" y="269"/>
                  <a:pt x="0" y="273"/>
                  <a:pt x="0" y="278"/>
                </a:cubicBezTo>
                <a:cubicBezTo>
                  <a:pt x="1" y="283"/>
                  <a:pt x="7" y="287"/>
                  <a:pt x="13" y="287"/>
                </a:cubicBezTo>
                <a:cubicBezTo>
                  <a:pt x="18" y="287"/>
                  <a:pt x="24" y="284"/>
                  <a:pt x="28" y="281"/>
                </a:cubicBezTo>
                <a:cubicBezTo>
                  <a:pt x="40" y="272"/>
                  <a:pt x="53" y="257"/>
                  <a:pt x="61" y="244"/>
                </a:cubicBezTo>
                <a:cubicBezTo>
                  <a:pt x="89" y="197"/>
                  <a:pt x="118" y="150"/>
                  <a:pt x="146" y="103"/>
                </a:cubicBezTo>
                <a:cubicBezTo>
                  <a:pt x="160" y="79"/>
                  <a:pt x="174" y="55"/>
                  <a:pt x="188" y="32"/>
                </a:cubicBezTo>
                <a:cubicBezTo>
                  <a:pt x="195" y="21"/>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5" name="Freeform: Shape 105"/>
          <p:cNvSpPr/>
          <p:nvPr/>
        </p:nvSpPr>
        <p:spPr>
          <a:xfrm>
            <a:off x="4061441" y="3269491"/>
            <a:ext cx="34289" cy="316672"/>
          </a:xfrm>
          <a:custGeom>
            <a:avLst/>
            <a:gdLst>
              <a:gd name="connsiteX0" fmla="*/ 135589 w 324412"/>
              <a:gd name="connsiteY0" fmla="*/ 0 h 2996034"/>
              <a:gd name="connsiteX1" fmla="*/ 173988 w 324412"/>
              <a:gd name="connsiteY1" fmla="*/ 304583 h 2996034"/>
              <a:gd name="connsiteX2" fmla="*/ 220695 w 324412"/>
              <a:gd name="connsiteY2" fmla="*/ 1010438 h 2996034"/>
              <a:gd name="connsiteX3" fmla="*/ 321397 w 324412"/>
              <a:gd name="connsiteY3" fmla="*/ 2416455 h 2996034"/>
              <a:gd name="connsiteX4" fmla="*/ 270759 w 324412"/>
              <a:gd name="connsiteY4" fmla="*/ 2832395 h 2996034"/>
              <a:gd name="connsiteX5" fmla="*/ 189649 w 324412"/>
              <a:gd name="connsiteY5" fmla="*/ 2968926 h 2996034"/>
              <a:gd name="connsiteX6" fmla="*/ 51471 w 324412"/>
              <a:gd name="connsiteY6" fmla="*/ 2972285 h 2996034"/>
              <a:gd name="connsiteX7" fmla="*/ 14689 w 324412"/>
              <a:gd name="connsiteY7" fmla="*/ 2865091 h 2996034"/>
              <a:gd name="connsiteX8" fmla="*/ 82694 w 324412"/>
              <a:gd name="connsiteY8" fmla="*/ 187684 h 2996034"/>
              <a:gd name="connsiteX9" fmla="*/ 135589 w 324412"/>
              <a:gd name="connsiteY9" fmla="*/ 0 h 299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412" h="2996034">
                <a:moveTo>
                  <a:pt x="135589" y="0"/>
                </a:moveTo>
                <a:cubicBezTo>
                  <a:pt x="174587" y="95009"/>
                  <a:pt x="166999" y="205488"/>
                  <a:pt x="173988" y="304583"/>
                </a:cubicBezTo>
                <a:lnTo>
                  <a:pt x="220695" y="1010438"/>
                </a:lnTo>
                <a:cubicBezTo>
                  <a:pt x="255001" y="1475048"/>
                  <a:pt x="289307" y="1939658"/>
                  <a:pt x="321397" y="2416455"/>
                </a:cubicBezTo>
                <a:cubicBezTo>
                  <a:pt x="331242" y="2534231"/>
                  <a:pt x="317644" y="2712136"/>
                  <a:pt x="270759" y="2832395"/>
                </a:cubicBezTo>
                <a:cubicBezTo>
                  <a:pt x="254605" y="2886832"/>
                  <a:pt x="233379" y="2934775"/>
                  <a:pt x="189649" y="2968926"/>
                </a:cubicBezTo>
                <a:cubicBezTo>
                  <a:pt x="140848" y="2996583"/>
                  <a:pt x="81902" y="3011252"/>
                  <a:pt x="51471" y="2972285"/>
                </a:cubicBezTo>
                <a:cubicBezTo>
                  <a:pt x="23895" y="2952000"/>
                  <a:pt x="13112" y="2908144"/>
                  <a:pt x="14689" y="2865091"/>
                </a:cubicBezTo>
                <a:cubicBezTo>
                  <a:pt x="-43140" y="1979726"/>
                  <a:pt x="88866" y="1082025"/>
                  <a:pt x="82694" y="187684"/>
                </a:cubicBezTo>
                <a:cubicBezTo>
                  <a:pt x="76344" y="119456"/>
                  <a:pt x="87426" y="58524"/>
                  <a:pt x="135589" y="0"/>
                </a:cubicBezTo>
                <a:close/>
              </a:path>
            </a:pathLst>
          </a:custGeom>
          <a:solidFill>
            <a:srgbClr val="3A5C84"/>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reeform: Shape 106"/>
          <p:cNvSpPr/>
          <p:nvPr/>
        </p:nvSpPr>
        <p:spPr>
          <a:xfrm>
            <a:off x="4948944" y="3657810"/>
            <a:ext cx="34289" cy="316672"/>
          </a:xfrm>
          <a:custGeom>
            <a:avLst/>
            <a:gdLst>
              <a:gd name="connsiteX0" fmla="*/ 135589 w 324412"/>
              <a:gd name="connsiteY0" fmla="*/ 0 h 2996034"/>
              <a:gd name="connsiteX1" fmla="*/ 173988 w 324412"/>
              <a:gd name="connsiteY1" fmla="*/ 304583 h 2996034"/>
              <a:gd name="connsiteX2" fmla="*/ 220695 w 324412"/>
              <a:gd name="connsiteY2" fmla="*/ 1010438 h 2996034"/>
              <a:gd name="connsiteX3" fmla="*/ 321397 w 324412"/>
              <a:gd name="connsiteY3" fmla="*/ 2416455 h 2996034"/>
              <a:gd name="connsiteX4" fmla="*/ 270759 w 324412"/>
              <a:gd name="connsiteY4" fmla="*/ 2832395 h 2996034"/>
              <a:gd name="connsiteX5" fmla="*/ 189649 w 324412"/>
              <a:gd name="connsiteY5" fmla="*/ 2968926 h 2996034"/>
              <a:gd name="connsiteX6" fmla="*/ 51471 w 324412"/>
              <a:gd name="connsiteY6" fmla="*/ 2972285 h 2996034"/>
              <a:gd name="connsiteX7" fmla="*/ 14689 w 324412"/>
              <a:gd name="connsiteY7" fmla="*/ 2865091 h 2996034"/>
              <a:gd name="connsiteX8" fmla="*/ 82694 w 324412"/>
              <a:gd name="connsiteY8" fmla="*/ 187684 h 2996034"/>
              <a:gd name="connsiteX9" fmla="*/ 135589 w 324412"/>
              <a:gd name="connsiteY9" fmla="*/ 0 h 299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412" h="2996034">
                <a:moveTo>
                  <a:pt x="135589" y="0"/>
                </a:moveTo>
                <a:cubicBezTo>
                  <a:pt x="174587" y="95009"/>
                  <a:pt x="166999" y="205488"/>
                  <a:pt x="173988" y="304583"/>
                </a:cubicBezTo>
                <a:lnTo>
                  <a:pt x="220695" y="1010438"/>
                </a:lnTo>
                <a:cubicBezTo>
                  <a:pt x="255001" y="1475048"/>
                  <a:pt x="289307" y="1939658"/>
                  <a:pt x="321397" y="2416455"/>
                </a:cubicBezTo>
                <a:cubicBezTo>
                  <a:pt x="331242" y="2534231"/>
                  <a:pt x="317644" y="2712136"/>
                  <a:pt x="270759" y="2832395"/>
                </a:cubicBezTo>
                <a:cubicBezTo>
                  <a:pt x="254605" y="2886832"/>
                  <a:pt x="233379" y="2934775"/>
                  <a:pt x="189649" y="2968926"/>
                </a:cubicBezTo>
                <a:cubicBezTo>
                  <a:pt x="140848" y="2996583"/>
                  <a:pt x="81902" y="3011252"/>
                  <a:pt x="51471" y="2972285"/>
                </a:cubicBezTo>
                <a:cubicBezTo>
                  <a:pt x="23895" y="2952000"/>
                  <a:pt x="13112" y="2908144"/>
                  <a:pt x="14689" y="2865091"/>
                </a:cubicBezTo>
                <a:cubicBezTo>
                  <a:pt x="-43140" y="1979726"/>
                  <a:pt x="88866" y="1082025"/>
                  <a:pt x="82694" y="187684"/>
                </a:cubicBezTo>
                <a:cubicBezTo>
                  <a:pt x="76344" y="119456"/>
                  <a:pt x="87426" y="58524"/>
                  <a:pt x="135589" y="0"/>
                </a:cubicBezTo>
                <a:close/>
              </a:path>
            </a:pathLst>
          </a:custGeom>
          <a:solidFill>
            <a:srgbClr val="3A5C84">
              <a:lumMod val="40000"/>
              <a:lumOff val="6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Freeform: Shape 107"/>
          <p:cNvSpPr/>
          <p:nvPr/>
        </p:nvSpPr>
        <p:spPr>
          <a:xfrm>
            <a:off x="6777993" y="3413454"/>
            <a:ext cx="34289" cy="316672"/>
          </a:xfrm>
          <a:custGeom>
            <a:avLst/>
            <a:gdLst>
              <a:gd name="connsiteX0" fmla="*/ 135589 w 324412"/>
              <a:gd name="connsiteY0" fmla="*/ 0 h 2996034"/>
              <a:gd name="connsiteX1" fmla="*/ 173988 w 324412"/>
              <a:gd name="connsiteY1" fmla="*/ 304583 h 2996034"/>
              <a:gd name="connsiteX2" fmla="*/ 220695 w 324412"/>
              <a:gd name="connsiteY2" fmla="*/ 1010438 h 2996034"/>
              <a:gd name="connsiteX3" fmla="*/ 321397 w 324412"/>
              <a:gd name="connsiteY3" fmla="*/ 2416455 h 2996034"/>
              <a:gd name="connsiteX4" fmla="*/ 270759 w 324412"/>
              <a:gd name="connsiteY4" fmla="*/ 2832395 h 2996034"/>
              <a:gd name="connsiteX5" fmla="*/ 189649 w 324412"/>
              <a:gd name="connsiteY5" fmla="*/ 2968926 h 2996034"/>
              <a:gd name="connsiteX6" fmla="*/ 51471 w 324412"/>
              <a:gd name="connsiteY6" fmla="*/ 2972285 h 2996034"/>
              <a:gd name="connsiteX7" fmla="*/ 14689 w 324412"/>
              <a:gd name="connsiteY7" fmla="*/ 2865091 h 2996034"/>
              <a:gd name="connsiteX8" fmla="*/ 82694 w 324412"/>
              <a:gd name="connsiteY8" fmla="*/ 187684 h 2996034"/>
              <a:gd name="connsiteX9" fmla="*/ 135589 w 324412"/>
              <a:gd name="connsiteY9" fmla="*/ 0 h 299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412" h="2996034">
                <a:moveTo>
                  <a:pt x="135589" y="0"/>
                </a:moveTo>
                <a:cubicBezTo>
                  <a:pt x="174587" y="95009"/>
                  <a:pt x="166999" y="205488"/>
                  <a:pt x="173988" y="304583"/>
                </a:cubicBezTo>
                <a:lnTo>
                  <a:pt x="220695" y="1010438"/>
                </a:lnTo>
                <a:cubicBezTo>
                  <a:pt x="255001" y="1475048"/>
                  <a:pt x="289307" y="1939658"/>
                  <a:pt x="321397" y="2416455"/>
                </a:cubicBezTo>
                <a:cubicBezTo>
                  <a:pt x="331242" y="2534231"/>
                  <a:pt x="317644" y="2712136"/>
                  <a:pt x="270759" y="2832395"/>
                </a:cubicBezTo>
                <a:cubicBezTo>
                  <a:pt x="254605" y="2886832"/>
                  <a:pt x="233379" y="2934775"/>
                  <a:pt x="189649" y="2968926"/>
                </a:cubicBezTo>
                <a:cubicBezTo>
                  <a:pt x="140848" y="2996583"/>
                  <a:pt x="81902" y="3011252"/>
                  <a:pt x="51471" y="2972285"/>
                </a:cubicBezTo>
                <a:cubicBezTo>
                  <a:pt x="23895" y="2952000"/>
                  <a:pt x="13112" y="2908144"/>
                  <a:pt x="14689" y="2865091"/>
                </a:cubicBezTo>
                <a:cubicBezTo>
                  <a:pt x="-43140" y="1979726"/>
                  <a:pt x="88866" y="1082025"/>
                  <a:pt x="82694" y="187684"/>
                </a:cubicBezTo>
                <a:cubicBezTo>
                  <a:pt x="76344" y="119456"/>
                  <a:pt x="87426" y="58524"/>
                  <a:pt x="135589" y="0"/>
                </a:cubicBezTo>
                <a:close/>
              </a:path>
            </a:pathLst>
          </a:custGeom>
          <a:solidFill>
            <a:srgbClr val="3A5C84"/>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Freeform: Shape 108"/>
          <p:cNvSpPr/>
          <p:nvPr/>
        </p:nvSpPr>
        <p:spPr>
          <a:xfrm>
            <a:off x="7678015" y="3290550"/>
            <a:ext cx="34289" cy="316672"/>
          </a:xfrm>
          <a:custGeom>
            <a:avLst/>
            <a:gdLst>
              <a:gd name="connsiteX0" fmla="*/ 135589 w 324412"/>
              <a:gd name="connsiteY0" fmla="*/ 0 h 2996034"/>
              <a:gd name="connsiteX1" fmla="*/ 173988 w 324412"/>
              <a:gd name="connsiteY1" fmla="*/ 304583 h 2996034"/>
              <a:gd name="connsiteX2" fmla="*/ 220695 w 324412"/>
              <a:gd name="connsiteY2" fmla="*/ 1010438 h 2996034"/>
              <a:gd name="connsiteX3" fmla="*/ 321397 w 324412"/>
              <a:gd name="connsiteY3" fmla="*/ 2416455 h 2996034"/>
              <a:gd name="connsiteX4" fmla="*/ 270759 w 324412"/>
              <a:gd name="connsiteY4" fmla="*/ 2832395 h 2996034"/>
              <a:gd name="connsiteX5" fmla="*/ 189649 w 324412"/>
              <a:gd name="connsiteY5" fmla="*/ 2968926 h 2996034"/>
              <a:gd name="connsiteX6" fmla="*/ 51471 w 324412"/>
              <a:gd name="connsiteY6" fmla="*/ 2972285 h 2996034"/>
              <a:gd name="connsiteX7" fmla="*/ 14689 w 324412"/>
              <a:gd name="connsiteY7" fmla="*/ 2865091 h 2996034"/>
              <a:gd name="connsiteX8" fmla="*/ 82694 w 324412"/>
              <a:gd name="connsiteY8" fmla="*/ 187684 h 2996034"/>
              <a:gd name="connsiteX9" fmla="*/ 135589 w 324412"/>
              <a:gd name="connsiteY9" fmla="*/ 0 h 299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412" h="2996034">
                <a:moveTo>
                  <a:pt x="135589" y="0"/>
                </a:moveTo>
                <a:cubicBezTo>
                  <a:pt x="174587" y="95009"/>
                  <a:pt x="166999" y="205488"/>
                  <a:pt x="173988" y="304583"/>
                </a:cubicBezTo>
                <a:lnTo>
                  <a:pt x="220695" y="1010438"/>
                </a:lnTo>
                <a:cubicBezTo>
                  <a:pt x="255001" y="1475048"/>
                  <a:pt x="289307" y="1939658"/>
                  <a:pt x="321397" y="2416455"/>
                </a:cubicBezTo>
                <a:cubicBezTo>
                  <a:pt x="331242" y="2534231"/>
                  <a:pt x="317644" y="2712136"/>
                  <a:pt x="270759" y="2832395"/>
                </a:cubicBezTo>
                <a:cubicBezTo>
                  <a:pt x="254605" y="2886832"/>
                  <a:pt x="233379" y="2934775"/>
                  <a:pt x="189649" y="2968926"/>
                </a:cubicBezTo>
                <a:cubicBezTo>
                  <a:pt x="140848" y="2996583"/>
                  <a:pt x="81902" y="3011252"/>
                  <a:pt x="51471" y="2972285"/>
                </a:cubicBezTo>
                <a:cubicBezTo>
                  <a:pt x="23895" y="2952000"/>
                  <a:pt x="13112" y="2908144"/>
                  <a:pt x="14689" y="2865091"/>
                </a:cubicBezTo>
                <a:cubicBezTo>
                  <a:pt x="-43140" y="1979726"/>
                  <a:pt x="88866" y="1082025"/>
                  <a:pt x="82694" y="187684"/>
                </a:cubicBezTo>
                <a:cubicBezTo>
                  <a:pt x="76344" y="119456"/>
                  <a:pt x="87426" y="58524"/>
                  <a:pt x="135589" y="0"/>
                </a:cubicBezTo>
                <a:close/>
              </a:path>
            </a:pathLst>
          </a:custGeom>
          <a:solidFill>
            <a:srgbClr val="3A5C84">
              <a:lumMod val="40000"/>
              <a:lumOff val="6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09" name="Group 108"/>
          <p:cNvGrpSpPr/>
          <p:nvPr/>
        </p:nvGrpSpPr>
        <p:grpSpPr>
          <a:xfrm>
            <a:off x="7241580" y="4048427"/>
            <a:ext cx="2202816" cy="952228"/>
            <a:chOff x="8921977" y="1394910"/>
            <a:chExt cx="2937088" cy="1269636"/>
          </a:xfrm>
        </p:grpSpPr>
        <p:sp>
          <p:nvSpPr>
            <p:cNvPr id="110" name="TextBox 109"/>
            <p:cNvSpPr txBox="1"/>
            <p:nvPr/>
          </p:nvSpPr>
          <p:spPr>
            <a:xfrm>
              <a:off x="8921977" y="1394910"/>
              <a:ext cx="2937088" cy="533480"/>
            </a:xfrm>
            <a:prstGeom prst="rect">
              <a:avLst/>
            </a:prstGeom>
            <a:noFill/>
          </p:spPr>
          <p:txBody>
            <a:bodyPr wrap="square" lIns="0" rIns="0" rtlCol="0" anchor="b">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all" spc="0" normalizeH="0" baseline="0" noProof="0" dirty="0">
                  <a:ln>
                    <a:noFill/>
                  </a:ln>
                  <a:solidFill>
                    <a:srgbClr val="C13018"/>
                  </a:solidFill>
                  <a:effectLst/>
                  <a:uLnTx/>
                  <a:uFillTx/>
                  <a:latin typeface="Calibri" panose="020F0502020204030204"/>
                  <a:ea typeface="+mn-ea"/>
                  <a:cs typeface="+mn-cs"/>
                </a:rPr>
                <a:t>Support Levels</a:t>
              </a:r>
              <a:endParaRPr kumimoji="0" lang="en-US" sz="2000" b="1" i="0" u="none" strike="noStrike" kern="1200" cap="all" spc="0" normalizeH="0" baseline="0" noProof="0" dirty="0">
                <a:ln>
                  <a:noFill/>
                </a:ln>
                <a:solidFill>
                  <a:srgbClr val="C13018"/>
                </a:solidFill>
                <a:effectLst/>
                <a:uLnTx/>
                <a:uFillTx/>
                <a:latin typeface="Calibri" panose="020F0502020204030204"/>
                <a:ea typeface="+mn-ea"/>
                <a:cs typeface="+mn-cs"/>
              </a:endParaRPr>
            </a:p>
          </p:txBody>
        </p:sp>
        <p:sp>
          <p:nvSpPr>
            <p:cNvPr id="111" name="TextBox 110"/>
            <p:cNvSpPr txBox="1"/>
            <p:nvPr/>
          </p:nvSpPr>
          <p:spPr>
            <a:xfrm>
              <a:off x="8929772" y="1925882"/>
              <a:ext cx="2929293" cy="738664"/>
            </a:xfrm>
            <a:prstGeom prst="rect">
              <a:avLst/>
            </a:prstGeom>
            <a:noFill/>
          </p:spPr>
          <p:txBody>
            <a:bodyPr wrap="square" lIns="0" rIns="0" rtlCol="0" anchor="t">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5F5F5F">
                      <a:lumMod val="50000"/>
                    </a:srgbClr>
                  </a:solidFill>
                  <a:effectLst/>
                  <a:uLnTx/>
                  <a:uFillTx/>
                  <a:latin typeface="Calibri" panose="020F0502020204030204" charset="0"/>
                  <a:ea typeface="+mn-ea"/>
                  <a:cs typeface="Calibri" panose="020F0502020204030204" charset="0"/>
                </a:rPr>
                <a:t>Level 1 &amp; 2 support for  IT and Business users.</a:t>
              </a:r>
              <a:endParaRPr kumimoji="0" lang="en-US" sz="1000" b="0" i="0" u="none" strike="noStrike" kern="1200" cap="none" spc="0" normalizeH="0" baseline="0" noProof="0" dirty="0">
                <a:ln>
                  <a:noFill/>
                </a:ln>
                <a:solidFill>
                  <a:srgbClr val="5F5F5F">
                    <a:lumMod val="50000"/>
                  </a:srgbClr>
                </a:solidFill>
                <a:effectLst/>
                <a:uLnTx/>
                <a:uFillTx/>
                <a:latin typeface="Calibri" panose="020F0502020204030204" charset="0"/>
                <a:ea typeface="+mn-ea"/>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5F5F5F">
                      <a:lumMod val="50000"/>
                    </a:srgbClr>
                  </a:solidFill>
                  <a:effectLst/>
                  <a:uLnTx/>
                  <a:uFillTx/>
                  <a:latin typeface="Calibri" panose="020F0502020204030204" charset="0"/>
                  <a:ea typeface="+mn-ea"/>
                  <a:cs typeface="Calibri" panose="020F0502020204030204" charset="0"/>
                </a:rPr>
                <a:t>Level 2 support for Support Center</a:t>
              </a:r>
              <a:endParaRPr kumimoji="0" lang="en-US" sz="1000" b="0" i="0" u="none" strike="noStrike" kern="1200" cap="none" spc="0" normalizeH="0" baseline="0" noProof="0" dirty="0">
                <a:ln>
                  <a:noFill/>
                </a:ln>
                <a:solidFill>
                  <a:srgbClr val="5F5F5F">
                    <a:lumMod val="50000"/>
                  </a:srgbClr>
                </a:solidFill>
                <a:effectLst/>
                <a:uLnTx/>
                <a:uFillTx/>
                <a:latin typeface="Calibri" panose="020F0502020204030204" charset="0"/>
                <a:ea typeface="+mn-ea"/>
                <a:cs typeface="Calibri" panose="020F0502020204030204" charset="0"/>
              </a:endParaRPr>
            </a:p>
          </p:txBody>
        </p:sp>
      </p:grpSp>
      <p:grpSp>
        <p:nvGrpSpPr>
          <p:cNvPr id="112" name="Group 111"/>
          <p:cNvGrpSpPr/>
          <p:nvPr/>
        </p:nvGrpSpPr>
        <p:grpSpPr>
          <a:xfrm>
            <a:off x="1556002" y="3432676"/>
            <a:ext cx="2202816" cy="1106115"/>
            <a:chOff x="332936" y="2555951"/>
            <a:chExt cx="2937088" cy="1474818"/>
          </a:xfrm>
        </p:grpSpPr>
        <p:sp>
          <p:nvSpPr>
            <p:cNvPr id="113" name="TextBox 112"/>
            <p:cNvSpPr txBox="1"/>
            <p:nvPr/>
          </p:nvSpPr>
          <p:spPr>
            <a:xfrm>
              <a:off x="332936" y="2555951"/>
              <a:ext cx="2937088" cy="533480"/>
            </a:xfrm>
            <a:prstGeom prst="rect">
              <a:avLst/>
            </a:prstGeom>
            <a:noFill/>
          </p:spPr>
          <p:txBody>
            <a:bodyPr wrap="square" lIns="0" rIns="0" rtlCol="0" anchor="b">
              <a:spAutoFit/>
            </a:bodyPr>
            <a:p>
              <a:pPr marL="0" marR="0" lvl="0" indent="0" algn="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all" spc="0" normalizeH="0" baseline="0" noProof="0" dirty="0">
                  <a:ln>
                    <a:noFill/>
                  </a:ln>
                  <a:solidFill>
                    <a:srgbClr val="FFCC4C">
                      <a:lumMod val="50000"/>
                    </a:srgbClr>
                  </a:solidFill>
                  <a:effectLst/>
                  <a:uLnTx/>
                  <a:uFillTx/>
                  <a:latin typeface="Calibri" panose="020F0502020204030204"/>
                  <a:ea typeface="+mn-ea"/>
                  <a:cs typeface="+mn-cs"/>
                </a:rPr>
                <a:t>User Request</a:t>
              </a:r>
              <a:endParaRPr kumimoji="0" lang="en-US" sz="2000" b="1" i="0" u="none" strike="noStrike" kern="1200" cap="all" spc="0" normalizeH="0" baseline="0" noProof="0" dirty="0">
                <a:ln>
                  <a:noFill/>
                </a:ln>
                <a:solidFill>
                  <a:srgbClr val="FFCC4C">
                    <a:lumMod val="50000"/>
                  </a:srgbClr>
                </a:solidFill>
                <a:effectLst/>
                <a:uLnTx/>
                <a:uFillTx/>
                <a:latin typeface="Calibri" panose="020F0502020204030204"/>
                <a:ea typeface="+mn-ea"/>
                <a:cs typeface="+mn-cs"/>
              </a:endParaRPr>
            </a:p>
          </p:txBody>
        </p:sp>
        <p:sp>
          <p:nvSpPr>
            <p:cNvPr id="114" name="TextBox 113"/>
            <p:cNvSpPr txBox="1"/>
            <p:nvPr/>
          </p:nvSpPr>
          <p:spPr>
            <a:xfrm>
              <a:off x="340731" y="3086922"/>
              <a:ext cx="2929293" cy="943847"/>
            </a:xfrm>
            <a:prstGeom prst="rect">
              <a:avLst/>
            </a:prstGeom>
            <a:noFill/>
          </p:spPr>
          <p:txBody>
            <a:bodyPr wrap="square" lIns="0" rIns="0" rtlCol="0" anchor="t">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IN" sz="1000" b="0" i="0" u="none" strike="noStrike" kern="1200" cap="none" spc="0" normalizeH="0" baseline="0" noProof="0" dirty="0">
                  <a:ln>
                    <a:noFill/>
                  </a:ln>
                  <a:solidFill>
                    <a:srgbClr val="5F5F5F"/>
                  </a:solidFill>
                  <a:effectLst/>
                  <a:uLnTx/>
                  <a:uFillTx/>
                  <a:latin typeface="Calibri" panose="020F0502020204030204" charset="0"/>
                  <a:ea typeface="+mn-ea"/>
                  <a:cs typeface="+mn-cs"/>
                </a:rPr>
                <a:t>Managing user requests including Problem Logging, Problem Tracking, Problem Reporting and </a:t>
              </a:r>
              <a:endParaRPr kumimoji="0" lang="en-IN" sz="1000" b="0" i="0" u="none" strike="noStrike" kern="1200" cap="none" spc="0" normalizeH="0" baseline="0" noProof="0" dirty="0">
                <a:ln>
                  <a:noFill/>
                </a:ln>
                <a:solidFill>
                  <a:srgbClr val="5F5F5F"/>
                </a:solidFill>
                <a:effectLst/>
                <a:uLnTx/>
                <a:uFillTx/>
                <a:latin typeface="Symbol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000" b="0" i="0" u="none" strike="noStrike" kern="1200" cap="none" spc="0" normalizeH="0" baseline="0" noProof="0" dirty="0">
                  <a:ln>
                    <a:noFill/>
                  </a:ln>
                  <a:solidFill>
                    <a:srgbClr val="5F5F5F"/>
                  </a:solidFill>
                  <a:effectLst/>
                  <a:uLnTx/>
                  <a:uFillTx/>
                  <a:latin typeface="Calibri" panose="020F0502020204030204" charset="0"/>
                  <a:ea typeface="+mn-ea"/>
                  <a:cs typeface="+mn-cs"/>
                </a:rPr>
                <a:t>Usage Trend Analysis </a:t>
              </a:r>
              <a:endParaRPr kumimoji="0" lang="en-IN" sz="1000" b="0" i="0" u="none" strike="noStrike" kern="1200" cap="none" spc="0" normalizeH="0" baseline="0" noProof="0" dirty="0">
                <a:ln>
                  <a:noFill/>
                </a:ln>
                <a:solidFill>
                  <a:srgbClr val="5F5F5F"/>
                </a:solidFill>
                <a:effectLst/>
                <a:uLnTx/>
                <a:uFillTx/>
                <a:latin typeface="SymbolMT"/>
                <a:ea typeface="+mn-ea"/>
                <a:cs typeface="+mn-cs"/>
              </a:endParaRPr>
            </a:p>
          </p:txBody>
        </p:sp>
      </p:grpSp>
      <p:grpSp>
        <p:nvGrpSpPr>
          <p:cNvPr id="115" name="Group 114"/>
          <p:cNvGrpSpPr/>
          <p:nvPr/>
        </p:nvGrpSpPr>
        <p:grpSpPr>
          <a:xfrm>
            <a:off x="2758647" y="4809971"/>
            <a:ext cx="2202816" cy="644450"/>
            <a:chOff x="332936" y="4580523"/>
            <a:chExt cx="2937088" cy="859266"/>
          </a:xfrm>
        </p:grpSpPr>
        <p:sp>
          <p:nvSpPr>
            <p:cNvPr id="116" name="TextBox 115"/>
            <p:cNvSpPr txBox="1"/>
            <p:nvPr/>
          </p:nvSpPr>
          <p:spPr>
            <a:xfrm>
              <a:off x="332936" y="4580523"/>
              <a:ext cx="2937088" cy="533480"/>
            </a:xfrm>
            <a:prstGeom prst="rect">
              <a:avLst/>
            </a:prstGeom>
            <a:noFill/>
          </p:spPr>
          <p:txBody>
            <a:bodyPr wrap="square" lIns="0" rIns="0" rtlCol="0" anchor="b">
              <a:spAutoFit/>
            </a:bodyPr>
            <a:p>
              <a:pPr marL="0" marR="0" lvl="0" indent="0" algn="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all" spc="0" normalizeH="0" baseline="0" noProof="0" dirty="0">
                  <a:ln>
                    <a:noFill/>
                  </a:ln>
                  <a:solidFill>
                    <a:srgbClr val="4CC1EF">
                      <a:lumMod val="75000"/>
                    </a:srgbClr>
                  </a:solidFill>
                  <a:effectLst/>
                  <a:uLnTx/>
                  <a:uFillTx/>
                  <a:latin typeface="Calibri" panose="020F0502020204030204"/>
                  <a:ea typeface="+mn-ea"/>
                  <a:cs typeface="+mn-cs"/>
                </a:rPr>
                <a:t>SME</a:t>
              </a:r>
              <a:r>
                <a:rPr kumimoji="0" lang="en-US" sz="2000" b="1" i="0" u="none" strike="noStrike" kern="1200" cap="none" spc="0" normalizeH="0" baseline="0" noProof="0" dirty="0">
                  <a:ln>
                    <a:noFill/>
                  </a:ln>
                  <a:solidFill>
                    <a:srgbClr val="4CC1EF">
                      <a:lumMod val="75000"/>
                    </a:srgbClr>
                  </a:solidFill>
                  <a:effectLst/>
                  <a:uLnTx/>
                  <a:uFillTx/>
                  <a:latin typeface="Calibri" panose="020F0502020204030204"/>
                  <a:ea typeface="+mn-ea"/>
                  <a:cs typeface="+mn-cs"/>
                </a:rPr>
                <a:t>s</a:t>
              </a:r>
              <a:endParaRPr kumimoji="0" lang="en-US" sz="2000" b="1" i="0" u="none" strike="noStrike" kern="1200" cap="all" spc="0" normalizeH="0" baseline="0" noProof="0" dirty="0">
                <a:ln>
                  <a:noFill/>
                </a:ln>
                <a:solidFill>
                  <a:srgbClr val="4CC1EF">
                    <a:lumMod val="75000"/>
                  </a:srgbClr>
                </a:solidFill>
                <a:effectLst/>
                <a:uLnTx/>
                <a:uFillTx/>
                <a:latin typeface="Calibri" panose="020F0502020204030204"/>
                <a:ea typeface="+mn-ea"/>
                <a:cs typeface="+mn-cs"/>
              </a:endParaRPr>
            </a:p>
          </p:txBody>
        </p:sp>
        <p:sp>
          <p:nvSpPr>
            <p:cNvPr id="117" name="TextBox 116"/>
            <p:cNvSpPr txBox="1"/>
            <p:nvPr/>
          </p:nvSpPr>
          <p:spPr>
            <a:xfrm>
              <a:off x="340731" y="5111495"/>
              <a:ext cx="2929293" cy="328294"/>
            </a:xfrm>
            <a:prstGeom prst="rect">
              <a:avLst/>
            </a:prstGeom>
            <a:noFill/>
          </p:spPr>
          <p:txBody>
            <a:bodyPr wrap="square" lIns="0" rIns="0" rtlCol="0" anchor="t">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Provide Subject Matter Expertise</a:t>
              </a:r>
              <a:endParaRPr kumimoji="0" lang="en-US" sz="1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grpSp>
      <p:pic>
        <p:nvPicPr>
          <p:cNvPr id="118" name="Graphic 117" descr="Puzzl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104291" y="2569053"/>
            <a:ext cx="443745" cy="443745"/>
          </a:xfrm>
          <a:prstGeom prst="rect">
            <a:avLst/>
          </a:prstGeom>
        </p:spPr>
      </p:pic>
      <p:pic>
        <p:nvPicPr>
          <p:cNvPr id="119" name="Graphic 118" descr="Lightbulb"/>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6254" y="2522650"/>
            <a:ext cx="443745" cy="443745"/>
          </a:xfrm>
          <a:prstGeom prst="rect">
            <a:avLst/>
          </a:prstGeom>
        </p:spPr>
      </p:pic>
      <p:pic>
        <p:nvPicPr>
          <p:cNvPr id="120" name="Graphic 119" descr="Rocket"/>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6112" y="2535712"/>
            <a:ext cx="443745" cy="443745"/>
          </a:xfrm>
          <a:prstGeom prst="rect">
            <a:avLst/>
          </a:prstGeom>
        </p:spPr>
      </p:pic>
      <p:sp>
        <p:nvSpPr>
          <p:cNvPr id="121" name="Freeform 47"/>
          <p:cNvSpPr/>
          <p:nvPr/>
        </p:nvSpPr>
        <p:spPr bwMode="auto">
          <a:xfrm>
            <a:off x="8808370" y="2464672"/>
            <a:ext cx="140494" cy="175022"/>
          </a:xfrm>
          <a:custGeom>
            <a:avLst/>
            <a:gdLst>
              <a:gd name="T0" fmla="*/ 206 w 206"/>
              <a:gd name="T1" fmla="*/ 0 h 288"/>
              <a:gd name="T2" fmla="*/ 189 w 206"/>
              <a:gd name="T3" fmla="*/ 14 h 288"/>
              <a:gd name="T4" fmla="*/ 5 w 206"/>
              <a:gd name="T5" fmla="*/ 265 h 288"/>
              <a:gd name="T6" fmla="*/ 1 w 206"/>
              <a:gd name="T7" fmla="*/ 278 h 288"/>
              <a:gd name="T8" fmla="*/ 13 w 206"/>
              <a:gd name="T9" fmla="*/ 288 h 288"/>
              <a:gd name="T10" fmla="*/ 29 w 206"/>
              <a:gd name="T11" fmla="*/ 281 h 288"/>
              <a:gd name="T12" fmla="*/ 61 w 206"/>
              <a:gd name="T13" fmla="*/ 245 h 288"/>
              <a:gd name="T14" fmla="*/ 146 w 206"/>
              <a:gd name="T15" fmla="*/ 103 h 288"/>
              <a:gd name="T16" fmla="*/ 189 w 206"/>
              <a:gd name="T17" fmla="*/ 32 h 288"/>
              <a:gd name="T18" fmla="*/ 206 w 206"/>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88">
                <a:moveTo>
                  <a:pt x="206" y="0"/>
                </a:moveTo>
                <a:cubicBezTo>
                  <a:pt x="198" y="2"/>
                  <a:pt x="193" y="7"/>
                  <a:pt x="189" y="14"/>
                </a:cubicBezTo>
                <a:cubicBezTo>
                  <a:pt x="130" y="100"/>
                  <a:pt x="59" y="176"/>
                  <a:pt x="5" y="265"/>
                </a:cubicBezTo>
                <a:cubicBezTo>
                  <a:pt x="2" y="269"/>
                  <a:pt x="0" y="274"/>
                  <a:pt x="1" y="278"/>
                </a:cubicBezTo>
                <a:cubicBezTo>
                  <a:pt x="1" y="284"/>
                  <a:pt x="7" y="287"/>
                  <a:pt x="13" y="288"/>
                </a:cubicBezTo>
                <a:cubicBezTo>
                  <a:pt x="19" y="288"/>
                  <a:pt x="24" y="285"/>
                  <a:pt x="29" y="281"/>
                </a:cubicBezTo>
                <a:cubicBezTo>
                  <a:pt x="41" y="273"/>
                  <a:pt x="54" y="257"/>
                  <a:pt x="61" y="245"/>
                </a:cubicBezTo>
                <a:cubicBezTo>
                  <a:pt x="90" y="197"/>
                  <a:pt x="118" y="150"/>
                  <a:pt x="146" y="103"/>
                </a:cubicBezTo>
                <a:lnTo>
                  <a:pt x="189" y="32"/>
                </a:lnTo>
                <a:cubicBezTo>
                  <a:pt x="195" y="22"/>
                  <a:pt x="203" y="12"/>
                  <a:pt x="206" y="0"/>
                </a:cubicBezTo>
                <a:close/>
              </a:path>
            </a:pathLst>
          </a:custGeom>
          <a:solidFill>
            <a:srgbClr val="3A5C84"/>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22" name="Graphic 121" descr="Lightbulb"/>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19092" y="4846422"/>
            <a:ext cx="361778" cy="361778"/>
          </a:xfrm>
          <a:prstGeom prst="rect">
            <a:avLst/>
          </a:prstGeom>
        </p:spPr>
      </p:pic>
      <p:pic>
        <p:nvPicPr>
          <p:cNvPr id="123" name="Graphic 122" descr="Puzzle"/>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05620" y="4075374"/>
            <a:ext cx="361778" cy="361778"/>
          </a:xfrm>
          <a:prstGeom prst="rect">
            <a:avLst/>
          </a:prstGeom>
        </p:spPr>
      </p:pic>
      <p:pic>
        <p:nvPicPr>
          <p:cNvPr id="124" name="Graphic 123" descr="Rocket"/>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89755" y="3432222"/>
            <a:ext cx="361778" cy="3617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1"/>
          <p:cNvSpPr txBox="1"/>
          <p:nvPr/>
        </p:nvSpPr>
        <p:spPr>
          <a:xfrm>
            <a:off x="426720" y="980440"/>
            <a:ext cx="6485255" cy="751205"/>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24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ct val="0"/>
              </a:spcBef>
              <a:buNone/>
            </a:pPr>
            <a:r>
              <a:rPr lang="en-US" b="1" dirty="0">
                <a:effectLst/>
                <a:sym typeface="+mn-ea"/>
              </a:rPr>
              <a:t>DELIVERABLES</a:t>
            </a:r>
            <a:endParaRPr lang="en-US" sz="800" dirty="0">
              <a:cs typeface="+mn-ea"/>
            </a:endParaRPr>
          </a:p>
          <a:p>
            <a:pPr>
              <a:buFont typeface="Arial" panose="020B0604020202020204" pitchFamily="34" charset="0"/>
              <a:buChar char="•"/>
            </a:pPr>
            <a:endParaRPr lang="en-US" sz="1050" dirty="0">
              <a:cs typeface="+mn-ea"/>
              <a:sym typeface="+mn-lt"/>
            </a:endParaRPr>
          </a:p>
          <a:p>
            <a:pPr marL="0" indent="0">
              <a:buFont typeface="Arial" panose="020B0604020202020204" pitchFamily="34" charset="0"/>
              <a:buNone/>
            </a:pPr>
            <a:endParaRPr lang="en-US" altLang="zh-CN" dirty="0">
              <a:latin typeface="+mn-lt"/>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50520"/>
            <a:ext cx="10972800" cy="582613"/>
          </a:xfrm>
        </p:spPr>
        <p:txBody>
          <a:bodyPr/>
          <a:p>
            <a:r>
              <a:rPr lang="en-US" dirty="0"/>
              <a:t>Deliverables </a:t>
            </a:r>
            <a:endParaRPr lang="en-US" dirty="0"/>
          </a:p>
        </p:txBody>
      </p:sp>
      <p:sp>
        <p:nvSpPr>
          <p:cNvPr id="5" name="Content Placeholder 4"/>
          <p:cNvSpPr>
            <a:spLocks noGrp="1"/>
          </p:cNvSpPr>
          <p:nvPr>
            <p:ph idx="1"/>
          </p:nvPr>
        </p:nvSpPr>
        <p:spPr/>
        <p:txBody>
          <a:bodyPr>
            <a:normAutofit fontScale="57500" lnSpcReduction="20000"/>
          </a:bodyPr>
          <a:p>
            <a:pPr marL="0" indent="0">
              <a:buNone/>
            </a:pPr>
            <a:r>
              <a:rPr lang="en-US" dirty="0"/>
              <a:t>Vendors must provide a list of deliverables required for their proposed solution which includes the followings: </a:t>
            </a:r>
            <a:endParaRPr lang="en-US" dirty="0"/>
          </a:p>
          <a:p>
            <a:pPr marL="0" indent="0">
              <a:buNone/>
            </a:pPr>
            <a:endParaRPr lang="en-US" dirty="0"/>
          </a:p>
          <a:p>
            <a:r>
              <a:rPr lang="en-US" dirty="0"/>
              <a:t>Delivery of necessary software </a:t>
            </a:r>
            <a:r>
              <a:rPr lang="en-US" dirty="0" err="1"/>
              <a:t>licences</a:t>
            </a:r>
            <a:r>
              <a:rPr lang="en-US" dirty="0"/>
              <a:t> documentation, support services and warranty terms; </a:t>
            </a:r>
            <a:endParaRPr lang="en-US" dirty="0"/>
          </a:p>
          <a:p>
            <a:endParaRPr lang="en-US" dirty="0"/>
          </a:p>
          <a:p>
            <a:r>
              <a:rPr lang="en-US" dirty="0"/>
              <a:t>Fully working server application implemented in existing hardware. The Vendor shall provide the acceptance checklists for this deliverable; </a:t>
            </a:r>
            <a:endParaRPr lang="en-US" dirty="0"/>
          </a:p>
          <a:p>
            <a:endParaRPr lang="en-US" dirty="0"/>
          </a:p>
          <a:p>
            <a:r>
              <a:rPr lang="en-US" dirty="0"/>
              <a:t>Delivery of consultation, preparation, creation and publishing services of data analytics and visualization according to requirements; </a:t>
            </a:r>
            <a:endParaRPr lang="en-US" dirty="0"/>
          </a:p>
          <a:p>
            <a:endParaRPr lang="en-US" dirty="0"/>
          </a:p>
          <a:p>
            <a:r>
              <a:rPr lang="en-US" dirty="0"/>
              <a:t>A subject matter expert to facilitate the consultation to define required analytics and reports; </a:t>
            </a:r>
            <a:endParaRPr lang="en-US" dirty="0"/>
          </a:p>
          <a:p>
            <a:endParaRPr lang="en-US" dirty="0"/>
          </a:p>
          <a:p>
            <a:r>
              <a:rPr lang="en-US" dirty="0"/>
              <a:t>Delivery of general user training, advanced data analysts training and system administrator training; </a:t>
            </a:r>
            <a:endParaRPr lang="en-US" dirty="0"/>
          </a:p>
          <a:p>
            <a:endParaRPr lang="en-US" dirty="0"/>
          </a:p>
          <a:p>
            <a:r>
              <a:rPr lang="en-US" dirty="0"/>
              <a:t>Provision of warranty services for three (3) months on implemented analytics and reports; </a:t>
            </a:r>
            <a:endParaRPr lang="en-US" dirty="0"/>
          </a:p>
          <a:p>
            <a:pPr marL="0" indent="0">
              <a:buNone/>
            </a:pPr>
            <a:r>
              <a:rPr lang="en-US" dirty="0"/>
              <a:t>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 name="Rectangle: Rounded Corners 113"/>
          <p:cNvSpPr/>
          <p:nvPr/>
        </p:nvSpPr>
        <p:spPr>
          <a:xfrm>
            <a:off x="8199224" y="828088"/>
            <a:ext cx="3714802" cy="4562732"/>
          </a:xfrm>
          <a:prstGeom prst="roundRect">
            <a:avLst/>
          </a:prstGeom>
          <a:solidFill>
            <a:srgbClr val="CED0B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3" name="Rectangle: Rounded Corners 112"/>
          <p:cNvSpPr/>
          <p:nvPr/>
        </p:nvSpPr>
        <p:spPr>
          <a:xfrm>
            <a:off x="2525228" y="1029055"/>
            <a:ext cx="5116005" cy="4104932"/>
          </a:xfrm>
          <a:prstGeom prst="roundRect">
            <a:avLst/>
          </a:prstGeom>
          <a:solidFill>
            <a:srgbClr val="CFE4E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cxnSp>
        <p:nvCxnSpPr>
          <p:cNvPr id="78" name="Straight Arrow Connector 77"/>
          <p:cNvCxnSpPr>
            <a:stCxn id="42" idx="2"/>
            <a:endCxn id="47" idx="0"/>
          </p:cNvCxnSpPr>
          <p:nvPr/>
        </p:nvCxnSpPr>
        <p:spPr>
          <a:xfrm>
            <a:off x="3750055" y="2325017"/>
            <a:ext cx="22225" cy="87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470912" y="231086"/>
            <a:ext cx="11277600" cy="517955"/>
          </a:xfrm>
        </p:spPr>
        <p:txBody>
          <a:bodyPr>
            <a:normAutofit fontScale="90000"/>
          </a:bodyPr>
          <a:p>
            <a:r>
              <a:rPr lang="en-US" sz="3100" cap="none" dirty="0">
                <a:latin typeface="+mn-lt"/>
                <a:ea typeface="+mn-ea"/>
                <a:cs typeface="+mn-ea"/>
              </a:rPr>
              <a:t>HIGH LEVEL- ARCHITECTURE</a:t>
            </a:r>
            <a:br>
              <a:rPr lang="en-US" dirty="0"/>
            </a:br>
            <a:endParaRPr lang="en-US" sz="1000" i="1" dirty="0"/>
          </a:p>
        </p:txBody>
      </p:sp>
      <p:sp>
        <p:nvSpPr>
          <p:cNvPr id="5" name="Rectangle: Rounded Corners 1"/>
          <p:cNvSpPr/>
          <p:nvPr/>
        </p:nvSpPr>
        <p:spPr>
          <a:xfrm>
            <a:off x="616435" y="841255"/>
            <a:ext cx="1280574" cy="4562732"/>
          </a:xfrm>
          <a:prstGeom prst="roundRect">
            <a:avLst/>
          </a:prstGeom>
          <a:solidFill>
            <a:srgbClr val="FED2D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1026" name="Picture 2" descr="How to insert a picture or clip art into an Excel fi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8134" y="1086299"/>
            <a:ext cx="590303" cy="5903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2"/>
          <a:stretch>
            <a:fillRect/>
          </a:stretch>
        </p:blipFill>
        <p:spPr>
          <a:xfrm>
            <a:off x="994929" y="4661866"/>
            <a:ext cx="361224" cy="465138"/>
          </a:xfrm>
          <a:prstGeom prst="rect">
            <a:avLst/>
          </a:prstGeom>
        </p:spPr>
      </p:pic>
      <p:pic>
        <p:nvPicPr>
          <p:cNvPr id="1032" name="Picture 8" descr="Download Database Free Download Png HQ PNG Image | FreePNG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021" y="3519303"/>
            <a:ext cx="510893" cy="5108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mazon Analytics Logo PNG Transparent &amp; SVG Vector - Freebie Sup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6137" y="1022070"/>
            <a:ext cx="1367566" cy="8055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002934" y="1668103"/>
            <a:ext cx="1203140" cy="307777"/>
          </a:xfrm>
          <a:prstGeom prst="rect">
            <a:avLst/>
          </a:prstGeom>
          <a:noFill/>
        </p:spPr>
        <p:txBody>
          <a:bodyPr wrap="square" rtlCol="0">
            <a:spAutoFit/>
          </a:bodyPr>
          <a:p>
            <a:r>
              <a:rPr lang="en-US" sz="1400" dirty="0"/>
              <a:t>Analytics</a:t>
            </a:r>
            <a:endParaRPr lang="en-IN" sz="1400" dirty="0"/>
          </a:p>
        </p:txBody>
      </p:sp>
      <p:pic>
        <p:nvPicPr>
          <p:cNvPr id="1040" name="Picture 16" descr="Fuzion's Pulse Platform Is Our Proprietary Business - Data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217060" y="2572443"/>
            <a:ext cx="1224316" cy="10467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7957211" y="2673421"/>
            <a:ext cx="1139688" cy="307777"/>
          </a:xfrm>
          <a:prstGeom prst="rect">
            <a:avLst/>
          </a:prstGeom>
          <a:noFill/>
        </p:spPr>
        <p:txBody>
          <a:bodyPr wrap="square" rtlCol="0">
            <a:spAutoFit/>
          </a:bodyPr>
          <a:p>
            <a:r>
              <a:rPr lang="en-US" sz="1400" dirty="0"/>
              <a:t>Reporting</a:t>
            </a:r>
            <a:endParaRPr lang="en-IN" sz="1400" dirty="0"/>
          </a:p>
        </p:txBody>
      </p:sp>
      <p:pic>
        <p:nvPicPr>
          <p:cNvPr id="42" name="Picture 8" descr="Download Database Free Download Png HQ PNG Image | FreePNG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26" y="1316725"/>
            <a:ext cx="1007657" cy="1007657"/>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3110388" y="4631407"/>
            <a:ext cx="1208066" cy="41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dirty="0"/>
              <a:t>Staging Layers</a:t>
            </a:r>
            <a:endParaRPr lang="en-IN" sz="1400" b="1" i="1" dirty="0"/>
          </a:p>
        </p:txBody>
      </p:sp>
      <p:sp>
        <p:nvSpPr>
          <p:cNvPr id="46" name="Rectangle 45"/>
          <p:cNvSpPr/>
          <p:nvPr/>
        </p:nvSpPr>
        <p:spPr>
          <a:xfrm>
            <a:off x="5949319" y="4643386"/>
            <a:ext cx="1208066" cy="41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dirty="0"/>
              <a:t>Data Ware House</a:t>
            </a:r>
            <a:endParaRPr lang="en-IN" sz="1400" b="1" i="1" dirty="0"/>
          </a:p>
        </p:txBody>
      </p:sp>
      <p:pic>
        <p:nvPicPr>
          <p:cNvPr id="47" name="Picture 8" descr="Download Database Free Download Png HQ PNG Image | FreePNG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598" y="3202112"/>
            <a:ext cx="1109688" cy="10076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70+ Free Database &amp; Server Vectors -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7913" y="1975880"/>
            <a:ext cx="1836821" cy="211777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Download Database Free Download Png HQ PNG Image | FreePNG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300" y="2957460"/>
            <a:ext cx="598275" cy="58351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Download Database Free Download Png HQ PNG Image | FreePNG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162" y="2944682"/>
            <a:ext cx="598275" cy="58351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Download Database Free Download Png HQ PNG Image | FreePNG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968" y="2475823"/>
            <a:ext cx="708512" cy="7085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53715" y="1029335"/>
            <a:ext cx="1565910" cy="337185"/>
          </a:xfrm>
          <a:prstGeom prst="rect">
            <a:avLst/>
          </a:prstGeom>
          <a:noFill/>
        </p:spPr>
        <p:txBody>
          <a:bodyPr wrap="square" rtlCol="0">
            <a:spAutoFit/>
          </a:bodyPr>
          <a:p>
            <a:r>
              <a:rPr lang="en-US" sz="1600" dirty="0"/>
              <a:t>Data Facotry </a:t>
            </a:r>
            <a:endParaRPr lang="en-IN" sz="1600" dirty="0"/>
          </a:p>
        </p:txBody>
      </p:sp>
      <p:sp>
        <p:nvSpPr>
          <p:cNvPr id="51" name="TextBox 50"/>
          <p:cNvSpPr txBox="1"/>
          <p:nvPr/>
        </p:nvSpPr>
        <p:spPr>
          <a:xfrm>
            <a:off x="3315178" y="4140961"/>
            <a:ext cx="1061940" cy="338554"/>
          </a:xfrm>
          <a:prstGeom prst="rect">
            <a:avLst/>
          </a:prstGeom>
          <a:noFill/>
        </p:spPr>
        <p:txBody>
          <a:bodyPr wrap="square" rtlCol="0">
            <a:spAutoFit/>
          </a:bodyPr>
          <a:p>
            <a:r>
              <a:rPr lang="en-US" sz="1600" dirty="0"/>
              <a:t>Staging </a:t>
            </a:r>
            <a:endParaRPr lang="en-IN" sz="1600" dirty="0"/>
          </a:p>
        </p:txBody>
      </p:sp>
      <p:sp>
        <p:nvSpPr>
          <p:cNvPr id="57" name="Rectangle: Rounded Corners 56"/>
          <p:cNvSpPr/>
          <p:nvPr/>
        </p:nvSpPr>
        <p:spPr>
          <a:xfrm>
            <a:off x="5388193" y="1653033"/>
            <a:ext cx="1974692" cy="25779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cxnSp>
        <p:nvCxnSpPr>
          <p:cNvPr id="70" name="Straight Arrow Connector 69"/>
          <p:cNvCxnSpPr/>
          <p:nvPr/>
        </p:nvCxnSpPr>
        <p:spPr>
          <a:xfrm flipV="1">
            <a:off x="7658160" y="1810146"/>
            <a:ext cx="1802331" cy="35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652402" y="2986936"/>
            <a:ext cx="180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19400" y="3913388"/>
            <a:ext cx="1025119" cy="338554"/>
          </a:xfrm>
          <a:prstGeom prst="rect">
            <a:avLst/>
          </a:prstGeom>
          <a:noFill/>
        </p:spPr>
        <p:txBody>
          <a:bodyPr wrap="square" rtlCol="0">
            <a:spAutoFit/>
          </a:bodyPr>
          <a:p>
            <a:r>
              <a:rPr lang="en-US" sz="1600" dirty="0"/>
              <a:t>Database</a:t>
            </a:r>
            <a:endParaRPr lang="en-IN" sz="1600" dirty="0"/>
          </a:p>
        </p:txBody>
      </p:sp>
      <p:sp>
        <p:nvSpPr>
          <p:cNvPr id="88" name="TextBox 87"/>
          <p:cNvSpPr txBox="1"/>
          <p:nvPr/>
        </p:nvSpPr>
        <p:spPr>
          <a:xfrm>
            <a:off x="898338" y="5080857"/>
            <a:ext cx="667241" cy="338554"/>
          </a:xfrm>
          <a:prstGeom prst="rect">
            <a:avLst/>
          </a:prstGeom>
          <a:noFill/>
        </p:spPr>
        <p:txBody>
          <a:bodyPr wrap="square" rtlCol="0">
            <a:spAutoFit/>
          </a:bodyPr>
          <a:p>
            <a:r>
              <a:rPr lang="en-US" sz="1600" dirty="0"/>
              <a:t>Files</a:t>
            </a:r>
            <a:endParaRPr lang="en-IN" sz="1600" dirty="0"/>
          </a:p>
        </p:txBody>
      </p:sp>
      <p:cxnSp>
        <p:nvCxnSpPr>
          <p:cNvPr id="80" name="Straight Arrow Connector 79"/>
          <p:cNvCxnSpPr/>
          <p:nvPr/>
        </p:nvCxnSpPr>
        <p:spPr>
          <a:xfrm>
            <a:off x="1908810" y="1831975"/>
            <a:ext cx="1256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3"/>
          </p:cNvCxnSpPr>
          <p:nvPr/>
        </p:nvCxnSpPr>
        <p:spPr>
          <a:xfrm>
            <a:off x="4336811" y="3706576"/>
            <a:ext cx="1061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Rounded Corners 89"/>
          <p:cNvSpPr/>
          <p:nvPr/>
        </p:nvSpPr>
        <p:spPr>
          <a:xfrm>
            <a:off x="719455" y="2101215"/>
            <a:ext cx="945515" cy="8115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dirty="0">
              <a:solidFill>
                <a:schemeClr val="tx1"/>
              </a:solidFill>
            </a:endParaRPr>
          </a:p>
          <a:p>
            <a:pPr algn="ctr"/>
            <a:r>
              <a:rPr lang="en-US" sz="1400" dirty="0">
                <a:solidFill>
                  <a:schemeClr val="tx1"/>
                </a:solidFill>
              </a:rPr>
              <a:t>Other Formate Files</a:t>
            </a:r>
            <a:endParaRPr lang="en-IN" sz="1400" dirty="0">
              <a:solidFill>
                <a:schemeClr val="tx1"/>
              </a:solidFill>
            </a:endParaRPr>
          </a:p>
          <a:p>
            <a:pPr algn="ctr"/>
            <a:endParaRPr lang="en-IN" sz="1400" dirty="0"/>
          </a:p>
        </p:txBody>
      </p:sp>
      <p:sp>
        <p:nvSpPr>
          <p:cNvPr id="100" name="TextBox 99"/>
          <p:cNvSpPr txBox="1"/>
          <p:nvPr/>
        </p:nvSpPr>
        <p:spPr>
          <a:xfrm>
            <a:off x="2536825" y="1560195"/>
            <a:ext cx="651510" cy="337185"/>
          </a:xfrm>
          <a:prstGeom prst="rect">
            <a:avLst/>
          </a:prstGeom>
          <a:noFill/>
        </p:spPr>
        <p:txBody>
          <a:bodyPr wrap="square" rtlCol="0">
            <a:spAutoFit/>
          </a:bodyPr>
          <a:p>
            <a:r>
              <a:rPr lang="en-US" sz="1600" dirty="0">
                <a:solidFill>
                  <a:srgbClr val="BC0404"/>
                </a:solidFill>
              </a:rPr>
              <a:t>ETL</a:t>
            </a:r>
            <a:endParaRPr lang="en-IN" sz="1600" dirty="0">
              <a:solidFill>
                <a:srgbClr val="BC0404"/>
              </a:solidFill>
            </a:endParaRPr>
          </a:p>
        </p:txBody>
      </p:sp>
      <p:sp>
        <p:nvSpPr>
          <p:cNvPr id="101" name="TextBox 100"/>
          <p:cNvSpPr txBox="1"/>
          <p:nvPr/>
        </p:nvSpPr>
        <p:spPr>
          <a:xfrm>
            <a:off x="4576264" y="3436195"/>
            <a:ext cx="616723" cy="338554"/>
          </a:xfrm>
          <a:prstGeom prst="rect">
            <a:avLst/>
          </a:prstGeom>
          <a:noFill/>
        </p:spPr>
        <p:txBody>
          <a:bodyPr wrap="square" rtlCol="0">
            <a:spAutoFit/>
          </a:bodyPr>
          <a:p>
            <a:r>
              <a:rPr lang="en-US" sz="1600" dirty="0">
                <a:solidFill>
                  <a:srgbClr val="BC0404"/>
                </a:solidFill>
              </a:rPr>
              <a:t>ETL</a:t>
            </a:r>
            <a:endParaRPr lang="en-IN" sz="1600" dirty="0">
              <a:solidFill>
                <a:srgbClr val="BC0404"/>
              </a:solidFill>
            </a:endParaRPr>
          </a:p>
        </p:txBody>
      </p:sp>
      <p:pic>
        <p:nvPicPr>
          <p:cNvPr id="102" name="Picture 101"/>
          <p:cNvPicPr>
            <a:picLocks noChangeAspect="1"/>
          </p:cNvPicPr>
          <p:nvPr/>
        </p:nvPicPr>
        <p:blipFill>
          <a:blip r:embed="rId7"/>
          <a:stretch>
            <a:fillRect/>
          </a:stretch>
        </p:blipFill>
        <p:spPr>
          <a:xfrm>
            <a:off x="10314352" y="4170682"/>
            <a:ext cx="891136" cy="839393"/>
          </a:xfrm>
          <a:prstGeom prst="rect">
            <a:avLst/>
          </a:prstGeom>
        </p:spPr>
      </p:pic>
      <p:cxnSp>
        <p:nvCxnSpPr>
          <p:cNvPr id="105" name="Straight Arrow Connector 104"/>
          <p:cNvCxnSpPr/>
          <p:nvPr/>
        </p:nvCxnSpPr>
        <p:spPr>
          <a:xfrm>
            <a:off x="7619365" y="3789680"/>
            <a:ext cx="1918335" cy="56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8378554" y="3792841"/>
            <a:ext cx="891136" cy="307777"/>
          </a:xfrm>
          <a:prstGeom prst="rect">
            <a:avLst/>
          </a:prstGeom>
          <a:noFill/>
        </p:spPr>
        <p:txBody>
          <a:bodyPr wrap="square" rtlCol="0">
            <a:spAutoFit/>
          </a:bodyPr>
          <a:p>
            <a:pPr algn="ctr"/>
            <a:r>
              <a:rPr lang="en-US" sz="1400" dirty="0"/>
              <a:t>OLAP</a:t>
            </a:r>
            <a:endParaRPr lang="en-IN" sz="1400" dirty="0"/>
          </a:p>
        </p:txBody>
      </p:sp>
      <p:sp>
        <p:nvSpPr>
          <p:cNvPr id="118" name="Block Arc 117"/>
          <p:cNvSpPr/>
          <p:nvPr/>
        </p:nvSpPr>
        <p:spPr>
          <a:xfrm rot="16200000" flipV="1">
            <a:off x="7637360" y="2909648"/>
            <a:ext cx="4046312" cy="399613"/>
          </a:xfrm>
          <a:prstGeom prst="blockArc">
            <a:avLst>
              <a:gd name="adj1" fmla="val 10836505"/>
              <a:gd name="adj2" fmla="val 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cs typeface="+mn-ea"/>
              <a:sym typeface="+mn-lt"/>
            </a:endParaRPr>
          </a:p>
        </p:txBody>
      </p:sp>
      <p:cxnSp>
        <p:nvCxnSpPr>
          <p:cNvPr id="117" name="Connector: Curved 116"/>
          <p:cNvCxnSpPr/>
          <p:nvPr/>
        </p:nvCxnSpPr>
        <p:spPr>
          <a:xfrm>
            <a:off x="1908810" y="5250180"/>
            <a:ext cx="6316345" cy="24765"/>
          </a:xfrm>
          <a:prstGeom prst="curvedConnector3">
            <a:avLst>
              <a:gd name="adj1" fmla="val 500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p:cNvCxnSpPr/>
          <p:nvPr/>
        </p:nvCxnSpPr>
        <p:spPr>
          <a:xfrm>
            <a:off x="4225308" y="1560046"/>
            <a:ext cx="3482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673585" y="5548105"/>
            <a:ext cx="1208066" cy="41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dirty="0"/>
              <a:t>Data Sources</a:t>
            </a:r>
            <a:endParaRPr lang="en-IN" sz="1400" b="1" dirty="0"/>
          </a:p>
        </p:txBody>
      </p:sp>
      <p:sp>
        <p:nvSpPr>
          <p:cNvPr id="11" name="Rectangle 54"/>
          <p:cNvSpPr/>
          <p:nvPr/>
        </p:nvSpPr>
        <p:spPr>
          <a:xfrm>
            <a:off x="9775283" y="5514778"/>
            <a:ext cx="1208066" cy="41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dirty="0"/>
              <a:t>User/Client</a:t>
            </a:r>
            <a:endParaRPr lang="en-IN" sz="1400" b="1" i="1" dirty="0"/>
          </a:p>
        </p:txBody>
      </p:sp>
      <p:sp>
        <p:nvSpPr>
          <p:cNvPr id="12" name="Rectangle 147"/>
          <p:cNvSpPr/>
          <p:nvPr/>
        </p:nvSpPr>
        <p:spPr>
          <a:xfrm>
            <a:off x="3927461" y="5514781"/>
            <a:ext cx="2476395" cy="41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dirty="0"/>
              <a:t>Processing Layers</a:t>
            </a:r>
            <a:endParaRPr lang="en-IN"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 name="Rectangle: Rounded Corners 112"/>
          <p:cNvSpPr/>
          <p:nvPr/>
        </p:nvSpPr>
        <p:spPr>
          <a:xfrm>
            <a:off x="1963005" y="1021727"/>
            <a:ext cx="5913664" cy="4104932"/>
          </a:xfrm>
          <a:prstGeom prst="roundRect">
            <a:avLst/>
          </a:prstGeom>
          <a:solidFill>
            <a:srgbClr val="CFE4E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sp>
        <p:nvSpPr>
          <p:cNvPr id="31" name="Rectangle: Rounded Corners 30"/>
          <p:cNvSpPr/>
          <p:nvPr/>
        </p:nvSpPr>
        <p:spPr>
          <a:xfrm>
            <a:off x="2193822" y="1336974"/>
            <a:ext cx="1766259" cy="3186401"/>
          </a:xfrm>
          <a:prstGeom prst="roundRect">
            <a:avLst/>
          </a:prstGeom>
          <a:solidFill>
            <a:srgbClr val="FCF4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8" name="Straight Arrow Connector 77"/>
          <p:cNvCxnSpPr>
            <a:stCxn id="42" idx="2"/>
            <a:endCxn id="47" idx="0"/>
          </p:cNvCxnSpPr>
          <p:nvPr/>
        </p:nvCxnSpPr>
        <p:spPr>
          <a:xfrm>
            <a:off x="2749930" y="2363117"/>
            <a:ext cx="22225" cy="87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224100" y="298594"/>
            <a:ext cx="11277600" cy="517955"/>
          </a:xfrm>
        </p:spPr>
        <p:txBody>
          <a:bodyPr>
            <a:normAutofit fontScale="90000"/>
          </a:bodyPr>
          <a:lstStyle/>
          <a:p>
            <a:r>
              <a:rPr lang="en-US" dirty="0"/>
              <a:t>Low Level- architecture</a:t>
            </a:r>
            <a:br>
              <a:rPr lang="en-US" dirty="0"/>
            </a:br>
            <a:endParaRPr lang="en-US" sz="1000" i="1" dirty="0"/>
          </a:p>
        </p:txBody>
      </p:sp>
      <p:sp>
        <p:nvSpPr>
          <p:cNvPr id="4" name="Rectangle: Rounded Corners 1"/>
          <p:cNvSpPr/>
          <p:nvPr/>
        </p:nvSpPr>
        <p:spPr>
          <a:xfrm>
            <a:off x="121135" y="879355"/>
            <a:ext cx="1280574" cy="4562732"/>
          </a:xfrm>
          <a:prstGeom prst="roundRect">
            <a:avLst/>
          </a:prstGeom>
          <a:solidFill>
            <a:srgbClr val="FED2D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1026" name="Picture 2" descr="How to insert a picture or clip art into an Excel fi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2834" y="1124399"/>
            <a:ext cx="590303" cy="5903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stretch>
            <a:fillRect/>
          </a:stretch>
        </p:blipFill>
        <p:spPr>
          <a:xfrm>
            <a:off x="499629" y="4699966"/>
            <a:ext cx="361224" cy="465138"/>
          </a:xfrm>
          <a:prstGeom prst="rect">
            <a:avLst/>
          </a:prstGeom>
        </p:spPr>
      </p:pic>
      <p:pic>
        <p:nvPicPr>
          <p:cNvPr id="1032" name="Picture 8" descr="Download Database Free Download Png HQ PNG Image | FreePNG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21" y="3557403"/>
            <a:ext cx="510893" cy="5108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1135" y="5548105"/>
            <a:ext cx="1208066" cy="41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Data Sources</a:t>
            </a:r>
            <a:endParaRPr lang="en-IN" sz="1400" b="1" dirty="0"/>
          </a:p>
        </p:txBody>
      </p:sp>
      <p:pic>
        <p:nvPicPr>
          <p:cNvPr id="42" name="Picture 8" descr="Download Database Free Download Png HQ PNG Image | FreePNG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101" y="1354825"/>
            <a:ext cx="1007657" cy="100765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Download Database Free Download Png HQ PNG Image | FreePNG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473" y="3240212"/>
            <a:ext cx="1109688" cy="10076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343890" y="1355268"/>
            <a:ext cx="1048491" cy="337185"/>
          </a:xfrm>
          <a:prstGeom prst="rect">
            <a:avLst/>
          </a:prstGeom>
          <a:noFill/>
        </p:spPr>
        <p:txBody>
          <a:bodyPr wrap="square" rtlCol="0">
            <a:spAutoFit/>
          </a:bodyPr>
          <a:lstStyle/>
          <a:p>
            <a:r>
              <a:rPr lang="en-US" sz="1600" dirty="0"/>
              <a:t>   DF</a:t>
            </a:r>
            <a:endParaRPr lang="en-US" sz="1600" dirty="0"/>
          </a:p>
        </p:txBody>
      </p:sp>
      <p:sp>
        <p:nvSpPr>
          <p:cNvPr id="51" name="TextBox 50"/>
          <p:cNvSpPr txBox="1"/>
          <p:nvPr/>
        </p:nvSpPr>
        <p:spPr>
          <a:xfrm>
            <a:off x="2410303" y="4179061"/>
            <a:ext cx="1061940" cy="338554"/>
          </a:xfrm>
          <a:prstGeom prst="rect">
            <a:avLst/>
          </a:prstGeom>
          <a:noFill/>
        </p:spPr>
        <p:txBody>
          <a:bodyPr wrap="square" rtlCol="0">
            <a:spAutoFit/>
          </a:bodyPr>
          <a:lstStyle/>
          <a:p>
            <a:r>
              <a:rPr lang="en-US" sz="1600" dirty="0"/>
              <a:t>Staging </a:t>
            </a:r>
            <a:endParaRPr lang="en-IN" sz="1600" dirty="0"/>
          </a:p>
        </p:txBody>
      </p:sp>
      <p:sp>
        <p:nvSpPr>
          <p:cNvPr id="55" name="Rectangle 54"/>
          <p:cNvSpPr/>
          <p:nvPr/>
        </p:nvSpPr>
        <p:spPr>
          <a:xfrm>
            <a:off x="9834338" y="5517953"/>
            <a:ext cx="1208066" cy="41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User/Client</a:t>
            </a:r>
            <a:endParaRPr lang="en-IN" sz="1400" b="1" i="1" dirty="0"/>
          </a:p>
        </p:txBody>
      </p:sp>
      <p:grpSp>
        <p:nvGrpSpPr>
          <p:cNvPr id="19" name="Group 18"/>
          <p:cNvGrpSpPr/>
          <p:nvPr/>
        </p:nvGrpSpPr>
        <p:grpSpPr>
          <a:xfrm>
            <a:off x="6005510" y="2028009"/>
            <a:ext cx="1877966" cy="2577944"/>
            <a:chOff x="4416643" y="1814958"/>
            <a:chExt cx="1974692" cy="2577944"/>
          </a:xfrm>
        </p:grpSpPr>
        <p:pic>
          <p:nvPicPr>
            <p:cNvPr id="1034" name="Picture 10" descr="70+ Free Database &amp; Server Vectors - Pixab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88" y="2137805"/>
              <a:ext cx="1836821" cy="2117777"/>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Rounded Corners 56"/>
            <p:cNvSpPr/>
            <p:nvPr/>
          </p:nvSpPr>
          <p:spPr>
            <a:xfrm>
              <a:off x="4416643" y="1814958"/>
              <a:ext cx="1974692" cy="25779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7" name="TextBox 86"/>
          <p:cNvSpPr txBox="1"/>
          <p:nvPr/>
        </p:nvSpPr>
        <p:spPr>
          <a:xfrm>
            <a:off x="121285" y="3951605"/>
            <a:ext cx="1127760" cy="337185"/>
          </a:xfrm>
          <a:prstGeom prst="rect">
            <a:avLst/>
          </a:prstGeom>
          <a:noFill/>
        </p:spPr>
        <p:txBody>
          <a:bodyPr wrap="square" rtlCol="0">
            <a:spAutoFit/>
          </a:bodyPr>
          <a:lstStyle/>
          <a:p>
            <a:r>
              <a:rPr lang="en-US" sz="1600" dirty="0"/>
              <a:t>Database</a:t>
            </a:r>
            <a:endParaRPr lang="en-IN" sz="1600" dirty="0"/>
          </a:p>
        </p:txBody>
      </p:sp>
      <p:sp>
        <p:nvSpPr>
          <p:cNvPr id="88" name="TextBox 87"/>
          <p:cNvSpPr txBox="1"/>
          <p:nvPr/>
        </p:nvSpPr>
        <p:spPr>
          <a:xfrm>
            <a:off x="403038" y="5118957"/>
            <a:ext cx="667241" cy="338554"/>
          </a:xfrm>
          <a:prstGeom prst="rect">
            <a:avLst/>
          </a:prstGeom>
          <a:noFill/>
        </p:spPr>
        <p:txBody>
          <a:bodyPr wrap="square" rtlCol="0">
            <a:spAutoFit/>
          </a:bodyPr>
          <a:lstStyle/>
          <a:p>
            <a:r>
              <a:rPr lang="en-US" sz="1600" dirty="0"/>
              <a:t>Files</a:t>
            </a:r>
            <a:endParaRPr lang="en-IN" sz="1600" dirty="0"/>
          </a:p>
        </p:txBody>
      </p:sp>
      <p:sp>
        <p:nvSpPr>
          <p:cNvPr id="89" name="TextBox 88"/>
          <p:cNvSpPr txBox="1"/>
          <p:nvPr/>
        </p:nvSpPr>
        <p:spPr>
          <a:xfrm>
            <a:off x="2745196" y="2333269"/>
            <a:ext cx="1877966" cy="584775"/>
          </a:xfrm>
          <a:prstGeom prst="rect">
            <a:avLst/>
          </a:prstGeom>
          <a:noFill/>
        </p:spPr>
        <p:txBody>
          <a:bodyPr wrap="square" rtlCol="0">
            <a:spAutoFit/>
          </a:bodyPr>
          <a:lstStyle/>
          <a:p>
            <a:r>
              <a:rPr lang="en-US" sz="1600" dirty="0"/>
              <a:t>Data Cleansing &amp; Transformation </a:t>
            </a:r>
            <a:endParaRPr lang="en-IN" sz="1600" dirty="0"/>
          </a:p>
        </p:txBody>
      </p:sp>
      <p:cxnSp>
        <p:nvCxnSpPr>
          <p:cNvPr id="80" name="Straight Arrow Connector 79"/>
          <p:cNvCxnSpPr/>
          <p:nvPr/>
        </p:nvCxnSpPr>
        <p:spPr>
          <a:xfrm>
            <a:off x="1413294" y="1869912"/>
            <a:ext cx="804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3"/>
          </p:cNvCxnSpPr>
          <p:nvPr/>
        </p:nvCxnSpPr>
        <p:spPr>
          <a:xfrm flipV="1">
            <a:off x="3327161" y="3725119"/>
            <a:ext cx="2638493" cy="1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Rounded Corners 89"/>
          <p:cNvSpPr/>
          <p:nvPr/>
        </p:nvSpPr>
        <p:spPr>
          <a:xfrm>
            <a:off x="269875" y="2158365"/>
            <a:ext cx="983615" cy="8115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sym typeface="+mn-ea"/>
            </a:endParaRPr>
          </a:p>
          <a:p>
            <a:pPr algn="ctr"/>
            <a:endParaRPr lang="en-US" sz="1400" dirty="0">
              <a:solidFill>
                <a:schemeClr val="tx1"/>
              </a:solidFill>
              <a:sym typeface="+mn-ea"/>
            </a:endParaRPr>
          </a:p>
          <a:p>
            <a:pPr algn="ctr"/>
            <a:r>
              <a:rPr lang="en-US" sz="1400" dirty="0">
                <a:solidFill>
                  <a:schemeClr val="tx1"/>
                </a:solidFill>
                <a:sym typeface="+mn-ea"/>
              </a:rPr>
              <a:t>Other Formate Files</a:t>
            </a:r>
            <a:endParaRPr lang="en-IN" sz="1400" dirty="0">
              <a:solidFill>
                <a:schemeClr val="tx1"/>
              </a:solidFill>
            </a:endParaRPr>
          </a:p>
          <a:p>
            <a:pPr algn="ctr"/>
            <a:endParaRPr lang="en-IN" sz="1400" dirty="0"/>
          </a:p>
          <a:p>
            <a:pPr algn="ctr"/>
            <a:endParaRPr lang="en-IN" sz="1400" dirty="0">
              <a:solidFill>
                <a:schemeClr val="tx1"/>
              </a:solidFill>
            </a:endParaRPr>
          </a:p>
          <a:p>
            <a:pPr algn="ctr"/>
            <a:endParaRPr lang="en-IN" sz="1400" dirty="0"/>
          </a:p>
        </p:txBody>
      </p:sp>
      <p:sp>
        <p:nvSpPr>
          <p:cNvPr id="100" name="TextBox 99"/>
          <p:cNvSpPr txBox="1"/>
          <p:nvPr/>
        </p:nvSpPr>
        <p:spPr>
          <a:xfrm>
            <a:off x="1413510" y="1598295"/>
            <a:ext cx="657860" cy="337185"/>
          </a:xfrm>
          <a:prstGeom prst="rect">
            <a:avLst/>
          </a:prstGeom>
          <a:noFill/>
        </p:spPr>
        <p:txBody>
          <a:bodyPr wrap="square" rtlCol="0">
            <a:spAutoFit/>
          </a:bodyPr>
          <a:lstStyle/>
          <a:p>
            <a:r>
              <a:rPr lang="en-US" sz="1600" dirty="0">
                <a:solidFill>
                  <a:srgbClr val="BC0404"/>
                </a:solidFill>
              </a:rPr>
              <a:t>ETL</a:t>
            </a:r>
            <a:endParaRPr lang="en-IN" sz="1600" dirty="0">
              <a:solidFill>
                <a:srgbClr val="BC0404"/>
              </a:solidFill>
            </a:endParaRPr>
          </a:p>
        </p:txBody>
      </p:sp>
      <p:sp>
        <p:nvSpPr>
          <p:cNvPr id="114" name="Rectangle: Rounded Corners 113"/>
          <p:cNvSpPr/>
          <p:nvPr/>
        </p:nvSpPr>
        <p:spPr>
          <a:xfrm>
            <a:off x="8749746" y="831270"/>
            <a:ext cx="3197505" cy="4562732"/>
          </a:xfrm>
          <a:prstGeom prst="roundRect">
            <a:avLst/>
          </a:prstGeom>
          <a:solidFill>
            <a:srgbClr val="CED0B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1038" name="Picture 14" descr="Amazon Analytics Logo PNG Transparent &amp; SVG Vector - Freebie Supp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2238" y="1025252"/>
            <a:ext cx="1367566" cy="805575"/>
          </a:xfrm>
          <a:prstGeom prst="rect">
            <a:avLst/>
          </a:prstGeom>
          <a:solidFill>
            <a:srgbClr val="CED0B4"/>
          </a:solidFill>
        </p:spPr>
      </p:pic>
      <p:sp>
        <p:nvSpPr>
          <p:cNvPr id="9" name="TextBox 8"/>
          <p:cNvSpPr txBox="1"/>
          <p:nvPr/>
        </p:nvSpPr>
        <p:spPr>
          <a:xfrm>
            <a:off x="8871741" y="1569548"/>
            <a:ext cx="1203140" cy="307777"/>
          </a:xfrm>
          <a:prstGeom prst="rect">
            <a:avLst/>
          </a:prstGeom>
          <a:noFill/>
        </p:spPr>
        <p:txBody>
          <a:bodyPr wrap="square" rtlCol="0">
            <a:spAutoFit/>
          </a:bodyPr>
          <a:lstStyle/>
          <a:p>
            <a:r>
              <a:rPr lang="en-US" sz="1400" dirty="0"/>
              <a:t>Analytics</a:t>
            </a:r>
            <a:endParaRPr lang="en-IN" sz="1400" dirty="0"/>
          </a:p>
        </p:txBody>
      </p:sp>
      <p:pic>
        <p:nvPicPr>
          <p:cNvPr id="1040" name="Picture 16" descr="Fuzion's Pulse Platform Is Our Proprietary Business - Data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0393161" y="2575625"/>
            <a:ext cx="1224316" cy="1046707"/>
          </a:xfrm>
          <a:prstGeom prst="rect">
            <a:avLst/>
          </a:prstGeom>
          <a:solidFill>
            <a:srgbClr val="CED0B4"/>
          </a:solidFill>
        </p:spPr>
      </p:pic>
      <p:sp>
        <p:nvSpPr>
          <p:cNvPr id="34" name="TextBox 33"/>
          <p:cNvSpPr txBox="1"/>
          <p:nvPr/>
        </p:nvSpPr>
        <p:spPr>
          <a:xfrm>
            <a:off x="8896736" y="2660438"/>
            <a:ext cx="1139688" cy="307777"/>
          </a:xfrm>
          <a:prstGeom prst="rect">
            <a:avLst/>
          </a:prstGeom>
          <a:noFill/>
        </p:spPr>
        <p:txBody>
          <a:bodyPr wrap="square" rtlCol="0">
            <a:spAutoFit/>
          </a:bodyPr>
          <a:lstStyle/>
          <a:p>
            <a:r>
              <a:rPr lang="en-US" sz="1400" dirty="0"/>
              <a:t>Reporting</a:t>
            </a:r>
            <a:endParaRPr lang="en-IN" sz="1400" dirty="0"/>
          </a:p>
        </p:txBody>
      </p:sp>
      <p:pic>
        <p:nvPicPr>
          <p:cNvPr id="102" name="Picture 101"/>
          <p:cNvPicPr>
            <a:picLocks noChangeAspect="1"/>
          </p:cNvPicPr>
          <p:nvPr/>
        </p:nvPicPr>
        <p:blipFill>
          <a:blip r:embed="rId7"/>
          <a:stretch>
            <a:fillRect/>
          </a:stretch>
        </p:blipFill>
        <p:spPr>
          <a:xfrm>
            <a:off x="10490453" y="4173864"/>
            <a:ext cx="891136" cy="839393"/>
          </a:xfrm>
          <a:prstGeom prst="rect">
            <a:avLst/>
          </a:prstGeom>
          <a:solidFill>
            <a:srgbClr val="CED0B4"/>
          </a:solidFill>
        </p:spPr>
      </p:pic>
      <p:sp>
        <p:nvSpPr>
          <p:cNvPr id="116" name="TextBox 115"/>
          <p:cNvSpPr txBox="1"/>
          <p:nvPr/>
        </p:nvSpPr>
        <p:spPr>
          <a:xfrm>
            <a:off x="8804412" y="4428797"/>
            <a:ext cx="891136" cy="307777"/>
          </a:xfrm>
          <a:prstGeom prst="rect">
            <a:avLst/>
          </a:prstGeom>
          <a:noFill/>
        </p:spPr>
        <p:txBody>
          <a:bodyPr wrap="square" rtlCol="0">
            <a:spAutoFit/>
          </a:bodyPr>
          <a:lstStyle/>
          <a:p>
            <a:pPr algn="ctr"/>
            <a:r>
              <a:rPr lang="en-US" sz="1400" dirty="0"/>
              <a:t>OLAP</a:t>
            </a:r>
            <a:endParaRPr lang="en-IN" sz="1400" dirty="0"/>
          </a:p>
        </p:txBody>
      </p:sp>
      <p:sp>
        <p:nvSpPr>
          <p:cNvPr id="118" name="Block Arc 117"/>
          <p:cNvSpPr/>
          <p:nvPr/>
        </p:nvSpPr>
        <p:spPr>
          <a:xfrm rot="16200000" flipV="1">
            <a:off x="7813461" y="2912830"/>
            <a:ext cx="4046312" cy="399613"/>
          </a:xfrm>
          <a:prstGeom prst="blockArc">
            <a:avLst>
              <a:gd name="adj1" fmla="val 10836505"/>
              <a:gd name="adj2" fmla="val 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cxnSp>
        <p:nvCxnSpPr>
          <p:cNvPr id="117" name="Connector: Curved 116"/>
          <p:cNvCxnSpPr/>
          <p:nvPr/>
        </p:nvCxnSpPr>
        <p:spPr>
          <a:xfrm flipV="1">
            <a:off x="1413294" y="5281450"/>
            <a:ext cx="7672761" cy="67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4273026" y="5240688"/>
            <a:ext cx="1733773" cy="338554"/>
          </a:xfrm>
          <a:prstGeom prst="rect">
            <a:avLst/>
          </a:prstGeom>
          <a:noFill/>
        </p:spPr>
        <p:txBody>
          <a:bodyPr wrap="square" rtlCol="0">
            <a:spAutoFit/>
          </a:bodyPr>
          <a:lstStyle/>
          <a:p>
            <a:r>
              <a:rPr lang="en-US" sz="1600" dirty="0">
                <a:solidFill>
                  <a:srgbClr val="BC0404"/>
                </a:solidFill>
              </a:rPr>
              <a:t>Direct</a:t>
            </a:r>
            <a:r>
              <a:rPr lang="en-US" sz="1600" dirty="0"/>
              <a:t> </a:t>
            </a:r>
            <a:r>
              <a:rPr lang="en-US" sz="1600" dirty="0">
                <a:solidFill>
                  <a:srgbClr val="BC0404"/>
                </a:solidFill>
              </a:rPr>
              <a:t>Connector</a:t>
            </a:r>
            <a:endParaRPr lang="en-IN" sz="1600" dirty="0">
              <a:solidFill>
                <a:srgbClr val="BC0404"/>
              </a:solidFill>
            </a:endParaRPr>
          </a:p>
        </p:txBody>
      </p:sp>
      <p:sp>
        <p:nvSpPr>
          <p:cNvPr id="143" name="TextBox 142"/>
          <p:cNvSpPr txBox="1"/>
          <p:nvPr/>
        </p:nvSpPr>
        <p:spPr>
          <a:xfrm>
            <a:off x="6052552" y="4590246"/>
            <a:ext cx="1733773" cy="338554"/>
          </a:xfrm>
          <a:prstGeom prst="rect">
            <a:avLst/>
          </a:prstGeom>
          <a:noFill/>
        </p:spPr>
        <p:txBody>
          <a:bodyPr wrap="square" rtlCol="0">
            <a:spAutoFit/>
          </a:bodyPr>
          <a:lstStyle/>
          <a:p>
            <a:pPr algn="ctr"/>
            <a:r>
              <a:rPr lang="en-US" sz="1600" dirty="0">
                <a:solidFill>
                  <a:srgbClr val="7030A0"/>
                </a:solidFill>
              </a:rPr>
              <a:t>Incremental Load </a:t>
            </a:r>
            <a:endParaRPr lang="en-IN" sz="1600" dirty="0">
              <a:solidFill>
                <a:srgbClr val="7030A0"/>
              </a:solidFill>
            </a:endParaRPr>
          </a:p>
        </p:txBody>
      </p:sp>
      <p:sp>
        <p:nvSpPr>
          <p:cNvPr id="148" name="Rectangle 147"/>
          <p:cNvSpPr/>
          <p:nvPr/>
        </p:nvSpPr>
        <p:spPr>
          <a:xfrm>
            <a:off x="3841736" y="5552881"/>
            <a:ext cx="2476395" cy="41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Processing Layers</a:t>
            </a:r>
            <a:endParaRPr lang="en-IN" sz="1400" b="1" dirty="0"/>
          </a:p>
        </p:txBody>
      </p:sp>
      <p:cxnSp>
        <p:nvCxnSpPr>
          <p:cNvPr id="1041" name="Straight Arrow Connector 1040"/>
          <p:cNvCxnSpPr/>
          <p:nvPr/>
        </p:nvCxnSpPr>
        <p:spPr>
          <a:xfrm flipV="1">
            <a:off x="3253758" y="1569548"/>
            <a:ext cx="5642978" cy="2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4143107" y="1328900"/>
            <a:ext cx="1733773" cy="338554"/>
          </a:xfrm>
          <a:prstGeom prst="rect">
            <a:avLst/>
          </a:prstGeom>
          <a:noFill/>
        </p:spPr>
        <p:txBody>
          <a:bodyPr wrap="square" rtlCol="0">
            <a:spAutoFit/>
          </a:bodyPr>
          <a:lstStyle/>
          <a:p>
            <a:r>
              <a:rPr lang="en-US" sz="1600" dirty="0">
                <a:solidFill>
                  <a:srgbClr val="BC0404"/>
                </a:solidFill>
              </a:rPr>
              <a:t>Structured Data</a:t>
            </a:r>
            <a:endParaRPr lang="en-IN" sz="1600" dirty="0">
              <a:solidFill>
                <a:srgbClr val="BC0404"/>
              </a:solidFill>
            </a:endParaRPr>
          </a:p>
        </p:txBody>
      </p:sp>
      <p:sp>
        <p:nvSpPr>
          <p:cNvPr id="153" name="TextBox 152"/>
          <p:cNvSpPr txBox="1"/>
          <p:nvPr/>
        </p:nvSpPr>
        <p:spPr>
          <a:xfrm>
            <a:off x="4658946" y="3420037"/>
            <a:ext cx="1090272" cy="584775"/>
          </a:xfrm>
          <a:prstGeom prst="rect">
            <a:avLst/>
          </a:prstGeom>
          <a:noFill/>
        </p:spPr>
        <p:txBody>
          <a:bodyPr wrap="square" rtlCol="0">
            <a:spAutoFit/>
          </a:bodyPr>
          <a:lstStyle>
            <a:defPPr>
              <a:defRPr lang="en-US"/>
            </a:defPPr>
            <a:lvl1pPr>
              <a:defRPr sz="1600"/>
            </a:lvl1pPr>
          </a:lstStyle>
          <a:p>
            <a:r>
              <a:rPr lang="en-US" dirty="0"/>
              <a:t>Duplicate Check</a:t>
            </a:r>
            <a:endParaRPr lang="en-IN" dirty="0"/>
          </a:p>
        </p:txBody>
      </p:sp>
      <p:cxnSp>
        <p:nvCxnSpPr>
          <p:cNvPr id="12" name="Straight Arrow Connector 11"/>
          <p:cNvCxnSpPr/>
          <p:nvPr/>
        </p:nvCxnSpPr>
        <p:spPr>
          <a:xfrm flipV="1">
            <a:off x="1169783" y="2013980"/>
            <a:ext cx="1047690" cy="59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53137" y="2139147"/>
            <a:ext cx="1164336" cy="1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80614" y="2207938"/>
            <a:ext cx="1236859" cy="2885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98747" y="2999526"/>
            <a:ext cx="1010476" cy="1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980202" y="2710069"/>
            <a:ext cx="1139688" cy="307777"/>
          </a:xfrm>
          <a:prstGeom prst="rect">
            <a:avLst/>
          </a:prstGeom>
          <a:noFill/>
        </p:spPr>
        <p:txBody>
          <a:bodyPr wrap="square" rtlCol="0">
            <a:spAutoFit/>
          </a:bodyPr>
          <a:lstStyle/>
          <a:p>
            <a:r>
              <a:rPr lang="en-US" sz="1400" dirty="0"/>
              <a:t>Extract</a:t>
            </a:r>
            <a:endParaRPr lang="en-IN" sz="1400" dirty="0"/>
          </a:p>
        </p:txBody>
      </p:sp>
      <p:sp>
        <p:nvSpPr>
          <p:cNvPr id="30" name="Cylinder 29"/>
          <p:cNvSpPr/>
          <p:nvPr/>
        </p:nvSpPr>
        <p:spPr>
          <a:xfrm>
            <a:off x="6548534" y="2660438"/>
            <a:ext cx="905974" cy="6194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Meta Data</a:t>
            </a:r>
            <a:endParaRPr lang="en-IN" sz="1200" dirty="0"/>
          </a:p>
        </p:txBody>
      </p:sp>
      <p:sp>
        <p:nvSpPr>
          <p:cNvPr id="71" name="Cylinder 70"/>
          <p:cNvSpPr/>
          <p:nvPr/>
        </p:nvSpPr>
        <p:spPr>
          <a:xfrm>
            <a:off x="6992773" y="3264493"/>
            <a:ext cx="905974" cy="6194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Row Data</a:t>
            </a:r>
            <a:endParaRPr lang="en-IN" sz="1200" dirty="0"/>
          </a:p>
        </p:txBody>
      </p:sp>
      <p:sp>
        <p:nvSpPr>
          <p:cNvPr id="73" name="Cylinder 72"/>
          <p:cNvSpPr/>
          <p:nvPr/>
        </p:nvSpPr>
        <p:spPr>
          <a:xfrm>
            <a:off x="6071864" y="3258450"/>
            <a:ext cx="905974" cy="6194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Summary Data</a:t>
            </a:r>
            <a:endParaRPr lang="en-IN" sz="1200" dirty="0"/>
          </a:p>
        </p:txBody>
      </p:sp>
      <p:sp>
        <p:nvSpPr>
          <p:cNvPr id="74" name="TextBox 73"/>
          <p:cNvSpPr txBox="1"/>
          <p:nvPr/>
        </p:nvSpPr>
        <p:spPr>
          <a:xfrm>
            <a:off x="2221890" y="4594746"/>
            <a:ext cx="1733773" cy="338554"/>
          </a:xfrm>
          <a:prstGeom prst="rect">
            <a:avLst/>
          </a:prstGeom>
          <a:noFill/>
        </p:spPr>
        <p:txBody>
          <a:bodyPr wrap="square" rtlCol="0">
            <a:spAutoFit/>
          </a:bodyPr>
          <a:lstStyle/>
          <a:p>
            <a:r>
              <a:rPr lang="en-US" sz="1600" dirty="0">
                <a:solidFill>
                  <a:srgbClr val="7030A0"/>
                </a:solidFill>
              </a:rPr>
              <a:t>Truncate &amp; Load </a:t>
            </a:r>
            <a:endParaRPr lang="en-IN" sz="1600" dirty="0">
              <a:solidFill>
                <a:srgbClr val="7030A0"/>
              </a:solidFill>
            </a:endParaRPr>
          </a:p>
        </p:txBody>
      </p:sp>
      <p:cxnSp>
        <p:nvCxnSpPr>
          <p:cNvPr id="35" name="Straight Arrow Connector 34"/>
          <p:cNvCxnSpPr>
            <a:stCxn id="102" idx="0"/>
          </p:cNvCxnSpPr>
          <p:nvPr/>
        </p:nvCxnSpPr>
        <p:spPr>
          <a:xfrm flipV="1">
            <a:off x="10936021" y="3641155"/>
            <a:ext cx="0" cy="523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898747" y="3912272"/>
            <a:ext cx="997989" cy="556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
          <p:cNvSpPr>
            <a:spLocks noGrp="1"/>
          </p:cNvSpPr>
          <p:nvPr>
            <p:ph type="title"/>
          </p:nvPr>
        </p:nvSpPr>
        <p:spPr>
          <a:xfrm>
            <a:off x="179180" y="426669"/>
            <a:ext cx="11277600" cy="647222"/>
          </a:xfrm>
        </p:spPr>
        <p:txBody>
          <a:bodyPr>
            <a:normAutofit fontScale="90000"/>
          </a:bodyPr>
          <a:lstStyle/>
          <a:p>
            <a:r>
              <a:rPr lang="en-US" dirty="0"/>
              <a:t>Data Source</a:t>
            </a:r>
            <a:r>
              <a:rPr lang="en-US" dirty="0">
                <a:solidFill>
                  <a:srgbClr val="C00000"/>
                </a:solidFill>
              </a:rPr>
              <a:t> </a:t>
            </a:r>
            <a:r>
              <a:rPr lang="en-US" dirty="0"/>
              <a:t>Layer</a:t>
            </a:r>
            <a:r>
              <a:rPr lang="en-US" dirty="0">
                <a:solidFill>
                  <a:srgbClr val="C00000"/>
                </a:solidFill>
              </a:rPr>
              <a:t> </a:t>
            </a:r>
            <a:r>
              <a:rPr lang="en-US" dirty="0"/>
              <a:t>:</a:t>
            </a:r>
            <a:br>
              <a:rPr lang="en-US" dirty="0"/>
            </a:br>
            <a:endParaRPr lang="en-US" sz="1000" i="1" dirty="0"/>
          </a:p>
        </p:txBody>
      </p:sp>
      <p:sp>
        <p:nvSpPr>
          <p:cNvPr id="6" name="TextBox 5"/>
          <p:cNvSpPr txBox="1"/>
          <p:nvPr/>
        </p:nvSpPr>
        <p:spPr>
          <a:xfrm>
            <a:off x="99667" y="2413337"/>
            <a:ext cx="10793620" cy="2861310"/>
          </a:xfrm>
          <a:prstGeom prst="rect">
            <a:avLst/>
          </a:prstGeom>
          <a:noFill/>
        </p:spPr>
        <p:txBody>
          <a:bodyPr wrap="square" rtlCol="0">
            <a:spAutoFit/>
          </a:bodyPr>
          <a:lstStyle>
            <a:defPPr>
              <a:defRPr lang="en-US"/>
            </a:defPPr>
            <a:lvl1pPr marL="457200" indent="-457200">
              <a:buFont typeface="+mj-lt"/>
              <a:buAutoNum type="arabicPeriod"/>
              <a:defRPr sz="2000">
                <a:solidFill>
                  <a:schemeClr val="tx1">
                    <a:lumMod val="65000"/>
                    <a:lumOff val="35000"/>
                  </a:schemeClr>
                </a:solidFill>
                <a:effectLst>
                  <a:glow rad="38100">
                    <a:schemeClr val="bg1">
                      <a:lumMod val="50000"/>
                      <a:lumOff val="50000"/>
                      <a:alpha val="20000"/>
                    </a:schemeClr>
                  </a:glow>
                </a:effectLst>
                <a:cs typeface="+mn-ea"/>
              </a:defRPr>
            </a:lvl1pPr>
          </a:lstStyle>
          <a:p>
            <a:pPr>
              <a:buFont typeface="Wingdings" panose="05000000000000000000" pitchFamily="2" charset="2"/>
              <a:buChar char="q"/>
            </a:pPr>
            <a:r>
              <a:rPr lang="en-US" dirty="0"/>
              <a:t>Data would be collected from different sources and push in DataFactory layer. Data will be same as source data in DF layer. Load date will help in incremental load scenario and using source name easily can track source data information. </a:t>
            </a:r>
            <a:endParaRPr lang="en-US" dirty="0"/>
          </a:p>
          <a:p>
            <a:pPr>
              <a:buFont typeface="Wingdings" panose="05000000000000000000" pitchFamily="2" charset="2"/>
              <a:buChar char="q"/>
            </a:pPr>
            <a:r>
              <a:rPr lang="en-US" dirty="0"/>
              <a:t>Based on scheduler data would be truncate and load in nature and will get only incremental data.</a:t>
            </a:r>
            <a:endParaRPr lang="en-US" dirty="0"/>
          </a:p>
          <a:p>
            <a:pPr>
              <a:buFont typeface="Wingdings" panose="05000000000000000000" pitchFamily="2" charset="2"/>
              <a:buChar char="q"/>
            </a:pPr>
            <a:r>
              <a:rPr lang="en-US" dirty="0"/>
              <a:t>Also based on user scenario can apply more rules.</a:t>
            </a:r>
            <a:endParaRPr lang="en-US" dirty="0"/>
          </a:p>
          <a:p>
            <a:pPr>
              <a:buFont typeface="Wingdings" panose="05000000000000000000" pitchFamily="2" charset="2"/>
              <a:buChar char="q"/>
            </a:pPr>
            <a:r>
              <a:rPr lang="en-US" dirty="0"/>
              <a:t>If removing any kind of data, it should be insert into error tables and log will be insert into Log tables. </a:t>
            </a:r>
            <a:endParaRPr lang="en-IN" dirty="0"/>
          </a:p>
          <a:p>
            <a:endParaRPr lang="en-IN" dirty="0"/>
          </a:p>
        </p:txBody>
      </p:sp>
      <p:grpSp>
        <p:nvGrpSpPr>
          <p:cNvPr id="31" name="Group 30"/>
          <p:cNvGrpSpPr/>
          <p:nvPr/>
        </p:nvGrpSpPr>
        <p:grpSpPr>
          <a:xfrm>
            <a:off x="3799205" y="1201419"/>
            <a:ext cx="4368801" cy="962660"/>
            <a:chOff x="480613" y="1197572"/>
            <a:chExt cx="4368711" cy="980661"/>
          </a:xfrm>
        </p:grpSpPr>
        <p:sp>
          <p:nvSpPr>
            <p:cNvPr id="30" name="Rectangle: Rounded Corners 29"/>
            <p:cNvSpPr/>
            <p:nvPr/>
          </p:nvSpPr>
          <p:spPr>
            <a:xfrm>
              <a:off x="480613" y="1197572"/>
              <a:ext cx="4342676" cy="980661"/>
            </a:xfrm>
            <a:prstGeom prst="roundRect">
              <a:avLst/>
            </a:prstGeom>
            <a:solidFill>
              <a:srgbClr val="BFBA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2" descr="How to insert a picture or clip art into an Excel fi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970" y="1342467"/>
              <a:ext cx="590303" cy="5903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Download Database Free Download Png HQ PNG Image | FreePNG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921" y="1395195"/>
              <a:ext cx="510893" cy="5108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2966391" y="1395195"/>
              <a:ext cx="361224" cy="465138"/>
            </a:xfrm>
            <a:prstGeom prst="rect">
              <a:avLst/>
            </a:prstGeom>
          </p:spPr>
        </p:pic>
        <p:sp>
          <p:nvSpPr>
            <p:cNvPr id="8" name="TextBox 7"/>
            <p:cNvSpPr txBox="1"/>
            <p:nvPr/>
          </p:nvSpPr>
          <p:spPr>
            <a:xfrm>
              <a:off x="3715237" y="1475077"/>
              <a:ext cx="1134087" cy="53173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XML/ CCD/ Other </a:t>
              </a:r>
              <a:endParaRPr lang="en-US" sz="1400" dirty="0"/>
            </a:p>
          </p:txBody>
        </p:sp>
        <p:sp>
          <p:nvSpPr>
            <p:cNvPr id="4" name="TextBox 7"/>
            <p:cNvSpPr txBox="1"/>
            <p:nvPr/>
          </p:nvSpPr>
          <p:spPr>
            <a:xfrm>
              <a:off x="480613" y="1897490"/>
              <a:ext cx="728965" cy="280743"/>
            </a:xfrm>
            <a:prstGeom prst="rect">
              <a:avLst/>
            </a:prstGeom>
            <a:noFill/>
          </p:spPr>
          <p:txBody>
            <a:bodyPr wrap="square" rtlCol="0">
              <a:spAutoFit/>
            </a:bodyPr>
            <a:p>
              <a:r>
                <a:rPr lang="en-US" sz="1200" dirty="0"/>
                <a:t>  Excel</a:t>
              </a:r>
              <a:endParaRPr lang="en-US" sz="1200" dirty="0"/>
            </a:p>
          </p:txBody>
        </p:sp>
        <p:sp>
          <p:nvSpPr>
            <p:cNvPr id="5" name="TextBox 7"/>
            <p:cNvSpPr txBox="1"/>
            <p:nvPr/>
          </p:nvSpPr>
          <p:spPr>
            <a:xfrm>
              <a:off x="1717567" y="1897490"/>
              <a:ext cx="591173" cy="280743"/>
            </a:xfrm>
            <a:prstGeom prst="rect">
              <a:avLst/>
            </a:prstGeom>
            <a:noFill/>
          </p:spPr>
          <p:txBody>
            <a:bodyPr wrap="square" rtlCol="0">
              <a:spAutoFit/>
            </a:bodyPr>
            <a:p>
              <a:r>
                <a:rPr lang="en-US" sz="1200" dirty="0"/>
                <a:t>  DB</a:t>
              </a:r>
              <a:endParaRPr lang="en-US" sz="1200" dirty="0"/>
            </a:p>
          </p:txBody>
        </p:sp>
        <p:sp>
          <p:nvSpPr>
            <p:cNvPr id="10" name="TextBox 7"/>
            <p:cNvSpPr txBox="1"/>
            <p:nvPr/>
          </p:nvSpPr>
          <p:spPr>
            <a:xfrm>
              <a:off x="2635757" y="1878083"/>
              <a:ext cx="1116307" cy="280743"/>
            </a:xfrm>
            <a:prstGeom prst="rect">
              <a:avLst/>
            </a:prstGeom>
            <a:noFill/>
          </p:spPr>
          <p:txBody>
            <a:bodyPr wrap="square" rtlCol="0">
              <a:spAutoFit/>
            </a:bodyPr>
            <a:p>
              <a:r>
                <a:rPr lang="en-US" sz="1200" dirty="0"/>
                <a:t>  Data Files</a:t>
              </a:r>
              <a:endParaRPr lang="en-US" sz="1200"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
          <p:cNvSpPr>
            <a:spLocks noGrp="1"/>
          </p:cNvSpPr>
          <p:nvPr>
            <p:ph type="title"/>
          </p:nvPr>
        </p:nvSpPr>
        <p:spPr>
          <a:xfrm>
            <a:off x="284480" y="318770"/>
            <a:ext cx="11277600" cy="565785"/>
          </a:xfrm>
        </p:spPr>
        <p:txBody>
          <a:bodyPr>
            <a:normAutofit fontScale="90000"/>
          </a:bodyPr>
          <a:p>
            <a:br>
              <a:rPr lang="en-US" dirty="0"/>
            </a:br>
            <a:r>
              <a:rPr lang="en-US" dirty="0"/>
              <a:t>Data Factory</a:t>
            </a:r>
            <a:r>
              <a:rPr lang="en-US" dirty="0">
                <a:solidFill>
                  <a:srgbClr val="C00000"/>
                </a:solidFill>
              </a:rPr>
              <a:t> </a:t>
            </a:r>
            <a:r>
              <a:rPr lang="en-US" dirty="0"/>
              <a:t>Layer</a:t>
            </a:r>
            <a:r>
              <a:rPr lang="en-US" dirty="0">
                <a:solidFill>
                  <a:srgbClr val="C00000"/>
                </a:solidFill>
              </a:rPr>
              <a:t> </a:t>
            </a:r>
            <a:r>
              <a:rPr lang="en-US" dirty="0"/>
              <a:t>Info :</a:t>
            </a:r>
            <a:br>
              <a:rPr lang="en-IN" dirty="0"/>
            </a:br>
            <a:br>
              <a:rPr lang="en-US" dirty="0"/>
            </a:br>
            <a:endParaRPr lang="en-US" sz="1000" i="1" dirty="0"/>
          </a:p>
        </p:txBody>
      </p:sp>
      <p:sp>
        <p:nvSpPr>
          <p:cNvPr id="6" name="TextBox 5"/>
          <p:cNvSpPr txBox="1"/>
          <p:nvPr/>
        </p:nvSpPr>
        <p:spPr>
          <a:xfrm>
            <a:off x="191770" y="2283460"/>
            <a:ext cx="11262995" cy="3476625"/>
          </a:xfrm>
          <a:prstGeom prst="rect">
            <a:avLst/>
          </a:prstGeom>
          <a:noFill/>
        </p:spPr>
        <p:txBody>
          <a:bodyPr wrap="square" rtlCol="0">
            <a:spAutoFit/>
          </a:bodyPr>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Using any ETL scheduler data will be push to DF DB tables </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Only two fields would be added source name and load date here with existing columns.</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And easily can differentiate using source name if metadata is same and loading from two different sources. Load date will be for catchup for loading date. </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Based on scheduler data would be truncate and load in nature and will get only incremental data.</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Also based on user scenario can apply more cleansing rules.</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After that data would be pushed to staging tables with same metadata including load date and more cleansing rules will applying like duplicate check, data validation and all.</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If removing any kind of data, it should be insert into error tables and log will be insert into Log tables. </a:t>
            </a:r>
            <a:endParaRPr lang="en-IN" sz="2000" dirty="0">
              <a:solidFill>
                <a:schemeClr val="tx1">
                  <a:lumMod val="65000"/>
                  <a:lumOff val="35000"/>
                </a:schemeClr>
              </a:solidFill>
              <a:effectLst>
                <a:glow rad="38100">
                  <a:schemeClr val="bg1">
                    <a:lumMod val="50000"/>
                    <a:lumOff val="50000"/>
                    <a:alpha val="20000"/>
                  </a:schemeClr>
                </a:glow>
              </a:effectLst>
              <a:cs typeface="+mn-ea"/>
            </a:endParaRPr>
          </a:p>
        </p:txBody>
      </p:sp>
      <p:sp>
        <p:nvSpPr>
          <p:cNvPr id="17" name="Rectangle: Rounded Corners 16"/>
          <p:cNvSpPr/>
          <p:nvPr/>
        </p:nvSpPr>
        <p:spPr>
          <a:xfrm>
            <a:off x="7386493" y="981339"/>
            <a:ext cx="2217920" cy="980661"/>
          </a:xfrm>
          <a:prstGeom prst="roundRect">
            <a:avLst/>
          </a:prstGeom>
          <a:solidFill>
            <a:srgbClr val="BFBAB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18" name="Picture 8" descr="Download Database Free Download Png HQ PNG Image | FreePNG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03485" y="1011648"/>
            <a:ext cx="562562" cy="73443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7753350" y="1670685"/>
            <a:ext cx="1471930" cy="337185"/>
          </a:xfrm>
          <a:prstGeom prst="rect">
            <a:avLst/>
          </a:prstGeom>
          <a:noFill/>
        </p:spPr>
        <p:txBody>
          <a:bodyPr wrap="square" rtlCol="0">
            <a:spAutoFit/>
          </a:bodyPr>
          <a:p>
            <a:r>
              <a:rPr lang="en-US" sz="1600" dirty="0"/>
              <a:t>Data Factory</a:t>
            </a:r>
            <a:endParaRPr lang="en-IN" sz="1600" dirty="0"/>
          </a:p>
        </p:txBody>
      </p:sp>
      <p:grpSp>
        <p:nvGrpSpPr>
          <p:cNvPr id="22" name="Group 21"/>
          <p:cNvGrpSpPr/>
          <p:nvPr/>
        </p:nvGrpSpPr>
        <p:grpSpPr>
          <a:xfrm>
            <a:off x="2251877" y="981338"/>
            <a:ext cx="4342676" cy="980661"/>
            <a:chOff x="462833" y="1152939"/>
            <a:chExt cx="4342676" cy="980661"/>
          </a:xfrm>
        </p:grpSpPr>
        <p:sp>
          <p:nvSpPr>
            <p:cNvPr id="23" name="Rectangle: Rounded Corners 22"/>
            <p:cNvSpPr/>
            <p:nvPr/>
          </p:nvSpPr>
          <p:spPr>
            <a:xfrm>
              <a:off x="462833" y="1152939"/>
              <a:ext cx="4342676" cy="980661"/>
            </a:xfrm>
            <a:prstGeom prst="roundRect">
              <a:avLst/>
            </a:prstGeom>
            <a:solidFill>
              <a:srgbClr val="BFBAB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24" name="Picture 2" descr="How to insert a picture or clip art into an Excel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70" y="1342467"/>
              <a:ext cx="590303" cy="59030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Download Database Free Download Png HQ PNG Image | FreePNG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8921" y="1395195"/>
              <a:ext cx="510893" cy="51089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3"/>
            <a:stretch>
              <a:fillRect/>
            </a:stretch>
          </p:blipFill>
          <p:spPr>
            <a:xfrm>
              <a:off x="2966391" y="1395195"/>
              <a:ext cx="361224" cy="465138"/>
            </a:xfrm>
            <a:prstGeom prst="rect">
              <a:avLst/>
            </a:prstGeom>
          </p:spPr>
        </p:pic>
      </p:grpSp>
      <p:cxnSp>
        <p:nvCxnSpPr>
          <p:cNvPr id="29" name="Straight Arrow Connector 28"/>
          <p:cNvCxnSpPr>
            <a:stCxn id="27" idx="3"/>
            <a:endCxn id="17" idx="1"/>
          </p:cNvCxnSpPr>
          <p:nvPr/>
        </p:nvCxnSpPr>
        <p:spPr>
          <a:xfrm flipV="1">
            <a:off x="6594553" y="1462530"/>
            <a:ext cx="791845" cy="6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75604" y="1238880"/>
            <a:ext cx="113411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p>
            <a:r>
              <a:rPr lang="en-US" sz="1400" dirty="0"/>
              <a:t>XML/ CCD/ Other </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
          <p:cNvSpPr>
            <a:spLocks noGrp="1"/>
          </p:cNvSpPr>
          <p:nvPr>
            <p:ph type="title"/>
          </p:nvPr>
        </p:nvSpPr>
        <p:spPr>
          <a:xfrm>
            <a:off x="231637" y="308890"/>
            <a:ext cx="11277600" cy="1005840"/>
          </a:xfrm>
        </p:spPr>
        <p:txBody>
          <a:bodyPr/>
          <a:p>
            <a:r>
              <a:rPr lang="en-US" sz="2500" dirty="0"/>
              <a:t>Stage</a:t>
            </a:r>
            <a:r>
              <a:rPr lang="en-US" dirty="0">
                <a:solidFill>
                  <a:srgbClr val="C00000"/>
                </a:solidFill>
              </a:rPr>
              <a:t> </a:t>
            </a:r>
            <a:r>
              <a:rPr lang="en-US" sz="2500" dirty="0"/>
              <a:t>Layer</a:t>
            </a:r>
            <a:r>
              <a:rPr lang="en-US" dirty="0">
                <a:solidFill>
                  <a:srgbClr val="C00000"/>
                </a:solidFill>
              </a:rPr>
              <a:t> </a:t>
            </a:r>
            <a:r>
              <a:rPr lang="en-US" sz="2500" dirty="0"/>
              <a:t>Info :</a:t>
            </a:r>
            <a:br>
              <a:rPr lang="en-US" dirty="0"/>
            </a:br>
            <a:endParaRPr lang="en-US" sz="1000" i="1" dirty="0"/>
          </a:p>
        </p:txBody>
      </p:sp>
      <p:sp>
        <p:nvSpPr>
          <p:cNvPr id="6" name="TextBox 5"/>
          <p:cNvSpPr txBox="1"/>
          <p:nvPr/>
        </p:nvSpPr>
        <p:spPr>
          <a:xfrm>
            <a:off x="284646" y="2819420"/>
            <a:ext cx="10283687" cy="3476625"/>
          </a:xfrm>
          <a:prstGeom prst="rect">
            <a:avLst/>
          </a:prstGeom>
          <a:noFill/>
        </p:spPr>
        <p:txBody>
          <a:bodyPr wrap="square" rtlCol="0">
            <a:spAutoFit/>
          </a:bodyPr>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Using any ETL scheduler data will be push to DF DB tables </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Only two fields would be added source name and load date here with existing columns.</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and easily can differentiate using source name if metadata is same and loading from two different sources. Load date will be for catchup for loading date. </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Based on scheduler data would be truncate and load in nature and will get only incremental data.</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Also based on user scenario can apply more cleansing rules.</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After that data would be pushed to staging tables with same metadata including load date and more cleansing rules will applying like duplicate check, data validation and all. </a:t>
            </a:r>
            <a:endParaRPr lang="en-IN" sz="2000" dirty="0">
              <a:solidFill>
                <a:schemeClr val="tx1">
                  <a:lumMod val="65000"/>
                  <a:lumOff val="35000"/>
                </a:schemeClr>
              </a:solidFill>
              <a:effectLst>
                <a:glow rad="38100">
                  <a:schemeClr val="bg1">
                    <a:lumMod val="50000"/>
                    <a:lumOff val="50000"/>
                    <a:alpha val="20000"/>
                  </a:schemeClr>
                </a:glow>
              </a:effectLst>
              <a:cs typeface="+mn-ea"/>
            </a:endParaRPr>
          </a:p>
        </p:txBody>
      </p:sp>
      <p:sp>
        <p:nvSpPr>
          <p:cNvPr id="12" name="Rectangle: Rounded Corners 11"/>
          <p:cNvSpPr/>
          <p:nvPr/>
        </p:nvSpPr>
        <p:spPr>
          <a:xfrm>
            <a:off x="8855348" y="1152939"/>
            <a:ext cx="1712986" cy="980661"/>
          </a:xfrm>
          <a:prstGeom prst="roundRect">
            <a:avLst/>
          </a:prstGeom>
          <a:solidFill>
            <a:srgbClr val="BFBAB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18" name="Picture 8" descr="Download Database Free Download Png HQ PNG Image | FreePNG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34051" y="1193209"/>
            <a:ext cx="555580" cy="73443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9360500" y="1857706"/>
            <a:ext cx="899689" cy="338554"/>
          </a:xfrm>
          <a:prstGeom prst="rect">
            <a:avLst/>
          </a:prstGeom>
          <a:noFill/>
        </p:spPr>
        <p:txBody>
          <a:bodyPr wrap="square" rtlCol="0">
            <a:spAutoFit/>
          </a:bodyPr>
          <a:p>
            <a:r>
              <a:rPr lang="en-US" sz="1600" dirty="0"/>
              <a:t>Staging</a:t>
            </a:r>
            <a:endParaRPr lang="en-IN" sz="1600" dirty="0"/>
          </a:p>
        </p:txBody>
      </p:sp>
      <p:grpSp>
        <p:nvGrpSpPr>
          <p:cNvPr id="22" name="Group 21"/>
          <p:cNvGrpSpPr/>
          <p:nvPr/>
        </p:nvGrpSpPr>
        <p:grpSpPr>
          <a:xfrm>
            <a:off x="1625802" y="1193209"/>
            <a:ext cx="4342676" cy="980661"/>
            <a:chOff x="462833" y="1152939"/>
            <a:chExt cx="4342676" cy="980661"/>
          </a:xfrm>
        </p:grpSpPr>
        <p:sp>
          <p:nvSpPr>
            <p:cNvPr id="23" name="Rectangle: Rounded Corners 22"/>
            <p:cNvSpPr/>
            <p:nvPr/>
          </p:nvSpPr>
          <p:spPr>
            <a:xfrm>
              <a:off x="462833" y="1152939"/>
              <a:ext cx="4342676" cy="980661"/>
            </a:xfrm>
            <a:prstGeom prst="roundRect">
              <a:avLst/>
            </a:prstGeom>
            <a:solidFill>
              <a:srgbClr val="BFBAB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24" name="Picture 2" descr="How to insert a picture or clip art into an Excel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70" y="1342467"/>
              <a:ext cx="590303" cy="59030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Download Database Free Download Png HQ PNG Image | FreePNG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8921" y="1395195"/>
              <a:ext cx="510893" cy="51089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3"/>
            <a:stretch>
              <a:fillRect/>
            </a:stretch>
          </p:blipFill>
          <p:spPr>
            <a:xfrm>
              <a:off x="2966391" y="1395195"/>
              <a:ext cx="361224" cy="465138"/>
            </a:xfrm>
            <a:prstGeom prst="rect">
              <a:avLst/>
            </a:prstGeom>
          </p:spPr>
        </p:pic>
      </p:grpSp>
      <p:sp>
        <p:nvSpPr>
          <p:cNvPr id="28" name="Rectangle: Rounded Corners 27"/>
          <p:cNvSpPr/>
          <p:nvPr/>
        </p:nvSpPr>
        <p:spPr>
          <a:xfrm>
            <a:off x="6705600" y="1180079"/>
            <a:ext cx="1470991" cy="980661"/>
          </a:xfrm>
          <a:prstGeom prst="roundRect">
            <a:avLst/>
          </a:prstGeom>
          <a:solidFill>
            <a:srgbClr val="BFBAB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29" name="Picture 8" descr="Download Database Free Download Png HQ PNG Image | FreePNG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71184" y="1207803"/>
            <a:ext cx="562562" cy="73443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7128926" y="1857706"/>
            <a:ext cx="756312" cy="337185"/>
          </a:xfrm>
          <a:prstGeom prst="rect">
            <a:avLst/>
          </a:prstGeom>
          <a:noFill/>
        </p:spPr>
        <p:txBody>
          <a:bodyPr wrap="square" rtlCol="0">
            <a:spAutoFit/>
          </a:bodyPr>
          <a:p>
            <a:r>
              <a:rPr lang="en-US" sz="1600" dirty="0"/>
              <a:t>   DF</a:t>
            </a:r>
            <a:endParaRPr lang="en-IN" sz="1600" dirty="0"/>
          </a:p>
        </p:txBody>
      </p:sp>
      <p:cxnSp>
        <p:nvCxnSpPr>
          <p:cNvPr id="5" name="Straight Arrow Connector 4"/>
          <p:cNvCxnSpPr/>
          <p:nvPr/>
        </p:nvCxnSpPr>
        <p:spPr>
          <a:xfrm flipV="1">
            <a:off x="5988075" y="1636026"/>
            <a:ext cx="740264" cy="1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2" idx="1"/>
          </p:cNvCxnSpPr>
          <p:nvPr/>
        </p:nvCxnSpPr>
        <p:spPr>
          <a:xfrm>
            <a:off x="8176591" y="1643270"/>
            <a:ext cx="678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7"/>
          <p:cNvSpPr txBox="1"/>
          <p:nvPr/>
        </p:nvSpPr>
        <p:spPr>
          <a:xfrm>
            <a:off x="4871084" y="1434460"/>
            <a:ext cx="113411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p>
            <a:r>
              <a:rPr lang="en-US" sz="1400" dirty="0"/>
              <a:t>XML/ CCD/ Other </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
          <p:cNvSpPr>
            <a:spLocks noGrp="1"/>
          </p:cNvSpPr>
          <p:nvPr>
            <p:ph type="title"/>
          </p:nvPr>
        </p:nvSpPr>
        <p:spPr>
          <a:xfrm>
            <a:off x="284480" y="253365"/>
            <a:ext cx="11277600" cy="851535"/>
          </a:xfrm>
        </p:spPr>
        <p:txBody>
          <a:bodyPr>
            <a:normAutofit fontScale="90000"/>
          </a:bodyPr>
          <a:p>
            <a:br>
              <a:rPr lang="en-US" dirty="0"/>
            </a:br>
            <a:r>
              <a:rPr lang="en-US" dirty="0"/>
              <a:t>Data WareHouse</a:t>
            </a:r>
            <a:r>
              <a:rPr lang="en-US" dirty="0">
                <a:solidFill>
                  <a:srgbClr val="C00000"/>
                </a:solidFill>
              </a:rPr>
              <a:t> </a:t>
            </a:r>
            <a:r>
              <a:rPr lang="en-US" dirty="0"/>
              <a:t>Info :</a:t>
            </a:r>
            <a:br>
              <a:rPr lang="en-US" dirty="0"/>
            </a:br>
            <a:endParaRPr lang="en-US" sz="1000" i="1" dirty="0"/>
          </a:p>
        </p:txBody>
      </p:sp>
      <p:sp>
        <p:nvSpPr>
          <p:cNvPr id="6" name="TextBox 5"/>
          <p:cNvSpPr txBox="1"/>
          <p:nvPr/>
        </p:nvSpPr>
        <p:spPr>
          <a:xfrm>
            <a:off x="284646" y="3078510"/>
            <a:ext cx="10283687" cy="1938020"/>
          </a:xfrm>
          <a:prstGeom prst="rect">
            <a:avLst/>
          </a:prstGeom>
          <a:noFill/>
        </p:spPr>
        <p:txBody>
          <a:bodyPr wrap="square" rtlCol="0">
            <a:spAutoFit/>
          </a:bodyPr>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Using ETL scheduler data would be load in DW layer from staging environment or either DataFactory</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As per business need you can put data like summary data, row data etc.</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Never will truncate the data in this layer.</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For new data one flag will maintain to identify new inserted records.</a:t>
            </a:r>
            <a:endParaRPr lang="en-US" sz="2000" dirty="0">
              <a:solidFill>
                <a:schemeClr val="tx1">
                  <a:lumMod val="65000"/>
                  <a:lumOff val="35000"/>
                </a:schemeClr>
              </a:solidFill>
              <a:effectLst>
                <a:glow rad="38100">
                  <a:schemeClr val="bg1">
                    <a:lumMod val="50000"/>
                    <a:lumOff val="50000"/>
                    <a:alpha val="20000"/>
                  </a:schemeClr>
                </a:glow>
              </a:effectLst>
              <a:cs typeface="+mn-ea"/>
            </a:endParaRPr>
          </a:p>
          <a:p>
            <a:pPr marL="457200" indent="-457200">
              <a:buFont typeface="Wingdings" panose="05000000000000000000" pitchFamily="2" charset="2"/>
              <a:buChar char="q"/>
            </a:pPr>
            <a:r>
              <a:rPr lang="en-US" sz="2000" dirty="0">
                <a:solidFill>
                  <a:schemeClr val="tx1">
                    <a:lumMod val="65000"/>
                    <a:lumOff val="35000"/>
                  </a:schemeClr>
                </a:solidFill>
                <a:effectLst>
                  <a:glow rad="38100">
                    <a:schemeClr val="bg1">
                      <a:lumMod val="50000"/>
                      <a:lumOff val="50000"/>
                      <a:alpha val="20000"/>
                    </a:schemeClr>
                  </a:glow>
                </a:effectLst>
                <a:cs typeface="+mn-ea"/>
              </a:rPr>
              <a:t>Load date for tracking of loading date. </a:t>
            </a:r>
            <a:endParaRPr lang="en-IN" sz="2000" dirty="0">
              <a:solidFill>
                <a:schemeClr val="tx1">
                  <a:lumMod val="65000"/>
                  <a:lumOff val="35000"/>
                </a:schemeClr>
              </a:solidFill>
              <a:effectLst>
                <a:glow rad="38100">
                  <a:schemeClr val="bg1">
                    <a:lumMod val="50000"/>
                    <a:lumOff val="50000"/>
                    <a:alpha val="20000"/>
                  </a:schemeClr>
                </a:glow>
              </a:effectLst>
              <a:cs typeface="+mn-ea"/>
            </a:endParaRPr>
          </a:p>
        </p:txBody>
      </p:sp>
      <p:pic>
        <p:nvPicPr>
          <p:cNvPr id="12" name="Picture 10" descr="70+ Free Database &amp; Server Vectors - Pixaba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96082" y="810510"/>
            <a:ext cx="1836821" cy="21177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Download Database Free Download Png HQ PNG Image | FreePNG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4051" y="1445213"/>
            <a:ext cx="598275" cy="5835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Download Database Free Download Png HQ PNG Image | FreePNG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251" y="1407073"/>
            <a:ext cx="598275" cy="5835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Download Database Free Download Png HQ PNG Image | FreePNG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89" y="991427"/>
            <a:ext cx="708512" cy="708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1"/>
          <p:cNvSpPr txBox="1"/>
          <p:nvPr/>
        </p:nvSpPr>
        <p:spPr>
          <a:xfrm>
            <a:off x="437515" y="980440"/>
            <a:ext cx="6944360" cy="922020"/>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24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800" kern="1200" cap="none" baseline="0">
                <a:solidFill>
                  <a:schemeClr val="tx1">
                    <a:lumMod val="65000"/>
                    <a:lumOff val="35000"/>
                  </a:schemeClr>
                </a:solidFill>
                <a:effectLst>
                  <a:glow rad="38100">
                    <a:schemeClr val="bg1">
                      <a:lumMod val="50000"/>
                      <a:lumOff val="50000"/>
                      <a:alpha val="20000"/>
                    </a:schemeClr>
                  </a:glow>
                </a:effectLst>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ct val="0"/>
              </a:spcBef>
              <a:buNone/>
            </a:pPr>
            <a:r>
              <a:rPr lang="en-US" b="1" dirty="0">
                <a:ln w="3175" cmpd="sng">
                  <a:noFill/>
                </a:ln>
                <a:solidFill>
                  <a:schemeClr val="bg1">
                    <a:lumMod val="50000"/>
                  </a:schemeClr>
                </a:solidFill>
                <a:effectLst>
                  <a:glow rad="38100">
                    <a:schemeClr val="bg1">
                      <a:lumMod val="65000"/>
                      <a:lumOff val="35000"/>
                      <a:alpha val="40000"/>
                    </a:schemeClr>
                  </a:glow>
                </a:effectLst>
                <a:latin typeface="+mn-lt"/>
                <a:cs typeface="+mn-ea"/>
              </a:rPr>
              <a:t>PROJECT LIFECYCLE</a:t>
            </a:r>
            <a:endParaRPr lang="en-US" sz="800" dirty="0">
              <a:cs typeface="+mn-ea"/>
            </a:endParaRPr>
          </a:p>
          <a:p>
            <a:pPr>
              <a:buFont typeface="Arial" panose="020B0604020202020204" pitchFamily="34" charset="0"/>
              <a:buChar char="•"/>
            </a:pPr>
            <a:endParaRPr lang="en-US" altLang="zh-CN" sz="800" dirty="0">
              <a:cs typeface="+mn-ea"/>
              <a:sym typeface="+mn-lt"/>
            </a:endParaRPr>
          </a:p>
          <a:p>
            <a:pPr>
              <a:buFont typeface="Arial" panose="020B0604020202020204" pitchFamily="34" charset="0"/>
              <a:buChar char="•"/>
            </a:pPr>
            <a:endParaRPr lang="en-US" sz="800" dirty="0">
              <a:cs typeface="+mn-ea"/>
            </a:endParaRPr>
          </a:p>
          <a:p>
            <a:pPr>
              <a:buFont typeface="Arial" panose="020B0604020202020204" pitchFamily="34" charset="0"/>
              <a:buChar char="•"/>
            </a:pPr>
            <a:endParaRPr lang="en-US" sz="1050" dirty="0">
              <a:cs typeface="+mn-ea"/>
              <a:sym typeface="+mn-lt"/>
            </a:endParaRPr>
          </a:p>
          <a:p>
            <a:pPr marL="0" indent="0">
              <a:buFont typeface="Arial" panose="020B0604020202020204" pitchFamily="34" charset="0"/>
              <a:buNone/>
            </a:pPr>
            <a:endParaRPr lang="en-US" altLang="zh-CN" dirty="0">
              <a:latin typeface="+mn-lt"/>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a:xfrm>
            <a:off x="460375" y="121919"/>
            <a:ext cx="11277600" cy="1005840"/>
          </a:xfrm>
        </p:spPr>
        <p:txBody>
          <a:bodyPr>
            <a:normAutofit/>
          </a:bodyPr>
          <a:p>
            <a:r>
              <a:rPr lang="en-US" dirty="0">
                <a:latin typeface="+mn-lt"/>
                <a:ea typeface="+mn-ea"/>
                <a:cs typeface="+mn-ea"/>
                <a:sym typeface="+mn-lt"/>
              </a:rPr>
              <a:t>Our Development And Deployment Approach</a:t>
            </a:r>
            <a:endParaRPr lang="en-US" dirty="0">
              <a:latin typeface="+mn-lt"/>
              <a:ea typeface="+mn-ea"/>
              <a:cs typeface="+mn-ea"/>
              <a:sym typeface="+mn-lt"/>
            </a:endParaRPr>
          </a:p>
        </p:txBody>
      </p:sp>
      <p:grpSp>
        <p:nvGrpSpPr>
          <p:cNvPr id="5" name="Group 4"/>
          <p:cNvGrpSpPr/>
          <p:nvPr/>
        </p:nvGrpSpPr>
        <p:grpSpPr>
          <a:xfrm>
            <a:off x="218797" y="1569047"/>
            <a:ext cx="11844546" cy="3840762"/>
            <a:chOff x="218797" y="1772247"/>
            <a:chExt cx="11844546" cy="2870091"/>
          </a:xfrm>
        </p:grpSpPr>
        <p:grpSp>
          <p:nvGrpSpPr>
            <p:cNvPr id="6" name="Group 5"/>
            <p:cNvGrpSpPr/>
            <p:nvPr/>
          </p:nvGrpSpPr>
          <p:grpSpPr>
            <a:xfrm>
              <a:off x="218797" y="1774393"/>
              <a:ext cx="9375369" cy="2867945"/>
              <a:chOff x="218797" y="1774393"/>
              <a:chExt cx="11928689" cy="3433618"/>
            </a:xfrm>
          </p:grpSpPr>
          <p:sp>
            <p:nvSpPr>
              <p:cNvPr id="54" name="Parallelogram 53"/>
              <p:cNvSpPr/>
              <p:nvPr/>
            </p:nvSpPr>
            <p:spPr>
              <a:xfrm>
                <a:off x="525451" y="4164008"/>
                <a:ext cx="2659559" cy="1044003"/>
              </a:xfrm>
              <a:prstGeom prst="parallelogram">
                <a:avLst>
                  <a:gd name="adj" fmla="val 57275"/>
                </a:avLst>
              </a:prstGeom>
              <a:gradFill>
                <a:gsLst>
                  <a:gs pos="0">
                    <a:sysClr val="windowText" lastClr="000000">
                      <a:alpha val="0"/>
                    </a:sysClr>
                  </a:gs>
                  <a:gs pos="100000">
                    <a:sysClr val="windowText" lastClr="000000">
                      <a:alpha val="55000"/>
                    </a:sysClr>
                  </a:gs>
                </a:gsLst>
                <a:lin ang="5400000" scaled="1"/>
              </a:gra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cs typeface="+mn-ea"/>
                  <a:sym typeface="+mn-lt"/>
                </a:endParaRPr>
              </a:p>
            </p:txBody>
          </p:sp>
          <p:sp>
            <p:nvSpPr>
              <p:cNvPr id="55" name="Parallelogram 54"/>
              <p:cNvSpPr/>
              <p:nvPr/>
            </p:nvSpPr>
            <p:spPr>
              <a:xfrm>
                <a:off x="3491663" y="4138609"/>
                <a:ext cx="2659559" cy="1044003"/>
              </a:xfrm>
              <a:prstGeom prst="parallelogram">
                <a:avLst>
                  <a:gd name="adj" fmla="val 57275"/>
                </a:avLst>
              </a:prstGeom>
              <a:gradFill>
                <a:gsLst>
                  <a:gs pos="0">
                    <a:sysClr val="windowText" lastClr="000000">
                      <a:alpha val="0"/>
                    </a:sysClr>
                  </a:gs>
                  <a:gs pos="100000">
                    <a:sysClr val="windowText" lastClr="000000">
                      <a:alpha val="55000"/>
                    </a:sysClr>
                  </a:gs>
                </a:gsLst>
                <a:lin ang="5400000" scaled="1"/>
              </a:gra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cs typeface="+mn-ea"/>
                  <a:sym typeface="+mn-lt"/>
                </a:endParaRPr>
              </a:p>
            </p:txBody>
          </p:sp>
          <p:sp>
            <p:nvSpPr>
              <p:cNvPr id="56" name="Parallelogram 55"/>
              <p:cNvSpPr/>
              <p:nvPr/>
            </p:nvSpPr>
            <p:spPr>
              <a:xfrm>
                <a:off x="6482599" y="4138609"/>
                <a:ext cx="2659559" cy="1044003"/>
              </a:xfrm>
              <a:prstGeom prst="parallelogram">
                <a:avLst>
                  <a:gd name="adj" fmla="val 57275"/>
                </a:avLst>
              </a:prstGeom>
              <a:gradFill>
                <a:gsLst>
                  <a:gs pos="0">
                    <a:sysClr val="windowText" lastClr="000000">
                      <a:alpha val="0"/>
                    </a:sysClr>
                  </a:gs>
                  <a:gs pos="100000">
                    <a:sysClr val="windowText" lastClr="000000">
                      <a:alpha val="55000"/>
                    </a:sysClr>
                  </a:gs>
                </a:gsLst>
                <a:lin ang="5400000" scaled="1"/>
              </a:gra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cs typeface="+mn-ea"/>
                  <a:sym typeface="+mn-lt"/>
                </a:endParaRPr>
              </a:p>
            </p:txBody>
          </p:sp>
          <p:sp>
            <p:nvSpPr>
              <p:cNvPr id="57" name="Right Triangle 56"/>
              <p:cNvSpPr/>
              <p:nvPr/>
            </p:nvSpPr>
            <p:spPr>
              <a:xfrm flipH="1" flipV="1">
                <a:off x="218797" y="2328684"/>
                <a:ext cx="306653" cy="228599"/>
              </a:xfrm>
              <a:prstGeom prst="rtTriangle">
                <a:avLst/>
              </a:prstGeom>
              <a:solidFill>
                <a:srgbClr val="3A5C84">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cs typeface="+mn-ea"/>
                  <a:sym typeface="+mn-lt"/>
                </a:endParaRPr>
              </a:p>
            </p:txBody>
          </p:sp>
          <p:sp>
            <p:nvSpPr>
              <p:cNvPr id="58" name="Rectangle 57"/>
              <p:cNvSpPr/>
              <p:nvPr/>
            </p:nvSpPr>
            <p:spPr>
              <a:xfrm>
                <a:off x="525451" y="2162320"/>
                <a:ext cx="2036618" cy="3020292"/>
              </a:xfrm>
              <a:prstGeom prst="rect">
                <a:avLst/>
              </a:prstGeom>
              <a:solidFill>
                <a:sysClr val="window" lastClr="FFFFFF"/>
              </a:solidFill>
              <a:ln w="57150" cap="flat" cmpd="sng" algn="ctr">
                <a:solidFill>
                  <a:sysClr val="window" lastClr="FFFFFF">
                    <a:lumMod val="65000"/>
                  </a:sys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defTabSz="914400">
                  <a:spcBef>
                    <a:spcPts val="1350"/>
                  </a:spcBef>
                </a:pPr>
                <a:r>
                  <a:rPr lang="en-US" sz="1100" dirty="0"/>
                  <a:t>Understanding of current business process, data sources in detail</a:t>
                </a:r>
                <a:endParaRPr lang="en-US" sz="1100" dirty="0"/>
              </a:p>
              <a:p>
                <a:pPr defTabSz="914400">
                  <a:spcBef>
                    <a:spcPts val="1350"/>
                  </a:spcBef>
                </a:pPr>
                <a:r>
                  <a:rPr lang="en-US" sz="1100" kern="0" dirty="0">
                    <a:cs typeface="+mn-ea"/>
                    <a:sym typeface="+mn-lt"/>
                  </a:rPr>
                  <a:t>Identify and document the complete requirements along with final project objective</a:t>
                </a:r>
                <a:endParaRPr lang="en-US" sz="1100" kern="0" dirty="0">
                  <a:cs typeface="+mn-ea"/>
                  <a:sym typeface="+mn-lt"/>
                </a:endParaRPr>
              </a:p>
              <a:p>
                <a:pPr defTabSz="914400">
                  <a:spcBef>
                    <a:spcPts val="1350"/>
                  </a:spcBef>
                </a:pPr>
                <a:r>
                  <a:rPr lang="en-US" sz="1100" kern="0" dirty="0">
                    <a:cs typeface="+mn-ea"/>
                    <a:sym typeface="+mn-lt"/>
                  </a:rPr>
                  <a:t>Document detailed business logic which will be used for development</a:t>
                </a:r>
                <a:endParaRPr lang="en-US" sz="1100" kern="0" dirty="0">
                  <a:cs typeface="+mn-ea"/>
                  <a:sym typeface="+mn-lt"/>
                </a:endParaRPr>
              </a:p>
            </p:txBody>
          </p:sp>
          <p:sp>
            <p:nvSpPr>
              <p:cNvPr id="59" name="Right Triangle 58"/>
              <p:cNvSpPr/>
              <p:nvPr/>
            </p:nvSpPr>
            <p:spPr>
              <a:xfrm flipH="1" flipV="1">
                <a:off x="3185010" y="2328684"/>
                <a:ext cx="306653" cy="228599"/>
              </a:xfrm>
              <a:prstGeom prst="rtTriangle">
                <a:avLst/>
              </a:prstGeom>
              <a:solidFill>
                <a:srgbClr val="F7931F">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cs typeface="+mn-ea"/>
                  <a:sym typeface="+mn-lt"/>
                </a:endParaRPr>
              </a:p>
            </p:txBody>
          </p:sp>
          <p:sp>
            <p:nvSpPr>
              <p:cNvPr id="60" name="Rectangle 59"/>
              <p:cNvSpPr/>
              <p:nvPr/>
            </p:nvSpPr>
            <p:spPr>
              <a:xfrm>
                <a:off x="3491663" y="2162320"/>
                <a:ext cx="2036618" cy="3020292"/>
              </a:xfrm>
              <a:prstGeom prst="rect">
                <a:avLst/>
              </a:prstGeom>
              <a:solidFill>
                <a:sysClr val="window" lastClr="FFFFFF"/>
              </a:solidFill>
              <a:ln w="57150" cap="flat" cmpd="sng" algn="ctr">
                <a:solidFill>
                  <a:sysClr val="window" lastClr="FFFFFF">
                    <a:lumMod val="65000"/>
                  </a:sys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defTabSz="914400">
                  <a:spcBef>
                    <a:spcPts val="1350"/>
                  </a:spcBef>
                </a:pPr>
                <a:r>
                  <a:rPr lang="en-US" sz="1100" kern="0" dirty="0">
                    <a:cs typeface="+mn-ea"/>
                    <a:sym typeface="+mn-lt"/>
                  </a:rPr>
                  <a:t>Define product backlog  with all requirements</a:t>
                </a:r>
                <a:endParaRPr lang="en-US" sz="1100" kern="0" dirty="0">
                  <a:cs typeface="+mn-ea"/>
                  <a:sym typeface="+mn-lt"/>
                </a:endParaRPr>
              </a:p>
              <a:p>
                <a:pPr defTabSz="914400">
                  <a:spcBef>
                    <a:spcPts val="1350"/>
                  </a:spcBef>
                </a:pPr>
                <a:r>
                  <a:rPr lang="en-US" sz="1100" kern="0" dirty="0">
                    <a:cs typeface="+mn-ea"/>
                    <a:sym typeface="+mn-lt"/>
                  </a:rPr>
                  <a:t>Define proposed sprint plan as per decided  project roadmap</a:t>
                </a:r>
                <a:endParaRPr lang="en-US" sz="1100" kern="0" dirty="0">
                  <a:cs typeface="+mn-ea"/>
                  <a:sym typeface="+mn-lt"/>
                </a:endParaRPr>
              </a:p>
              <a:p>
                <a:pPr defTabSz="914400">
                  <a:spcBef>
                    <a:spcPts val="1350"/>
                  </a:spcBef>
                </a:pPr>
                <a:endParaRPr lang="en-US" sz="1100" kern="0" dirty="0">
                  <a:cs typeface="+mn-ea"/>
                  <a:sym typeface="+mn-lt"/>
                </a:endParaRPr>
              </a:p>
              <a:p>
                <a:pPr defTabSz="914400">
                  <a:spcBef>
                    <a:spcPts val="1350"/>
                  </a:spcBef>
                </a:pPr>
                <a:r>
                  <a:rPr lang="en-US" sz="1100" kern="0" dirty="0">
                    <a:cs typeface="+mn-ea"/>
                    <a:sym typeface="+mn-lt"/>
                  </a:rPr>
                  <a:t> </a:t>
                </a:r>
                <a:endParaRPr lang="en-US" sz="1100" kern="0" dirty="0">
                  <a:cs typeface="+mn-ea"/>
                  <a:sym typeface="+mn-lt"/>
                </a:endParaRPr>
              </a:p>
            </p:txBody>
          </p:sp>
          <p:sp>
            <p:nvSpPr>
              <p:cNvPr id="61" name="Right Triangle 60"/>
              <p:cNvSpPr/>
              <p:nvPr/>
            </p:nvSpPr>
            <p:spPr>
              <a:xfrm flipH="1" flipV="1">
                <a:off x="6175945" y="2328684"/>
                <a:ext cx="306653" cy="228599"/>
              </a:xfrm>
              <a:prstGeom prst="rtTriangle">
                <a:avLst/>
              </a:prstGeom>
              <a:solidFill>
                <a:srgbClr val="4CC1EF">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cs typeface="+mn-ea"/>
                  <a:sym typeface="+mn-lt"/>
                </a:endParaRPr>
              </a:p>
            </p:txBody>
          </p:sp>
          <p:sp>
            <p:nvSpPr>
              <p:cNvPr id="62" name="Rectangle 61"/>
              <p:cNvSpPr/>
              <p:nvPr/>
            </p:nvSpPr>
            <p:spPr>
              <a:xfrm>
                <a:off x="6392252" y="2162413"/>
                <a:ext cx="2107910" cy="3020078"/>
              </a:xfrm>
              <a:prstGeom prst="rect">
                <a:avLst/>
              </a:prstGeom>
              <a:solidFill>
                <a:sysClr val="window" lastClr="FFFFFF"/>
              </a:solidFill>
              <a:ln w="57150" cap="flat" cmpd="sng" algn="ctr">
                <a:solidFill>
                  <a:sysClr val="window" lastClr="FFFFFF">
                    <a:lumMod val="65000"/>
                  </a:sys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defTabSz="914400">
                  <a:spcBef>
                    <a:spcPts val="1350"/>
                  </a:spcBef>
                </a:pPr>
                <a:r>
                  <a:rPr lang="en-US" sz="1100" kern="0" dirty="0">
                    <a:cs typeface="+mn-ea"/>
                    <a:sym typeface="+mn-lt"/>
                  </a:rPr>
                  <a:t>Scrum team will pick up sprint task as per  priority</a:t>
                </a:r>
                <a:endParaRPr lang="en-US" sz="1100" kern="0" dirty="0">
                  <a:cs typeface="+mn-ea"/>
                  <a:sym typeface="+mn-lt"/>
                </a:endParaRPr>
              </a:p>
              <a:p>
                <a:pPr defTabSz="914400">
                  <a:spcBef>
                    <a:spcPts val="1350"/>
                  </a:spcBef>
                </a:pPr>
                <a:r>
                  <a:rPr lang="en-US" sz="1100" kern="0" dirty="0">
                    <a:cs typeface="+mn-ea"/>
                    <a:sym typeface="+mn-lt"/>
                  </a:rPr>
                  <a:t>All sprint engagements (Sprint refinement, Spring Planning, Sprint review, Sprint Retrospective) will be followed during the implementation phase</a:t>
                </a:r>
                <a:endParaRPr lang="en-US" sz="1100" kern="0" dirty="0">
                  <a:cs typeface="+mn-ea"/>
                  <a:sym typeface="+mn-lt"/>
                </a:endParaRPr>
              </a:p>
              <a:p>
                <a:pPr defTabSz="914400">
                  <a:spcBef>
                    <a:spcPts val="1350"/>
                  </a:spcBef>
                </a:pPr>
                <a:r>
                  <a:rPr lang="en-US" sz="1100" kern="0" dirty="0">
                    <a:cs typeface="+mn-ea"/>
                    <a:sym typeface="+mn-lt"/>
                  </a:rPr>
                  <a:t>As per sprint goal, deliverables will be shared with respective stakeholders</a:t>
                </a:r>
                <a:endParaRPr lang="en-US" sz="1100" kern="0" dirty="0">
                  <a:cs typeface="+mn-ea"/>
                  <a:sym typeface="+mn-lt"/>
                </a:endParaRPr>
              </a:p>
              <a:p>
                <a:pPr defTabSz="914400">
                  <a:spcBef>
                    <a:spcPts val="1350"/>
                  </a:spcBef>
                </a:pPr>
                <a:endParaRPr lang="en-US" sz="1100" kern="0" dirty="0">
                  <a:solidFill>
                    <a:prstClr val="black">
                      <a:lumMod val="50000"/>
                      <a:lumOff val="50000"/>
                    </a:prstClr>
                  </a:solidFill>
                  <a:cs typeface="+mn-ea"/>
                  <a:sym typeface="+mn-lt"/>
                </a:endParaRPr>
              </a:p>
            </p:txBody>
          </p:sp>
          <p:sp>
            <p:nvSpPr>
              <p:cNvPr id="63" name="Right Triangle 62"/>
              <p:cNvSpPr/>
              <p:nvPr/>
            </p:nvSpPr>
            <p:spPr>
              <a:xfrm flipH="1" flipV="1">
                <a:off x="7137725" y="2281059"/>
                <a:ext cx="1381491" cy="123999"/>
              </a:xfrm>
              <a:prstGeom prst="rtTriangle">
                <a:avLst/>
              </a:prstGeom>
              <a:solidFill>
                <a:srgbClr val="063951">
                  <a:lumMod val="90000"/>
                  <a:lumOff val="10000"/>
                </a:srgbClr>
              </a:solidFill>
              <a:ln w="57150" cap="flat" cmpd="sng" algn="ctr">
                <a:solidFill>
                  <a:srgbClr val="063951">
                    <a:lumMod val="90000"/>
                    <a:lumOff val="10000"/>
                  </a:srgb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marL="0" marR="0" lvl="0" indent="0" algn="just" defTabSz="914400" eaLnBrk="1" fontAlgn="auto" latinLnBrk="0" hangingPunct="1">
                  <a:lnSpc>
                    <a:spcPct val="100000"/>
                  </a:lnSpc>
                  <a:spcBef>
                    <a:spcPts val="1350"/>
                  </a:spcBef>
                  <a:spcAft>
                    <a:spcPts val="0"/>
                  </a:spcAft>
                  <a:buClrTx/>
                  <a:buSzTx/>
                  <a:buFontTx/>
                  <a:buNone/>
                  <a:defRPr/>
                </a:pPr>
                <a:endParaRPr kumimoji="0" lang="en-US" sz="1100" b="0" i="0" u="none" strike="noStrike" kern="0" cap="none" spc="0" normalizeH="0" baseline="0" noProof="0">
                  <a:ln>
                    <a:noFill/>
                  </a:ln>
                  <a:solidFill>
                    <a:prstClr val="black">
                      <a:lumMod val="50000"/>
                      <a:lumOff val="50000"/>
                    </a:prstClr>
                  </a:solidFill>
                  <a:effectLst/>
                  <a:uLnTx/>
                  <a:uFillTx/>
                  <a:cs typeface="+mn-ea"/>
                  <a:sym typeface="+mn-lt"/>
                </a:endParaRPr>
              </a:p>
            </p:txBody>
          </p:sp>
          <p:sp>
            <p:nvSpPr>
              <p:cNvPr id="64" name="Right Triangle 63"/>
              <p:cNvSpPr/>
              <p:nvPr/>
            </p:nvSpPr>
            <p:spPr>
              <a:xfrm flipH="1" flipV="1">
                <a:off x="4146790" y="2281059"/>
                <a:ext cx="1381491" cy="123999"/>
              </a:xfrm>
              <a:prstGeom prst="rtTriangle">
                <a:avLst/>
              </a:prstGeom>
              <a:solidFill>
                <a:srgbClr val="F7931F">
                  <a:lumMod val="50000"/>
                </a:srgbClr>
              </a:solidFill>
              <a:ln w="57150" cap="flat" cmpd="sng" algn="ctr">
                <a:solidFill>
                  <a:srgbClr val="F7931F">
                    <a:lumMod val="50000"/>
                  </a:srgb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marL="0" marR="0" lvl="0" indent="0" algn="just" defTabSz="914400" eaLnBrk="1" fontAlgn="auto" latinLnBrk="0" hangingPunct="1">
                  <a:lnSpc>
                    <a:spcPct val="100000"/>
                  </a:lnSpc>
                  <a:spcBef>
                    <a:spcPts val="1350"/>
                  </a:spcBef>
                  <a:spcAft>
                    <a:spcPts val="0"/>
                  </a:spcAft>
                  <a:buClrTx/>
                  <a:buSzTx/>
                  <a:buFontTx/>
                  <a:buNone/>
                  <a:defRPr/>
                </a:pPr>
                <a:endParaRPr kumimoji="0" lang="en-US" sz="1100" b="0" i="0" u="none" strike="noStrike" kern="0" cap="none" spc="0" normalizeH="0" baseline="0" noProof="0">
                  <a:ln>
                    <a:noFill/>
                  </a:ln>
                  <a:solidFill>
                    <a:prstClr val="black">
                      <a:lumMod val="50000"/>
                      <a:lumOff val="50000"/>
                    </a:prstClr>
                  </a:solidFill>
                  <a:effectLst/>
                  <a:uLnTx/>
                  <a:uFillTx/>
                  <a:cs typeface="+mn-ea"/>
                  <a:sym typeface="+mn-lt"/>
                </a:endParaRPr>
              </a:p>
            </p:txBody>
          </p:sp>
          <p:sp>
            <p:nvSpPr>
              <p:cNvPr id="65" name="Right Triangle 64"/>
              <p:cNvSpPr/>
              <p:nvPr/>
            </p:nvSpPr>
            <p:spPr>
              <a:xfrm flipH="1" flipV="1">
                <a:off x="1180577" y="2281059"/>
                <a:ext cx="1381491" cy="123999"/>
              </a:xfrm>
              <a:prstGeom prst="rtTriangle">
                <a:avLst/>
              </a:prstGeom>
              <a:solidFill>
                <a:srgbClr val="3A5C84">
                  <a:lumMod val="50000"/>
                </a:srgbClr>
              </a:solidFill>
              <a:ln w="57150" cap="flat" cmpd="sng" algn="ctr">
                <a:solidFill>
                  <a:srgbClr val="3A5C84">
                    <a:lumMod val="50000"/>
                  </a:srgb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marL="0" marR="0" lvl="0" indent="0" algn="just" defTabSz="914400" eaLnBrk="1" fontAlgn="auto" latinLnBrk="0" hangingPunct="1">
                  <a:lnSpc>
                    <a:spcPct val="100000"/>
                  </a:lnSpc>
                  <a:spcBef>
                    <a:spcPts val="1350"/>
                  </a:spcBef>
                  <a:spcAft>
                    <a:spcPts val="0"/>
                  </a:spcAft>
                  <a:buClrTx/>
                  <a:buSzTx/>
                  <a:buFontTx/>
                  <a:buNone/>
                  <a:defRPr/>
                </a:pPr>
                <a:endParaRPr kumimoji="0" lang="en-US" sz="1100" b="0" i="0" u="none" strike="noStrike" kern="0" cap="none" spc="0" normalizeH="0" baseline="0" noProof="0">
                  <a:ln>
                    <a:noFill/>
                  </a:ln>
                  <a:solidFill>
                    <a:prstClr val="black">
                      <a:lumMod val="50000"/>
                      <a:lumOff val="50000"/>
                    </a:prstClr>
                  </a:solidFill>
                  <a:effectLst/>
                  <a:uLnTx/>
                  <a:uFillTx/>
                  <a:cs typeface="+mn-ea"/>
                  <a:sym typeface="+mn-lt"/>
                </a:endParaRPr>
              </a:p>
            </p:txBody>
          </p:sp>
          <p:sp>
            <p:nvSpPr>
              <p:cNvPr id="66" name="Arrow: Pentagon 3"/>
              <p:cNvSpPr/>
              <p:nvPr/>
            </p:nvSpPr>
            <p:spPr>
              <a:xfrm>
                <a:off x="218797" y="1774393"/>
                <a:ext cx="2834987" cy="554291"/>
              </a:xfrm>
              <a:prstGeom prst="homePlate">
                <a:avLst/>
              </a:prstGeom>
              <a:solidFill>
                <a:srgbClr val="3A5C84"/>
              </a:solidFill>
              <a:ln w="12700" cap="flat" cmpd="sng" algn="ctr">
                <a:noFill/>
                <a:prstDash val="solid"/>
                <a:miter lim="800000"/>
              </a:ln>
              <a:effectLst/>
            </p:spPr>
            <p:txBody>
              <a:bodyPr rot="0" spcFirstLastPara="0" vertOverflow="overflow" horzOverflow="overflow" vert="horz" wrap="square" lIns="617220" tIns="34290" rIns="68580" bIns="34290" numCol="1" spcCol="0" rtlCol="0" fromWordArt="0" anchor="ctr" anchorCtr="0" forceAA="0" compatLnSpc="1">
                <a:noAutofit/>
              </a:bodyPr>
              <a:p>
                <a:pPr marL="0" marR="0" lvl="0" indent="0" defTabSz="914400" eaLnBrk="1" fontAlgn="auto" latinLnBrk="0" hangingPunct="1">
                  <a:lnSpc>
                    <a:spcPct val="100000"/>
                  </a:lnSpc>
                  <a:spcBef>
                    <a:spcPts val="0"/>
                  </a:spcBef>
                  <a:spcAft>
                    <a:spcPts val="0"/>
                  </a:spcAft>
                  <a:buClrTx/>
                  <a:buSzTx/>
                  <a:buFontTx/>
                  <a:buNone/>
                  <a:defRPr/>
                </a:pPr>
                <a:r>
                  <a:rPr kumimoji="0" lang="en-US" sz="1100" b="1" i="0" u="none" strike="noStrike" kern="0" spc="0" normalizeH="0" baseline="0" noProof="0" dirty="0">
                    <a:ln>
                      <a:noFill/>
                    </a:ln>
                    <a:solidFill>
                      <a:prstClr val="white"/>
                    </a:solidFill>
                    <a:effectLst/>
                    <a:uLnTx/>
                    <a:uFillTx/>
                    <a:cs typeface="+mn-ea"/>
                    <a:sym typeface="+mn-lt"/>
                  </a:rPr>
                  <a:t>Concept Development and Refinement</a:t>
                </a:r>
                <a:endParaRPr kumimoji="0" lang="en-US" sz="1100" b="1" i="0" u="none" strike="noStrike" kern="0" spc="0" normalizeH="0" baseline="0" noProof="0" dirty="0">
                  <a:ln>
                    <a:noFill/>
                  </a:ln>
                  <a:solidFill>
                    <a:prstClr val="white"/>
                  </a:solidFill>
                  <a:effectLst/>
                  <a:uLnTx/>
                  <a:uFillTx/>
                  <a:cs typeface="+mn-ea"/>
                  <a:sym typeface="+mn-lt"/>
                </a:endParaRPr>
              </a:p>
            </p:txBody>
          </p:sp>
          <p:sp>
            <p:nvSpPr>
              <p:cNvPr id="67" name="Rectangle 66"/>
              <p:cNvSpPr/>
              <p:nvPr/>
            </p:nvSpPr>
            <p:spPr>
              <a:xfrm>
                <a:off x="324559" y="1850647"/>
                <a:ext cx="401782" cy="401782"/>
              </a:xfrm>
              <a:prstGeom prst="rect">
                <a:avLst/>
              </a:prstGeom>
              <a:solidFill>
                <a:srgbClr val="3A5C84">
                  <a:lumMod val="75000"/>
                </a:srgbClr>
              </a:solidFill>
              <a:ln>
                <a:noFill/>
              </a:ln>
              <a:effectLst>
                <a:innerShdw dist="50800" dir="2700000">
                  <a:prstClr val="black">
                    <a:alpha val="50000"/>
                  </a:prstClr>
                </a:innerShdw>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sz="1100" b="1" i="0" u="none" strike="noStrike" kern="0" cap="none" spc="0" normalizeH="0" baseline="0" noProof="0" dirty="0">
                    <a:ln>
                      <a:noFill/>
                    </a:ln>
                    <a:solidFill>
                      <a:prstClr val="white"/>
                    </a:solidFill>
                    <a:effectLst/>
                    <a:uLnTx/>
                    <a:uFillTx/>
                    <a:cs typeface="+mn-ea"/>
                    <a:sym typeface="+mn-lt"/>
                  </a:rPr>
                  <a:t>01</a:t>
                </a:r>
                <a:endParaRPr kumimoji="0" lang="en-US" sz="1100" b="1" i="0" u="none" strike="noStrike" kern="0" cap="none" spc="0" normalizeH="0" baseline="0" noProof="0" dirty="0">
                  <a:ln>
                    <a:noFill/>
                  </a:ln>
                  <a:solidFill>
                    <a:prstClr val="white"/>
                  </a:solidFill>
                  <a:effectLst/>
                  <a:uLnTx/>
                  <a:uFillTx/>
                  <a:cs typeface="+mn-ea"/>
                  <a:sym typeface="+mn-lt"/>
                </a:endParaRPr>
              </a:p>
            </p:txBody>
          </p:sp>
          <p:sp>
            <p:nvSpPr>
              <p:cNvPr id="68" name="Arrow: Pentagon 40"/>
              <p:cNvSpPr/>
              <p:nvPr/>
            </p:nvSpPr>
            <p:spPr>
              <a:xfrm>
                <a:off x="3185010" y="1774393"/>
                <a:ext cx="2834987" cy="554291"/>
              </a:xfrm>
              <a:prstGeom prst="homePlate">
                <a:avLst/>
              </a:prstGeom>
              <a:solidFill>
                <a:srgbClr val="F7931F"/>
              </a:solidFill>
              <a:ln w="12700" cap="flat" cmpd="sng" algn="ctr">
                <a:noFill/>
                <a:prstDash val="solid"/>
                <a:miter lim="800000"/>
              </a:ln>
              <a:effectLst/>
            </p:spPr>
            <p:txBody>
              <a:bodyPr rot="0" spcFirstLastPara="0" vertOverflow="overflow" horzOverflow="overflow" vert="horz" wrap="square" lIns="617220" tIns="34290" rIns="68580" bIns="34290" numCol="1" spcCol="0" rtlCol="0" fromWordArt="0" anchor="ctr" anchorCtr="0" forceAA="0" compatLnSpc="1">
                <a:noAutofit/>
              </a:bodyPr>
              <a:p>
                <a:pPr marL="0" marR="0" lvl="0" indent="0" defTabSz="914400" eaLnBrk="1" fontAlgn="auto" latinLnBrk="0" hangingPunct="1">
                  <a:lnSpc>
                    <a:spcPct val="100000"/>
                  </a:lnSpc>
                  <a:spcBef>
                    <a:spcPts val="0"/>
                  </a:spcBef>
                  <a:spcAft>
                    <a:spcPts val="0"/>
                  </a:spcAft>
                  <a:buClrTx/>
                  <a:buSzTx/>
                  <a:buFontTx/>
                  <a:buNone/>
                  <a:defRPr/>
                </a:pPr>
                <a:r>
                  <a:rPr kumimoji="0" lang="en-US" sz="1100" b="1" i="0" u="none" strike="noStrike" kern="0" spc="0" normalizeH="0" baseline="0" noProof="0" dirty="0">
                    <a:ln>
                      <a:noFill/>
                    </a:ln>
                    <a:solidFill>
                      <a:srgbClr val="F7931F">
                        <a:lumMod val="50000"/>
                      </a:srgbClr>
                    </a:solidFill>
                    <a:effectLst/>
                    <a:uLnTx/>
                    <a:uFillTx/>
                    <a:cs typeface="+mn-ea"/>
                    <a:sym typeface="+mn-lt"/>
                  </a:rPr>
                  <a:t>Sprint Planning</a:t>
                </a:r>
                <a:endParaRPr kumimoji="0" lang="en-US" sz="1100" b="1" i="0" u="none" strike="noStrike" kern="0" spc="0" normalizeH="0" baseline="0" noProof="0" dirty="0">
                  <a:ln>
                    <a:noFill/>
                  </a:ln>
                  <a:solidFill>
                    <a:srgbClr val="F7931F">
                      <a:lumMod val="50000"/>
                    </a:srgbClr>
                  </a:solidFill>
                  <a:effectLst/>
                  <a:uLnTx/>
                  <a:uFillTx/>
                  <a:cs typeface="+mn-ea"/>
                  <a:sym typeface="+mn-lt"/>
                </a:endParaRPr>
              </a:p>
            </p:txBody>
          </p:sp>
          <p:sp>
            <p:nvSpPr>
              <p:cNvPr id="69" name="Rectangle 68"/>
              <p:cNvSpPr/>
              <p:nvPr/>
            </p:nvSpPr>
            <p:spPr>
              <a:xfrm>
                <a:off x="3290772" y="1850647"/>
                <a:ext cx="401782" cy="401782"/>
              </a:xfrm>
              <a:prstGeom prst="rect">
                <a:avLst/>
              </a:prstGeom>
              <a:solidFill>
                <a:srgbClr val="F7931F">
                  <a:lumMod val="75000"/>
                </a:srgbClr>
              </a:solidFill>
              <a:ln>
                <a:noFill/>
              </a:ln>
              <a:effectLst>
                <a:innerShdw dist="50800" dir="2700000">
                  <a:prstClr val="black">
                    <a:alpha val="50000"/>
                  </a:prstClr>
                </a:innerShdw>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sz="1100" b="1" i="0" u="none" strike="noStrike" kern="0" cap="none" spc="0" normalizeH="0" baseline="0" noProof="0">
                    <a:ln>
                      <a:noFill/>
                    </a:ln>
                    <a:solidFill>
                      <a:prstClr val="white"/>
                    </a:solidFill>
                    <a:effectLst/>
                    <a:uLnTx/>
                    <a:uFillTx/>
                    <a:cs typeface="+mn-ea"/>
                    <a:sym typeface="+mn-lt"/>
                  </a:rPr>
                  <a:t>02</a:t>
                </a:r>
                <a:endParaRPr kumimoji="0" lang="en-US" sz="1100" b="1" i="0" u="none" strike="noStrike" kern="0" cap="none" spc="0" normalizeH="0" baseline="0" noProof="0">
                  <a:ln>
                    <a:noFill/>
                  </a:ln>
                  <a:solidFill>
                    <a:prstClr val="white"/>
                  </a:solidFill>
                  <a:effectLst/>
                  <a:uLnTx/>
                  <a:uFillTx/>
                  <a:cs typeface="+mn-ea"/>
                  <a:sym typeface="+mn-lt"/>
                </a:endParaRPr>
              </a:p>
            </p:txBody>
          </p:sp>
          <p:sp>
            <p:nvSpPr>
              <p:cNvPr id="70" name="Arrow: Pentagon 75"/>
              <p:cNvSpPr/>
              <p:nvPr/>
            </p:nvSpPr>
            <p:spPr>
              <a:xfrm>
                <a:off x="6175945" y="1774393"/>
                <a:ext cx="2834987" cy="554291"/>
              </a:xfrm>
              <a:prstGeom prst="homePlate">
                <a:avLst/>
              </a:prstGeom>
              <a:solidFill>
                <a:srgbClr val="4CC1EF"/>
              </a:solidFill>
              <a:ln w="12700" cap="flat" cmpd="sng" algn="ctr">
                <a:noFill/>
                <a:prstDash val="solid"/>
                <a:miter lim="800000"/>
              </a:ln>
              <a:effectLst/>
            </p:spPr>
            <p:txBody>
              <a:bodyPr rot="0" spcFirstLastPara="0" vertOverflow="overflow" horzOverflow="overflow" vert="horz" wrap="square" lIns="617220" tIns="34290" rIns="68580" bIns="34290" numCol="1" spcCol="0" rtlCol="0" fromWordArt="0" anchor="ctr" anchorCtr="0" forceAA="0" compatLnSpc="1">
                <a:noAutofit/>
              </a:bodyPr>
              <a:p>
                <a:pPr marL="0" marR="0" lvl="0" indent="0" defTabSz="914400" eaLnBrk="1" fontAlgn="auto" latinLnBrk="0" hangingPunct="1">
                  <a:lnSpc>
                    <a:spcPct val="100000"/>
                  </a:lnSpc>
                  <a:spcBef>
                    <a:spcPts val="0"/>
                  </a:spcBef>
                  <a:spcAft>
                    <a:spcPts val="0"/>
                  </a:spcAft>
                  <a:buClrTx/>
                  <a:buSzTx/>
                  <a:buFontTx/>
                  <a:buNone/>
                  <a:defRPr/>
                </a:pPr>
                <a:r>
                  <a:rPr kumimoji="0" lang="en-US" sz="1100" b="1" i="0" u="none" strike="noStrike" kern="0" spc="0" normalizeH="0" baseline="0" noProof="0" dirty="0">
                    <a:ln>
                      <a:noFill/>
                    </a:ln>
                    <a:solidFill>
                      <a:srgbClr val="3A5C84">
                        <a:lumMod val="50000"/>
                      </a:srgbClr>
                    </a:solidFill>
                    <a:effectLst/>
                    <a:uLnTx/>
                    <a:uFillTx/>
                    <a:cs typeface="+mn-ea"/>
                    <a:sym typeface="+mn-lt"/>
                  </a:rPr>
                  <a:t>Implementation</a:t>
                </a:r>
                <a:endParaRPr kumimoji="0" lang="en-US" sz="1100" b="1" i="0" u="none" strike="noStrike" kern="0" spc="0" normalizeH="0" baseline="0" noProof="0" dirty="0">
                  <a:ln>
                    <a:noFill/>
                  </a:ln>
                  <a:solidFill>
                    <a:srgbClr val="3A5C84">
                      <a:lumMod val="50000"/>
                    </a:srgbClr>
                  </a:solidFill>
                  <a:effectLst/>
                  <a:uLnTx/>
                  <a:uFillTx/>
                  <a:cs typeface="+mn-ea"/>
                  <a:sym typeface="+mn-lt"/>
                </a:endParaRPr>
              </a:p>
            </p:txBody>
          </p:sp>
          <p:sp>
            <p:nvSpPr>
              <p:cNvPr id="71" name="Rectangle 70"/>
              <p:cNvSpPr/>
              <p:nvPr/>
            </p:nvSpPr>
            <p:spPr>
              <a:xfrm>
                <a:off x="6281707" y="1850647"/>
                <a:ext cx="401782" cy="401782"/>
              </a:xfrm>
              <a:prstGeom prst="rect">
                <a:avLst/>
              </a:prstGeom>
              <a:solidFill>
                <a:srgbClr val="4CC1EF">
                  <a:lumMod val="75000"/>
                </a:srgbClr>
              </a:solidFill>
              <a:ln>
                <a:noFill/>
              </a:ln>
              <a:effectLst>
                <a:innerShdw dist="50800" dir="2700000">
                  <a:prstClr val="black">
                    <a:alpha val="50000"/>
                  </a:prstClr>
                </a:innerShdw>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sz="1100" b="1" i="0" u="none" strike="noStrike" kern="0" cap="none" spc="0" normalizeH="0" baseline="0" noProof="0">
                    <a:ln>
                      <a:noFill/>
                    </a:ln>
                    <a:solidFill>
                      <a:prstClr val="white"/>
                    </a:solidFill>
                    <a:effectLst/>
                    <a:uLnTx/>
                    <a:uFillTx/>
                    <a:cs typeface="+mn-ea"/>
                    <a:sym typeface="+mn-lt"/>
                  </a:rPr>
                  <a:t>03</a:t>
                </a:r>
                <a:endParaRPr kumimoji="0" lang="en-US" sz="1100" b="1" i="0" u="none" strike="noStrike" kern="0" cap="none" spc="0" normalizeH="0" baseline="0" noProof="0">
                  <a:ln>
                    <a:noFill/>
                  </a:ln>
                  <a:solidFill>
                    <a:prstClr val="white"/>
                  </a:solidFill>
                  <a:effectLst/>
                  <a:uLnTx/>
                  <a:uFillTx/>
                  <a:cs typeface="+mn-ea"/>
                  <a:sym typeface="+mn-lt"/>
                </a:endParaRPr>
              </a:p>
            </p:txBody>
          </p:sp>
          <p:sp>
            <p:nvSpPr>
              <p:cNvPr id="105" name="Parallelogram 104"/>
              <p:cNvSpPr/>
              <p:nvPr/>
            </p:nvSpPr>
            <p:spPr>
              <a:xfrm>
                <a:off x="9487927" y="4144705"/>
                <a:ext cx="2659559" cy="1044003"/>
              </a:xfrm>
              <a:prstGeom prst="parallelogram">
                <a:avLst>
                  <a:gd name="adj" fmla="val 57275"/>
                </a:avLst>
              </a:prstGeom>
              <a:gradFill>
                <a:gsLst>
                  <a:gs pos="0">
                    <a:sysClr val="windowText" lastClr="000000">
                      <a:alpha val="0"/>
                    </a:sysClr>
                  </a:gs>
                  <a:gs pos="100000">
                    <a:sysClr val="windowText" lastClr="000000">
                      <a:alpha val="55000"/>
                    </a:sysClr>
                  </a:gs>
                </a:gsLst>
                <a:lin ang="5400000" scaled="1"/>
              </a:gra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cs typeface="+mn-ea"/>
                  <a:sym typeface="+mn-lt"/>
                </a:endParaRPr>
              </a:p>
            </p:txBody>
          </p:sp>
          <p:sp>
            <p:nvSpPr>
              <p:cNvPr id="106" name="Right Triangle 105"/>
              <p:cNvSpPr/>
              <p:nvPr/>
            </p:nvSpPr>
            <p:spPr>
              <a:xfrm flipH="1" flipV="1">
                <a:off x="9181273" y="2334780"/>
                <a:ext cx="306653" cy="228599"/>
              </a:xfrm>
              <a:prstGeom prst="rtTriangle">
                <a:avLst/>
              </a:prstGeom>
              <a:solidFill>
                <a:schemeClr val="accent1">
                  <a:lumMod val="40000"/>
                  <a:lumOff val="60000"/>
                </a:scheme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cs typeface="+mn-ea"/>
                  <a:sym typeface="+mn-lt"/>
                </a:endParaRPr>
              </a:p>
            </p:txBody>
          </p:sp>
          <p:sp>
            <p:nvSpPr>
              <p:cNvPr id="107" name="Rectangle 106"/>
              <p:cNvSpPr/>
              <p:nvPr/>
            </p:nvSpPr>
            <p:spPr>
              <a:xfrm>
                <a:off x="9404029" y="2162319"/>
                <a:ext cx="2036618" cy="3020292"/>
              </a:xfrm>
              <a:prstGeom prst="rect">
                <a:avLst/>
              </a:prstGeom>
              <a:solidFill>
                <a:sysClr val="window" lastClr="FFFFFF"/>
              </a:solidFill>
              <a:ln w="57150" cap="flat" cmpd="sng" algn="ctr">
                <a:solidFill>
                  <a:sysClr val="window" lastClr="FFFFFF">
                    <a:lumMod val="65000"/>
                  </a:sys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defTabSz="914400">
                  <a:spcBef>
                    <a:spcPts val="1350"/>
                  </a:spcBef>
                </a:pPr>
                <a:r>
                  <a:rPr lang="en-US" sz="1100" kern="0" dirty="0">
                    <a:cs typeface="+mn-ea"/>
                  </a:rPr>
                  <a:t>This confirms that incremental  development meets the requirements that guided its design and development; works as expected</a:t>
                </a:r>
                <a:endParaRPr lang="en-US" sz="1100" kern="0" dirty="0">
                  <a:cs typeface="+mn-ea"/>
                </a:endParaRPr>
              </a:p>
              <a:p>
                <a:pPr lvl="0" defTabSz="914400">
                  <a:spcBef>
                    <a:spcPts val="1350"/>
                  </a:spcBef>
                </a:pPr>
                <a:r>
                  <a:rPr lang="en-US" sz="1100" kern="0" dirty="0">
                    <a:cs typeface="+mn-ea"/>
                  </a:rPr>
                  <a:t>All scope for improvements, feedbacks or enhancements can be identified. These inputs can be incorporated in upcoming sprint planning</a:t>
                </a:r>
                <a:endParaRPr lang="en-IN" sz="1100" kern="0" dirty="0">
                  <a:cs typeface="+mn-ea"/>
                  <a:sym typeface="+mn-lt"/>
                </a:endParaRPr>
              </a:p>
            </p:txBody>
          </p:sp>
          <p:sp>
            <p:nvSpPr>
              <p:cNvPr id="108" name="Right Triangle 107"/>
              <p:cNvSpPr/>
              <p:nvPr/>
            </p:nvSpPr>
            <p:spPr>
              <a:xfrm flipH="1" flipV="1">
                <a:off x="10143053" y="2287155"/>
                <a:ext cx="1381491" cy="123999"/>
              </a:xfrm>
              <a:prstGeom prst="rtTriangle">
                <a:avLst/>
              </a:prstGeom>
              <a:solidFill>
                <a:schemeClr val="accent1">
                  <a:lumMod val="40000"/>
                  <a:lumOff val="60000"/>
                </a:schemeClr>
              </a:solidFill>
              <a:ln w="57150" cap="flat" cmpd="sng" algn="ctr">
                <a:solidFill>
                  <a:schemeClr val="accent1">
                    <a:lumMod val="40000"/>
                    <a:lumOff val="60000"/>
                  </a:scheme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marL="0" marR="0" lvl="0" indent="0" algn="just" defTabSz="914400" eaLnBrk="1" fontAlgn="auto" latinLnBrk="0" hangingPunct="1">
                  <a:lnSpc>
                    <a:spcPct val="100000"/>
                  </a:lnSpc>
                  <a:spcBef>
                    <a:spcPts val="1350"/>
                  </a:spcBef>
                  <a:spcAft>
                    <a:spcPts val="0"/>
                  </a:spcAft>
                  <a:buClrTx/>
                  <a:buSzTx/>
                  <a:buFontTx/>
                  <a:buNone/>
                  <a:defRPr/>
                </a:pPr>
                <a:endParaRPr kumimoji="0" lang="en-US" sz="1100" b="0" i="0" u="none" strike="noStrike" kern="0" cap="none" spc="0" normalizeH="0" baseline="0" noProof="0">
                  <a:ln>
                    <a:noFill/>
                  </a:ln>
                  <a:solidFill>
                    <a:prstClr val="black">
                      <a:lumMod val="50000"/>
                      <a:lumOff val="50000"/>
                    </a:prstClr>
                  </a:solidFill>
                  <a:effectLst/>
                  <a:uLnTx/>
                  <a:uFillTx/>
                  <a:cs typeface="+mn-ea"/>
                  <a:sym typeface="+mn-lt"/>
                </a:endParaRPr>
              </a:p>
            </p:txBody>
          </p:sp>
          <p:sp>
            <p:nvSpPr>
              <p:cNvPr id="109" name="Arrow: Pentagon 75"/>
              <p:cNvSpPr/>
              <p:nvPr/>
            </p:nvSpPr>
            <p:spPr>
              <a:xfrm>
                <a:off x="9181273" y="1780489"/>
                <a:ext cx="2834987" cy="554291"/>
              </a:xfrm>
              <a:prstGeom prst="homePlate">
                <a:avLst/>
              </a:prstGeom>
              <a:solidFill>
                <a:schemeClr val="accent1">
                  <a:lumMod val="20000"/>
                  <a:lumOff val="80000"/>
                </a:schemeClr>
              </a:solidFill>
              <a:ln w="12700" cap="flat" cmpd="sng" algn="ctr">
                <a:noFill/>
                <a:prstDash val="solid"/>
                <a:miter lim="800000"/>
              </a:ln>
              <a:effectLst/>
            </p:spPr>
            <p:txBody>
              <a:bodyPr rot="0" spcFirstLastPara="0" vertOverflow="overflow" horzOverflow="overflow" vert="horz" wrap="square" lIns="617220" tIns="34290" rIns="68580" bIns="34290" numCol="1" spcCol="0" rtlCol="0" fromWordArt="0" anchor="ctr" anchorCtr="0" forceAA="0" compatLnSpc="1">
                <a:noAutofit/>
              </a:bodyPr>
              <a:p>
                <a:pPr marL="0" marR="0" lvl="0" indent="0" defTabSz="914400" eaLnBrk="1" fontAlgn="auto" latinLnBrk="0" hangingPunct="1">
                  <a:lnSpc>
                    <a:spcPct val="100000"/>
                  </a:lnSpc>
                  <a:spcBef>
                    <a:spcPts val="0"/>
                  </a:spcBef>
                  <a:spcAft>
                    <a:spcPts val="0"/>
                  </a:spcAft>
                  <a:buClrTx/>
                  <a:buSzTx/>
                  <a:buFontTx/>
                  <a:buNone/>
                  <a:defRPr/>
                </a:pPr>
                <a:r>
                  <a:rPr lang="en-US" sz="1100" b="1" kern="0" dirty="0">
                    <a:solidFill>
                      <a:schemeClr val="accent1">
                        <a:lumMod val="60000"/>
                        <a:lumOff val="40000"/>
                      </a:schemeClr>
                    </a:solidFill>
                    <a:cs typeface="+mn-ea"/>
                    <a:sym typeface="+mn-lt"/>
                  </a:rPr>
                  <a:t>User Testing</a:t>
                </a:r>
                <a:endParaRPr kumimoji="0" lang="en-US" sz="1100" b="1" i="0" u="none" strike="noStrike" kern="0" spc="0" normalizeH="0" baseline="0" noProof="0" dirty="0">
                  <a:ln>
                    <a:noFill/>
                  </a:ln>
                  <a:solidFill>
                    <a:schemeClr val="accent1">
                      <a:lumMod val="60000"/>
                      <a:lumOff val="40000"/>
                    </a:schemeClr>
                  </a:solidFill>
                  <a:effectLst/>
                  <a:uLnTx/>
                  <a:uFillTx/>
                  <a:cs typeface="+mn-ea"/>
                  <a:sym typeface="+mn-lt"/>
                </a:endParaRPr>
              </a:p>
            </p:txBody>
          </p:sp>
          <p:sp>
            <p:nvSpPr>
              <p:cNvPr id="110" name="Rectangle 109"/>
              <p:cNvSpPr/>
              <p:nvPr/>
            </p:nvSpPr>
            <p:spPr>
              <a:xfrm>
                <a:off x="9287035" y="1856743"/>
                <a:ext cx="401782" cy="401782"/>
              </a:xfrm>
              <a:prstGeom prst="rect">
                <a:avLst/>
              </a:prstGeom>
              <a:solidFill>
                <a:schemeClr val="accent1">
                  <a:lumMod val="40000"/>
                  <a:lumOff val="60000"/>
                </a:schemeClr>
              </a:solidFill>
              <a:ln>
                <a:noFill/>
              </a:ln>
              <a:effectLst>
                <a:innerShdw dist="50800" dir="2700000">
                  <a:prstClr val="black">
                    <a:alpha val="50000"/>
                  </a:prstClr>
                </a:innerShdw>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sz="1100" b="1" i="0" u="none" strike="noStrike" kern="0" cap="none" spc="0" normalizeH="0" baseline="0" noProof="0">
                    <a:ln>
                      <a:noFill/>
                    </a:ln>
                    <a:solidFill>
                      <a:prstClr val="white"/>
                    </a:solidFill>
                    <a:effectLst/>
                    <a:uLnTx/>
                    <a:uFillTx/>
                    <a:cs typeface="+mn-ea"/>
                    <a:sym typeface="+mn-lt"/>
                  </a:rPr>
                  <a:t>04</a:t>
                </a:r>
                <a:endParaRPr kumimoji="0" lang="en-US" sz="1100" b="1" i="0" u="none" strike="noStrike" kern="0" cap="none" spc="0" normalizeH="0" baseline="0" noProof="0">
                  <a:ln>
                    <a:noFill/>
                  </a:ln>
                  <a:solidFill>
                    <a:prstClr val="white"/>
                  </a:solidFill>
                  <a:effectLst/>
                  <a:uLnTx/>
                  <a:uFillTx/>
                  <a:cs typeface="+mn-ea"/>
                  <a:sym typeface="+mn-lt"/>
                </a:endParaRPr>
              </a:p>
            </p:txBody>
          </p:sp>
        </p:grpSp>
        <p:sp>
          <p:nvSpPr>
            <p:cNvPr id="29" name="Parallelogram 28"/>
            <p:cNvSpPr/>
            <p:nvPr/>
          </p:nvSpPr>
          <p:spPr>
            <a:xfrm>
              <a:off x="9973059" y="3685424"/>
              <a:ext cx="2090284" cy="872008"/>
            </a:xfrm>
            <a:prstGeom prst="parallelogram">
              <a:avLst>
                <a:gd name="adj" fmla="val 57275"/>
              </a:avLst>
            </a:prstGeom>
            <a:gradFill>
              <a:gsLst>
                <a:gs pos="0">
                  <a:sysClr val="windowText" lastClr="000000">
                    <a:alpha val="0"/>
                  </a:sysClr>
                </a:gs>
                <a:gs pos="100000">
                  <a:sysClr val="windowText" lastClr="000000">
                    <a:alpha val="55000"/>
                  </a:sysClr>
                </a:gs>
              </a:gsLst>
              <a:lin ang="5400000" scaled="1"/>
            </a:gra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cs typeface="+mn-ea"/>
                <a:sym typeface="+mn-lt"/>
              </a:endParaRPr>
            </a:p>
          </p:txBody>
        </p:sp>
        <p:sp>
          <p:nvSpPr>
            <p:cNvPr id="30" name="Right Triangle 29"/>
            <p:cNvSpPr/>
            <p:nvPr/>
          </p:nvSpPr>
          <p:spPr>
            <a:xfrm flipH="1" flipV="1">
              <a:off x="9732044" y="2173676"/>
              <a:ext cx="241014" cy="190938"/>
            </a:xfrm>
            <a:prstGeom prst="rtTriangle">
              <a:avLst/>
            </a:prstGeom>
            <a:solidFill>
              <a:srgbClr val="3A5C84">
                <a:lumMod val="5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noAutofit/>
            </a:bodyPr>
            <a:p>
              <a:pPr algn="ctr" defTabSz="914400"/>
              <a:endParaRPr lang="en-US" sz="1100" kern="0">
                <a:solidFill>
                  <a:prstClr val="white"/>
                </a:solidFill>
                <a:cs typeface="+mn-ea"/>
                <a:sym typeface="+mn-lt"/>
              </a:endParaRPr>
            </a:p>
          </p:txBody>
        </p:sp>
        <p:sp>
          <p:nvSpPr>
            <p:cNvPr id="31" name="Rectangle 30"/>
            <p:cNvSpPr/>
            <p:nvPr/>
          </p:nvSpPr>
          <p:spPr>
            <a:xfrm>
              <a:off x="9952739" y="2034719"/>
              <a:ext cx="1600683" cy="2586403"/>
            </a:xfrm>
            <a:prstGeom prst="rect">
              <a:avLst/>
            </a:prstGeom>
            <a:solidFill>
              <a:sysClr val="window" lastClr="FFFFFF"/>
            </a:solidFill>
            <a:ln w="57150" cap="flat" cmpd="sng" algn="ctr">
              <a:solidFill>
                <a:sysClr val="window" lastClr="FFFFFF">
                  <a:lumMod val="65000"/>
                </a:sys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lvl="0" defTabSz="914400">
                <a:spcBef>
                  <a:spcPts val="1350"/>
                </a:spcBef>
              </a:pPr>
              <a:r>
                <a:rPr lang="en-US" sz="1100" kern="0" dirty="0">
                  <a:cs typeface="+mn-ea"/>
                </a:rPr>
                <a:t>Deployment starts after the code is appropriately tested, approved for release.</a:t>
              </a:r>
              <a:endParaRPr lang="en-US" sz="1100" kern="0" dirty="0">
                <a:cs typeface="+mn-ea"/>
              </a:endParaRPr>
            </a:p>
            <a:p>
              <a:pPr lvl="0" defTabSz="914400">
                <a:spcBef>
                  <a:spcPts val="1350"/>
                </a:spcBef>
              </a:pPr>
              <a:r>
                <a:rPr lang="en-US" sz="1100" kern="0" dirty="0">
                  <a:cs typeface="+mn-ea"/>
                </a:rPr>
                <a:t>Installation of the code on production environment with </a:t>
              </a:r>
              <a:r>
                <a:rPr lang="en-US" sz="1100" kern="0" dirty="0" err="1">
                  <a:cs typeface="+mn-ea"/>
                </a:rPr>
                <a:t>requried</a:t>
              </a:r>
              <a:r>
                <a:rPr lang="en-US" sz="1100" kern="0" dirty="0">
                  <a:cs typeface="+mn-ea"/>
                </a:rPr>
                <a:t>  access to all required stakeholders</a:t>
              </a:r>
              <a:endParaRPr lang="en-US" sz="1100" kern="0" dirty="0">
                <a:cs typeface="+mn-ea"/>
              </a:endParaRPr>
            </a:p>
            <a:p>
              <a:pPr lvl="0" defTabSz="914400">
                <a:spcBef>
                  <a:spcPts val="1350"/>
                </a:spcBef>
              </a:pPr>
              <a:r>
                <a:rPr lang="en-US" sz="1100" kern="0" dirty="0">
                  <a:cs typeface="+mn-ea"/>
                </a:rPr>
                <a:t>This involve documents like installation guide release notes</a:t>
              </a:r>
              <a:endParaRPr lang="en-IN" sz="1100" kern="0" dirty="0">
                <a:cs typeface="+mn-ea"/>
                <a:sym typeface="+mn-lt"/>
              </a:endParaRPr>
            </a:p>
          </p:txBody>
        </p:sp>
        <p:sp>
          <p:nvSpPr>
            <p:cNvPr id="32" name="Right Triangle 31"/>
            <p:cNvSpPr/>
            <p:nvPr/>
          </p:nvSpPr>
          <p:spPr>
            <a:xfrm flipH="1" flipV="1">
              <a:off x="10487956" y="2133897"/>
              <a:ext cx="1085785" cy="103571"/>
            </a:xfrm>
            <a:prstGeom prst="rtTriangle">
              <a:avLst/>
            </a:prstGeom>
            <a:solidFill>
              <a:schemeClr val="accent1">
                <a:lumMod val="40000"/>
                <a:lumOff val="60000"/>
              </a:schemeClr>
            </a:solidFill>
            <a:ln w="57150" cap="flat" cmpd="sng" algn="ctr">
              <a:solidFill>
                <a:schemeClr val="accent1">
                  <a:lumMod val="40000"/>
                  <a:lumOff val="60000"/>
                </a:schemeClr>
              </a:solidFill>
              <a:prstDash val="solid"/>
              <a:miter lim="800000"/>
            </a:ln>
            <a:effectLst/>
          </p:spPr>
          <p:txBody>
            <a:bodyPr rot="0" spcFirstLastPara="0" vertOverflow="overflow" horzOverflow="overflow" vert="horz" wrap="square" lIns="137160" tIns="342900" rIns="137160" bIns="68580" numCol="1" spcCol="0" rtlCol="0" fromWordArt="0" anchor="t" anchorCtr="0" forceAA="0" compatLnSpc="1">
              <a:noAutofit/>
            </a:bodyPr>
            <a:p>
              <a:pPr marL="0" marR="0" lvl="0" indent="0" algn="just" defTabSz="914400" eaLnBrk="1" fontAlgn="auto" latinLnBrk="0" hangingPunct="1">
                <a:lnSpc>
                  <a:spcPct val="100000"/>
                </a:lnSpc>
                <a:spcBef>
                  <a:spcPts val="1350"/>
                </a:spcBef>
                <a:spcAft>
                  <a:spcPts val="0"/>
                </a:spcAft>
                <a:buClrTx/>
                <a:buSzTx/>
                <a:buFontTx/>
                <a:buNone/>
                <a:defRPr/>
              </a:pPr>
              <a:endParaRPr kumimoji="0" lang="en-US" sz="1100" b="0" i="0" u="none" strike="noStrike" kern="0" cap="none" spc="0" normalizeH="0" baseline="0" noProof="0">
                <a:ln>
                  <a:noFill/>
                </a:ln>
                <a:solidFill>
                  <a:prstClr val="black">
                    <a:lumMod val="50000"/>
                    <a:lumOff val="50000"/>
                  </a:prstClr>
                </a:solidFill>
                <a:effectLst/>
                <a:uLnTx/>
                <a:uFillTx/>
                <a:cs typeface="+mn-ea"/>
                <a:sym typeface="+mn-lt"/>
              </a:endParaRPr>
            </a:p>
          </p:txBody>
        </p:sp>
        <p:sp>
          <p:nvSpPr>
            <p:cNvPr id="34" name="Arrow: Pentagon 75"/>
            <p:cNvSpPr/>
            <p:nvPr/>
          </p:nvSpPr>
          <p:spPr>
            <a:xfrm>
              <a:off x="9732044" y="1772247"/>
              <a:ext cx="2228162" cy="462974"/>
            </a:xfrm>
            <a:prstGeom prst="homePlate">
              <a:avLst/>
            </a:prstGeom>
            <a:solidFill>
              <a:srgbClr val="3A5C84"/>
            </a:solidFill>
            <a:ln w="12700" cap="flat" cmpd="sng" algn="ctr">
              <a:noFill/>
              <a:prstDash val="solid"/>
              <a:miter lim="800000"/>
            </a:ln>
            <a:effectLst/>
          </p:spPr>
          <p:txBody>
            <a:bodyPr rot="0" spcFirstLastPara="0" vertOverflow="overflow" horzOverflow="overflow" vert="horz" wrap="square" lIns="617220" tIns="34290" rIns="68580" bIns="34290" numCol="1" spcCol="0" rtlCol="0" fromWordArt="0" anchor="ctr" anchorCtr="0" forceAA="0" compatLnSpc="1">
              <a:noAutofit/>
            </a:bodyPr>
            <a:p>
              <a:pPr defTabSz="914400"/>
              <a:r>
                <a:rPr lang="en-US" sz="1100" b="1" kern="0" dirty="0">
                  <a:solidFill>
                    <a:prstClr val="white"/>
                  </a:solidFill>
                  <a:cs typeface="+mn-ea"/>
                  <a:sym typeface="+mn-lt"/>
                </a:rPr>
                <a:t>Deployment</a:t>
              </a:r>
              <a:endParaRPr lang="en-US" sz="1100" b="1" kern="0" dirty="0">
                <a:solidFill>
                  <a:prstClr val="white"/>
                </a:solidFill>
                <a:cs typeface="+mn-ea"/>
                <a:sym typeface="+mn-lt"/>
              </a:endParaRPr>
            </a:p>
          </p:txBody>
        </p:sp>
        <p:sp>
          <p:nvSpPr>
            <p:cNvPr id="33" name="Rectangle 32"/>
            <p:cNvSpPr/>
            <p:nvPr/>
          </p:nvSpPr>
          <p:spPr>
            <a:xfrm>
              <a:off x="9815168" y="1774393"/>
              <a:ext cx="315781" cy="335590"/>
            </a:xfrm>
            <a:prstGeom prst="rect">
              <a:avLst/>
            </a:prstGeom>
            <a:solidFill>
              <a:srgbClr val="3A5C84">
                <a:lumMod val="75000"/>
              </a:srgbClr>
            </a:solidFill>
            <a:ln>
              <a:noFill/>
            </a:ln>
            <a:effectLst>
              <a:innerShdw dist="50800" dir="2700000">
                <a:prstClr val="black">
                  <a:alpha val="50000"/>
                </a:prstClr>
              </a:innerShdw>
            </a:effectLst>
          </p:spPr>
          <p:txBody>
            <a:bodyPr rot="0" spcFirstLastPara="0" vertOverflow="overflow" horzOverflow="overflow" vert="horz" wrap="square" lIns="68580" tIns="34290" rIns="68580" bIns="34290" numCol="1" spcCol="0" rtlCol="0" fromWordArt="0" anchor="ctr" anchorCtr="0" forceAA="0" compatLnSpc="1">
              <a:noAutofit/>
            </a:bodyPr>
            <a:p>
              <a:pPr algn="ctr" defTabSz="914400"/>
              <a:r>
                <a:rPr lang="en-US" sz="1100" b="1" kern="0" dirty="0">
                  <a:solidFill>
                    <a:prstClr val="white"/>
                  </a:solidFill>
                  <a:cs typeface="+mn-ea"/>
                  <a:sym typeface="+mn-lt"/>
                </a:rPr>
                <a:t>05</a:t>
              </a:r>
              <a:endParaRPr lang="en-US" sz="1100" b="1" kern="0" dirty="0">
                <a:solidFill>
                  <a:prstClr val="white"/>
                </a:solidFill>
                <a:cs typeface="+mn-ea"/>
                <a:sym typeface="+mn-lt"/>
              </a:endParaRPr>
            </a:p>
          </p:txBody>
        </p:sp>
      </p:grpSp>
      <p:sp>
        <p:nvSpPr>
          <p:cNvPr id="7" name="Rectangle 3"/>
          <p:cNvSpPr/>
          <p:nvPr/>
        </p:nvSpPr>
        <p:spPr>
          <a:xfrm>
            <a:off x="2446959" y="1400517"/>
            <a:ext cx="7139636" cy="4229837"/>
          </a:xfrm>
          <a:prstGeom prst="rect">
            <a:avLst/>
          </a:prstGeom>
          <a:noFill/>
          <a:ln w="38100">
            <a:solidFill>
              <a:schemeClr val="bg1">
                <a:lumMod val="6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Box 4"/>
          <p:cNvSpPr txBox="1"/>
          <p:nvPr/>
        </p:nvSpPr>
        <p:spPr>
          <a:xfrm>
            <a:off x="4901565" y="5673090"/>
            <a:ext cx="1960245" cy="368300"/>
          </a:xfrm>
          <a:prstGeom prst="rect">
            <a:avLst/>
          </a:prstGeom>
          <a:noFill/>
        </p:spPr>
        <p:txBody>
          <a:bodyPr wrap="square" rtlCol="0">
            <a:spAutoFit/>
          </a:bodyPr>
          <a:p>
            <a:r>
              <a:rPr lang="en-US" dirty="0">
                <a:solidFill>
                  <a:schemeClr val="tx1"/>
                </a:solidFill>
              </a:rPr>
              <a:t>Iterative Process </a:t>
            </a:r>
            <a:endParaRPr lang="en-US" dirty="0">
              <a:solidFill>
                <a:schemeClr val="tx1"/>
              </a:solidFill>
            </a:endParaRPr>
          </a:p>
        </p:txBody>
      </p:sp>
      <p:cxnSp>
        <p:nvCxnSpPr>
          <p:cNvPr id="9" name="Connector: Elbow 7"/>
          <p:cNvCxnSpPr/>
          <p:nvPr/>
        </p:nvCxnSpPr>
        <p:spPr>
          <a:xfrm rot="16200000" flipV="1">
            <a:off x="4696618" y="-1946709"/>
            <a:ext cx="6814" cy="7044070"/>
          </a:xfrm>
          <a:prstGeom prst="bentConnector3">
            <a:avLst>
              <a:gd name="adj1" fmla="val 8409715"/>
            </a:avLst>
          </a:prstGeom>
          <a:ln w="28575">
            <a:solidFill>
              <a:schemeClr val="bg1">
                <a:lumMod val="85000"/>
              </a:schemeClr>
            </a:solidFill>
            <a:prstDash val="lgDash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6063</Words>
  <Application>WPS Presentation</Application>
  <PresentationFormat>Widescreen</PresentationFormat>
  <Paragraphs>317</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Arial</vt:lpstr>
      <vt:lpstr>Wingdings</vt:lpstr>
      <vt:lpstr>Calibri</vt:lpstr>
      <vt:lpstr>Century Gothic</vt:lpstr>
      <vt:lpstr>DengXian</vt:lpstr>
      <vt:lpstr>Segoe Print</vt:lpstr>
      <vt:lpstr>Calibri</vt:lpstr>
      <vt:lpstr>Verdana</vt:lpstr>
      <vt:lpstr>SymbolMT</vt:lpstr>
      <vt:lpstr>Microsoft YaHei</vt:lpstr>
      <vt:lpstr>Arial Unicode MS</vt:lpstr>
      <vt:lpstr>Orange Waves</vt:lpstr>
      <vt:lpstr>PowerPoint 演示文稿</vt:lpstr>
      <vt:lpstr>HIGH LEVEL- ARCHITECTURE </vt:lpstr>
      <vt:lpstr>Low Level- architecture </vt:lpstr>
      <vt:lpstr>Data Source Layer : </vt:lpstr>
      <vt:lpstr> Data Factory Layer Info :  </vt:lpstr>
      <vt:lpstr>Stage Layer Info : </vt:lpstr>
      <vt:lpstr> Data WareHouse Info : </vt:lpstr>
      <vt:lpstr>PowerPoint 演示文稿</vt:lpstr>
      <vt:lpstr>Our Development And Deployment Approach</vt:lpstr>
      <vt:lpstr>Our Documentation: At Each Phase</vt:lpstr>
      <vt:lpstr>PowerPoint 演示文稿</vt:lpstr>
      <vt:lpstr>Proposed Collaboration Model</vt:lpstr>
      <vt:lpstr>PowerPoint 演示文稿</vt:lpstr>
      <vt:lpstr>Operation Support Model</vt:lpstr>
      <vt:lpstr>Activities covered in User Support</vt:lpstr>
      <vt:lpstr>PowerPoint 演示文稿</vt:lpstr>
      <vt:lpstr>Deliverables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google1586553411</cp:lastModifiedBy>
  <cp:revision>3</cp:revision>
  <dcterms:created xsi:type="dcterms:W3CDTF">2020-07-02T19:27:00Z</dcterms:created>
  <dcterms:modified xsi:type="dcterms:W3CDTF">2020-07-04T04:57:27Z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