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4" r:id="rId9"/>
    <p:sldId id="266" r:id="rId10"/>
    <p:sldId id="265"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 Hait" initials="SH" lastIdx="1" clrIdx="0">
    <p:extLst>
      <p:ext uri="{19B8F6BF-5375-455C-9EA6-DF929625EA0E}">
        <p15:presenceInfo xmlns:p15="http://schemas.microsoft.com/office/powerpoint/2012/main" userId="29bff25a693318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D1514B-17D9-429B-B7F7-D143507B2E3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8EA5F8-A610-4B93-85AA-45781AC383D1}" type="slidenum">
              <a:rPr lang="en-IN" smtClean="0"/>
              <a:t>‹#›</a:t>
            </a:fld>
            <a:endParaRPr lang="en-IN"/>
          </a:p>
        </p:txBody>
      </p:sp>
    </p:spTree>
    <p:extLst>
      <p:ext uri="{BB962C8B-B14F-4D97-AF65-F5344CB8AC3E}">
        <p14:creationId xmlns:p14="http://schemas.microsoft.com/office/powerpoint/2010/main" val="411388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1514B-17D9-429B-B7F7-D143507B2E3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8EA5F8-A610-4B93-85AA-45781AC383D1}" type="slidenum">
              <a:rPr lang="en-IN" smtClean="0"/>
              <a:t>‹#›</a:t>
            </a:fld>
            <a:endParaRPr lang="en-IN"/>
          </a:p>
        </p:txBody>
      </p:sp>
    </p:spTree>
    <p:extLst>
      <p:ext uri="{BB962C8B-B14F-4D97-AF65-F5344CB8AC3E}">
        <p14:creationId xmlns:p14="http://schemas.microsoft.com/office/powerpoint/2010/main" val="325526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1514B-17D9-429B-B7F7-D143507B2E3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8EA5F8-A610-4B93-85AA-45781AC383D1}" type="slidenum">
              <a:rPr lang="en-IN" smtClean="0"/>
              <a:t>‹#›</a:t>
            </a:fld>
            <a:endParaRPr lang="en-IN"/>
          </a:p>
        </p:txBody>
      </p:sp>
    </p:spTree>
    <p:extLst>
      <p:ext uri="{BB962C8B-B14F-4D97-AF65-F5344CB8AC3E}">
        <p14:creationId xmlns:p14="http://schemas.microsoft.com/office/powerpoint/2010/main" val="189298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D1514B-17D9-429B-B7F7-D143507B2E3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8EA5F8-A610-4B93-85AA-45781AC383D1}" type="slidenum">
              <a:rPr lang="en-IN" smtClean="0"/>
              <a:t>‹#›</a:t>
            </a:fld>
            <a:endParaRPr lang="en-IN"/>
          </a:p>
        </p:txBody>
      </p:sp>
    </p:spTree>
    <p:extLst>
      <p:ext uri="{BB962C8B-B14F-4D97-AF65-F5344CB8AC3E}">
        <p14:creationId xmlns:p14="http://schemas.microsoft.com/office/powerpoint/2010/main" val="162380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D1514B-17D9-429B-B7F7-D143507B2E3B}"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8EA5F8-A610-4B93-85AA-45781AC383D1}" type="slidenum">
              <a:rPr lang="en-IN" smtClean="0"/>
              <a:t>‹#›</a:t>
            </a:fld>
            <a:endParaRPr lang="en-IN"/>
          </a:p>
        </p:txBody>
      </p:sp>
    </p:spTree>
    <p:extLst>
      <p:ext uri="{BB962C8B-B14F-4D97-AF65-F5344CB8AC3E}">
        <p14:creationId xmlns:p14="http://schemas.microsoft.com/office/powerpoint/2010/main" val="105587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D1514B-17D9-429B-B7F7-D143507B2E3B}"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8EA5F8-A610-4B93-85AA-45781AC383D1}" type="slidenum">
              <a:rPr lang="en-IN" smtClean="0"/>
              <a:t>‹#›</a:t>
            </a:fld>
            <a:endParaRPr lang="en-IN"/>
          </a:p>
        </p:txBody>
      </p:sp>
    </p:spTree>
    <p:extLst>
      <p:ext uri="{BB962C8B-B14F-4D97-AF65-F5344CB8AC3E}">
        <p14:creationId xmlns:p14="http://schemas.microsoft.com/office/powerpoint/2010/main" val="279932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D1514B-17D9-429B-B7F7-D143507B2E3B}"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8EA5F8-A610-4B93-85AA-45781AC383D1}" type="slidenum">
              <a:rPr lang="en-IN" smtClean="0"/>
              <a:t>‹#›</a:t>
            </a:fld>
            <a:endParaRPr lang="en-IN"/>
          </a:p>
        </p:txBody>
      </p:sp>
    </p:spTree>
    <p:extLst>
      <p:ext uri="{BB962C8B-B14F-4D97-AF65-F5344CB8AC3E}">
        <p14:creationId xmlns:p14="http://schemas.microsoft.com/office/powerpoint/2010/main" val="320521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D1514B-17D9-429B-B7F7-D143507B2E3B}"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8EA5F8-A610-4B93-85AA-45781AC383D1}" type="slidenum">
              <a:rPr lang="en-IN" smtClean="0"/>
              <a:t>‹#›</a:t>
            </a:fld>
            <a:endParaRPr lang="en-IN"/>
          </a:p>
        </p:txBody>
      </p:sp>
    </p:spTree>
    <p:extLst>
      <p:ext uri="{BB962C8B-B14F-4D97-AF65-F5344CB8AC3E}">
        <p14:creationId xmlns:p14="http://schemas.microsoft.com/office/powerpoint/2010/main" val="410702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1514B-17D9-429B-B7F7-D143507B2E3B}"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8EA5F8-A610-4B93-85AA-45781AC383D1}" type="slidenum">
              <a:rPr lang="en-IN" smtClean="0"/>
              <a:t>‹#›</a:t>
            </a:fld>
            <a:endParaRPr lang="en-IN"/>
          </a:p>
        </p:txBody>
      </p:sp>
    </p:spTree>
    <p:extLst>
      <p:ext uri="{BB962C8B-B14F-4D97-AF65-F5344CB8AC3E}">
        <p14:creationId xmlns:p14="http://schemas.microsoft.com/office/powerpoint/2010/main" val="39992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D1514B-17D9-429B-B7F7-D143507B2E3B}"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8EA5F8-A610-4B93-85AA-45781AC383D1}" type="slidenum">
              <a:rPr lang="en-IN" smtClean="0"/>
              <a:t>‹#›</a:t>
            </a:fld>
            <a:endParaRPr lang="en-IN"/>
          </a:p>
        </p:txBody>
      </p:sp>
    </p:spTree>
    <p:extLst>
      <p:ext uri="{BB962C8B-B14F-4D97-AF65-F5344CB8AC3E}">
        <p14:creationId xmlns:p14="http://schemas.microsoft.com/office/powerpoint/2010/main" val="424592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D1514B-17D9-429B-B7F7-D143507B2E3B}"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8EA5F8-A610-4B93-85AA-45781AC383D1}" type="slidenum">
              <a:rPr lang="en-IN" smtClean="0"/>
              <a:t>‹#›</a:t>
            </a:fld>
            <a:endParaRPr lang="en-IN"/>
          </a:p>
        </p:txBody>
      </p:sp>
    </p:spTree>
    <p:extLst>
      <p:ext uri="{BB962C8B-B14F-4D97-AF65-F5344CB8AC3E}">
        <p14:creationId xmlns:p14="http://schemas.microsoft.com/office/powerpoint/2010/main" val="170871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chemeClr val="bg2">
                <a:lumMod val="9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1514B-17D9-429B-B7F7-D143507B2E3B}" type="datetimeFigureOut">
              <a:rPr lang="en-IN" smtClean="0"/>
              <a:t>17-01-2023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EA5F8-A610-4B93-85AA-45781AC383D1}" type="slidenum">
              <a:rPr lang="en-IN" smtClean="0"/>
              <a:t>‹#›</a:t>
            </a:fld>
            <a:endParaRPr lang="en-IN"/>
          </a:p>
        </p:txBody>
      </p:sp>
    </p:spTree>
    <p:extLst>
      <p:ext uri="{BB962C8B-B14F-4D97-AF65-F5344CB8AC3E}">
        <p14:creationId xmlns:p14="http://schemas.microsoft.com/office/powerpoint/2010/main" val="11705620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5107BB3-A209-95FC-849A-1673D25B8EC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6823" r="12588"/>
          <a:stretch/>
        </p:blipFill>
        <p:spPr>
          <a:xfrm>
            <a:off x="-1" y="0"/>
            <a:ext cx="9144001" cy="6858000"/>
          </a:xfrm>
          <a:prstGeom prst="rect">
            <a:avLst/>
          </a:prstGeom>
        </p:spPr>
      </p:pic>
      <p:sp>
        <p:nvSpPr>
          <p:cNvPr id="7" name="Rectangle: Rounded Corners 6">
            <a:extLst>
              <a:ext uri="{FF2B5EF4-FFF2-40B4-BE49-F238E27FC236}">
                <a16:creationId xmlns:a16="http://schemas.microsoft.com/office/drawing/2014/main" id="{15ED687A-920A-9463-93CB-ED6E8FE022D1}"/>
              </a:ext>
            </a:extLst>
          </p:cNvPr>
          <p:cNvSpPr/>
          <p:nvPr/>
        </p:nvSpPr>
        <p:spPr>
          <a:xfrm>
            <a:off x="5791200" y="4060722"/>
            <a:ext cx="3352799" cy="2797277"/>
          </a:xfrm>
          <a:prstGeom prst="roundRect">
            <a:avLst/>
          </a:prstGeom>
          <a:solidFill>
            <a:schemeClr val="bg2">
              <a:lumMod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rgbClr val="002060"/>
              </a:solidFill>
              <a:latin typeface="Georgia" panose="02040502050405020303" pitchFamily="18" charset="0"/>
            </a:endParaRPr>
          </a:p>
          <a:p>
            <a:pPr algn="ctr"/>
            <a:r>
              <a:rPr lang="en-IN" sz="2800" dirty="0">
                <a:solidFill>
                  <a:srgbClr val="002060"/>
                </a:solidFill>
                <a:latin typeface="Georgia" panose="02040502050405020303" pitchFamily="18" charset="0"/>
              </a:rPr>
              <a:t>IIT Roorkee &amp; Times TSW</a:t>
            </a:r>
          </a:p>
          <a:p>
            <a:pPr algn="ctr"/>
            <a:r>
              <a:rPr lang="en-IN" sz="2000" dirty="0">
                <a:solidFill>
                  <a:srgbClr val="002060"/>
                </a:solidFill>
                <a:latin typeface="Georgia" panose="02040502050405020303" pitchFamily="18" charset="0"/>
              </a:rPr>
              <a:t>Hackathon2</a:t>
            </a:r>
          </a:p>
          <a:p>
            <a:pPr algn="ctr"/>
            <a:endParaRPr lang="en-IN" sz="1400" dirty="0">
              <a:solidFill>
                <a:srgbClr val="0EAA9B"/>
              </a:solidFill>
              <a:latin typeface="Georgia" panose="02040502050405020303" pitchFamily="18" charset="0"/>
            </a:endParaRPr>
          </a:p>
          <a:p>
            <a:pPr algn="ctr"/>
            <a:r>
              <a:rPr lang="en-IN" sz="1400" b="1" dirty="0">
                <a:solidFill>
                  <a:srgbClr val="0EAA9B"/>
                </a:solidFill>
                <a:latin typeface="Georgia" panose="02040502050405020303" pitchFamily="18" charset="0"/>
              </a:rPr>
              <a:t>Trojan Devils</a:t>
            </a:r>
          </a:p>
          <a:p>
            <a:pPr algn="ctr"/>
            <a:r>
              <a:rPr lang="en-IN" sz="1400" dirty="0">
                <a:solidFill>
                  <a:srgbClr val="0EAA9B"/>
                </a:solidFill>
                <a:latin typeface="Georgia" panose="02040502050405020303" pitchFamily="18" charset="0"/>
              </a:rPr>
              <a:t>Soumya | </a:t>
            </a:r>
            <a:r>
              <a:rPr lang="en-IN" sz="1400" dirty="0" err="1">
                <a:solidFill>
                  <a:srgbClr val="0EAA9B"/>
                </a:solidFill>
                <a:latin typeface="Georgia" panose="02040502050405020303" pitchFamily="18" charset="0"/>
              </a:rPr>
              <a:t>Abinash</a:t>
            </a:r>
            <a:r>
              <a:rPr lang="en-IN" sz="1400" dirty="0">
                <a:solidFill>
                  <a:srgbClr val="0EAA9B"/>
                </a:solidFill>
                <a:latin typeface="Georgia" panose="02040502050405020303" pitchFamily="18" charset="0"/>
              </a:rPr>
              <a:t> | Chetan</a:t>
            </a:r>
          </a:p>
          <a:p>
            <a:pPr algn="ctr"/>
            <a:r>
              <a:rPr lang="en-IN" sz="1400" dirty="0">
                <a:solidFill>
                  <a:srgbClr val="0EAA9B"/>
                </a:solidFill>
                <a:latin typeface="Georgia" panose="02040502050405020303" pitchFamily="18" charset="0"/>
              </a:rPr>
              <a:t>Krishna | Sanjeev | Kishor</a:t>
            </a:r>
          </a:p>
          <a:p>
            <a:pPr algn="ctr"/>
            <a:endParaRPr lang="en-IN" sz="1400" dirty="0">
              <a:solidFill>
                <a:srgbClr val="0EAA9B"/>
              </a:solidFill>
              <a:latin typeface="Georgia" panose="02040502050405020303" pitchFamily="18" charset="0"/>
            </a:endParaRPr>
          </a:p>
          <a:p>
            <a:pPr algn="ctr"/>
            <a:r>
              <a:rPr lang="en-IN" sz="1400" dirty="0">
                <a:solidFill>
                  <a:schemeClr val="tx1"/>
                </a:solidFill>
                <a:latin typeface="Georgia" panose="02040502050405020303" pitchFamily="18" charset="0"/>
              </a:rPr>
              <a:t>17Jan2023</a:t>
            </a:r>
          </a:p>
          <a:p>
            <a:pPr algn="ctr"/>
            <a:endParaRPr lang="en-IN" sz="2000" dirty="0">
              <a:solidFill>
                <a:srgbClr val="0EAA9B"/>
              </a:solidFill>
              <a:latin typeface="Georgia" panose="02040502050405020303" pitchFamily="18" charset="0"/>
            </a:endParaRPr>
          </a:p>
        </p:txBody>
      </p:sp>
    </p:spTree>
    <p:extLst>
      <p:ext uri="{BB962C8B-B14F-4D97-AF65-F5344CB8AC3E}">
        <p14:creationId xmlns:p14="http://schemas.microsoft.com/office/powerpoint/2010/main" val="1592572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EFACE23-B21D-963C-18FB-78C7FFBE7AAB}"/>
              </a:ext>
            </a:extLst>
          </p:cNvPr>
          <p:cNvSpPr txBox="1">
            <a:spLocks noChangeArrowheads="1"/>
          </p:cNvSpPr>
          <p:nvPr/>
        </p:nvSpPr>
        <p:spPr>
          <a:xfrm>
            <a:off x="251927" y="228600"/>
            <a:ext cx="8130073" cy="762000"/>
          </a:xfrm>
          <a:prstGeom prst="rect">
            <a:avLst/>
          </a:prstGeom>
          <a:no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rgbClr val="002060"/>
                </a:solidFill>
                <a:latin typeface="Georgia" panose="02040502050405020303" pitchFamily="18" charset="0"/>
              </a:rPr>
              <a:t>APPENDIX</a:t>
            </a:r>
          </a:p>
        </p:txBody>
      </p:sp>
      <p:sp>
        <p:nvSpPr>
          <p:cNvPr id="5" name="TextBox 4">
            <a:extLst>
              <a:ext uri="{FF2B5EF4-FFF2-40B4-BE49-F238E27FC236}">
                <a16:creationId xmlns:a16="http://schemas.microsoft.com/office/drawing/2014/main" id="{DC0C0743-59E7-5B87-74A8-3DE3E8781DFA}"/>
              </a:ext>
            </a:extLst>
          </p:cNvPr>
          <p:cNvSpPr txBox="1"/>
          <p:nvPr/>
        </p:nvSpPr>
        <p:spPr>
          <a:xfrm>
            <a:off x="251927" y="844827"/>
            <a:ext cx="8434873" cy="1678729"/>
          </a:xfrm>
          <a:prstGeom prst="rect">
            <a:avLst/>
          </a:prstGeom>
          <a:noFill/>
        </p:spPr>
        <p:txBody>
          <a:bodyPr wrap="square" rtlCol="0">
            <a:spAutoFit/>
          </a:bodyPr>
          <a:lstStyle/>
          <a:p>
            <a:pPr>
              <a:lnSpc>
                <a:spcPct val="150000"/>
              </a:lnSpc>
            </a:pPr>
            <a:r>
              <a:rPr lang="en-IN" sz="1600" dirty="0">
                <a:latin typeface="Georgia" panose="02040502050405020303" pitchFamily="18" charset="0"/>
                <a:cs typeface="Times New Roman" panose="02020603050405020304" pitchFamily="18" charset="0"/>
              </a:rPr>
              <a:t>Correlation table between independent variables:</a:t>
            </a:r>
          </a:p>
          <a:p>
            <a:pPr marL="625475" lvl="2" indent="-268288">
              <a:spcAft>
                <a:spcPts val="600"/>
              </a:spcAft>
              <a:buFont typeface="Wingdings" panose="05000000000000000000" pitchFamily="2" charset="2"/>
              <a:buChar char="§"/>
            </a:pPr>
            <a:r>
              <a:rPr lang="en-IN" sz="1600" dirty="0">
                <a:latin typeface="Georgia" panose="02040502050405020303" pitchFamily="18" charset="0"/>
                <a:cs typeface="Times New Roman" panose="02020603050405020304" pitchFamily="18" charset="0"/>
              </a:rPr>
              <a:t>Product related is removed due to high correlation with product </a:t>
            </a:r>
            <a:r>
              <a:rPr lang="en-IN" sz="1600" dirty="0" err="1">
                <a:latin typeface="Georgia" panose="02040502050405020303" pitchFamily="18" charset="0"/>
                <a:cs typeface="Times New Roman" panose="02020603050405020304" pitchFamily="18" charset="0"/>
              </a:rPr>
              <a:t>related_duration</a:t>
            </a:r>
            <a:r>
              <a:rPr lang="en-IN" sz="1600" dirty="0">
                <a:latin typeface="Georgia" panose="02040502050405020303" pitchFamily="18" charset="0"/>
                <a:cs typeface="Times New Roman" panose="02020603050405020304" pitchFamily="18" charset="0"/>
              </a:rPr>
              <a:t> (75%) </a:t>
            </a:r>
          </a:p>
          <a:p>
            <a:pPr marL="625475" lvl="2" indent="-268288">
              <a:spcAft>
                <a:spcPts val="600"/>
              </a:spcAft>
              <a:buFont typeface="Wingdings" panose="05000000000000000000" pitchFamily="2" charset="2"/>
              <a:buChar char="§"/>
            </a:pPr>
            <a:r>
              <a:rPr lang="en-IN" sz="1600" dirty="0">
                <a:latin typeface="Georgia" panose="02040502050405020303" pitchFamily="18" charset="0"/>
                <a:cs typeface="Times New Roman" panose="02020603050405020304" pitchFamily="18" charset="0"/>
              </a:rPr>
              <a:t>Bounce rates is removed due to high correlation with exitrates (89%). </a:t>
            </a:r>
          </a:p>
          <a:p>
            <a:pPr marL="285750" indent="-285750">
              <a:lnSpc>
                <a:spcPct val="150000"/>
              </a:lnSpc>
              <a:buFont typeface="Arial" panose="020B0604020202020204" pitchFamily="34" charset="0"/>
              <a:buChar char="•"/>
            </a:pPr>
            <a:endParaRPr lang="en-IN" sz="1600" dirty="0">
              <a:latin typeface="Georgia" panose="02040502050405020303" pitchFamily="18" charset="0"/>
            </a:endParaRPr>
          </a:p>
        </p:txBody>
      </p:sp>
      <p:pic>
        <p:nvPicPr>
          <p:cNvPr id="2" name="Picture 1">
            <a:extLst>
              <a:ext uri="{FF2B5EF4-FFF2-40B4-BE49-F238E27FC236}">
                <a16:creationId xmlns:a16="http://schemas.microsoft.com/office/drawing/2014/main" id="{0B6302B4-42EF-A446-CD48-387E517254E2}"/>
              </a:ext>
            </a:extLst>
          </p:cNvPr>
          <p:cNvPicPr>
            <a:picLocks noChangeAspect="1"/>
          </p:cNvPicPr>
          <p:nvPr/>
        </p:nvPicPr>
        <p:blipFill>
          <a:blip r:embed="rId2"/>
          <a:stretch>
            <a:fillRect/>
          </a:stretch>
        </p:blipFill>
        <p:spPr>
          <a:xfrm>
            <a:off x="678180" y="2675779"/>
            <a:ext cx="7787640" cy="3573780"/>
          </a:xfrm>
          <a:prstGeom prst="rect">
            <a:avLst/>
          </a:prstGeom>
        </p:spPr>
      </p:pic>
    </p:spTree>
    <p:extLst>
      <p:ext uri="{BB962C8B-B14F-4D97-AF65-F5344CB8AC3E}">
        <p14:creationId xmlns:p14="http://schemas.microsoft.com/office/powerpoint/2010/main" val="127806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0C0743-59E7-5B87-74A8-3DE3E8781DFA}"/>
              </a:ext>
            </a:extLst>
          </p:cNvPr>
          <p:cNvSpPr txBox="1"/>
          <p:nvPr/>
        </p:nvSpPr>
        <p:spPr>
          <a:xfrm>
            <a:off x="354563" y="2589635"/>
            <a:ext cx="8434873" cy="1065869"/>
          </a:xfrm>
          <a:prstGeom prst="rect">
            <a:avLst/>
          </a:prstGeom>
          <a:noFill/>
        </p:spPr>
        <p:txBody>
          <a:bodyPr wrap="square" rtlCol="0">
            <a:spAutoFit/>
          </a:bodyPr>
          <a:lstStyle/>
          <a:p>
            <a:pPr algn="ctr">
              <a:lnSpc>
                <a:spcPct val="150000"/>
              </a:lnSpc>
            </a:pPr>
            <a:r>
              <a:rPr lang="en-IN" sz="4800" dirty="0">
                <a:latin typeface="Georgia" panose="02040502050405020303" pitchFamily="18" charset="0"/>
                <a:cs typeface="Times New Roman" panose="02020603050405020304" pitchFamily="18" charset="0"/>
              </a:rPr>
              <a:t>Thank You</a:t>
            </a:r>
            <a:endParaRPr lang="en-IN" sz="4800" dirty="0">
              <a:latin typeface="Georgia" panose="02040502050405020303" pitchFamily="18" charset="0"/>
            </a:endParaRPr>
          </a:p>
        </p:txBody>
      </p:sp>
    </p:spTree>
    <p:extLst>
      <p:ext uri="{BB962C8B-B14F-4D97-AF65-F5344CB8AC3E}">
        <p14:creationId xmlns:p14="http://schemas.microsoft.com/office/powerpoint/2010/main" val="389075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1EB84C-BB8F-5078-FAC0-AB9783DA57D5}"/>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64444"/>
          <a:stretch/>
        </p:blipFill>
        <p:spPr>
          <a:xfrm>
            <a:off x="0" y="0"/>
            <a:ext cx="3657599" cy="6858000"/>
          </a:xfrm>
          <a:prstGeom prst="rect">
            <a:avLst/>
          </a:prstGeom>
        </p:spPr>
      </p:pic>
      <p:sp>
        <p:nvSpPr>
          <p:cNvPr id="5" name="Content Placeholder 1">
            <a:extLst>
              <a:ext uri="{FF2B5EF4-FFF2-40B4-BE49-F238E27FC236}">
                <a16:creationId xmlns:a16="http://schemas.microsoft.com/office/drawing/2014/main" id="{B659B4BA-B891-44F0-F97D-589EFD091961}"/>
              </a:ext>
            </a:extLst>
          </p:cNvPr>
          <p:cNvSpPr>
            <a:spLocks noGrp="1"/>
          </p:cNvSpPr>
          <p:nvPr>
            <p:ph idx="1"/>
          </p:nvPr>
        </p:nvSpPr>
        <p:spPr>
          <a:xfrm>
            <a:off x="4114800" y="1066800"/>
            <a:ext cx="4641574" cy="4351338"/>
          </a:xfrm>
        </p:spPr>
        <p:txBody>
          <a:bodyPr anchor="t">
            <a:normAutofit/>
          </a:bodyPr>
          <a:lstStyle/>
          <a:p>
            <a:pPr marL="177800" indent="-177800">
              <a:lnSpc>
                <a:spcPct val="150000"/>
              </a:lnSpc>
            </a:pPr>
            <a:r>
              <a:rPr lang="en-IN" sz="2000" dirty="0">
                <a:latin typeface="Georgia" panose="02040502050405020303" pitchFamily="18" charset="0"/>
              </a:rPr>
              <a:t>Problem Statement</a:t>
            </a:r>
          </a:p>
          <a:p>
            <a:pPr marL="177800" indent="-177800">
              <a:lnSpc>
                <a:spcPct val="150000"/>
              </a:lnSpc>
            </a:pPr>
            <a:r>
              <a:rPr lang="en-IN" sz="2000" dirty="0">
                <a:latin typeface="Georgia" panose="02040502050405020303" pitchFamily="18" charset="0"/>
              </a:rPr>
              <a:t>Data Overview</a:t>
            </a:r>
          </a:p>
          <a:p>
            <a:pPr marL="177800" indent="-177800">
              <a:lnSpc>
                <a:spcPct val="150000"/>
              </a:lnSpc>
            </a:pPr>
            <a:r>
              <a:rPr lang="en-IN" sz="2000" dirty="0">
                <a:latin typeface="Georgia" panose="02040502050405020303" pitchFamily="18" charset="0"/>
              </a:rPr>
              <a:t>Data Preparation</a:t>
            </a:r>
          </a:p>
          <a:p>
            <a:pPr marL="177800" indent="-177800">
              <a:lnSpc>
                <a:spcPct val="150000"/>
              </a:lnSpc>
            </a:pPr>
            <a:r>
              <a:rPr lang="en-IN" sz="2000" dirty="0">
                <a:latin typeface="Georgia" panose="02040502050405020303" pitchFamily="18" charset="0"/>
              </a:rPr>
              <a:t>Data Insights</a:t>
            </a:r>
            <a:endParaRPr lang="en-IN" sz="1700" dirty="0">
              <a:latin typeface="Georgia" panose="02040502050405020303" pitchFamily="18" charset="0"/>
            </a:endParaRPr>
          </a:p>
          <a:p>
            <a:pPr marL="177800" indent="-177800">
              <a:lnSpc>
                <a:spcPct val="150000"/>
              </a:lnSpc>
            </a:pPr>
            <a:r>
              <a:rPr lang="en-IN" sz="2000" dirty="0">
                <a:latin typeface="Georgia" panose="02040502050405020303" pitchFamily="18" charset="0"/>
              </a:rPr>
              <a:t>Model &amp; Accuracy</a:t>
            </a:r>
          </a:p>
          <a:p>
            <a:pPr marL="177800" indent="-177800">
              <a:lnSpc>
                <a:spcPct val="150000"/>
              </a:lnSpc>
            </a:pPr>
            <a:r>
              <a:rPr lang="en-IN" sz="2000" dirty="0">
                <a:latin typeface="Georgia" panose="02040502050405020303" pitchFamily="18" charset="0"/>
              </a:rPr>
              <a:t>Conclusion</a:t>
            </a:r>
          </a:p>
          <a:p>
            <a:pPr marL="177800" indent="-177800">
              <a:lnSpc>
                <a:spcPct val="150000"/>
              </a:lnSpc>
            </a:pPr>
            <a:r>
              <a:rPr lang="en-IN" sz="2000" dirty="0">
                <a:latin typeface="Georgia" panose="02040502050405020303" pitchFamily="18" charset="0"/>
              </a:rPr>
              <a:t>Appendix</a:t>
            </a:r>
          </a:p>
        </p:txBody>
      </p:sp>
      <p:sp>
        <p:nvSpPr>
          <p:cNvPr id="7" name="TextBox 6">
            <a:extLst>
              <a:ext uri="{FF2B5EF4-FFF2-40B4-BE49-F238E27FC236}">
                <a16:creationId xmlns:a16="http://schemas.microsoft.com/office/drawing/2014/main" id="{967C655F-871F-08AD-ED61-96FAE86B8E21}"/>
              </a:ext>
            </a:extLst>
          </p:cNvPr>
          <p:cNvSpPr txBox="1"/>
          <p:nvPr/>
        </p:nvSpPr>
        <p:spPr>
          <a:xfrm>
            <a:off x="1447799" y="428178"/>
            <a:ext cx="762000" cy="6001643"/>
          </a:xfrm>
          <a:prstGeom prst="rect">
            <a:avLst/>
          </a:prstGeom>
          <a:noFill/>
          <a:effectLst>
            <a:outerShdw blurRad="63500" sx="102000" sy="102000" algn="ctr" rotWithShape="0">
              <a:prstClr val="black">
                <a:alpha val="40000"/>
              </a:prstClr>
            </a:outerShdw>
            <a:softEdge rad="317500"/>
          </a:effectLst>
        </p:spPr>
        <p:txBody>
          <a:bodyPr wrap="square" rtlCol="0">
            <a:spAutoFit/>
          </a:bodyPr>
          <a:lstStyle/>
          <a:p>
            <a:r>
              <a:rPr lang="en-IN" sz="4800" b="1" dirty="0">
                <a:ln>
                  <a:solidFill>
                    <a:schemeClr val="bg1"/>
                  </a:solidFill>
                </a:ln>
                <a:solidFill>
                  <a:srgbClr val="0070C0"/>
                </a:solidFill>
                <a:effectLst>
                  <a:outerShdw blurRad="50800" dist="38100" dir="2700000" algn="tl" rotWithShape="0">
                    <a:prstClr val="black">
                      <a:alpha val="40000"/>
                    </a:prstClr>
                  </a:outerShdw>
                </a:effectLst>
                <a:latin typeface="Georgia" panose="02040502050405020303" pitchFamily="18" charset="0"/>
              </a:rPr>
              <a:t>CONTENTS</a:t>
            </a:r>
          </a:p>
        </p:txBody>
      </p:sp>
    </p:spTree>
    <p:extLst>
      <p:ext uri="{BB962C8B-B14F-4D97-AF65-F5344CB8AC3E}">
        <p14:creationId xmlns:p14="http://schemas.microsoft.com/office/powerpoint/2010/main" val="353947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EFACE23-B21D-963C-18FB-78C7FFBE7AAB}"/>
              </a:ext>
            </a:extLst>
          </p:cNvPr>
          <p:cNvSpPr txBox="1">
            <a:spLocks noChangeArrowheads="1"/>
          </p:cNvSpPr>
          <p:nvPr/>
        </p:nvSpPr>
        <p:spPr>
          <a:xfrm>
            <a:off x="251927" y="228600"/>
            <a:ext cx="8130073" cy="762000"/>
          </a:xfrm>
          <a:prstGeom prst="rect">
            <a:avLst/>
          </a:prstGeom>
          <a:no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rgbClr val="002060"/>
                </a:solidFill>
                <a:latin typeface="Georgia" panose="02040502050405020303" pitchFamily="18" charset="0"/>
              </a:rPr>
              <a:t>PROBLEM STATEMENT</a:t>
            </a:r>
          </a:p>
        </p:txBody>
      </p:sp>
      <p:sp>
        <p:nvSpPr>
          <p:cNvPr id="5" name="TextBox 4">
            <a:extLst>
              <a:ext uri="{FF2B5EF4-FFF2-40B4-BE49-F238E27FC236}">
                <a16:creationId xmlns:a16="http://schemas.microsoft.com/office/drawing/2014/main" id="{DC0C0743-59E7-5B87-74A8-3DE3E8781DFA}"/>
              </a:ext>
            </a:extLst>
          </p:cNvPr>
          <p:cNvSpPr txBox="1"/>
          <p:nvPr/>
        </p:nvSpPr>
        <p:spPr>
          <a:xfrm>
            <a:off x="251927" y="1089422"/>
            <a:ext cx="8130073" cy="5539978"/>
          </a:xfrm>
          <a:prstGeom prst="rect">
            <a:avLst/>
          </a:prstGeom>
          <a:noFill/>
        </p:spPr>
        <p:txBody>
          <a:bodyPr wrap="square" rtlCol="0">
            <a:spAutoFit/>
          </a:bodyPr>
          <a:lstStyle/>
          <a:p>
            <a:pPr>
              <a:lnSpc>
                <a:spcPct val="150000"/>
              </a:lnSpc>
            </a:pPr>
            <a:r>
              <a:rPr lang="en-IN" sz="1600" dirty="0">
                <a:effectLst/>
                <a:latin typeface="Georgia" panose="02040502050405020303" pitchFamily="18" charset="0"/>
                <a:ea typeface="Calibri" panose="020F0502020204030204" pitchFamily="34" charset="0"/>
                <a:cs typeface="Times New Roman" panose="02020603050405020304" pitchFamily="18" charset="0"/>
              </a:rPr>
              <a:t>You are a data scientist at </a:t>
            </a:r>
            <a:r>
              <a:rPr lang="en-IN" sz="1600" i="1" dirty="0" err="1">
                <a:effectLst/>
                <a:latin typeface="Georgia" panose="02040502050405020303" pitchFamily="18" charset="0"/>
                <a:ea typeface="Calibri" panose="020F0502020204030204" pitchFamily="34" charset="0"/>
                <a:cs typeface="Times New Roman" panose="02020603050405020304" pitchFamily="18" charset="0"/>
              </a:rPr>
              <a:t>Megakkart</a:t>
            </a:r>
            <a:r>
              <a:rPr lang="en-IN" sz="1600" dirty="0">
                <a:effectLst/>
                <a:latin typeface="Georgia" panose="02040502050405020303" pitchFamily="18" charset="0"/>
                <a:ea typeface="Calibri" panose="020F0502020204030204" pitchFamily="34" charset="0"/>
                <a:cs typeface="Times New Roman" panose="02020603050405020304" pitchFamily="18" charset="0"/>
              </a:rPr>
              <a:t> the largest ecommerce platform in the country. Owing to the festive season </a:t>
            </a:r>
            <a:r>
              <a:rPr lang="en-IN" sz="1600" i="1" dirty="0" err="1">
                <a:effectLst/>
                <a:latin typeface="Georgia" panose="02040502050405020303" pitchFamily="18" charset="0"/>
                <a:ea typeface="Calibri" panose="020F0502020204030204" pitchFamily="34" charset="0"/>
                <a:cs typeface="Times New Roman" panose="02020603050405020304" pitchFamily="18" charset="0"/>
              </a:rPr>
              <a:t>Megakkart</a:t>
            </a:r>
            <a:r>
              <a:rPr lang="en-IN" sz="1600" dirty="0">
                <a:effectLst/>
                <a:latin typeface="Georgia" panose="02040502050405020303" pitchFamily="18" charset="0"/>
                <a:ea typeface="Calibri" panose="020F0502020204030204" pitchFamily="34" charset="0"/>
                <a:cs typeface="Times New Roman" panose="02020603050405020304" pitchFamily="18" charset="0"/>
              </a:rPr>
              <a:t> is planning a ‘Super Festive Sale’ where it wants to achieve a GMV sales of INR 500 crores. You are being provided with the user data for the past one year on various parameters mentioned below. </a:t>
            </a:r>
            <a:endParaRPr lang="en-IN" sz="1600" dirty="0">
              <a:effectLst/>
              <a:highlight>
                <a:srgbClr val="FFFF00"/>
              </a:highlight>
              <a:latin typeface="Georgia" panose="02040502050405020303"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
            </a:pPr>
            <a:r>
              <a:rPr lang="en-IN" sz="1600" dirty="0">
                <a:effectLst/>
                <a:latin typeface="Georgia" panose="02040502050405020303" pitchFamily="18" charset="0"/>
                <a:ea typeface="Calibri" panose="020F0502020204030204" pitchFamily="34" charset="0"/>
                <a:cs typeface="Times New Roman" panose="02020603050405020304" pitchFamily="18" charset="0"/>
              </a:rPr>
              <a:t>The company plans to work on various hooks for the customers who are at a risk of not making a purchase. </a:t>
            </a:r>
          </a:p>
          <a:p>
            <a:pPr marL="285750" indent="-285750">
              <a:lnSpc>
                <a:spcPct val="150000"/>
              </a:lnSpc>
              <a:buFont typeface="Wingdings" panose="05000000000000000000" pitchFamily="2" charset="2"/>
              <a:buChar char="§"/>
            </a:pPr>
            <a:r>
              <a:rPr lang="en-IN" sz="1600" dirty="0">
                <a:effectLst/>
                <a:latin typeface="Georgia" panose="02040502050405020303" pitchFamily="18" charset="0"/>
                <a:ea typeface="Calibri" panose="020F0502020204030204" pitchFamily="34" charset="0"/>
                <a:cs typeface="Times New Roman" panose="02020603050405020304" pitchFamily="18" charset="0"/>
              </a:rPr>
              <a:t>Your analysis and machine learning model will help the product team to plan these hooks.</a:t>
            </a:r>
          </a:p>
          <a:p>
            <a:pPr marL="285750" indent="-285750">
              <a:lnSpc>
                <a:spcPct val="150000"/>
              </a:lnSpc>
              <a:buFont typeface="Wingdings" panose="05000000000000000000" pitchFamily="2" charset="2"/>
              <a:buChar char="Ø"/>
            </a:pPr>
            <a:endParaRPr lang="en-IN" sz="1600" dirty="0">
              <a:latin typeface="Georgia" panose="02040502050405020303" pitchFamily="18" charset="0"/>
              <a:ea typeface="Calibri" panose="020F0502020204030204" pitchFamily="34" charset="0"/>
              <a:cs typeface="Times New Roman" panose="02020603050405020304" pitchFamily="18" charset="0"/>
            </a:endParaRPr>
          </a:p>
          <a:p>
            <a:pPr>
              <a:lnSpc>
                <a:spcPct val="150000"/>
              </a:lnSpc>
            </a:pPr>
            <a:r>
              <a:rPr lang="en-IN" sz="1600" dirty="0">
                <a:latin typeface="Georgia" panose="02040502050405020303" pitchFamily="18" charset="0"/>
                <a:ea typeface="Calibri" panose="020F0502020204030204" pitchFamily="34" charset="0"/>
                <a:cs typeface="Times New Roman" panose="02020603050405020304" pitchFamily="18" charset="0"/>
              </a:rPr>
              <a:t>Data: </a:t>
            </a:r>
          </a:p>
          <a:p>
            <a:pPr marL="285750" indent="-285750">
              <a:lnSpc>
                <a:spcPct val="150000"/>
              </a:lnSpc>
              <a:buFont typeface="Arial" panose="020B0604020202020204" pitchFamily="34" charset="0"/>
              <a:buChar char="•"/>
            </a:pPr>
            <a:r>
              <a:rPr lang="en-IN" sz="1600" dirty="0">
                <a:latin typeface="Georgia" panose="02040502050405020303" pitchFamily="18" charset="0"/>
                <a:ea typeface="Calibri" panose="020F0502020204030204" pitchFamily="34" charset="0"/>
                <a:cs typeface="Times New Roman" panose="02020603050405020304" pitchFamily="18" charset="0"/>
              </a:rPr>
              <a:t>Train data: ecommerce_train.csv</a:t>
            </a:r>
          </a:p>
          <a:p>
            <a:pPr marL="285750" indent="-285750">
              <a:lnSpc>
                <a:spcPct val="150000"/>
              </a:lnSpc>
              <a:buFont typeface="Arial" panose="020B0604020202020204" pitchFamily="34" charset="0"/>
              <a:buChar char="•"/>
            </a:pPr>
            <a:r>
              <a:rPr lang="en-IN" sz="1600" dirty="0">
                <a:latin typeface="Georgia" panose="02040502050405020303" pitchFamily="18" charset="0"/>
                <a:ea typeface="Calibri" panose="020F0502020204030204" pitchFamily="34" charset="0"/>
                <a:cs typeface="Times New Roman" panose="02020603050405020304" pitchFamily="18" charset="0"/>
              </a:rPr>
              <a:t>Test data: ecommerce_test.csv</a:t>
            </a:r>
          </a:p>
          <a:p>
            <a:pPr>
              <a:lnSpc>
                <a:spcPct val="150000"/>
              </a:lnSpc>
            </a:pPr>
            <a:endParaRPr lang="en-IN" sz="1600" dirty="0">
              <a:latin typeface="Georgia" panose="02040502050405020303" pitchFamily="18" charset="0"/>
              <a:ea typeface="Calibri" panose="020F0502020204030204" pitchFamily="34" charset="0"/>
              <a:cs typeface="Times New Roman" panose="02020603050405020304" pitchFamily="18" charset="0"/>
            </a:endParaRPr>
          </a:p>
          <a:p>
            <a:pPr>
              <a:lnSpc>
                <a:spcPct val="150000"/>
              </a:lnSpc>
            </a:pP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latin typeface="Georgia" panose="02040502050405020303" pitchFamily="18" charset="0"/>
            </a:endParaRPr>
          </a:p>
        </p:txBody>
      </p:sp>
    </p:spTree>
    <p:extLst>
      <p:ext uri="{BB962C8B-B14F-4D97-AF65-F5344CB8AC3E}">
        <p14:creationId xmlns:p14="http://schemas.microsoft.com/office/powerpoint/2010/main" val="2461894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EFACE23-B21D-963C-18FB-78C7FFBE7AAB}"/>
              </a:ext>
            </a:extLst>
          </p:cNvPr>
          <p:cNvSpPr txBox="1">
            <a:spLocks noChangeArrowheads="1"/>
          </p:cNvSpPr>
          <p:nvPr/>
        </p:nvSpPr>
        <p:spPr>
          <a:xfrm>
            <a:off x="251927" y="228600"/>
            <a:ext cx="8130073" cy="762000"/>
          </a:xfrm>
          <a:prstGeom prst="rect">
            <a:avLst/>
          </a:prstGeom>
          <a:no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rgbClr val="002060"/>
                </a:solidFill>
                <a:latin typeface="Georgia" panose="02040502050405020303" pitchFamily="18" charset="0"/>
              </a:rPr>
              <a:t>DATA OVERVIEW</a:t>
            </a:r>
          </a:p>
        </p:txBody>
      </p:sp>
      <p:sp>
        <p:nvSpPr>
          <p:cNvPr id="5" name="TextBox 4">
            <a:extLst>
              <a:ext uri="{FF2B5EF4-FFF2-40B4-BE49-F238E27FC236}">
                <a16:creationId xmlns:a16="http://schemas.microsoft.com/office/drawing/2014/main" id="{DC0C0743-59E7-5B87-74A8-3DE3E8781DFA}"/>
              </a:ext>
            </a:extLst>
          </p:cNvPr>
          <p:cNvSpPr txBox="1"/>
          <p:nvPr/>
        </p:nvSpPr>
        <p:spPr>
          <a:xfrm>
            <a:off x="251927" y="3419055"/>
            <a:ext cx="8683351"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600" b="1" dirty="0">
                <a:latin typeface="Georgia" panose="02040502050405020303" pitchFamily="18" charset="0"/>
                <a:cs typeface="Times New Roman" panose="02020603050405020304" pitchFamily="18" charset="0"/>
              </a:rPr>
              <a:t>Dependent variable</a:t>
            </a:r>
            <a:r>
              <a:rPr lang="en-IN" sz="1600" dirty="0">
                <a:latin typeface="Georgia" panose="02040502050405020303" pitchFamily="18" charset="0"/>
                <a:cs typeface="Times New Roman" panose="02020603050405020304" pitchFamily="18" charset="0"/>
              </a:rPr>
              <a:t>: Revenue</a:t>
            </a:r>
          </a:p>
          <a:p>
            <a:pPr marL="285750" indent="-285750">
              <a:lnSpc>
                <a:spcPct val="150000"/>
              </a:lnSpc>
              <a:buFont typeface="Arial" panose="020B0604020202020204" pitchFamily="34" charset="0"/>
              <a:buChar char="•"/>
            </a:pPr>
            <a:r>
              <a:rPr lang="en-IN" sz="1600" b="1" dirty="0">
                <a:latin typeface="Georgia" panose="02040502050405020303" pitchFamily="18" charset="0"/>
                <a:cs typeface="Times New Roman" panose="02020603050405020304" pitchFamily="18" charset="0"/>
              </a:rPr>
              <a:t>Independent variables</a:t>
            </a:r>
            <a:r>
              <a:rPr lang="en-IN" sz="1600" dirty="0">
                <a:latin typeface="Georgia" panose="02040502050405020303" pitchFamily="18" charset="0"/>
                <a:cs typeface="Times New Roman" panose="02020603050405020304" pitchFamily="18" charset="0"/>
              </a:rPr>
              <a:t>: Broadly 5 different types of attributes are available </a:t>
            </a:r>
          </a:p>
          <a:p>
            <a:pPr marL="742950" lvl="1" indent="-285750">
              <a:buFont typeface="Wingdings" panose="05000000000000000000" pitchFamily="2" charset="2"/>
              <a:buChar char="ü"/>
            </a:pPr>
            <a:r>
              <a:rPr lang="en-IN" sz="1600" dirty="0">
                <a:latin typeface="Georgia" panose="02040502050405020303" pitchFamily="18" charset="0"/>
                <a:cs typeface="Times New Roman" panose="02020603050405020304" pitchFamily="18" charset="0"/>
              </a:rPr>
              <a:t>Customer visiting information into different type of pages</a:t>
            </a:r>
          </a:p>
          <a:p>
            <a:pPr marL="742950" lvl="1" indent="-285750">
              <a:buFont typeface="Wingdings" panose="05000000000000000000" pitchFamily="2" charset="2"/>
              <a:buChar char="ü"/>
            </a:pPr>
            <a:r>
              <a:rPr lang="en-IN" sz="1600" dirty="0">
                <a:latin typeface="Georgia" panose="02040502050405020303" pitchFamily="18" charset="0"/>
                <a:cs typeface="Times New Roman" panose="02020603050405020304" pitchFamily="18" charset="0"/>
              </a:rPr>
              <a:t>Bounce rate, exit rate etc. from different pages</a:t>
            </a:r>
          </a:p>
          <a:p>
            <a:pPr marL="742950" lvl="1" indent="-285750">
              <a:buFont typeface="Wingdings" panose="05000000000000000000" pitchFamily="2" charset="2"/>
              <a:buChar char="ü"/>
            </a:pPr>
            <a:r>
              <a:rPr lang="en-IN" sz="1600" dirty="0">
                <a:latin typeface="Georgia" panose="02040502050405020303" pitchFamily="18" charset="0"/>
                <a:cs typeface="Times New Roman" panose="02020603050405020304" pitchFamily="18" charset="0"/>
              </a:rPr>
              <a:t>Customer visiting pattern based on special day</a:t>
            </a:r>
          </a:p>
          <a:p>
            <a:pPr marL="742950" lvl="1" indent="-285750">
              <a:buFont typeface="Wingdings" panose="05000000000000000000" pitchFamily="2" charset="2"/>
              <a:buChar char="ü"/>
            </a:pPr>
            <a:r>
              <a:rPr lang="en-IN" sz="1600" dirty="0">
                <a:latin typeface="Georgia" panose="02040502050405020303" pitchFamily="18" charset="0"/>
                <a:cs typeface="Times New Roman" panose="02020603050405020304" pitchFamily="18" charset="0"/>
              </a:rPr>
              <a:t>Different visitors type; new, existing etc.</a:t>
            </a:r>
          </a:p>
          <a:p>
            <a:pPr marL="742950" lvl="1" indent="-285750">
              <a:buFont typeface="Wingdings" panose="05000000000000000000" pitchFamily="2" charset="2"/>
              <a:buChar char="ü"/>
            </a:pPr>
            <a:r>
              <a:rPr lang="en-IN" sz="1600" dirty="0">
                <a:latin typeface="Georgia" panose="02040502050405020303" pitchFamily="18" charset="0"/>
                <a:cs typeface="Times New Roman" panose="02020603050405020304" pitchFamily="18" charset="0"/>
              </a:rPr>
              <a:t>Visiting time</a:t>
            </a:r>
          </a:p>
          <a:p>
            <a:pPr marL="285750" lvl="1" indent="-285750">
              <a:lnSpc>
                <a:spcPct val="150000"/>
              </a:lnSpc>
              <a:buFont typeface="Arial" panose="020B0604020202020204" pitchFamily="34" charset="0"/>
              <a:buChar char="•"/>
            </a:pPr>
            <a:r>
              <a:rPr lang="en-IN" sz="1600" b="1" dirty="0">
                <a:latin typeface="Georgia" panose="02040502050405020303" pitchFamily="18" charset="0"/>
                <a:cs typeface="Times New Roman" panose="02020603050405020304" pitchFamily="18" charset="0"/>
              </a:rPr>
              <a:t>Data:</a:t>
            </a:r>
          </a:p>
          <a:p>
            <a:pPr marL="742950" lvl="2" indent="-285750">
              <a:buFont typeface="Wingdings" panose="05000000000000000000" pitchFamily="2" charset="2"/>
              <a:buChar char="ü"/>
            </a:pPr>
            <a:r>
              <a:rPr lang="en-IN" sz="1600" dirty="0">
                <a:latin typeface="Georgia" panose="02040502050405020303" pitchFamily="18" charset="0"/>
                <a:cs typeface="Times New Roman" panose="02020603050405020304" pitchFamily="18" charset="0"/>
              </a:rPr>
              <a:t>Train data # observations: 40,000</a:t>
            </a:r>
          </a:p>
          <a:p>
            <a:pPr marL="742950" lvl="2" indent="-285750">
              <a:buFont typeface="Wingdings" panose="05000000000000000000" pitchFamily="2" charset="2"/>
              <a:buChar char="ü"/>
            </a:pPr>
            <a:r>
              <a:rPr lang="en-IN" sz="1600" dirty="0">
                <a:latin typeface="Georgia" panose="02040502050405020303" pitchFamily="18" charset="0"/>
                <a:cs typeface="Times New Roman" panose="02020603050405020304" pitchFamily="18" charset="0"/>
              </a:rPr>
              <a:t># independent raw variables: 17</a:t>
            </a:r>
          </a:p>
          <a:p>
            <a:pPr marL="742950" lvl="2" indent="-285750">
              <a:buFont typeface="Wingdings" panose="05000000000000000000" pitchFamily="2" charset="2"/>
              <a:buChar char="ü"/>
            </a:pPr>
            <a:r>
              <a:rPr lang="en-IN" sz="1600" dirty="0">
                <a:latin typeface="Georgia" panose="02040502050405020303" pitchFamily="18" charset="0"/>
                <a:cs typeface="Times New Roman" panose="02020603050405020304" pitchFamily="18" charset="0"/>
              </a:rPr>
              <a:t>Revenue Rate: 15.83%</a:t>
            </a:r>
          </a:p>
          <a:p>
            <a:pPr marL="742950" lvl="2" indent="-285750">
              <a:buFont typeface="Wingdings" panose="05000000000000000000" pitchFamily="2" charset="2"/>
              <a:buChar char="ü"/>
            </a:pPr>
            <a:r>
              <a:rPr lang="en-IN" sz="1600" dirty="0">
                <a:latin typeface="Georgia" panose="02040502050405020303" pitchFamily="18" charset="0"/>
                <a:cs typeface="Times New Roman" panose="02020603050405020304" pitchFamily="18" charset="0"/>
              </a:rPr>
              <a:t>Missing data: traffictype, browser and operatingsystem contain missing observation</a:t>
            </a:r>
            <a:endParaRPr lang="en-IN" sz="1600" dirty="0">
              <a:latin typeface="Georgia" panose="02040502050405020303" pitchFamily="18" charset="0"/>
            </a:endParaRPr>
          </a:p>
        </p:txBody>
      </p:sp>
      <p:pic>
        <p:nvPicPr>
          <p:cNvPr id="3" name="Picture 2">
            <a:extLst>
              <a:ext uri="{FF2B5EF4-FFF2-40B4-BE49-F238E27FC236}">
                <a16:creationId xmlns:a16="http://schemas.microsoft.com/office/drawing/2014/main" id="{164D1385-DC40-C18E-4E31-7CBF31CD8D64}"/>
              </a:ext>
            </a:extLst>
          </p:cNvPr>
          <p:cNvPicPr>
            <a:picLocks noChangeAspect="1"/>
          </p:cNvPicPr>
          <p:nvPr/>
        </p:nvPicPr>
        <p:blipFill>
          <a:blip r:embed="rId2"/>
          <a:stretch>
            <a:fillRect/>
          </a:stretch>
        </p:blipFill>
        <p:spPr>
          <a:xfrm>
            <a:off x="1498739" y="848969"/>
            <a:ext cx="5677313" cy="2685754"/>
          </a:xfrm>
          <a:prstGeom prst="rect">
            <a:avLst/>
          </a:prstGeom>
        </p:spPr>
      </p:pic>
    </p:spTree>
    <p:extLst>
      <p:ext uri="{BB962C8B-B14F-4D97-AF65-F5344CB8AC3E}">
        <p14:creationId xmlns:p14="http://schemas.microsoft.com/office/powerpoint/2010/main" val="327618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EFACE23-B21D-963C-18FB-78C7FFBE7AAB}"/>
              </a:ext>
            </a:extLst>
          </p:cNvPr>
          <p:cNvSpPr txBox="1">
            <a:spLocks noChangeArrowheads="1"/>
          </p:cNvSpPr>
          <p:nvPr/>
        </p:nvSpPr>
        <p:spPr>
          <a:xfrm>
            <a:off x="251927" y="228600"/>
            <a:ext cx="8130073" cy="762000"/>
          </a:xfrm>
          <a:prstGeom prst="rect">
            <a:avLst/>
          </a:prstGeom>
          <a:no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rgbClr val="002060"/>
                </a:solidFill>
                <a:latin typeface="Georgia" panose="02040502050405020303" pitchFamily="18" charset="0"/>
              </a:rPr>
              <a:t>DATA PREPARATION</a:t>
            </a:r>
          </a:p>
        </p:txBody>
      </p:sp>
      <p:sp>
        <p:nvSpPr>
          <p:cNvPr id="5" name="TextBox 4">
            <a:extLst>
              <a:ext uri="{FF2B5EF4-FFF2-40B4-BE49-F238E27FC236}">
                <a16:creationId xmlns:a16="http://schemas.microsoft.com/office/drawing/2014/main" id="{DC0C0743-59E7-5B87-74A8-3DE3E8781DFA}"/>
              </a:ext>
            </a:extLst>
          </p:cNvPr>
          <p:cNvSpPr txBox="1"/>
          <p:nvPr/>
        </p:nvSpPr>
        <p:spPr>
          <a:xfrm>
            <a:off x="251927" y="844827"/>
            <a:ext cx="6775037" cy="517064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1600" b="1" dirty="0">
                <a:latin typeface="Georgia" panose="02040502050405020303" pitchFamily="18" charset="0"/>
                <a:cs typeface="Times New Roman" panose="02020603050405020304" pitchFamily="18" charset="0"/>
              </a:rPr>
              <a:t>Missing %: </a:t>
            </a:r>
            <a:r>
              <a:rPr lang="en-IN" sz="1600" dirty="0">
                <a:latin typeface="Georgia" panose="02040502050405020303" pitchFamily="18" charset="0"/>
                <a:cs typeface="Times New Roman" panose="02020603050405020304" pitchFamily="18" charset="0"/>
              </a:rPr>
              <a:t>Following 3 variables have insignificant missing% (&lt; 1%)</a:t>
            </a:r>
          </a:p>
          <a:p>
            <a:pPr marL="285750" indent="-17463">
              <a:lnSpc>
                <a:spcPct val="150000"/>
              </a:lnSpc>
              <a:buFont typeface="Arial" panose="020B0604020202020204" pitchFamily="34" charset="0"/>
              <a:buChar char="•"/>
            </a:pPr>
            <a:r>
              <a:rPr lang="en-IN" sz="1600" b="1" dirty="0">
                <a:latin typeface="Georgia" panose="02040502050405020303" pitchFamily="18" charset="0"/>
                <a:cs typeface="Times New Roman" panose="02020603050405020304" pitchFamily="18" charset="0"/>
              </a:rPr>
              <a:t>	</a:t>
            </a:r>
            <a:r>
              <a:rPr lang="en-IN" sz="1600" dirty="0">
                <a:latin typeface="Georgia" panose="02040502050405020303" pitchFamily="18" charset="0"/>
                <a:cs typeface="Times New Roman" panose="02020603050405020304" pitchFamily="18" charset="0"/>
              </a:rPr>
              <a:t>traffictype: 0.30%</a:t>
            </a:r>
          </a:p>
          <a:p>
            <a:pPr marL="285750" indent="-17463">
              <a:lnSpc>
                <a:spcPct val="150000"/>
              </a:lnSpc>
              <a:buFont typeface="Arial" panose="020B0604020202020204" pitchFamily="34" charset="0"/>
              <a:buChar char="•"/>
            </a:pPr>
            <a:r>
              <a:rPr lang="en-IN" sz="1600" dirty="0">
                <a:latin typeface="Georgia" panose="02040502050405020303" pitchFamily="18" charset="0"/>
                <a:cs typeface="Times New Roman" panose="02020603050405020304" pitchFamily="18" charset="0"/>
              </a:rPr>
              <a:t>  browser: 0.13%</a:t>
            </a:r>
          </a:p>
          <a:p>
            <a:pPr marL="285750" indent="-17463">
              <a:lnSpc>
                <a:spcPct val="150000"/>
              </a:lnSpc>
              <a:buFont typeface="Arial" panose="020B0604020202020204" pitchFamily="34" charset="0"/>
              <a:buChar char="•"/>
            </a:pPr>
            <a:r>
              <a:rPr lang="en-IN" sz="1600" dirty="0">
                <a:latin typeface="Georgia" panose="02040502050405020303" pitchFamily="18" charset="0"/>
                <a:cs typeface="Times New Roman" panose="02020603050405020304" pitchFamily="18" charset="0"/>
              </a:rPr>
              <a:t>  operatingsystem: 0.21% </a:t>
            </a:r>
          </a:p>
          <a:p>
            <a:pPr marL="268287"/>
            <a:endParaRPr lang="en-IN" sz="1600" b="1" dirty="0">
              <a:latin typeface="Georgia" panose="02040502050405020303"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IN" sz="1600" b="1" dirty="0">
                <a:latin typeface="Georgia" panose="02040502050405020303" pitchFamily="18" charset="0"/>
                <a:cs typeface="Times New Roman" panose="02020603050405020304" pitchFamily="18" charset="0"/>
              </a:rPr>
              <a:t>Missing Treatment: </a:t>
            </a:r>
          </a:p>
          <a:p>
            <a:pPr marL="447675" indent="-179388">
              <a:spcAft>
                <a:spcPts val="600"/>
              </a:spcAft>
              <a:buFont typeface="Arial" panose="020B0604020202020204" pitchFamily="34" charset="0"/>
              <a:buChar char="•"/>
            </a:pPr>
            <a:r>
              <a:rPr lang="en-IN" sz="1600" dirty="0">
                <a:latin typeface="Georgia" panose="02040502050405020303" pitchFamily="18" charset="0"/>
                <a:cs typeface="Times New Roman" panose="02020603050405020304" pitchFamily="18" charset="0"/>
              </a:rPr>
              <a:t>Missing values are replaced by the values having closes revenue rate to the missing group instead of replacing it by the overall average.</a:t>
            </a:r>
          </a:p>
          <a:p>
            <a:pPr marL="447675" indent="-179388">
              <a:spcAft>
                <a:spcPts val="600"/>
              </a:spcAft>
              <a:buFont typeface="Arial" panose="020B0604020202020204" pitchFamily="34" charset="0"/>
              <a:buChar char="•"/>
            </a:pPr>
            <a:r>
              <a:rPr lang="en-IN" sz="1600" b="1" dirty="0">
                <a:latin typeface="Georgia" panose="02040502050405020303" pitchFamily="18" charset="0"/>
                <a:cs typeface="Times New Roman" panose="02020603050405020304" pitchFamily="18" charset="0"/>
              </a:rPr>
              <a:t>Example</a:t>
            </a:r>
            <a:r>
              <a:rPr lang="en-IN" sz="1600" dirty="0">
                <a:latin typeface="Georgia" panose="02040502050405020303" pitchFamily="18" charset="0"/>
                <a:cs typeface="Times New Roman" panose="02020603050405020304" pitchFamily="18" charset="0"/>
              </a:rPr>
              <a:t>: missing group for operatingsystem has 9% revenue rate. Which is very close to the revenue rate of the Label=3 (11%) as shown in the picture. Hence, missing is replaced by the value 3. Replace it by average/median (Label=2) has a very different revenue rate 17% and not close to the missing group distribution.</a:t>
            </a:r>
          </a:p>
          <a:p>
            <a:pPr marL="268287"/>
            <a:endParaRPr lang="en-IN" sz="1600" dirty="0">
              <a:latin typeface="Georgia" panose="02040502050405020303"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IN" sz="1600" b="1" dirty="0">
                <a:latin typeface="Georgia" panose="02040502050405020303" pitchFamily="18" charset="0"/>
                <a:cs typeface="Times New Roman" panose="02020603050405020304" pitchFamily="18" charset="0"/>
              </a:rPr>
              <a:t>Derived variables: </a:t>
            </a:r>
          </a:p>
          <a:p>
            <a:pPr marL="447675" lvl="1" indent="-179388">
              <a:buFont typeface="Arial" panose="020B0604020202020204" pitchFamily="34" charset="0"/>
              <a:buChar char="•"/>
            </a:pPr>
            <a:r>
              <a:rPr lang="en-IN" sz="1600" dirty="0">
                <a:latin typeface="Georgia" panose="02040502050405020303" pitchFamily="18" charset="0"/>
                <a:cs typeface="Times New Roman" panose="02020603050405020304" pitchFamily="18" charset="0"/>
              </a:rPr>
              <a:t>Month and </a:t>
            </a:r>
            <a:r>
              <a:rPr lang="en-IN" sz="1600" dirty="0" err="1">
                <a:latin typeface="Georgia" panose="02040502050405020303" pitchFamily="18" charset="0"/>
                <a:cs typeface="Times New Roman" panose="02020603050405020304" pitchFamily="18" charset="0"/>
              </a:rPr>
              <a:t>visitortype</a:t>
            </a:r>
            <a:r>
              <a:rPr lang="en-IN" sz="1600" dirty="0">
                <a:latin typeface="Georgia" panose="02040502050405020303" pitchFamily="18" charset="0"/>
                <a:cs typeface="Times New Roman" panose="02020603050405020304" pitchFamily="18" charset="0"/>
              </a:rPr>
              <a:t> are converted into multiple binary indicators based on the each unique values.</a:t>
            </a:r>
            <a:endParaRPr lang="en-IN" sz="1600" dirty="0">
              <a:latin typeface="Georgia" panose="02040502050405020303" pitchFamily="18" charset="0"/>
            </a:endParaRPr>
          </a:p>
        </p:txBody>
      </p:sp>
      <p:pic>
        <p:nvPicPr>
          <p:cNvPr id="9" name="Picture 8">
            <a:extLst>
              <a:ext uri="{FF2B5EF4-FFF2-40B4-BE49-F238E27FC236}">
                <a16:creationId xmlns:a16="http://schemas.microsoft.com/office/drawing/2014/main" id="{6C0E0B17-E7A4-0381-2B8B-B5B712FFE186}"/>
              </a:ext>
            </a:extLst>
          </p:cNvPr>
          <p:cNvPicPr>
            <a:picLocks noChangeAspect="1"/>
          </p:cNvPicPr>
          <p:nvPr/>
        </p:nvPicPr>
        <p:blipFill>
          <a:blip r:embed="rId2"/>
          <a:stretch>
            <a:fillRect/>
          </a:stretch>
        </p:blipFill>
        <p:spPr>
          <a:xfrm>
            <a:off x="7205871" y="621960"/>
            <a:ext cx="1806080" cy="2805664"/>
          </a:xfrm>
          <a:prstGeom prst="rect">
            <a:avLst/>
          </a:prstGeom>
        </p:spPr>
      </p:pic>
      <p:pic>
        <p:nvPicPr>
          <p:cNvPr id="10" name="Picture 9">
            <a:extLst>
              <a:ext uri="{FF2B5EF4-FFF2-40B4-BE49-F238E27FC236}">
                <a16:creationId xmlns:a16="http://schemas.microsoft.com/office/drawing/2014/main" id="{67C35824-DE83-DCAE-667A-24A7BAA55FE0}"/>
              </a:ext>
            </a:extLst>
          </p:cNvPr>
          <p:cNvPicPr>
            <a:picLocks noChangeAspect="1"/>
          </p:cNvPicPr>
          <p:nvPr/>
        </p:nvPicPr>
        <p:blipFill>
          <a:blip r:embed="rId3"/>
          <a:stretch>
            <a:fillRect/>
          </a:stretch>
        </p:blipFill>
        <p:spPr>
          <a:xfrm>
            <a:off x="7222200" y="3448649"/>
            <a:ext cx="1806080" cy="2047325"/>
          </a:xfrm>
          <a:prstGeom prst="rect">
            <a:avLst/>
          </a:prstGeom>
        </p:spPr>
      </p:pic>
      <p:pic>
        <p:nvPicPr>
          <p:cNvPr id="11" name="Picture 10">
            <a:extLst>
              <a:ext uri="{FF2B5EF4-FFF2-40B4-BE49-F238E27FC236}">
                <a16:creationId xmlns:a16="http://schemas.microsoft.com/office/drawing/2014/main" id="{536EB26F-451C-1030-49B5-0E5D09251083}"/>
              </a:ext>
            </a:extLst>
          </p:cNvPr>
          <p:cNvPicPr>
            <a:picLocks noChangeAspect="1"/>
          </p:cNvPicPr>
          <p:nvPr/>
        </p:nvPicPr>
        <p:blipFill>
          <a:blip r:embed="rId4"/>
          <a:stretch>
            <a:fillRect/>
          </a:stretch>
        </p:blipFill>
        <p:spPr>
          <a:xfrm>
            <a:off x="7222200" y="5519599"/>
            <a:ext cx="1799690" cy="1181378"/>
          </a:xfrm>
          <a:prstGeom prst="rect">
            <a:avLst/>
          </a:prstGeom>
        </p:spPr>
      </p:pic>
      <p:cxnSp>
        <p:nvCxnSpPr>
          <p:cNvPr id="13" name="Straight Connector 12">
            <a:extLst>
              <a:ext uri="{FF2B5EF4-FFF2-40B4-BE49-F238E27FC236}">
                <a16:creationId xmlns:a16="http://schemas.microsoft.com/office/drawing/2014/main" id="{40C43249-9B22-34C8-4584-3C37B14D5D7A}"/>
              </a:ext>
            </a:extLst>
          </p:cNvPr>
          <p:cNvCxnSpPr/>
          <p:nvPr/>
        </p:nvCxnSpPr>
        <p:spPr>
          <a:xfrm>
            <a:off x="7116417" y="621960"/>
            <a:ext cx="0" cy="6079017"/>
          </a:xfrm>
          <a:prstGeom prst="line">
            <a:avLst/>
          </a:prstGeom>
          <a:effectLst>
            <a:outerShdw blurRad="50800" dist="38100" algn="l" rotWithShape="0">
              <a:prstClr val="black">
                <a:alpha val="40000"/>
              </a:prst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8468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EFACE23-B21D-963C-18FB-78C7FFBE7AAB}"/>
              </a:ext>
            </a:extLst>
          </p:cNvPr>
          <p:cNvSpPr txBox="1">
            <a:spLocks noChangeArrowheads="1"/>
          </p:cNvSpPr>
          <p:nvPr/>
        </p:nvSpPr>
        <p:spPr>
          <a:xfrm>
            <a:off x="251927" y="228600"/>
            <a:ext cx="8130073" cy="762000"/>
          </a:xfrm>
          <a:prstGeom prst="rect">
            <a:avLst/>
          </a:prstGeom>
          <a:no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rgbClr val="002060"/>
                </a:solidFill>
                <a:latin typeface="Georgia" panose="02040502050405020303" pitchFamily="18" charset="0"/>
              </a:rPr>
              <a:t>DATA INSIGHTS</a:t>
            </a:r>
          </a:p>
        </p:txBody>
      </p:sp>
      <p:sp>
        <p:nvSpPr>
          <p:cNvPr id="5" name="TextBox 4">
            <a:extLst>
              <a:ext uri="{FF2B5EF4-FFF2-40B4-BE49-F238E27FC236}">
                <a16:creationId xmlns:a16="http://schemas.microsoft.com/office/drawing/2014/main" id="{DC0C0743-59E7-5B87-74A8-3DE3E8781DFA}"/>
              </a:ext>
            </a:extLst>
          </p:cNvPr>
          <p:cNvSpPr txBox="1"/>
          <p:nvPr/>
        </p:nvSpPr>
        <p:spPr>
          <a:xfrm>
            <a:off x="251927" y="844827"/>
            <a:ext cx="6447047" cy="589526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1600" b="1" dirty="0">
                <a:latin typeface="Georgia" panose="02040502050405020303" pitchFamily="18" charset="0"/>
                <a:cs typeface="Times New Roman" panose="02020603050405020304" pitchFamily="18" charset="0"/>
              </a:rPr>
              <a:t>Initial set of variables: </a:t>
            </a:r>
            <a:r>
              <a:rPr lang="en-IN" sz="1600" dirty="0">
                <a:latin typeface="Georgia" panose="02040502050405020303" pitchFamily="18" charset="0"/>
                <a:cs typeface="Times New Roman" panose="02020603050405020304" pitchFamily="18" charset="0"/>
              </a:rPr>
              <a:t>including derived variables, total number of initial variables are 26. </a:t>
            </a:r>
          </a:p>
          <a:p>
            <a:pPr marL="285750" indent="-285750">
              <a:lnSpc>
                <a:spcPct val="150000"/>
              </a:lnSpc>
              <a:buFont typeface="Wingdings" panose="05000000000000000000" pitchFamily="2" charset="2"/>
              <a:buChar char="§"/>
            </a:pPr>
            <a:r>
              <a:rPr lang="en-IN" sz="1600" b="1" dirty="0">
                <a:latin typeface="Georgia" panose="02040502050405020303" pitchFamily="18" charset="0"/>
                <a:cs typeface="Times New Roman" panose="02020603050405020304" pitchFamily="18" charset="0"/>
              </a:rPr>
              <a:t>Variable exclusion:</a:t>
            </a:r>
          </a:p>
          <a:p>
            <a:pPr marL="447675" lvl="1" indent="-179388">
              <a:spcAft>
                <a:spcPts val="600"/>
              </a:spcAft>
              <a:buFont typeface="Arial" panose="020B0604020202020204" pitchFamily="34" charset="0"/>
              <a:buChar char="•"/>
            </a:pPr>
            <a:r>
              <a:rPr lang="en-IN" sz="1600" b="1" dirty="0">
                <a:latin typeface="Georgia" panose="02040502050405020303" pitchFamily="18" charset="0"/>
                <a:cs typeface="Times New Roman" panose="02020603050405020304" pitchFamily="18" charset="0"/>
              </a:rPr>
              <a:t>Based on IV: </a:t>
            </a:r>
            <a:r>
              <a:rPr lang="en-IN" sz="1600" dirty="0">
                <a:latin typeface="Georgia" panose="02040502050405020303" pitchFamily="18" charset="0"/>
                <a:cs typeface="Times New Roman" panose="02020603050405020304" pitchFamily="18" charset="0"/>
              </a:rPr>
              <a:t>Variables with information value (IV) &lt; 0.03 are excluded as IV &lt; 0.03 refers weak variable to segregate between different binary values. Normal correlation is not considered as dependent variable a binary variable. </a:t>
            </a:r>
          </a:p>
          <a:p>
            <a:pPr marL="447675" lvl="1" indent="-179388">
              <a:spcAft>
                <a:spcPts val="600"/>
              </a:spcAft>
              <a:buFont typeface="Arial" panose="020B0604020202020204" pitchFamily="34" charset="0"/>
              <a:buChar char="•"/>
            </a:pPr>
            <a:r>
              <a:rPr lang="en-IN" sz="1600" b="1" dirty="0">
                <a:latin typeface="Georgia" panose="02040502050405020303" pitchFamily="18" charset="0"/>
                <a:cs typeface="Times New Roman" panose="02020603050405020304" pitchFamily="18" charset="0"/>
              </a:rPr>
              <a:t>Correlation:</a:t>
            </a:r>
          </a:p>
          <a:p>
            <a:pPr marL="911225" lvl="2" indent="-285750">
              <a:spcAft>
                <a:spcPts val="600"/>
              </a:spcAft>
              <a:buFont typeface="Courier New" panose="02070309020205020404" pitchFamily="49" charset="0"/>
              <a:buChar char="o"/>
            </a:pPr>
            <a:r>
              <a:rPr lang="en-IN" sz="1600" dirty="0">
                <a:latin typeface="Georgia" panose="02040502050405020303" pitchFamily="18" charset="0"/>
                <a:cs typeface="Times New Roman" panose="02020603050405020304" pitchFamily="18" charset="0"/>
              </a:rPr>
              <a:t>productrelated is removed due to high correlation with productrelated_duration (75%) </a:t>
            </a:r>
          </a:p>
          <a:p>
            <a:pPr marL="911225" lvl="2" indent="-285750">
              <a:spcAft>
                <a:spcPts val="600"/>
              </a:spcAft>
              <a:buFont typeface="Courier New" panose="02070309020205020404" pitchFamily="49" charset="0"/>
              <a:buChar char="o"/>
            </a:pPr>
            <a:r>
              <a:rPr lang="en-IN" sz="1600" dirty="0">
                <a:latin typeface="Georgia" panose="02040502050405020303" pitchFamily="18" charset="0"/>
                <a:cs typeface="Times New Roman" panose="02020603050405020304" pitchFamily="18" charset="0"/>
              </a:rPr>
              <a:t>bouncerates is removed due to high correlation with exitrates (89%). </a:t>
            </a:r>
          </a:p>
          <a:p>
            <a:pPr marL="285750" indent="-285750">
              <a:lnSpc>
                <a:spcPct val="150000"/>
              </a:lnSpc>
              <a:buFont typeface="Wingdings" panose="05000000000000000000" pitchFamily="2" charset="2"/>
              <a:buChar char="§"/>
            </a:pPr>
            <a:r>
              <a:rPr lang="en-IN" sz="1600" b="1" dirty="0">
                <a:latin typeface="Georgia" panose="02040502050405020303" pitchFamily="18" charset="0"/>
                <a:cs typeface="Times New Roman" panose="02020603050405020304" pitchFamily="18" charset="0"/>
              </a:rPr>
              <a:t>Final # independent variables: </a:t>
            </a:r>
            <a:r>
              <a:rPr lang="en-IN" sz="1600" dirty="0">
                <a:latin typeface="Georgia" panose="02040502050405020303" pitchFamily="18" charset="0"/>
                <a:cs typeface="Times New Roman" panose="02020603050405020304" pitchFamily="18" charset="0"/>
              </a:rPr>
              <a:t>14</a:t>
            </a:r>
          </a:p>
          <a:p>
            <a:pPr marL="285750" indent="-285750">
              <a:lnSpc>
                <a:spcPct val="150000"/>
              </a:lnSpc>
              <a:buFont typeface="Wingdings" panose="05000000000000000000" pitchFamily="2" charset="2"/>
              <a:buChar char="§"/>
            </a:pPr>
            <a:endParaRPr lang="en-IN" sz="1600" dirty="0">
              <a:latin typeface="Georgia" panose="02040502050405020303" pitchFamily="18" charset="0"/>
              <a:cs typeface="Times New Roman" panose="02020603050405020304" pitchFamily="18" charset="0"/>
            </a:endParaRPr>
          </a:p>
          <a:p>
            <a:pPr marL="285750" indent="-285750">
              <a:buFont typeface="Wingdings" panose="05000000000000000000" pitchFamily="2" charset="2"/>
              <a:buChar char="§"/>
            </a:pPr>
            <a:r>
              <a:rPr lang="en-IN" sz="1600" b="1" dirty="0">
                <a:latin typeface="Georgia" panose="02040502050405020303" pitchFamily="18" charset="0"/>
                <a:cs typeface="Times New Roman" panose="02020603050405020304" pitchFamily="18" charset="0"/>
              </a:rPr>
              <a:t>Note: </a:t>
            </a:r>
            <a:r>
              <a:rPr lang="en-IN" sz="1600" dirty="0">
                <a:latin typeface="Georgia" panose="02040502050405020303" pitchFamily="18" charset="0"/>
                <a:cs typeface="Times New Roman" panose="02020603050405020304" pitchFamily="18" charset="0"/>
              </a:rPr>
              <a:t>During model development model will be developed using both 14 variables and as well as full set of variables to show that there is no significant reduction in model performance.</a:t>
            </a:r>
          </a:p>
          <a:p>
            <a:pPr>
              <a:lnSpc>
                <a:spcPct val="150000"/>
              </a:lnSpc>
            </a:pPr>
            <a:endParaRPr lang="en-IN" sz="1600" dirty="0">
              <a:latin typeface="Georgia" panose="02040502050405020303" pitchFamily="18" charset="0"/>
              <a:cs typeface="Times New Roman" panose="02020603050405020304" pitchFamily="18" charset="0"/>
            </a:endParaRPr>
          </a:p>
          <a:p>
            <a:pPr marL="742950" lvl="1" indent="-285750">
              <a:lnSpc>
                <a:spcPct val="150000"/>
              </a:lnSpc>
              <a:buFont typeface="Arial" panose="020B0604020202020204" pitchFamily="34" charset="0"/>
              <a:buChar char="•"/>
            </a:pPr>
            <a:endParaRPr lang="en-IN" sz="1600" dirty="0">
              <a:latin typeface="Georgia" panose="02040502050405020303" pitchFamily="18" charset="0"/>
            </a:endParaRPr>
          </a:p>
        </p:txBody>
      </p:sp>
      <p:pic>
        <p:nvPicPr>
          <p:cNvPr id="2" name="Picture 1">
            <a:extLst>
              <a:ext uri="{FF2B5EF4-FFF2-40B4-BE49-F238E27FC236}">
                <a16:creationId xmlns:a16="http://schemas.microsoft.com/office/drawing/2014/main" id="{CE4FEEBC-64E1-08BB-86B9-131C10494230}"/>
              </a:ext>
            </a:extLst>
          </p:cNvPr>
          <p:cNvPicPr>
            <a:picLocks noChangeAspect="1"/>
          </p:cNvPicPr>
          <p:nvPr/>
        </p:nvPicPr>
        <p:blipFill>
          <a:blip r:embed="rId2"/>
          <a:stretch>
            <a:fillRect/>
          </a:stretch>
        </p:blipFill>
        <p:spPr>
          <a:xfrm>
            <a:off x="6831827" y="844827"/>
            <a:ext cx="2179320" cy="4953000"/>
          </a:xfrm>
          <a:prstGeom prst="rect">
            <a:avLst/>
          </a:prstGeom>
        </p:spPr>
      </p:pic>
      <p:cxnSp>
        <p:nvCxnSpPr>
          <p:cNvPr id="9" name="Straight Connector 8">
            <a:extLst>
              <a:ext uri="{FF2B5EF4-FFF2-40B4-BE49-F238E27FC236}">
                <a16:creationId xmlns:a16="http://schemas.microsoft.com/office/drawing/2014/main" id="{D2E366BC-21AF-31E5-A408-03287AE36A6E}"/>
              </a:ext>
            </a:extLst>
          </p:cNvPr>
          <p:cNvCxnSpPr>
            <a:cxnSpLocks/>
          </p:cNvCxnSpPr>
          <p:nvPr/>
        </p:nvCxnSpPr>
        <p:spPr>
          <a:xfrm>
            <a:off x="6698974" y="844827"/>
            <a:ext cx="0" cy="4953000"/>
          </a:xfrm>
          <a:prstGeom prst="line">
            <a:avLst/>
          </a:prstGeom>
          <a:effectLst>
            <a:outerShdw blurRad="50800" dist="38100" algn="l" rotWithShape="0">
              <a:prstClr val="black">
                <a:alpha val="40000"/>
              </a:prst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6338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63EDBFDA-4682-4167-75CE-FA896FC26A74}"/>
              </a:ext>
            </a:extLst>
          </p:cNvPr>
          <p:cNvGraphicFramePr>
            <a:graphicFrameLocks noGrp="1"/>
          </p:cNvGraphicFramePr>
          <p:nvPr>
            <p:extLst>
              <p:ext uri="{D42A27DB-BD31-4B8C-83A1-F6EECF244321}">
                <p14:modId xmlns:p14="http://schemas.microsoft.com/office/powerpoint/2010/main" val="2882866434"/>
              </p:ext>
            </p:extLst>
          </p:nvPr>
        </p:nvGraphicFramePr>
        <p:xfrm>
          <a:off x="377688" y="1396999"/>
          <a:ext cx="8130072" cy="4092561"/>
        </p:xfrm>
        <a:graphic>
          <a:graphicData uri="http://schemas.openxmlformats.org/drawingml/2006/table">
            <a:tbl>
              <a:tblPr firstRow="1" bandRow="1">
                <a:tableStyleId>{3B4B98B0-60AC-42C2-AFA5-B58CD77FA1E5}</a:tableStyleId>
              </a:tblPr>
              <a:tblGrid>
                <a:gridCol w="8130072">
                  <a:extLst>
                    <a:ext uri="{9D8B030D-6E8A-4147-A177-3AD203B41FA5}">
                      <a16:colId xmlns:a16="http://schemas.microsoft.com/office/drawing/2014/main" val="970354697"/>
                    </a:ext>
                  </a:extLst>
                </a:gridCol>
              </a:tblGrid>
              <a:tr h="4092561">
                <a:tc>
                  <a:txBody>
                    <a:bodyPr/>
                    <a:lstStyle/>
                    <a:p>
                      <a:endParaRPr lang="en-IN" dirty="0"/>
                    </a:p>
                  </a:txBody>
                  <a:tcPr/>
                </a:tc>
                <a:extLst>
                  <a:ext uri="{0D108BD9-81ED-4DB2-BD59-A6C34878D82A}">
                    <a16:rowId xmlns:a16="http://schemas.microsoft.com/office/drawing/2014/main" val="4274211006"/>
                  </a:ext>
                </a:extLst>
              </a:tr>
            </a:tbl>
          </a:graphicData>
        </a:graphic>
      </p:graphicFrame>
      <p:sp>
        <p:nvSpPr>
          <p:cNvPr id="4" name="Rectangle 4">
            <a:extLst>
              <a:ext uri="{FF2B5EF4-FFF2-40B4-BE49-F238E27FC236}">
                <a16:creationId xmlns:a16="http://schemas.microsoft.com/office/drawing/2014/main" id="{0EFACE23-B21D-963C-18FB-78C7FFBE7AAB}"/>
              </a:ext>
            </a:extLst>
          </p:cNvPr>
          <p:cNvSpPr txBox="1">
            <a:spLocks noChangeArrowheads="1"/>
          </p:cNvSpPr>
          <p:nvPr/>
        </p:nvSpPr>
        <p:spPr>
          <a:xfrm>
            <a:off x="251927" y="228600"/>
            <a:ext cx="8130073" cy="762000"/>
          </a:xfrm>
          <a:prstGeom prst="rect">
            <a:avLst/>
          </a:prstGeom>
          <a:no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rgbClr val="002060"/>
                </a:solidFill>
                <a:latin typeface="Georgia" panose="02040502050405020303" pitchFamily="18" charset="0"/>
              </a:rPr>
              <a:t>DATA INSIGHTS</a:t>
            </a:r>
          </a:p>
        </p:txBody>
      </p:sp>
      <p:sp>
        <p:nvSpPr>
          <p:cNvPr id="5" name="TextBox 4">
            <a:extLst>
              <a:ext uri="{FF2B5EF4-FFF2-40B4-BE49-F238E27FC236}">
                <a16:creationId xmlns:a16="http://schemas.microsoft.com/office/drawing/2014/main" id="{DC0C0743-59E7-5B87-74A8-3DE3E8781DFA}"/>
              </a:ext>
            </a:extLst>
          </p:cNvPr>
          <p:cNvSpPr txBox="1"/>
          <p:nvPr/>
        </p:nvSpPr>
        <p:spPr>
          <a:xfrm>
            <a:off x="251927" y="844827"/>
            <a:ext cx="8424934" cy="1524841"/>
          </a:xfrm>
          <a:prstGeom prst="rect">
            <a:avLst/>
          </a:prstGeom>
          <a:noFill/>
        </p:spPr>
        <p:txBody>
          <a:bodyPr wrap="square" rtlCol="0">
            <a:spAutoFit/>
          </a:bodyPr>
          <a:lstStyle/>
          <a:p>
            <a:pPr>
              <a:lnSpc>
                <a:spcPct val="150000"/>
              </a:lnSpc>
            </a:pPr>
            <a:r>
              <a:rPr lang="en-IN" sz="1600" dirty="0">
                <a:latin typeface="Georgia" panose="02040502050405020303" pitchFamily="18" charset="0"/>
                <a:cs typeface="Times New Roman" panose="02020603050405020304" pitchFamily="18" charset="0"/>
              </a:rPr>
              <a:t>Bivariate relationship between independent variables and revenue rate:</a:t>
            </a:r>
          </a:p>
          <a:p>
            <a:pPr>
              <a:lnSpc>
                <a:spcPct val="150000"/>
              </a:lnSpc>
            </a:pPr>
            <a:endParaRPr lang="en-IN" sz="1600" dirty="0">
              <a:latin typeface="Georgia" panose="02040502050405020303" pitchFamily="18" charset="0"/>
              <a:cs typeface="Times New Roman" panose="02020603050405020304" pitchFamily="18" charset="0"/>
            </a:endParaRPr>
          </a:p>
          <a:p>
            <a:pPr>
              <a:lnSpc>
                <a:spcPct val="150000"/>
              </a:lnSpc>
            </a:pPr>
            <a:endParaRPr lang="en-IN" sz="1600" dirty="0">
              <a:latin typeface="Georgia" panose="02040502050405020303" pitchFamily="18" charset="0"/>
              <a:cs typeface="Times New Roman" panose="02020603050405020304" pitchFamily="18" charset="0"/>
            </a:endParaRPr>
          </a:p>
          <a:p>
            <a:pPr marL="742950" lvl="1" indent="-285750">
              <a:lnSpc>
                <a:spcPct val="150000"/>
              </a:lnSpc>
              <a:buFont typeface="Arial" panose="020B0604020202020204" pitchFamily="34" charset="0"/>
              <a:buChar char="•"/>
            </a:pPr>
            <a:endParaRPr lang="en-IN" sz="1600" dirty="0">
              <a:latin typeface="Georgia" panose="02040502050405020303" pitchFamily="18" charset="0"/>
            </a:endParaRPr>
          </a:p>
        </p:txBody>
      </p:sp>
      <p:sp>
        <p:nvSpPr>
          <p:cNvPr id="11" name="TextBox 10">
            <a:extLst>
              <a:ext uri="{FF2B5EF4-FFF2-40B4-BE49-F238E27FC236}">
                <a16:creationId xmlns:a16="http://schemas.microsoft.com/office/drawing/2014/main" id="{5A7F9B65-2B7A-2BDE-B850-EBEEA161EFCB}"/>
              </a:ext>
            </a:extLst>
          </p:cNvPr>
          <p:cNvSpPr txBox="1"/>
          <p:nvPr/>
        </p:nvSpPr>
        <p:spPr>
          <a:xfrm>
            <a:off x="377688" y="5611972"/>
            <a:ext cx="8647042"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1200" dirty="0">
                <a:latin typeface="Georgia" panose="02040502050405020303" pitchFamily="18" charset="0"/>
              </a:rPr>
              <a:t>Above charts show the relationship of some key variables with revenue rate. Values are grouped into 10 buckets and compared with corresponding revenue rate.</a:t>
            </a:r>
          </a:p>
          <a:p>
            <a:pPr marL="171450" indent="-171450">
              <a:buFont typeface="Arial" panose="020B0604020202020204" pitchFamily="34" charset="0"/>
              <a:buChar char="•"/>
            </a:pPr>
            <a:r>
              <a:rPr lang="en-IN" sz="1200" dirty="0">
                <a:latin typeface="Georgia" panose="02040502050405020303" pitchFamily="18" charset="0"/>
              </a:rPr>
              <a:t>Positive relationship: revenue rate is increased with higher values of </a:t>
            </a:r>
            <a:r>
              <a:rPr lang="en-IN" sz="1200" dirty="0" err="1">
                <a:latin typeface="Georgia" panose="02040502050405020303" pitchFamily="18" charset="0"/>
              </a:rPr>
              <a:t>pagevalues</a:t>
            </a:r>
            <a:r>
              <a:rPr lang="en-IN" sz="1200" dirty="0">
                <a:latin typeface="Georgia" panose="02040502050405020303" pitchFamily="18" charset="0"/>
              </a:rPr>
              <a:t> and product related duration.</a:t>
            </a:r>
          </a:p>
          <a:p>
            <a:pPr marL="171450" indent="-171450">
              <a:buFont typeface="Arial" panose="020B0604020202020204" pitchFamily="34" charset="0"/>
              <a:buChar char="•"/>
            </a:pPr>
            <a:r>
              <a:rPr lang="en-IN" sz="1200" dirty="0">
                <a:latin typeface="Georgia" panose="02040502050405020303" pitchFamily="18" charset="0"/>
              </a:rPr>
              <a:t>Negative relationship:  revenue rates goes down if exitrates is higher</a:t>
            </a:r>
          </a:p>
          <a:p>
            <a:pPr marL="171450" indent="-171450">
              <a:buFont typeface="Arial" panose="020B0604020202020204" pitchFamily="34" charset="0"/>
              <a:buChar char="•"/>
            </a:pPr>
            <a:r>
              <a:rPr lang="en-IN" sz="1200" dirty="0" err="1">
                <a:latin typeface="Georgia" panose="02040502050405020303" pitchFamily="18" charset="0"/>
              </a:rPr>
              <a:t>Visitortype</a:t>
            </a:r>
            <a:r>
              <a:rPr lang="en-IN" sz="1200" dirty="0">
                <a:latin typeface="Georgia" panose="02040502050405020303" pitchFamily="18" charset="0"/>
              </a:rPr>
              <a:t>: There is a significantly higher revenue with the new visitor than the existing.</a:t>
            </a:r>
          </a:p>
          <a:p>
            <a:pPr marL="171450" indent="-171450">
              <a:buFont typeface="Arial" panose="020B0604020202020204" pitchFamily="34" charset="0"/>
              <a:buChar char="•"/>
            </a:pPr>
            <a:r>
              <a:rPr lang="en-IN" sz="1200" dirty="0">
                <a:latin typeface="Georgia" panose="02040502050405020303" pitchFamily="18" charset="0"/>
              </a:rPr>
              <a:t>Special day: There is a significantly higher revenue rate when special day shows non-zero value but specially 0, 0.2 and 1</a:t>
            </a:r>
          </a:p>
        </p:txBody>
      </p:sp>
      <p:pic>
        <p:nvPicPr>
          <p:cNvPr id="25" name="Picture 24">
            <a:extLst>
              <a:ext uri="{FF2B5EF4-FFF2-40B4-BE49-F238E27FC236}">
                <a16:creationId xmlns:a16="http://schemas.microsoft.com/office/drawing/2014/main" id="{5F7DECA1-49F0-8BC5-DCD8-42D093A0C28E}"/>
              </a:ext>
            </a:extLst>
          </p:cNvPr>
          <p:cNvPicPr>
            <a:picLocks noChangeAspect="1"/>
          </p:cNvPicPr>
          <p:nvPr/>
        </p:nvPicPr>
        <p:blipFill>
          <a:blip r:embed="rId2"/>
          <a:stretch>
            <a:fillRect/>
          </a:stretch>
        </p:blipFill>
        <p:spPr>
          <a:xfrm>
            <a:off x="671583" y="1402738"/>
            <a:ext cx="3828376" cy="2016000"/>
          </a:xfrm>
          <a:prstGeom prst="rect">
            <a:avLst/>
          </a:prstGeom>
        </p:spPr>
      </p:pic>
      <p:pic>
        <p:nvPicPr>
          <p:cNvPr id="26" name="Picture 25">
            <a:extLst>
              <a:ext uri="{FF2B5EF4-FFF2-40B4-BE49-F238E27FC236}">
                <a16:creationId xmlns:a16="http://schemas.microsoft.com/office/drawing/2014/main" id="{AB13CEF1-EADA-0CD7-EBFE-1E98BFA9A6A5}"/>
              </a:ext>
            </a:extLst>
          </p:cNvPr>
          <p:cNvPicPr>
            <a:picLocks noChangeAspect="1"/>
          </p:cNvPicPr>
          <p:nvPr/>
        </p:nvPicPr>
        <p:blipFill>
          <a:blip r:embed="rId3"/>
          <a:stretch>
            <a:fillRect/>
          </a:stretch>
        </p:blipFill>
        <p:spPr>
          <a:xfrm>
            <a:off x="671583" y="3418738"/>
            <a:ext cx="3828376" cy="2016000"/>
          </a:xfrm>
          <a:prstGeom prst="rect">
            <a:avLst/>
          </a:prstGeom>
        </p:spPr>
      </p:pic>
      <p:pic>
        <p:nvPicPr>
          <p:cNvPr id="27" name="Picture 26">
            <a:extLst>
              <a:ext uri="{FF2B5EF4-FFF2-40B4-BE49-F238E27FC236}">
                <a16:creationId xmlns:a16="http://schemas.microsoft.com/office/drawing/2014/main" id="{74F335B8-713C-7442-6563-F624A7B2DD11}"/>
              </a:ext>
            </a:extLst>
          </p:cNvPr>
          <p:cNvPicPr>
            <a:picLocks noChangeAspect="1"/>
          </p:cNvPicPr>
          <p:nvPr/>
        </p:nvPicPr>
        <p:blipFill>
          <a:blip r:embed="rId4"/>
          <a:stretch>
            <a:fillRect/>
          </a:stretch>
        </p:blipFill>
        <p:spPr>
          <a:xfrm>
            <a:off x="4490020" y="1402738"/>
            <a:ext cx="3828376" cy="2016000"/>
          </a:xfrm>
          <a:prstGeom prst="rect">
            <a:avLst/>
          </a:prstGeom>
        </p:spPr>
      </p:pic>
      <p:pic>
        <p:nvPicPr>
          <p:cNvPr id="2" name="Picture 1">
            <a:extLst>
              <a:ext uri="{FF2B5EF4-FFF2-40B4-BE49-F238E27FC236}">
                <a16:creationId xmlns:a16="http://schemas.microsoft.com/office/drawing/2014/main" id="{F9A41660-1F7E-0A72-DE00-1354AD0D6E11}"/>
              </a:ext>
            </a:extLst>
          </p:cNvPr>
          <p:cNvPicPr>
            <a:picLocks noChangeAspect="1"/>
          </p:cNvPicPr>
          <p:nvPr/>
        </p:nvPicPr>
        <p:blipFill>
          <a:blip r:embed="rId5"/>
          <a:stretch>
            <a:fillRect/>
          </a:stretch>
        </p:blipFill>
        <p:spPr>
          <a:xfrm>
            <a:off x="4490020" y="3418738"/>
            <a:ext cx="3828376" cy="2016000"/>
          </a:xfrm>
          <a:prstGeom prst="rect">
            <a:avLst/>
          </a:prstGeom>
        </p:spPr>
      </p:pic>
    </p:spTree>
    <p:extLst>
      <p:ext uri="{BB962C8B-B14F-4D97-AF65-F5344CB8AC3E}">
        <p14:creationId xmlns:p14="http://schemas.microsoft.com/office/powerpoint/2010/main" val="94060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EFACE23-B21D-963C-18FB-78C7FFBE7AAB}"/>
              </a:ext>
            </a:extLst>
          </p:cNvPr>
          <p:cNvSpPr txBox="1">
            <a:spLocks noChangeArrowheads="1"/>
          </p:cNvSpPr>
          <p:nvPr/>
        </p:nvSpPr>
        <p:spPr>
          <a:xfrm>
            <a:off x="251927" y="228600"/>
            <a:ext cx="8130073" cy="762000"/>
          </a:xfrm>
          <a:prstGeom prst="rect">
            <a:avLst/>
          </a:prstGeom>
          <a:no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rgbClr val="002060"/>
                </a:solidFill>
                <a:latin typeface="Georgia" panose="02040502050405020303" pitchFamily="18" charset="0"/>
              </a:rPr>
              <a:t>MODEL &amp; ACCURACY</a:t>
            </a:r>
          </a:p>
        </p:txBody>
      </p:sp>
      <p:pic>
        <p:nvPicPr>
          <p:cNvPr id="2" name="Picture 1">
            <a:extLst>
              <a:ext uri="{FF2B5EF4-FFF2-40B4-BE49-F238E27FC236}">
                <a16:creationId xmlns:a16="http://schemas.microsoft.com/office/drawing/2014/main" id="{A4C13D59-FAE7-6C89-ECE4-153A2D0C7302}"/>
              </a:ext>
            </a:extLst>
          </p:cNvPr>
          <p:cNvPicPr>
            <a:picLocks noChangeAspect="1"/>
          </p:cNvPicPr>
          <p:nvPr/>
        </p:nvPicPr>
        <p:blipFill>
          <a:blip r:embed="rId2"/>
          <a:stretch>
            <a:fillRect/>
          </a:stretch>
        </p:blipFill>
        <p:spPr>
          <a:xfrm>
            <a:off x="1163925" y="1252744"/>
            <a:ext cx="6816149" cy="1550090"/>
          </a:xfrm>
          <a:prstGeom prst="rect">
            <a:avLst/>
          </a:prstGeom>
        </p:spPr>
      </p:pic>
      <p:graphicFrame>
        <p:nvGraphicFramePr>
          <p:cNvPr id="3" name="Table 5">
            <a:extLst>
              <a:ext uri="{FF2B5EF4-FFF2-40B4-BE49-F238E27FC236}">
                <a16:creationId xmlns:a16="http://schemas.microsoft.com/office/drawing/2014/main" id="{EF1BF766-E7A1-04E3-7374-81399921410E}"/>
              </a:ext>
            </a:extLst>
          </p:cNvPr>
          <p:cNvGraphicFramePr>
            <a:graphicFrameLocks noGrp="1"/>
          </p:cNvGraphicFramePr>
          <p:nvPr>
            <p:extLst>
              <p:ext uri="{D42A27DB-BD31-4B8C-83A1-F6EECF244321}">
                <p14:modId xmlns:p14="http://schemas.microsoft.com/office/powerpoint/2010/main" val="2456520400"/>
              </p:ext>
            </p:extLst>
          </p:nvPr>
        </p:nvGraphicFramePr>
        <p:xfrm>
          <a:off x="592205" y="3358101"/>
          <a:ext cx="7959587" cy="3139440"/>
        </p:xfrm>
        <a:graphic>
          <a:graphicData uri="http://schemas.openxmlformats.org/drawingml/2006/table">
            <a:tbl>
              <a:tblPr firstRow="1" bandRow="1">
                <a:tableStyleId>{3B4B98B0-60AC-42C2-AFA5-B58CD77FA1E5}</a:tableStyleId>
              </a:tblPr>
              <a:tblGrid>
                <a:gridCol w="7959587">
                  <a:extLst>
                    <a:ext uri="{9D8B030D-6E8A-4147-A177-3AD203B41FA5}">
                      <a16:colId xmlns:a16="http://schemas.microsoft.com/office/drawing/2014/main" val="1558315193"/>
                    </a:ext>
                  </a:extLst>
                </a:gridCol>
              </a:tblGrid>
              <a:tr h="370840">
                <a:tc>
                  <a:txBody>
                    <a:bodyPr/>
                    <a:lstStyle/>
                    <a:p>
                      <a:pPr marL="285750" indent="-285750">
                        <a:lnSpc>
                          <a:spcPct val="100000"/>
                        </a:lnSpc>
                        <a:spcAft>
                          <a:spcPts val="1200"/>
                        </a:spcAft>
                        <a:buFont typeface="Wingdings" panose="05000000000000000000" pitchFamily="2" charset="2"/>
                        <a:buChar char="§"/>
                      </a:pPr>
                      <a:r>
                        <a:rPr lang="en-IN" sz="1600" b="1" dirty="0">
                          <a:latin typeface="Georgia" panose="02040502050405020303" pitchFamily="18" charset="0"/>
                        </a:rPr>
                        <a:t>Different model types:</a:t>
                      </a:r>
                      <a:r>
                        <a:rPr lang="en-IN" sz="1600" b="0" dirty="0">
                          <a:latin typeface="Georgia" panose="02040502050405020303" pitchFamily="18" charset="0"/>
                        </a:rPr>
                        <a:t> Tried out 4 different models as shown in the above picture. Those are decision tree, random forest, Bernoulli and logistic regression.</a:t>
                      </a:r>
                    </a:p>
                    <a:p>
                      <a:pPr marL="285750" indent="-285750">
                        <a:lnSpc>
                          <a:spcPct val="100000"/>
                        </a:lnSpc>
                        <a:spcAft>
                          <a:spcPts val="1200"/>
                        </a:spcAft>
                        <a:buFont typeface="Wingdings" panose="05000000000000000000" pitchFamily="2" charset="2"/>
                        <a:buChar char="§"/>
                      </a:pPr>
                      <a:r>
                        <a:rPr lang="en-IN" sz="1600" b="1" dirty="0">
                          <a:latin typeface="Georgia" panose="02040502050405020303" pitchFamily="18" charset="0"/>
                        </a:rPr>
                        <a:t>All variables vs selected variables: </a:t>
                      </a:r>
                      <a:r>
                        <a:rPr lang="en-IN" sz="1600" b="0" dirty="0">
                          <a:latin typeface="Georgia" panose="02040502050405020303" pitchFamily="18" charset="0"/>
                        </a:rPr>
                        <a:t>All the models are derived using both; reduced list of variables and full list of variables. And as expected there is no big difference found in terms of model performance.</a:t>
                      </a:r>
                    </a:p>
                    <a:p>
                      <a:pPr marL="285750" indent="-285750">
                        <a:lnSpc>
                          <a:spcPct val="100000"/>
                        </a:lnSpc>
                        <a:spcAft>
                          <a:spcPts val="1200"/>
                        </a:spcAft>
                        <a:buFont typeface="Wingdings" panose="05000000000000000000" pitchFamily="2" charset="2"/>
                        <a:buChar char="§"/>
                      </a:pPr>
                      <a:r>
                        <a:rPr lang="en-IN" sz="1600" b="1" dirty="0">
                          <a:latin typeface="Georgia" panose="02040502050405020303" pitchFamily="18" charset="0"/>
                        </a:rPr>
                        <a:t>Model exclusion: </a:t>
                      </a:r>
                      <a:r>
                        <a:rPr lang="en-IN" sz="1600" b="0" dirty="0">
                          <a:latin typeface="Georgia" panose="02040502050405020303" pitchFamily="18" charset="0"/>
                        </a:rPr>
                        <a:t>Random Forest is excluded from the selection as due to overfitting issue (100% accuracy).</a:t>
                      </a:r>
                    </a:p>
                    <a:p>
                      <a:pPr marL="285750" indent="-285750">
                        <a:lnSpc>
                          <a:spcPct val="100000"/>
                        </a:lnSpc>
                        <a:spcAft>
                          <a:spcPts val="1200"/>
                        </a:spcAft>
                        <a:buFont typeface="Wingdings" panose="05000000000000000000" pitchFamily="2" charset="2"/>
                        <a:buChar char="§"/>
                      </a:pPr>
                      <a:r>
                        <a:rPr lang="en-IN" sz="1600" b="1" dirty="0">
                          <a:latin typeface="Georgia" panose="02040502050405020303" pitchFamily="18" charset="0"/>
                        </a:rPr>
                        <a:t>Final Model: </a:t>
                      </a:r>
                      <a:r>
                        <a:rPr lang="en-IN" sz="1600" b="0" dirty="0">
                          <a:latin typeface="Georgia" panose="02040502050405020303" pitchFamily="18" charset="0"/>
                        </a:rPr>
                        <a:t>Decision Tree is showing better performance compare to other 2 models and hence the same is selected as the final model.</a:t>
                      </a:r>
                    </a:p>
                    <a:p>
                      <a:pPr>
                        <a:lnSpc>
                          <a:spcPct val="100000"/>
                        </a:lnSpc>
                      </a:pPr>
                      <a:endParaRPr lang="en-IN" sz="1600" b="0" dirty="0">
                        <a:latin typeface="Georgia" panose="02040502050405020303" pitchFamily="18" charset="0"/>
                      </a:endParaRPr>
                    </a:p>
                  </a:txBody>
                  <a:tcPr/>
                </a:tc>
                <a:extLst>
                  <a:ext uri="{0D108BD9-81ED-4DB2-BD59-A6C34878D82A}">
                    <a16:rowId xmlns:a16="http://schemas.microsoft.com/office/drawing/2014/main" val="757490587"/>
                  </a:ext>
                </a:extLst>
              </a:tr>
            </a:tbl>
          </a:graphicData>
        </a:graphic>
      </p:graphicFrame>
    </p:spTree>
    <p:extLst>
      <p:ext uri="{BB962C8B-B14F-4D97-AF65-F5344CB8AC3E}">
        <p14:creationId xmlns:p14="http://schemas.microsoft.com/office/powerpoint/2010/main" val="262912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EFACE23-B21D-963C-18FB-78C7FFBE7AAB}"/>
              </a:ext>
            </a:extLst>
          </p:cNvPr>
          <p:cNvSpPr txBox="1">
            <a:spLocks noChangeArrowheads="1"/>
          </p:cNvSpPr>
          <p:nvPr/>
        </p:nvSpPr>
        <p:spPr>
          <a:xfrm>
            <a:off x="251927" y="228600"/>
            <a:ext cx="8130073" cy="762000"/>
          </a:xfrm>
          <a:prstGeom prst="rect">
            <a:avLst/>
          </a:prstGeom>
          <a:no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rgbClr val="002060"/>
                </a:solidFill>
                <a:latin typeface="Georgia" panose="02040502050405020303" pitchFamily="18" charset="0"/>
              </a:rPr>
              <a:t>CONCLUSION</a:t>
            </a:r>
          </a:p>
        </p:txBody>
      </p:sp>
      <p:graphicFrame>
        <p:nvGraphicFramePr>
          <p:cNvPr id="3" name="Table 5">
            <a:extLst>
              <a:ext uri="{FF2B5EF4-FFF2-40B4-BE49-F238E27FC236}">
                <a16:creationId xmlns:a16="http://schemas.microsoft.com/office/drawing/2014/main" id="{EF1BF766-E7A1-04E3-7374-81399921410E}"/>
              </a:ext>
            </a:extLst>
          </p:cNvPr>
          <p:cNvGraphicFramePr>
            <a:graphicFrameLocks noGrp="1"/>
          </p:cNvGraphicFramePr>
          <p:nvPr>
            <p:extLst>
              <p:ext uri="{D42A27DB-BD31-4B8C-83A1-F6EECF244321}">
                <p14:modId xmlns:p14="http://schemas.microsoft.com/office/powerpoint/2010/main" val="150458020"/>
              </p:ext>
            </p:extLst>
          </p:nvPr>
        </p:nvGraphicFramePr>
        <p:xfrm>
          <a:off x="492814" y="1191369"/>
          <a:ext cx="7959587" cy="3917343"/>
        </p:xfrm>
        <a:graphic>
          <a:graphicData uri="http://schemas.openxmlformats.org/drawingml/2006/table">
            <a:tbl>
              <a:tblPr firstRow="1" bandRow="1">
                <a:tableStyleId>{3B4B98B0-60AC-42C2-AFA5-B58CD77FA1E5}</a:tableStyleId>
              </a:tblPr>
              <a:tblGrid>
                <a:gridCol w="7959587">
                  <a:extLst>
                    <a:ext uri="{9D8B030D-6E8A-4147-A177-3AD203B41FA5}">
                      <a16:colId xmlns:a16="http://schemas.microsoft.com/office/drawing/2014/main" val="1558315193"/>
                    </a:ext>
                  </a:extLst>
                </a:gridCol>
              </a:tblGrid>
              <a:tr h="3917343">
                <a:tc>
                  <a:txBody>
                    <a:bodyPr/>
                    <a:lstStyle/>
                    <a:p>
                      <a:pPr marL="285750" marR="0" lvl="0" indent="-285750" algn="l" defTabSz="914400" rtl="0" eaLnBrk="1" fontAlgn="auto" latinLnBrk="0" hangingPunct="1">
                        <a:lnSpc>
                          <a:spcPct val="150000"/>
                        </a:lnSpc>
                        <a:spcBef>
                          <a:spcPts val="0"/>
                        </a:spcBef>
                        <a:spcAft>
                          <a:spcPts val="1200"/>
                        </a:spcAft>
                        <a:buClrTx/>
                        <a:buSzTx/>
                        <a:buFont typeface="Wingdings" panose="05000000000000000000" pitchFamily="2" charset="2"/>
                        <a:buChar char="§"/>
                        <a:tabLst/>
                        <a:defRPr/>
                      </a:pPr>
                      <a:r>
                        <a:rPr lang="en-IN" sz="1600" b="1" dirty="0">
                          <a:latin typeface="Georgia" panose="02040502050405020303" pitchFamily="18" charset="0"/>
                        </a:rPr>
                        <a:t>Visitor Type: </a:t>
                      </a:r>
                      <a:r>
                        <a:rPr lang="en-IN" sz="1600" b="0" dirty="0">
                          <a:latin typeface="Georgia" panose="02040502050405020303" pitchFamily="18" charset="0"/>
                        </a:rPr>
                        <a:t>It is clear that new visitors are the highest revenue generator. Hence organization should focus on to bring new visitors to the site.</a:t>
                      </a:r>
                    </a:p>
                    <a:p>
                      <a:pPr marL="285750" indent="-285750">
                        <a:lnSpc>
                          <a:spcPct val="150000"/>
                        </a:lnSpc>
                        <a:spcAft>
                          <a:spcPts val="1200"/>
                        </a:spcAft>
                        <a:buFont typeface="Wingdings" panose="05000000000000000000" pitchFamily="2" charset="2"/>
                        <a:buChar char="§"/>
                      </a:pPr>
                      <a:r>
                        <a:rPr lang="en-IN" sz="1600" b="1" dirty="0">
                          <a:latin typeface="Georgia" panose="02040502050405020303" pitchFamily="18" charset="0"/>
                        </a:rPr>
                        <a:t>Product Pages: </a:t>
                      </a:r>
                      <a:r>
                        <a:rPr lang="en-IN" sz="1600" b="0" dirty="0">
                          <a:latin typeface="Georgia" panose="02040502050405020303" pitchFamily="18" charset="0"/>
                        </a:rPr>
                        <a:t>Need to focus on product specific pages along with other pages to improve the same with customer requirements so that customer can be hold or longer time as it increase the revenue rate.</a:t>
                      </a:r>
                    </a:p>
                    <a:p>
                      <a:pPr marL="285750" indent="-285750">
                        <a:lnSpc>
                          <a:spcPct val="150000"/>
                        </a:lnSpc>
                        <a:spcAft>
                          <a:spcPts val="1200"/>
                        </a:spcAft>
                        <a:buFont typeface="Wingdings" panose="05000000000000000000" pitchFamily="2" charset="2"/>
                        <a:buChar char="§"/>
                      </a:pPr>
                      <a:r>
                        <a:rPr lang="en-IN" sz="1600" b="1" dirty="0">
                          <a:latin typeface="Georgia" panose="02040502050405020303" pitchFamily="18" charset="0"/>
                        </a:rPr>
                        <a:t>Exit Rate:</a:t>
                      </a:r>
                      <a:r>
                        <a:rPr lang="en-IN" sz="1600" b="0" dirty="0">
                          <a:latin typeface="Georgia" panose="02040502050405020303" pitchFamily="18" charset="0"/>
                        </a:rPr>
                        <a:t> Exit Rate needs to be reduced as high exit rates refers less revenue</a:t>
                      </a:r>
                    </a:p>
                    <a:p>
                      <a:pPr marL="285750" indent="-285750">
                        <a:lnSpc>
                          <a:spcPct val="150000"/>
                        </a:lnSpc>
                        <a:spcAft>
                          <a:spcPts val="1200"/>
                        </a:spcAft>
                        <a:buFont typeface="Wingdings" panose="05000000000000000000" pitchFamily="2" charset="2"/>
                        <a:buChar char="§"/>
                      </a:pPr>
                      <a:r>
                        <a:rPr lang="en-IN" sz="1600" b="1" dirty="0">
                          <a:latin typeface="Georgia" panose="02040502050405020303" pitchFamily="18" charset="0"/>
                        </a:rPr>
                        <a:t>Special Day: </a:t>
                      </a:r>
                      <a:r>
                        <a:rPr lang="en-IN" sz="1600" b="0" dirty="0">
                          <a:latin typeface="Georgia" panose="02040502050405020303" pitchFamily="18" charset="0"/>
                        </a:rPr>
                        <a:t>organization needs to work on delivery time (value should be close to 0) to ensure high revenue during special day.</a:t>
                      </a:r>
                    </a:p>
                  </a:txBody>
                  <a:tcPr anchor="ctr"/>
                </a:tc>
                <a:extLst>
                  <a:ext uri="{0D108BD9-81ED-4DB2-BD59-A6C34878D82A}">
                    <a16:rowId xmlns:a16="http://schemas.microsoft.com/office/drawing/2014/main" val="757490587"/>
                  </a:ext>
                </a:extLst>
              </a:tr>
            </a:tbl>
          </a:graphicData>
        </a:graphic>
      </p:graphicFrame>
    </p:spTree>
    <p:extLst>
      <p:ext uri="{BB962C8B-B14F-4D97-AF65-F5344CB8AC3E}">
        <p14:creationId xmlns:p14="http://schemas.microsoft.com/office/powerpoint/2010/main" val="5778536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263</TotalTime>
  <Words>878</Words>
  <Application>Microsoft Office PowerPoint</Application>
  <PresentationFormat>On-screen Show (4:3)</PresentationFormat>
  <Paragraphs>84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 Hait</dc:creator>
  <cp:lastModifiedBy>Shubham Pareek</cp:lastModifiedBy>
  <cp:revision>124</cp:revision>
  <dcterms:created xsi:type="dcterms:W3CDTF">2023-01-17T07:49:44Z</dcterms:created>
  <dcterms:modified xsi:type="dcterms:W3CDTF">2023-01-17T17:58:46Z</dcterms:modified>
</cp:coreProperties>
</file>