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F0100F-F8C0-4D7D-ADD7-1A5B23C00BC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7D7"/>
    <a:srgbClr val="6AB187"/>
    <a:srgbClr val="A1D6E2"/>
    <a:srgbClr val="FD879B"/>
    <a:srgbClr val="EA90F4"/>
    <a:srgbClr val="1995AD"/>
    <a:srgbClr val="F1F1F2"/>
    <a:srgbClr val="FEA4B3"/>
    <a:srgbClr val="660033"/>
    <a:srgbClr val="3D4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6" d="100"/>
          <a:sy n="66" d="100"/>
        </p:scale>
        <p:origin x="60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A4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E8E09-BE15-CCB9-421E-94EE2A01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9525"/>
            <a:ext cx="12420600" cy="6858000"/>
          </a:xfrm>
          <a:prstGeom prst="rect">
            <a:avLst/>
          </a:prstGeom>
          <a:solidFill>
            <a:srgbClr val="F5D7D7"/>
          </a:solidFill>
          <a:effectLst>
            <a:glow rad="127000">
              <a:schemeClr val="accent1">
                <a:alpha val="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E9E79-B2CD-3B3F-779E-26DD8EB39ED9}"/>
              </a:ext>
            </a:extLst>
          </p:cNvPr>
          <p:cNvSpPr txBox="1"/>
          <p:nvPr/>
        </p:nvSpPr>
        <p:spPr>
          <a:xfrm>
            <a:off x="-1" y="4841379"/>
            <a:ext cx="12420599" cy="1631216"/>
          </a:xfrm>
          <a:prstGeom prst="rect">
            <a:avLst/>
          </a:prstGeom>
          <a:solidFill>
            <a:srgbClr val="F5D7D7"/>
          </a:solidFill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6">
                    <a:lumMod val="75000"/>
                  </a:schemeClr>
                </a:solidFill>
              </a:rPr>
              <a:t>Comprehensive Data Analysis for Zomato </a:t>
            </a:r>
          </a:p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IN" sz="2800" dirty="0">
                <a:solidFill>
                  <a:srgbClr val="002060"/>
                </a:solidFill>
              </a:rPr>
              <a:t>Sql Project</a:t>
            </a:r>
            <a:endParaRPr lang="en-IN" sz="4000" dirty="0">
              <a:solidFill>
                <a:srgbClr val="002060"/>
              </a:solidFill>
            </a:endParaRPr>
          </a:p>
          <a:p>
            <a:r>
              <a:rPr lang="en-IN" sz="2400" dirty="0">
                <a:solidFill>
                  <a:srgbClr val="660033"/>
                </a:solidFill>
              </a:rPr>
              <a:t>                                                                                                                - </a:t>
            </a:r>
            <a:r>
              <a:rPr lang="en-IN" sz="2400" u="sng" dirty="0">
                <a:solidFill>
                  <a:srgbClr val="660033"/>
                </a:solidFill>
              </a:rPr>
              <a:t>Krish Prajapati</a:t>
            </a:r>
          </a:p>
        </p:txBody>
      </p:sp>
    </p:spTree>
    <p:extLst>
      <p:ext uri="{BB962C8B-B14F-4D97-AF65-F5344CB8AC3E}">
        <p14:creationId xmlns:p14="http://schemas.microsoft.com/office/powerpoint/2010/main" val="336625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71475" y="485775"/>
            <a:ext cx="9620250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Users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row_index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user_id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email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password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gender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Orders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row_index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order_date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sales_qty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sales_amount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currency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user_id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r_id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Restaurant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row_index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rating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rating_count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cuisine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lic_no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address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marital_status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occupation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monthly_income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educational_qualification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family_size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Menu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row_index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menu_id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f_id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cuisine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Food Table: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row_index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f_id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item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 Unicode MS"/>
              </a:rPr>
              <a:t>veg_or_non_veg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8B2822D7-51D2-8C4F-BD6A-0D5944FD3B24}"/>
              </a:ext>
            </a:extLst>
          </p:cNvPr>
          <p:cNvSpPr txBox="1"/>
          <p:nvPr/>
        </p:nvSpPr>
        <p:spPr>
          <a:xfrm>
            <a:off x="1496463" y="946077"/>
            <a:ext cx="1936010" cy="438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3"/>
              </a:lnSpc>
            </a:pPr>
            <a:endParaRPr lang="en-US" sz="2624" dirty="0">
              <a:solidFill>
                <a:srgbClr val="000000"/>
              </a:solidFill>
              <a:latin typeface="Antic"/>
              <a:ea typeface="Antic"/>
              <a:cs typeface="Antic"/>
              <a:sym typeface="Antic"/>
            </a:endParaRP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DEF0C331-FE8B-E942-71E7-83B7188D15EF}"/>
              </a:ext>
            </a:extLst>
          </p:cNvPr>
          <p:cNvGrpSpPr/>
          <p:nvPr/>
        </p:nvGrpSpPr>
        <p:grpSpPr>
          <a:xfrm>
            <a:off x="9658350" y="123825"/>
            <a:ext cx="2447925" cy="475890"/>
            <a:chOff x="317748" y="-57150"/>
            <a:chExt cx="3022967" cy="596282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36450F6-1CAD-13A8-6E14-C8C34FAF2248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151DA5C9-F3A1-37AF-9074-1AE762C21C10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6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71475" y="270234"/>
            <a:ext cx="96202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Query 1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On which day of the week are total sales the highest across all restaurants?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7CE57-18D9-3947-042D-405E5178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8" y="1624548"/>
            <a:ext cx="8078327" cy="4963218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F8A674C6-9E45-7B97-A3C1-D519C25F506D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B65FF201-31DF-E382-3AA8-81512F5085E0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806667-5319-F07B-9F1D-EF0FAE397001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84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00906" y="211443"/>
            <a:ext cx="96202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Query 2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What is the total revenue generated by customers at different education levels?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Query: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CC8F0-D1C6-2CA4-534C-562B5C8F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891" y="1561676"/>
            <a:ext cx="8044434" cy="4896274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D3ECF36F-0106-ED7A-C6AB-1C37A3706505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FD43705-EE7E-5D50-6E76-779266FC92CC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F620E3-1C33-132B-464F-DA444594B47A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40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04800" y="171450"/>
            <a:ext cx="962025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Query 3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What are the most popular cuisines in each city based on total sales?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Query: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6628E-CD1B-538F-1F2A-84517E41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83" y="1381125"/>
            <a:ext cx="8116433" cy="5229675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36601359-8BE3-7D9A-2564-5B139A518BCA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9D501F-B5B0-5B1A-F567-8F98A4B811C1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1904AC-89CA-779B-79ED-29E67C114798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80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04800" y="171450"/>
            <a:ext cx="96202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Query 4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What is the relationship between the price of menu items and the number of orders they receive?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Query: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3F6F1831-DE9A-D345-1F9A-C147B6CC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977" y="1507413"/>
            <a:ext cx="8402223" cy="5139144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17E0A8F1-0153-7193-D377-E94BE50E41C6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AC36583-F988-5BA2-EFD7-FE486C90F112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00F97B7-26A7-C91D-E414-738F6B160119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5C80AE2-C2F6-1E20-D6A1-512A31B0E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3429000"/>
            <a:ext cx="2867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2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04800" y="171450"/>
            <a:ext cx="962025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Query 5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What is the correlation between restaurant rating and total sales?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Query: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A5FF9-126F-2842-E136-F4FAEF61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203" y="1408665"/>
            <a:ext cx="8806397" cy="5139141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BA4F06D1-425C-E767-AD2A-A2789DCBAE88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CE6A3E1-E0C8-4994-F9C5-279724D4C7E2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A955422-5020-0CD1-F460-F62411F60EE6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8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5C349E-9CDA-8D64-4E51-1DB3A2472770}"/>
              </a:ext>
            </a:extLst>
          </p:cNvPr>
          <p:cNvSpPr txBox="1"/>
          <p:nvPr/>
        </p:nvSpPr>
        <p:spPr>
          <a:xfrm>
            <a:off x="300906" y="114300"/>
            <a:ext cx="96202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Query 6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Question: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What is the average number of orders per restaurant per month?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SQL Query: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5BE5B-D1A4-DA20-E744-5D40553A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6" y="1028700"/>
            <a:ext cx="10050278" cy="5619750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F24475E4-1344-D166-A351-DB762A0FC753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F61DF0F-0E42-8F8E-F213-97E1E8A2A5FA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34B755-6B98-EC62-D796-818823C9E88E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245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95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4C994-3C02-CA5D-A438-C2F0C2D9F6DE}"/>
              </a:ext>
            </a:extLst>
          </p:cNvPr>
          <p:cNvSpPr txBox="1"/>
          <p:nvPr/>
        </p:nvSpPr>
        <p:spPr>
          <a:xfrm>
            <a:off x="962025" y="685800"/>
            <a:ext cx="104298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Conclusion</a:t>
            </a:r>
          </a:p>
          <a:p>
            <a:pPr algn="ctr"/>
            <a:endParaRPr lang="en-IN" sz="4400" dirty="0"/>
          </a:p>
          <a:p>
            <a:pPr algn="just"/>
            <a:r>
              <a:rPr lang="en-US" dirty="0"/>
              <a:t>The Zomato analysis revealed key insights into customer preferences, regional cuisine popularity, and restaurant performance. Targeting high-spending users and re-engaging inactive customers can enhance retention. Optimizing menus based on revenue-generating cuisines will drive growth. Focus on improving service for high-order, low-rated restaurants is essential for customer satisfaction.</a:t>
            </a:r>
            <a:endParaRPr lang="en-IN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A6FA93B5-7C35-285E-B65A-A4ED063DAD2D}"/>
              </a:ext>
            </a:extLst>
          </p:cNvPr>
          <p:cNvGrpSpPr/>
          <p:nvPr/>
        </p:nvGrpSpPr>
        <p:grpSpPr>
          <a:xfrm>
            <a:off x="9658350" y="114300"/>
            <a:ext cx="2447925" cy="475890"/>
            <a:chOff x="317748" y="-57150"/>
            <a:chExt cx="3022967" cy="59628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99BAE03F-C576-918B-07ED-417896F3E087}"/>
                </a:ext>
              </a:extLst>
            </p:cNvPr>
            <p:cNvSpPr/>
            <p:nvPr/>
          </p:nvSpPr>
          <p:spPr>
            <a:xfrm>
              <a:off x="317748" y="64568"/>
              <a:ext cx="649084" cy="474564"/>
            </a:xfrm>
            <a:custGeom>
              <a:avLst/>
              <a:gdLst/>
              <a:ahLst/>
              <a:cxnLst/>
              <a:rect l="l" t="t" r="r" b="b"/>
              <a:pathLst>
                <a:path w="759369" h="610271">
                  <a:moveTo>
                    <a:pt x="0" y="0"/>
                  </a:moveTo>
                  <a:lnTo>
                    <a:pt x="759369" y="0"/>
                  </a:lnTo>
                  <a:lnTo>
                    <a:pt x="759369" y="610271"/>
                  </a:lnTo>
                  <a:lnTo>
                    <a:pt x="0" y="6102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AC1-FA25-48C2-094D-B93FEDD77D00}"/>
                </a:ext>
              </a:extLst>
            </p:cNvPr>
            <p:cNvSpPr txBox="1"/>
            <p:nvPr/>
          </p:nvSpPr>
          <p:spPr>
            <a:xfrm>
              <a:off x="759369" y="-57150"/>
              <a:ext cx="2581346" cy="53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73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krishprajapati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78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{197F8223-DEB8-4D8B-ABA2-8A143F09EBED}tf11665031_win32</Template>
  <TotalTime>306</TotalTime>
  <Words>345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Antic</vt:lpstr>
      <vt:lpstr>Arial</vt:lpstr>
      <vt:lpstr>Arial Nova</vt:lpstr>
      <vt:lpstr>Arial Nova Light</vt:lpstr>
      <vt:lpstr>Arial Unicode MS</vt:lpstr>
      <vt:lpstr>Wingdings 2</vt:lpstr>
      <vt:lpstr>SlateVTI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Prajapati</dc:creator>
  <cp:lastModifiedBy>Krish Prajapati</cp:lastModifiedBy>
  <cp:revision>4</cp:revision>
  <dcterms:created xsi:type="dcterms:W3CDTF">2024-09-21T17:04:00Z</dcterms:created>
  <dcterms:modified xsi:type="dcterms:W3CDTF">2024-09-22T09:06:06Z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