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7" r:id="rId2"/>
    <p:sldId id="262" r:id="rId3"/>
    <p:sldId id="260" r:id="rId4"/>
    <p:sldId id="261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8EF873-25D7-A861-2C2A-62F24EFC9720}" v="4" dt="2025-02-22T03:25:00.644"/>
    <p1510:client id="{4E9F35A1-3235-9622-6D91-8E1A3E39442A}" v="1506" dt="2025-02-21T08:50:43.480"/>
    <p1510:client id="{D710D910-68DB-4C32-344C-635C5A25F056}" v="53" dt="2025-02-22T05:26:13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19B-5205-8C53-AEFA-1D4611924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31383-CEFF-DD2A-518C-D38D29417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CB9DB-F7EC-6688-B8D5-2A98E8E8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93CD9-86A6-A15A-2B74-24B60A9EE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56A04-D12A-88F7-9BCA-92CE4325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E8BE4-AB6A-41C9-C1CF-B1BDDD31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743E2-988C-F537-C50E-3544ABA2A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D7835-A915-8CCB-B965-8C50BC20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19B8E-87E1-ADAF-F936-40627985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3D6C5-421F-0129-8914-026DA3D9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4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DAA67E-EBB2-CC45-F336-5A7D2FC03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5BB11-3378-0B9E-49B2-E54E17F70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6D6C0-E585-A0DC-1C94-A306CF3B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49784-7420-10DD-C468-487C9D04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42928-F1AF-1903-7095-8130EFB0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3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7CAFD-CE1A-8409-ED8E-16299BC3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DEFB1-34ED-8836-5260-58EE3B4A7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25600-C67A-EFAA-D037-057B1CC8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42705-FAF8-42B0-4F4C-51C23DDA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4E373-ED02-B09B-027E-74AE08D5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6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407E1-62D2-E289-8612-CF87503C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EDDE8-1229-C457-6B70-2C485DE8D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4E043-3D4F-EE96-B211-794A67E90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D3076-3DED-C3F2-0F27-538D5A61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8C91B-F749-203F-5472-40346A8D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8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D51F2-06CE-EF80-B288-710582DA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06415-0409-263F-B080-E7E3314D8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D3492-9120-04ED-48CF-E8969D864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ECF11-A0A2-92A8-F63A-D5B55B375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6ABA2-8D78-53EB-6FA2-DFB3A923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99EB0-B62E-658F-C6D9-36AFCB2F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7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88975-6B04-2ADE-6A44-D67D5DCB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3612E-985B-8165-F98B-D9B8F2B89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D43F1-22BB-8BF7-2086-87FF86DEB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05FD1D-8804-79D8-AE01-33329F359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B135B0-A8A8-75F7-799F-D89282251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25FB40-1BD9-C23F-F844-0906DAC0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6AE5A9-967B-1F9B-A649-368DE863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50302A-4C09-0BA5-676E-D07C92EB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1A52-D5A3-D34F-3CD5-9F61E4F7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2AED78-B63F-2EA9-626E-12A88FDE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106CC-1D1C-E72B-1BFA-228DAACD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26F2B-E8DF-6480-4231-25EBD317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1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B9FF94-794C-C56A-282E-82D71AA9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78FAD-0693-0340-E018-FB060610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5A5F6-44A5-3D5C-9CCB-C86D8478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7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D8E0C-5288-2783-D2E4-3BE91867F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08001-0B64-832F-F7BA-1994DF80A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7551E-5E67-BAB0-6227-53E38DD34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A485D-771C-32CD-4C19-9F4E4BCCB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28B91-32A6-96C9-51A6-0F0385DD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365A2-FD47-0D54-987C-447EEFE5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8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CB415-C040-F40E-09EF-C574424A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8BF296-B0A0-0A46-0645-733CCE239A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3ED47-F7CE-AF69-44E4-71A476CB7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BDA65-1B48-563F-B3D4-C551B7F2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860F1-4A1E-925B-791D-19D670CC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A390D-E525-6731-EBC5-4513A59C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37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DF8AA4-22A1-4E4B-4232-8458A044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A175E-D390-F848-E388-DEDF95194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5F9A2-2D8A-B1A5-CEF7-EF3EA1FF3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1044F-F345-3496-220A-5955FDFF7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AD80-02B9-4031-F67D-A7A12A5B6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3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emblem with a globe and white text&#10;&#10;Description automatically generated">
            <a:extLst>
              <a:ext uri="{FF2B5EF4-FFF2-40B4-BE49-F238E27FC236}">
                <a16:creationId xmlns:a16="http://schemas.microsoft.com/office/drawing/2014/main" id="{F4DE574B-D461-DE3E-3632-B834874AF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" y="-2987"/>
            <a:ext cx="1114425" cy="1171575"/>
          </a:xfrm>
          <a:prstGeom prst="rect">
            <a:avLst/>
          </a:prstGeom>
        </p:spPr>
      </p:pic>
      <p:pic>
        <p:nvPicPr>
          <p:cNvPr id="6" name="Picture 5" descr="A blue and red text on a white background&#10;&#10;Description automatically generated">
            <a:extLst>
              <a:ext uri="{FF2B5EF4-FFF2-40B4-BE49-F238E27FC236}">
                <a16:creationId xmlns:a16="http://schemas.microsoft.com/office/drawing/2014/main" id="{87C07E68-1A30-C4A3-A429-FAE5B16A8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545" y="1292"/>
            <a:ext cx="4733925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BCD257-52B3-6754-285F-B7DAFA87ABCA}"/>
              </a:ext>
            </a:extLst>
          </p:cNvPr>
          <p:cNvSpPr txBox="1"/>
          <p:nvPr/>
        </p:nvSpPr>
        <p:spPr>
          <a:xfrm>
            <a:off x="865322" y="8065576"/>
            <a:ext cx="9144000" cy="3175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ThePhoto</a:t>
            </a:r>
            <a:r>
              <a:rPr lang="en-US" dirty="0"/>
              <a:t> by </a:t>
            </a:r>
            <a:r>
              <a:rPr lang="en-US" dirty="0" err="1"/>
              <a:t>PhotoAuthor</a:t>
            </a:r>
            <a:r>
              <a:rPr lang="en-US" dirty="0"/>
              <a:t> is licensed under CCYYSA.</a:t>
            </a:r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1C36D587-8ECD-55BC-0DEC-59804DC63306}"/>
              </a:ext>
            </a:extLst>
          </p:cNvPr>
          <p:cNvSpPr/>
          <p:nvPr/>
        </p:nvSpPr>
        <p:spPr>
          <a:xfrm>
            <a:off x="5609658" y="6371867"/>
            <a:ext cx="972683" cy="478622"/>
          </a:xfrm>
          <a:prstGeom prst="flowChartTermina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CB39C8-988D-338B-C136-F83B6E556072}"/>
              </a:ext>
            </a:extLst>
          </p:cNvPr>
          <p:cNvSpPr txBox="1"/>
          <p:nvPr/>
        </p:nvSpPr>
        <p:spPr>
          <a:xfrm>
            <a:off x="2242406" y="4182663"/>
            <a:ext cx="590385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aseline="0" dirty="0">
                <a:latin typeface="Arial"/>
                <a:ea typeface="Segoe UI"/>
                <a:cs typeface="Segoe UI"/>
              </a:rPr>
              <a:t>NAME :</a:t>
            </a:r>
            <a:r>
              <a:rPr lang="en-US" sz="2400" dirty="0">
                <a:latin typeface="Arial"/>
                <a:ea typeface="Segoe UI"/>
                <a:cs typeface="Segoe UI"/>
              </a:rPr>
              <a:t>RADADIYA KRISH CHETANBHAI</a:t>
            </a:r>
          </a:p>
          <a:p>
            <a:pPr rtl="0"/>
            <a:r>
              <a:rPr lang="en-US" sz="2400" baseline="0" dirty="0">
                <a:latin typeface="Arial"/>
                <a:ea typeface="Segoe UI"/>
                <a:cs typeface="Segoe UI"/>
              </a:rPr>
              <a:t>ENROLL-NO :</a:t>
            </a:r>
            <a:r>
              <a:rPr lang="en-US" sz="2400" dirty="0">
                <a:latin typeface="Arial"/>
                <a:ea typeface="Segoe UI"/>
                <a:cs typeface="Segoe UI"/>
              </a:rPr>
              <a:t>23002170210106</a:t>
            </a:r>
          </a:p>
          <a:p>
            <a:pPr rtl="0"/>
            <a:r>
              <a:rPr lang="en-US" sz="2400" baseline="0" dirty="0">
                <a:latin typeface="Arial"/>
                <a:ea typeface="Segoe UI"/>
                <a:cs typeface="Segoe UI"/>
              </a:rPr>
              <a:t>ROLL-NO : </a:t>
            </a:r>
            <a:r>
              <a:rPr lang="en-US" sz="2400" dirty="0">
                <a:latin typeface="Arial"/>
                <a:ea typeface="Segoe UI"/>
                <a:cs typeface="Segoe UI"/>
              </a:rPr>
              <a:t>80</a:t>
            </a:r>
          </a:p>
          <a:p>
            <a:pPr rtl="0"/>
            <a:r>
              <a:rPr lang="en-US" sz="2400" baseline="0" dirty="0">
                <a:latin typeface="Arial"/>
                <a:ea typeface="Segoe UI"/>
                <a:cs typeface="Segoe UI"/>
              </a:rPr>
              <a:t>DIV : C3</a:t>
            </a:r>
            <a:r>
              <a:rPr lang="en-US" sz="2400" dirty="0">
                <a:latin typeface="Arial"/>
                <a:ea typeface="Segoe UI"/>
                <a:cs typeface="Segoe UI"/>
              </a:rPr>
              <a:t>​</a:t>
            </a:r>
            <a:endParaRPr lang="en-US" dirty="0">
              <a:latin typeface="Century Gothic" panose="020B0502020202020204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4166E49-2531-5BF5-1217-099D0C34BCE1}"/>
              </a:ext>
            </a:extLst>
          </p:cNvPr>
          <p:cNvSpPr/>
          <p:nvPr/>
        </p:nvSpPr>
        <p:spPr>
          <a:xfrm>
            <a:off x="2180331" y="1049557"/>
            <a:ext cx="7832035" cy="1337178"/>
          </a:xfrm>
          <a:prstGeom prst="roundRect">
            <a:avLst/>
          </a:prstGeom>
          <a:solidFill>
            <a:srgbClr val="92D050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APMC WEBSITE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D6ABE-8967-A45F-22F3-51D5A483AFA0}"/>
              </a:ext>
            </a:extLst>
          </p:cNvPr>
          <p:cNvSpPr txBox="1"/>
          <p:nvPr/>
        </p:nvSpPr>
        <p:spPr>
          <a:xfrm>
            <a:off x="1415287" y="3429000"/>
            <a:ext cx="5088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Prepared By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2294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F550C-B243-4AA0-9984-0F65384B4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emblem with a globe and white text&#10;&#10;Description automatically generated">
            <a:extLst>
              <a:ext uri="{FF2B5EF4-FFF2-40B4-BE49-F238E27FC236}">
                <a16:creationId xmlns:a16="http://schemas.microsoft.com/office/drawing/2014/main" id="{7758CDB3-6471-118B-226E-D9FC36DF1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" y="-2987"/>
            <a:ext cx="1114425" cy="1171575"/>
          </a:xfrm>
          <a:prstGeom prst="rect">
            <a:avLst/>
          </a:prstGeom>
        </p:spPr>
      </p:pic>
      <p:pic>
        <p:nvPicPr>
          <p:cNvPr id="6" name="Picture 5" descr="A blue and red text on a white background&#10;&#10;Description automatically generated">
            <a:extLst>
              <a:ext uri="{FF2B5EF4-FFF2-40B4-BE49-F238E27FC236}">
                <a16:creationId xmlns:a16="http://schemas.microsoft.com/office/drawing/2014/main" id="{07BEECEE-671F-AE95-A69C-D4483DD28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545" y="1292"/>
            <a:ext cx="4733925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722ACA-0C5C-37F6-2CCA-65BFB40FDCFF}"/>
              </a:ext>
            </a:extLst>
          </p:cNvPr>
          <p:cNvSpPr txBox="1"/>
          <p:nvPr/>
        </p:nvSpPr>
        <p:spPr>
          <a:xfrm>
            <a:off x="865322" y="8065576"/>
            <a:ext cx="9144000" cy="3175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ThePhoto</a:t>
            </a:r>
            <a:r>
              <a:rPr lang="en-US" dirty="0"/>
              <a:t> by </a:t>
            </a:r>
            <a:r>
              <a:rPr lang="en-US" dirty="0" err="1"/>
              <a:t>PhotoAuthor</a:t>
            </a:r>
            <a:r>
              <a:rPr lang="en-US" dirty="0"/>
              <a:t> is licensed under CCYYSA.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D05F36-0609-48F6-7ABA-AA3959BFB71F}"/>
              </a:ext>
            </a:extLst>
          </p:cNvPr>
          <p:cNvSpPr txBox="1"/>
          <p:nvPr/>
        </p:nvSpPr>
        <p:spPr>
          <a:xfrm>
            <a:off x="3204962" y="884665"/>
            <a:ext cx="577434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>
                <a:latin typeface="Arial"/>
                <a:cs typeface="Arial"/>
              </a:rPr>
              <a:t>Project Overview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A5FF63-CA1C-2873-EEBD-EE06BCDC18AC}"/>
              </a:ext>
            </a:extLst>
          </p:cNvPr>
          <p:cNvSpPr txBox="1"/>
          <p:nvPr/>
        </p:nvSpPr>
        <p:spPr>
          <a:xfrm>
            <a:off x="1121369" y="2028952"/>
            <a:ext cx="1098928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2400" dirty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Arial"/>
                <a:ea typeface="+mn-lt"/>
                <a:cs typeface="+mn-lt"/>
              </a:rPr>
              <a:t>Project Objective</a:t>
            </a:r>
            <a:endParaRPr lang="en-US" sz="2400" b="1" dirty="0">
              <a:latin typeface="Arial"/>
            </a:endParaRPr>
          </a:p>
          <a:p>
            <a:r>
              <a:rPr lang="en-US" sz="2400" dirty="0">
                <a:latin typeface="Arial"/>
                <a:ea typeface="+mn-lt"/>
                <a:cs typeface="+mn-lt"/>
              </a:rPr>
              <a:t>    The APMC Website is designed to provide farmers, traders, and stakeholders with an easy-to-use platform for accessing agricultural market information. It offers auction details, updates, and contact information while promoting transparency and efficiency in agricultural trade.</a:t>
            </a:r>
          </a:p>
          <a:p>
            <a:endParaRPr lang="en-US" sz="2400" dirty="0">
              <a:latin typeface="Arial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Arial"/>
                <a:ea typeface="+mn-lt"/>
                <a:cs typeface="+mn-lt"/>
              </a:rPr>
              <a:t>Key Features</a:t>
            </a:r>
            <a:endParaRPr lang="en-US" sz="2400" b="1" dirty="0">
              <a:latin typeface="Arial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2400" dirty="0">
                <a:latin typeface="Arial"/>
                <a:ea typeface="+mn-lt"/>
                <a:cs typeface="+mn-lt"/>
              </a:rPr>
              <a:t>Real-time market price updates for key commodities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400" dirty="0">
                <a:latin typeface="Arial"/>
                <a:ea typeface="+mn-lt"/>
                <a:cs typeface="+mn-lt"/>
              </a:rPr>
              <a:t>Detailed product listings with specifications and quality indicators</a:t>
            </a:r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376F9DDC-73C9-3809-3A6E-849C1E1B9043}"/>
              </a:ext>
            </a:extLst>
          </p:cNvPr>
          <p:cNvSpPr/>
          <p:nvPr/>
        </p:nvSpPr>
        <p:spPr>
          <a:xfrm>
            <a:off x="5605791" y="6379378"/>
            <a:ext cx="972683" cy="478622"/>
          </a:xfrm>
          <a:prstGeom prst="flowChartTermina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30932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F57F8-3441-C289-E053-7496B736C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03" y="237138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5861E459-93B9-1137-57DB-0A987BB9D484}"/>
              </a:ext>
            </a:extLst>
          </p:cNvPr>
          <p:cNvSpPr txBox="1"/>
          <p:nvPr/>
        </p:nvSpPr>
        <p:spPr>
          <a:xfrm>
            <a:off x="2135213" y="915621"/>
            <a:ext cx="7910511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latin typeface="Arial"/>
                <a:cs typeface="Arial"/>
              </a:rPr>
              <a:t>Technology Stack</a:t>
            </a:r>
          </a:p>
        </p:txBody>
      </p:sp>
      <p:pic>
        <p:nvPicPr>
          <p:cNvPr id="6" name="Picture 5" descr="A blue and white emblem with a globe and white text&#10;&#10;Description automatically generated">
            <a:extLst>
              <a:ext uri="{FF2B5EF4-FFF2-40B4-BE49-F238E27FC236}">
                <a16:creationId xmlns:a16="http://schemas.microsoft.com/office/drawing/2014/main" id="{96BA9263-9077-F82F-41AE-4296A5FCB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" y="-2987"/>
            <a:ext cx="1114425" cy="1171575"/>
          </a:xfrm>
          <a:prstGeom prst="rect">
            <a:avLst/>
          </a:prstGeom>
        </p:spPr>
      </p:pic>
      <p:pic>
        <p:nvPicPr>
          <p:cNvPr id="8" name="Picture 7" descr="A blue and red text on a white background&#10;&#10;Description automatically generated">
            <a:extLst>
              <a:ext uri="{FF2B5EF4-FFF2-40B4-BE49-F238E27FC236}">
                <a16:creationId xmlns:a16="http://schemas.microsoft.com/office/drawing/2014/main" id="{A3C2B5F9-D715-5B1A-2BF9-2A57FD978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545" y="1292"/>
            <a:ext cx="4733925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B6E0AE-3FE5-E0E2-7136-F37976E211AF}"/>
              </a:ext>
            </a:extLst>
          </p:cNvPr>
          <p:cNvSpPr txBox="1"/>
          <p:nvPr/>
        </p:nvSpPr>
        <p:spPr>
          <a:xfrm>
            <a:off x="1117412" y="2838891"/>
            <a:ext cx="934085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HTML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CSS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Bootstrap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err="1">
                <a:latin typeface="Arial"/>
                <a:cs typeface="Arial"/>
              </a:rPr>
              <a:t>Javascript</a:t>
            </a: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Arial"/>
              <a:cs typeface="Arial"/>
            </a:endParaRPr>
          </a:p>
          <a:p>
            <a:endParaRPr lang="en-US" sz="2400" dirty="0">
              <a:latin typeface="Arial"/>
              <a:cs typeface="Arial"/>
            </a:endParaRPr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3648298E-1796-736A-563C-49737073560F}"/>
              </a:ext>
            </a:extLst>
          </p:cNvPr>
          <p:cNvSpPr/>
          <p:nvPr/>
        </p:nvSpPr>
        <p:spPr>
          <a:xfrm>
            <a:off x="5609658" y="6379378"/>
            <a:ext cx="972683" cy="478622"/>
          </a:xfrm>
          <a:prstGeom prst="flowChartTermina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5505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78B9D-0CD8-6B40-31C9-7139C24E2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and white emblem with a globe and white text&#10;&#10;Description automatically generated">
            <a:extLst>
              <a:ext uri="{FF2B5EF4-FFF2-40B4-BE49-F238E27FC236}">
                <a16:creationId xmlns:a16="http://schemas.microsoft.com/office/drawing/2014/main" id="{89058972-D520-D365-D18F-978F33449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" y="-2987"/>
            <a:ext cx="1114425" cy="1171575"/>
          </a:xfrm>
          <a:prstGeom prst="rect">
            <a:avLst/>
          </a:prstGeom>
        </p:spPr>
      </p:pic>
      <p:pic>
        <p:nvPicPr>
          <p:cNvPr id="11" name="Picture 10" descr="A blue and red text on a white background&#10;&#10;Description automatically generated">
            <a:extLst>
              <a:ext uri="{FF2B5EF4-FFF2-40B4-BE49-F238E27FC236}">
                <a16:creationId xmlns:a16="http://schemas.microsoft.com/office/drawing/2014/main" id="{6A79CCAF-B440-37A8-12A3-116D68F0B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545" y="1292"/>
            <a:ext cx="4733925" cy="914400"/>
          </a:xfrm>
          <a:prstGeom prst="rect">
            <a:avLst/>
          </a:prstGeom>
        </p:spPr>
      </p:pic>
      <p:sp>
        <p:nvSpPr>
          <p:cNvPr id="14" name="TextBox 1">
            <a:extLst>
              <a:ext uri="{FF2B5EF4-FFF2-40B4-BE49-F238E27FC236}">
                <a16:creationId xmlns:a16="http://schemas.microsoft.com/office/drawing/2014/main" id="{1FE6DD63-793E-3656-42C1-6FFEF967F456}"/>
              </a:ext>
            </a:extLst>
          </p:cNvPr>
          <p:cNvSpPr txBox="1"/>
          <p:nvPr/>
        </p:nvSpPr>
        <p:spPr>
          <a:xfrm>
            <a:off x="2138127" y="743921"/>
            <a:ext cx="7910511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latin typeface="Arial"/>
                <a:cs typeface="Arial"/>
              </a:rPr>
              <a:t>Future Scope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0E1EBC-BBB1-7D11-EA18-3A3E08BC48EE}"/>
              </a:ext>
            </a:extLst>
          </p:cNvPr>
          <p:cNvSpPr txBox="1"/>
          <p:nvPr/>
        </p:nvSpPr>
        <p:spPr>
          <a:xfrm>
            <a:off x="1126817" y="1754847"/>
            <a:ext cx="9973866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Arial"/>
                <a:ea typeface="+mn-lt"/>
                <a:cs typeface="+mn-lt"/>
              </a:rPr>
              <a:t>Real-Time Auction System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Arial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Arial"/>
                <a:ea typeface="+mn-lt"/>
                <a:cs typeface="+mn-lt"/>
              </a:rPr>
              <a:t>Online Farmer Registration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Arial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Arial"/>
                <a:ea typeface="+mn-lt"/>
                <a:cs typeface="+mn-lt"/>
              </a:rPr>
              <a:t>Backend Integration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Arial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Arial"/>
                <a:ea typeface="+mn-lt"/>
                <a:cs typeface="+mn-lt"/>
              </a:rPr>
              <a:t>Payment Gateway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Arial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Arial"/>
                <a:ea typeface="+mn-lt"/>
                <a:cs typeface="+mn-lt"/>
              </a:rPr>
              <a:t>Security Enhancements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Arial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Arial"/>
                <a:ea typeface="+mn-lt"/>
                <a:cs typeface="+mn-lt"/>
              </a:rPr>
              <a:t>Data Analytics and Reporting</a:t>
            </a:r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F110F203-19F4-22F3-61EA-F99F44AFCFD4}"/>
              </a:ext>
            </a:extLst>
          </p:cNvPr>
          <p:cNvSpPr/>
          <p:nvPr/>
        </p:nvSpPr>
        <p:spPr>
          <a:xfrm>
            <a:off x="5607040" y="6379378"/>
            <a:ext cx="972683" cy="478622"/>
          </a:xfrm>
          <a:prstGeom prst="flowChartTermina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32034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24386-359C-AE83-C97B-F760D16CA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and white emblem with a globe and white text&#10;&#10;Description automatically generated">
            <a:extLst>
              <a:ext uri="{FF2B5EF4-FFF2-40B4-BE49-F238E27FC236}">
                <a16:creationId xmlns:a16="http://schemas.microsoft.com/office/drawing/2014/main" id="{1A29075E-05F5-B91F-C6A7-D0501C2AA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" y="-2987"/>
            <a:ext cx="1114425" cy="1171575"/>
          </a:xfrm>
          <a:prstGeom prst="rect">
            <a:avLst/>
          </a:prstGeom>
        </p:spPr>
      </p:pic>
      <p:pic>
        <p:nvPicPr>
          <p:cNvPr id="11" name="Picture 10" descr="A blue and red text on a white background&#10;&#10;Description automatically generated">
            <a:extLst>
              <a:ext uri="{FF2B5EF4-FFF2-40B4-BE49-F238E27FC236}">
                <a16:creationId xmlns:a16="http://schemas.microsoft.com/office/drawing/2014/main" id="{B9EF9D8D-6C06-1548-1002-60C05C892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545" y="1292"/>
            <a:ext cx="4733925" cy="914400"/>
          </a:xfrm>
          <a:prstGeom prst="rect">
            <a:avLst/>
          </a:prstGeom>
        </p:spPr>
      </p:pic>
      <p:sp>
        <p:nvSpPr>
          <p:cNvPr id="14" name="TextBox 1">
            <a:extLst>
              <a:ext uri="{FF2B5EF4-FFF2-40B4-BE49-F238E27FC236}">
                <a16:creationId xmlns:a16="http://schemas.microsoft.com/office/drawing/2014/main" id="{A89C43EB-A20F-0DDB-B753-ED0C7D1D95D6}"/>
              </a:ext>
            </a:extLst>
          </p:cNvPr>
          <p:cNvSpPr txBox="1"/>
          <p:nvPr/>
        </p:nvSpPr>
        <p:spPr>
          <a:xfrm>
            <a:off x="2138127" y="918975"/>
            <a:ext cx="7910511" cy="230832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/>
              <a:t>Why Choose APMC?</a:t>
            </a:r>
            <a:endParaRPr lang="en-US" sz="4800">
              <a:ea typeface="Calibri"/>
              <a:cs typeface="Calibri"/>
            </a:endParaRPr>
          </a:p>
          <a:p>
            <a:pPr marL="285750" indent="-285750" algn="ctr">
              <a:buFont typeface="Arial"/>
              <a:buChar char="•"/>
            </a:pPr>
            <a:endParaRPr lang="en-US" sz="4800" dirty="0">
              <a:ea typeface="Calibri"/>
              <a:cs typeface="Calibri"/>
            </a:endParaRPr>
          </a:p>
          <a:p>
            <a:pPr algn="ctr"/>
            <a:endParaRPr lang="en-US" sz="4800" b="1" dirty="0">
              <a:latin typeface="Arial"/>
              <a:cs typeface="Arial"/>
            </a:endParaRPr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3BE4260C-2250-24E8-41F7-853186CBDDB8}"/>
              </a:ext>
            </a:extLst>
          </p:cNvPr>
          <p:cNvSpPr/>
          <p:nvPr/>
        </p:nvSpPr>
        <p:spPr>
          <a:xfrm>
            <a:off x="5607040" y="6379378"/>
            <a:ext cx="972683" cy="478622"/>
          </a:xfrm>
          <a:prstGeom prst="flowChartTermina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A6D544-240E-F952-82C9-47E2822813E3}"/>
              </a:ext>
            </a:extLst>
          </p:cNvPr>
          <p:cNvSpPr txBox="1"/>
          <p:nvPr/>
        </p:nvSpPr>
        <p:spPr>
          <a:xfrm>
            <a:off x="1126517" y="2434469"/>
            <a:ext cx="9093819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ea typeface="Calibri"/>
                <a:cs typeface="Calibri"/>
              </a:rPr>
              <a:t>Trusted by thousands of farmers and traders.</a:t>
            </a:r>
          </a:p>
          <a:p>
            <a:pPr marL="285750" indent="-285750">
              <a:buFont typeface="Arial,Sans-Serif"/>
              <a:buChar char="•"/>
            </a:pPr>
            <a:endParaRPr lang="en-US" sz="2400" dirty="0"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ea typeface="Calibri"/>
                <a:cs typeface="Calibri"/>
              </a:rPr>
              <a:t>Transparent and efficient trading practices.</a:t>
            </a:r>
          </a:p>
          <a:p>
            <a:pPr marL="285750" indent="-285750">
              <a:buFont typeface="Arial,Sans-Serif"/>
              <a:buChar char="•"/>
            </a:pPr>
            <a:endParaRPr lang="en-US" sz="2400" dirty="0"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ea typeface="Calibri"/>
                <a:cs typeface="Calibri"/>
              </a:rPr>
              <a:t>Support for sustainable agricultural practices.</a:t>
            </a:r>
          </a:p>
          <a:p>
            <a:pPr marL="285750" indent="-285750">
              <a:buFont typeface="Arial,Sans-Serif"/>
              <a:buChar char="•"/>
            </a:pPr>
            <a:endParaRPr lang="en-US" sz="2400" dirty="0"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ea typeface="Calibri"/>
                <a:cs typeface="Calibri"/>
              </a:rPr>
              <a:t>Commitment to rural and economic development.</a:t>
            </a:r>
          </a:p>
        </p:txBody>
      </p:sp>
    </p:spTree>
    <p:extLst>
      <p:ext uri="{BB962C8B-B14F-4D97-AF65-F5344CB8AC3E}">
        <p14:creationId xmlns:p14="http://schemas.microsoft.com/office/powerpoint/2010/main" val="261328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1965B-88C8-4E88-C38A-08A095BF8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emblem with a globe and white text&#10;&#10;Description automatically generated">
            <a:extLst>
              <a:ext uri="{FF2B5EF4-FFF2-40B4-BE49-F238E27FC236}">
                <a16:creationId xmlns:a16="http://schemas.microsoft.com/office/drawing/2014/main" id="{1BE8A549-58B4-144A-0393-A857D3718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" y="-2987"/>
            <a:ext cx="1114425" cy="1171575"/>
          </a:xfrm>
          <a:prstGeom prst="rect">
            <a:avLst/>
          </a:prstGeom>
        </p:spPr>
      </p:pic>
      <p:pic>
        <p:nvPicPr>
          <p:cNvPr id="6" name="Picture 5" descr="A blue and red text on a white background&#10;&#10;Description automatically generated">
            <a:extLst>
              <a:ext uri="{FF2B5EF4-FFF2-40B4-BE49-F238E27FC236}">
                <a16:creationId xmlns:a16="http://schemas.microsoft.com/office/drawing/2014/main" id="{A3AF1336-4C81-FF8B-7965-3C71E82A6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545" y="1292"/>
            <a:ext cx="4733925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647EEF-9216-79B0-E1E8-CE11B0A517F6}"/>
              </a:ext>
            </a:extLst>
          </p:cNvPr>
          <p:cNvSpPr txBox="1"/>
          <p:nvPr/>
        </p:nvSpPr>
        <p:spPr>
          <a:xfrm>
            <a:off x="865322" y="8065576"/>
            <a:ext cx="9144000" cy="3175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ThePhoto</a:t>
            </a:r>
            <a:r>
              <a:rPr lang="en-US" dirty="0"/>
              <a:t> by </a:t>
            </a:r>
            <a:r>
              <a:rPr lang="en-US" dirty="0" err="1"/>
              <a:t>PhotoAuthor</a:t>
            </a:r>
            <a:r>
              <a:rPr lang="en-US" dirty="0"/>
              <a:t> is licensed under CCYYSA.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153C57-234E-052B-6C5C-B107A16E9932}"/>
              </a:ext>
            </a:extLst>
          </p:cNvPr>
          <p:cNvSpPr/>
          <p:nvPr/>
        </p:nvSpPr>
        <p:spPr>
          <a:xfrm>
            <a:off x="1395599" y="2510719"/>
            <a:ext cx="9016622" cy="18372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"/>
                <a:cs typeface="Arial"/>
              </a:rPr>
              <a:t>THANK YOU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48A5409F-2812-0267-B656-AD4AF9FADA1D}"/>
              </a:ext>
            </a:extLst>
          </p:cNvPr>
          <p:cNvSpPr/>
          <p:nvPr/>
        </p:nvSpPr>
        <p:spPr>
          <a:xfrm>
            <a:off x="5609658" y="6379378"/>
            <a:ext cx="972683" cy="478622"/>
          </a:xfrm>
          <a:prstGeom prst="flowChartTermina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41417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140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Kenil Babariya</dc:creator>
  <cp:lastModifiedBy>Kenil Babariya</cp:lastModifiedBy>
  <cp:revision>437</cp:revision>
  <dcterms:created xsi:type="dcterms:W3CDTF">2025-02-21T05:55:36Z</dcterms:created>
  <dcterms:modified xsi:type="dcterms:W3CDTF">2025-02-22T05:26:20Z</dcterms:modified>
</cp:coreProperties>
</file>