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Raleway" panose="020B0604020202020204"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98BEF5-5C60-41EB-8A66-0ED854C46251}">
  <a:tblStyle styleId="{4398BEF5-5C60-41EB-8A66-0ED854C462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2f2e8723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2f2e8723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2f2e87236_0_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2f2e87236_0_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2f2e87236_0_10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02f2e87236_0_10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02f2e87236_0_9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02f2e87236_0_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02f2e87236_0_10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02f2e87236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08f09cda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08f09cd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2f2e87236_0_10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2f2e8723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2f2e87236_0_9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2f2e87236_0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2f2e87236_0_10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2f2e87236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2f2e87236_0_9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2f2e87236_0_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2f2e87236_0_9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2f2e87236_0_9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2f2e87236_0_9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2f2e8723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2f2e87236_0_9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02f2e87236_0_9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hyperlink" Target="https://www.openstreetmap.or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www.google.com/map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85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Vehicle Routing Problem applied to grocery delivery at Ann Arbor</a:t>
            </a:r>
            <a:endParaRPr/>
          </a:p>
        </p:txBody>
      </p:sp>
      <p:sp>
        <p:nvSpPr>
          <p:cNvPr id="87" name="Google Shape;87;p13"/>
          <p:cNvSpPr txBox="1">
            <a:spLocks noGrp="1"/>
          </p:cNvSpPr>
          <p:nvPr>
            <p:ph type="subTitle" idx="1"/>
          </p:nvPr>
        </p:nvSpPr>
        <p:spPr>
          <a:xfrm>
            <a:off x="4822031" y="3401500"/>
            <a:ext cx="3765744" cy="768300"/>
          </a:xfrm>
          <a:prstGeom prst="rect">
            <a:avLst/>
          </a:prstGeom>
        </p:spPr>
        <p:txBody>
          <a:bodyPr spcFirstLastPara="1" wrap="square" lIns="91425" tIns="91425" rIns="91425" bIns="91425" anchor="t" anchorCtr="0">
            <a:normAutofit fontScale="92500" lnSpcReduction="20000"/>
          </a:bodyPr>
          <a:lstStyle/>
          <a:p>
            <a:pPr marL="0" lvl="0" indent="0" algn="r" rtl="0">
              <a:spcBef>
                <a:spcPts val="0"/>
              </a:spcBef>
              <a:spcAft>
                <a:spcPts val="0"/>
              </a:spcAft>
              <a:buNone/>
            </a:pPr>
            <a:r>
              <a:rPr lang="en" dirty="0"/>
              <a:t>By - 	Krishna Rao			</a:t>
            </a:r>
            <a:endParaRPr dirty="0"/>
          </a:p>
          <a:p>
            <a:pPr marL="0" lvl="0" indent="0" algn="r" rtl="0">
              <a:spcBef>
                <a:spcPts val="0"/>
              </a:spcBef>
              <a:spcAft>
                <a:spcPts val="0"/>
              </a:spcAft>
              <a:buNone/>
            </a:pPr>
            <a:r>
              <a:rPr lang="en" dirty="0"/>
              <a:t>Siddarth Maheshwari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72" name="Google Shape;172;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173" name="Google Shape;173;p22"/>
          <p:cNvGraphicFramePr/>
          <p:nvPr/>
        </p:nvGraphicFramePr>
        <p:xfrm>
          <a:off x="3629850" y="1338185"/>
          <a:ext cx="5135725" cy="2397950"/>
        </p:xfrm>
        <a:graphic>
          <a:graphicData uri="http://schemas.openxmlformats.org/drawingml/2006/table">
            <a:tbl>
              <a:tblPr>
                <a:noFill/>
                <a:tableStyleId>{4398BEF5-5C60-41EB-8A66-0ED854C46251}</a:tableStyleId>
              </a:tblPr>
              <a:tblGrid>
                <a:gridCol w="2261425">
                  <a:extLst>
                    <a:ext uri="{9D8B030D-6E8A-4147-A177-3AD203B41FA5}">
                      <a16:colId xmlns:a16="http://schemas.microsoft.com/office/drawing/2014/main" val="20000"/>
                    </a:ext>
                  </a:extLst>
                </a:gridCol>
                <a:gridCol w="926525">
                  <a:extLst>
                    <a:ext uri="{9D8B030D-6E8A-4147-A177-3AD203B41FA5}">
                      <a16:colId xmlns:a16="http://schemas.microsoft.com/office/drawing/2014/main" val="20001"/>
                    </a:ext>
                  </a:extLst>
                </a:gridCol>
                <a:gridCol w="997625">
                  <a:extLst>
                    <a:ext uri="{9D8B030D-6E8A-4147-A177-3AD203B41FA5}">
                      <a16:colId xmlns:a16="http://schemas.microsoft.com/office/drawing/2014/main" val="20002"/>
                    </a:ext>
                  </a:extLst>
                </a:gridCol>
                <a:gridCol w="950150">
                  <a:extLst>
                    <a:ext uri="{9D8B030D-6E8A-4147-A177-3AD203B41FA5}">
                      <a16:colId xmlns:a16="http://schemas.microsoft.com/office/drawing/2014/main" val="20003"/>
                    </a:ext>
                  </a:extLst>
                </a:gridCol>
              </a:tblGrid>
              <a:tr h="793800">
                <a:tc>
                  <a:txBody>
                    <a:bodyPr/>
                    <a:lstStyle/>
                    <a:p>
                      <a:pPr marL="0" lvl="0" indent="0" algn="ctr" rtl="0">
                        <a:spcBef>
                          <a:spcPts val="0"/>
                        </a:spcBef>
                        <a:spcAft>
                          <a:spcPts val="0"/>
                        </a:spcAft>
                        <a:buNone/>
                      </a:pPr>
                      <a:r>
                        <a:rPr lang="en" sz="1200" b="1"/>
                        <a:t>VRP Models</a:t>
                      </a:r>
                      <a:endParaRPr sz="1200" b="1"/>
                    </a:p>
                  </a:txBody>
                  <a:tcPr marL="91425" marR="91425" marT="91425" marB="91425" anchor="ctr"/>
                </a:tc>
                <a:tc>
                  <a:txBody>
                    <a:bodyPr/>
                    <a:lstStyle/>
                    <a:p>
                      <a:pPr marL="0" lvl="0" indent="0" algn="ctr" rtl="0">
                        <a:spcBef>
                          <a:spcPts val="0"/>
                        </a:spcBef>
                        <a:spcAft>
                          <a:spcPts val="0"/>
                        </a:spcAft>
                        <a:buNone/>
                      </a:pPr>
                      <a:r>
                        <a:rPr lang="en" sz="1200" b="1"/>
                        <a:t>Total Runtime</a:t>
                      </a:r>
                      <a:endParaRPr sz="1200" b="1"/>
                    </a:p>
                  </a:txBody>
                  <a:tcPr marL="91425" marR="91425" marT="91425" marB="91425" anchor="ctr"/>
                </a:tc>
                <a:tc>
                  <a:txBody>
                    <a:bodyPr/>
                    <a:lstStyle/>
                    <a:p>
                      <a:pPr marL="0" lvl="0" indent="0" algn="ctr" rtl="0">
                        <a:spcBef>
                          <a:spcPts val="0"/>
                        </a:spcBef>
                        <a:spcAft>
                          <a:spcPts val="0"/>
                        </a:spcAft>
                        <a:buNone/>
                      </a:pPr>
                      <a:r>
                        <a:rPr lang="en" sz="1200" b="1"/>
                        <a:t>Deployed Vehicles</a:t>
                      </a:r>
                      <a:endParaRPr sz="1200" b="1"/>
                    </a:p>
                  </a:txBody>
                  <a:tcPr marL="91425" marR="91425" marT="91425" marB="91425" anchor="ctr"/>
                </a:tc>
                <a:tc>
                  <a:txBody>
                    <a:bodyPr/>
                    <a:lstStyle/>
                    <a:p>
                      <a:pPr marL="0" lvl="0" indent="0" algn="ctr" rtl="0">
                        <a:spcBef>
                          <a:spcPts val="0"/>
                        </a:spcBef>
                        <a:spcAft>
                          <a:spcPts val="0"/>
                        </a:spcAft>
                        <a:buNone/>
                      </a:pPr>
                      <a:r>
                        <a:rPr lang="en" sz="1200" b="1"/>
                        <a:t>Cost Function Value</a:t>
                      </a:r>
                      <a:endParaRPr sz="1200" b="1"/>
                    </a:p>
                  </a:txBody>
                  <a:tcPr marL="91425" marR="91425" marT="91425" marB="91425" anchor="ctr"/>
                </a:tc>
                <a:extLst>
                  <a:ext uri="{0D108BD9-81ED-4DB2-BD59-A6C34878D82A}">
                    <a16:rowId xmlns:a16="http://schemas.microsoft.com/office/drawing/2014/main" val="10000"/>
                  </a:ext>
                </a:extLst>
              </a:tr>
              <a:tr h="595350">
                <a:tc>
                  <a:txBody>
                    <a:bodyPr/>
                    <a:lstStyle/>
                    <a:p>
                      <a:pPr marL="0" lvl="0" indent="0" algn="l" rtl="0">
                        <a:spcBef>
                          <a:spcPts val="0"/>
                        </a:spcBef>
                        <a:spcAft>
                          <a:spcPts val="0"/>
                        </a:spcAft>
                        <a:buNone/>
                      </a:pPr>
                      <a:r>
                        <a:rPr lang="en" sz="1200"/>
                        <a:t>Constrained Vehicle Routing with One Depot</a:t>
                      </a:r>
                      <a:endParaRPr sz="1200"/>
                    </a:p>
                  </a:txBody>
                  <a:tcPr marL="91425" marR="91425" marT="91425" marB="91425" anchor="ctr"/>
                </a:tc>
                <a:tc>
                  <a:txBody>
                    <a:bodyPr/>
                    <a:lstStyle/>
                    <a:p>
                      <a:pPr marL="0" lvl="0" indent="0" algn="ctr" rtl="0">
                        <a:spcBef>
                          <a:spcPts val="0"/>
                        </a:spcBef>
                        <a:spcAft>
                          <a:spcPts val="0"/>
                        </a:spcAft>
                        <a:buNone/>
                      </a:pPr>
                      <a:r>
                        <a:rPr lang="en" sz="1200"/>
                        <a:t>1 hr</a:t>
                      </a:r>
                      <a:endParaRPr sz="1200"/>
                    </a:p>
                  </a:txBody>
                  <a:tcPr marL="91425" marR="91425" marT="91425" marB="91425" anchor="ctr"/>
                </a:tc>
                <a:tc>
                  <a:txBody>
                    <a:bodyPr/>
                    <a:lstStyle/>
                    <a:p>
                      <a:pPr marL="0" lvl="0" indent="0" algn="ctr" rtl="0">
                        <a:spcBef>
                          <a:spcPts val="0"/>
                        </a:spcBef>
                        <a:spcAft>
                          <a:spcPts val="0"/>
                        </a:spcAft>
                        <a:buNone/>
                      </a:pPr>
                      <a:r>
                        <a:rPr lang="en" sz="1200"/>
                        <a:t>7</a:t>
                      </a:r>
                      <a:endParaRPr sz="1200"/>
                    </a:p>
                  </a:txBody>
                  <a:tcPr marL="91425" marR="91425" marT="91425" marB="91425" anchor="ctr"/>
                </a:tc>
                <a:tc>
                  <a:txBody>
                    <a:bodyPr/>
                    <a:lstStyle/>
                    <a:p>
                      <a:pPr marL="0" lvl="0" indent="0" algn="ctr" rtl="0">
                        <a:spcBef>
                          <a:spcPts val="0"/>
                        </a:spcBef>
                        <a:spcAft>
                          <a:spcPts val="0"/>
                        </a:spcAft>
                        <a:buNone/>
                      </a:pPr>
                      <a:r>
                        <a:rPr lang="en" sz="1200"/>
                        <a:t>1353</a:t>
                      </a:r>
                      <a:endParaRPr sz="1200"/>
                    </a:p>
                  </a:txBody>
                  <a:tcPr marL="91425" marR="91425" marT="91425" marB="91425" anchor="ctr"/>
                </a:tc>
                <a:extLst>
                  <a:ext uri="{0D108BD9-81ED-4DB2-BD59-A6C34878D82A}">
                    <a16:rowId xmlns:a16="http://schemas.microsoft.com/office/drawing/2014/main" val="10001"/>
                  </a:ext>
                </a:extLst>
              </a:tr>
              <a:tr h="413450">
                <a:tc>
                  <a:txBody>
                    <a:bodyPr/>
                    <a:lstStyle/>
                    <a:p>
                      <a:pPr marL="0" lvl="0" indent="0" algn="l" rtl="0">
                        <a:spcBef>
                          <a:spcPts val="0"/>
                        </a:spcBef>
                        <a:spcAft>
                          <a:spcPts val="0"/>
                        </a:spcAft>
                        <a:buNone/>
                      </a:pPr>
                      <a:r>
                        <a:rPr lang="en" sz="1200"/>
                        <a:t>Multi-Depot Vehicle Routing </a:t>
                      </a:r>
                      <a:endParaRPr sz="1200"/>
                    </a:p>
                  </a:txBody>
                  <a:tcPr marL="91425" marR="91425" marT="91425" marB="91425" anchor="ctr"/>
                </a:tc>
                <a:tc>
                  <a:txBody>
                    <a:bodyPr/>
                    <a:lstStyle/>
                    <a:p>
                      <a:pPr marL="0" lvl="0" indent="0" algn="ctr" rtl="0">
                        <a:spcBef>
                          <a:spcPts val="0"/>
                        </a:spcBef>
                        <a:spcAft>
                          <a:spcPts val="0"/>
                        </a:spcAft>
                        <a:buNone/>
                      </a:pPr>
                      <a:r>
                        <a:rPr lang="en" sz="1200"/>
                        <a:t>1 hr</a:t>
                      </a:r>
                      <a:endParaRPr sz="1200"/>
                    </a:p>
                  </a:txBody>
                  <a:tcPr marL="91425" marR="91425" marT="91425" marB="91425" anchor="ctr"/>
                </a:tc>
                <a:tc>
                  <a:txBody>
                    <a:bodyPr/>
                    <a:lstStyle/>
                    <a:p>
                      <a:pPr marL="0" lvl="0" indent="0" algn="ctr" rtl="0">
                        <a:spcBef>
                          <a:spcPts val="0"/>
                        </a:spcBef>
                        <a:spcAft>
                          <a:spcPts val="0"/>
                        </a:spcAft>
                        <a:buNone/>
                      </a:pPr>
                      <a:r>
                        <a:rPr lang="en" sz="1200"/>
                        <a:t>8</a:t>
                      </a:r>
                      <a:endParaRPr sz="1200"/>
                    </a:p>
                  </a:txBody>
                  <a:tcPr marL="91425" marR="91425" marT="91425" marB="91425" anchor="ctr"/>
                </a:tc>
                <a:tc>
                  <a:txBody>
                    <a:bodyPr/>
                    <a:lstStyle/>
                    <a:p>
                      <a:pPr marL="0" lvl="0" indent="0" algn="ctr" rtl="0">
                        <a:spcBef>
                          <a:spcPts val="0"/>
                        </a:spcBef>
                        <a:spcAft>
                          <a:spcPts val="0"/>
                        </a:spcAft>
                        <a:buNone/>
                      </a:pPr>
                      <a:r>
                        <a:rPr lang="en" sz="1200"/>
                        <a:t>1028</a:t>
                      </a:r>
                      <a:endParaRPr sz="1200"/>
                    </a:p>
                  </a:txBody>
                  <a:tcPr marL="91425" marR="91425" marT="91425" marB="91425" anchor="ctr"/>
                </a:tc>
                <a:extLst>
                  <a:ext uri="{0D108BD9-81ED-4DB2-BD59-A6C34878D82A}">
                    <a16:rowId xmlns:a16="http://schemas.microsoft.com/office/drawing/2014/main" val="10002"/>
                  </a:ext>
                </a:extLst>
              </a:tr>
              <a:tr h="595350">
                <a:tc>
                  <a:txBody>
                    <a:bodyPr/>
                    <a:lstStyle/>
                    <a:p>
                      <a:pPr marL="0" lvl="0" indent="0" algn="l" rtl="0">
                        <a:spcBef>
                          <a:spcPts val="0"/>
                        </a:spcBef>
                        <a:spcAft>
                          <a:spcPts val="0"/>
                        </a:spcAft>
                        <a:buNone/>
                      </a:pPr>
                      <a:r>
                        <a:rPr lang="en" sz="1200"/>
                        <a:t>k-Means Clustering with Vehicle Routing</a:t>
                      </a:r>
                      <a:endParaRPr sz="1200"/>
                    </a:p>
                  </a:txBody>
                  <a:tcPr marL="91425" marR="91425" marT="91425" marB="91425" anchor="ctr"/>
                </a:tc>
                <a:tc>
                  <a:txBody>
                    <a:bodyPr/>
                    <a:lstStyle/>
                    <a:p>
                      <a:pPr marL="0" lvl="0" indent="0" algn="ctr" rtl="0">
                        <a:spcBef>
                          <a:spcPts val="0"/>
                        </a:spcBef>
                        <a:spcAft>
                          <a:spcPts val="0"/>
                        </a:spcAft>
                        <a:buNone/>
                      </a:pPr>
                      <a:r>
                        <a:rPr lang="en" sz="1200"/>
                        <a:t>1 hr </a:t>
                      </a:r>
                      <a:endParaRPr sz="1200"/>
                    </a:p>
                  </a:txBody>
                  <a:tcPr marL="91425" marR="91425" marT="91425" marB="91425" anchor="ctr"/>
                </a:tc>
                <a:tc>
                  <a:txBody>
                    <a:bodyPr/>
                    <a:lstStyle/>
                    <a:p>
                      <a:pPr marL="0" lvl="0" indent="0" algn="ctr" rtl="0">
                        <a:spcBef>
                          <a:spcPts val="0"/>
                        </a:spcBef>
                        <a:spcAft>
                          <a:spcPts val="0"/>
                        </a:spcAft>
                        <a:buNone/>
                      </a:pPr>
                      <a:r>
                        <a:rPr lang="en" sz="1200"/>
                        <a:t>7</a:t>
                      </a:r>
                      <a:endParaRPr sz="1200"/>
                    </a:p>
                  </a:txBody>
                  <a:tcPr marL="91425" marR="91425" marT="91425" marB="91425" anchor="ctr"/>
                </a:tc>
                <a:tc>
                  <a:txBody>
                    <a:bodyPr/>
                    <a:lstStyle/>
                    <a:p>
                      <a:pPr marL="0" lvl="0" indent="0" algn="ctr" rtl="0">
                        <a:spcBef>
                          <a:spcPts val="0"/>
                        </a:spcBef>
                        <a:spcAft>
                          <a:spcPts val="0"/>
                        </a:spcAft>
                        <a:buNone/>
                      </a:pPr>
                      <a:r>
                        <a:rPr lang="en" sz="1200"/>
                        <a:t>790</a:t>
                      </a:r>
                      <a:endParaRPr sz="1200"/>
                    </a:p>
                  </a:txBody>
                  <a:tcPr marL="91425" marR="91425" marT="91425" marB="91425" anchor="ctr"/>
                </a:tc>
                <a:extLst>
                  <a:ext uri="{0D108BD9-81ED-4DB2-BD59-A6C34878D82A}">
                    <a16:rowId xmlns:a16="http://schemas.microsoft.com/office/drawing/2014/main" val="10003"/>
                  </a:ext>
                </a:extLst>
              </a:tr>
            </a:tbl>
          </a:graphicData>
        </a:graphic>
      </p:graphicFrame>
      <p:sp>
        <p:nvSpPr>
          <p:cNvPr id="174" name="Google Shape;174;p22"/>
          <p:cNvSpPr txBox="1">
            <a:spLocks noGrp="1"/>
          </p:cNvSpPr>
          <p:nvPr>
            <p:ph type="body" idx="1"/>
          </p:nvPr>
        </p:nvSpPr>
        <p:spPr>
          <a:xfrm>
            <a:off x="727650" y="3811700"/>
            <a:ext cx="7688700" cy="8646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1200"/>
              </a:spcAft>
              <a:buNone/>
            </a:pPr>
            <a:r>
              <a:rPr lang="en"/>
              <a:t>While there is no way to directly comment on which model to choose based on </a:t>
            </a:r>
            <a:r>
              <a:rPr lang="en" b="1"/>
              <a:t>just </a:t>
            </a:r>
            <a:r>
              <a:rPr lang="en"/>
              <a:t>the runtime of the program, it is evident that clustering, or in general dividing the problem into subsets of the main problem, tends to produce better results within the same time frame. This is a direct outcome of the ‘curse of dimensionality’. </a:t>
            </a:r>
            <a:endParaRPr/>
          </a:p>
        </p:txBody>
      </p:sp>
      <p:graphicFrame>
        <p:nvGraphicFramePr>
          <p:cNvPr id="175" name="Google Shape;175;p22"/>
          <p:cNvGraphicFramePr/>
          <p:nvPr/>
        </p:nvGraphicFramePr>
        <p:xfrm>
          <a:off x="727638" y="1676188"/>
          <a:ext cx="2531800" cy="1721925"/>
        </p:xfrm>
        <a:graphic>
          <a:graphicData uri="http://schemas.openxmlformats.org/drawingml/2006/table">
            <a:tbl>
              <a:tblPr>
                <a:noFill/>
                <a:tableStyleId>{4398BEF5-5C60-41EB-8A66-0ED854C46251}</a:tableStyleId>
              </a:tblPr>
              <a:tblGrid>
                <a:gridCol w="1605750">
                  <a:extLst>
                    <a:ext uri="{9D8B030D-6E8A-4147-A177-3AD203B41FA5}">
                      <a16:colId xmlns:a16="http://schemas.microsoft.com/office/drawing/2014/main" val="20000"/>
                    </a:ext>
                  </a:extLst>
                </a:gridCol>
                <a:gridCol w="926050">
                  <a:extLst>
                    <a:ext uri="{9D8B030D-6E8A-4147-A177-3AD203B41FA5}">
                      <a16:colId xmlns:a16="http://schemas.microsoft.com/office/drawing/2014/main" val="20001"/>
                    </a:ext>
                  </a:extLst>
                </a:gridCol>
              </a:tblGrid>
              <a:tr h="573975">
                <a:tc>
                  <a:txBody>
                    <a:bodyPr/>
                    <a:lstStyle/>
                    <a:p>
                      <a:pPr marL="0" lvl="0" indent="0" algn="ctr" rtl="0">
                        <a:spcBef>
                          <a:spcPts val="0"/>
                        </a:spcBef>
                        <a:spcAft>
                          <a:spcPts val="0"/>
                        </a:spcAft>
                        <a:buNone/>
                      </a:pPr>
                      <a:r>
                        <a:rPr lang="en" sz="1200" b="1"/>
                        <a:t>Bin Formulation Method</a:t>
                      </a:r>
                      <a:endParaRPr sz="1200" b="1"/>
                    </a:p>
                  </a:txBody>
                  <a:tcPr marL="91425" marR="91425" marT="91425" marB="91425" anchor="ctr"/>
                </a:tc>
                <a:tc>
                  <a:txBody>
                    <a:bodyPr/>
                    <a:lstStyle/>
                    <a:p>
                      <a:pPr marL="0" lvl="0" indent="0" algn="ctr" rtl="0">
                        <a:spcBef>
                          <a:spcPts val="0"/>
                        </a:spcBef>
                        <a:spcAft>
                          <a:spcPts val="0"/>
                        </a:spcAft>
                        <a:buNone/>
                      </a:pPr>
                      <a:r>
                        <a:rPr lang="en" sz="1200" b="1"/>
                        <a:t>Bins Formed</a:t>
                      </a:r>
                      <a:endParaRPr sz="1200" b="1"/>
                    </a:p>
                  </a:txBody>
                  <a:tcPr marL="91425" marR="91425" marT="91425" marB="91425" anchor="ctr"/>
                </a:tc>
                <a:extLst>
                  <a:ext uri="{0D108BD9-81ED-4DB2-BD59-A6C34878D82A}">
                    <a16:rowId xmlns:a16="http://schemas.microsoft.com/office/drawing/2014/main" val="10000"/>
                  </a:ext>
                </a:extLst>
              </a:tr>
              <a:tr h="573975">
                <a:tc>
                  <a:txBody>
                    <a:bodyPr/>
                    <a:lstStyle/>
                    <a:p>
                      <a:pPr marL="0" lvl="0" indent="0" algn="l" rtl="0">
                        <a:spcBef>
                          <a:spcPts val="0"/>
                        </a:spcBef>
                        <a:spcAft>
                          <a:spcPts val="0"/>
                        </a:spcAft>
                        <a:buNone/>
                      </a:pPr>
                      <a:r>
                        <a:rPr lang="en" sz="1200"/>
                        <a:t>Integer Programming</a:t>
                      </a:r>
                      <a:endParaRPr sz="1200"/>
                    </a:p>
                  </a:txBody>
                  <a:tcPr marL="91425" marR="91425" marT="91425" marB="91425" anchor="ctr"/>
                </a:tc>
                <a:tc>
                  <a:txBody>
                    <a:bodyPr/>
                    <a:lstStyle/>
                    <a:p>
                      <a:pPr marL="0" lvl="0" indent="0" algn="ctr" rtl="0">
                        <a:spcBef>
                          <a:spcPts val="0"/>
                        </a:spcBef>
                        <a:spcAft>
                          <a:spcPts val="0"/>
                        </a:spcAft>
                        <a:buNone/>
                      </a:pPr>
                      <a:r>
                        <a:rPr lang="en" sz="1200"/>
                        <a:t>7</a:t>
                      </a:r>
                      <a:endParaRPr sz="1200"/>
                    </a:p>
                  </a:txBody>
                  <a:tcPr marL="91425" marR="91425" marT="91425" marB="91425" anchor="ctr"/>
                </a:tc>
                <a:extLst>
                  <a:ext uri="{0D108BD9-81ED-4DB2-BD59-A6C34878D82A}">
                    <a16:rowId xmlns:a16="http://schemas.microsoft.com/office/drawing/2014/main" val="10001"/>
                  </a:ext>
                </a:extLst>
              </a:tr>
              <a:tr h="573975">
                <a:tc>
                  <a:txBody>
                    <a:bodyPr/>
                    <a:lstStyle/>
                    <a:p>
                      <a:pPr marL="0" lvl="0" indent="0" algn="l" rtl="0">
                        <a:spcBef>
                          <a:spcPts val="0"/>
                        </a:spcBef>
                        <a:spcAft>
                          <a:spcPts val="0"/>
                        </a:spcAft>
                        <a:buNone/>
                      </a:pPr>
                      <a:r>
                        <a:rPr lang="en" sz="1200"/>
                        <a:t>MILP with Column-Generation </a:t>
                      </a:r>
                      <a:endParaRPr sz="1200"/>
                    </a:p>
                  </a:txBody>
                  <a:tcPr marL="91425" marR="91425" marT="91425" marB="91425" anchor="ctr"/>
                </a:tc>
                <a:tc>
                  <a:txBody>
                    <a:bodyPr/>
                    <a:lstStyle/>
                    <a:p>
                      <a:pPr marL="0" lvl="0" indent="0" algn="ctr" rtl="0">
                        <a:spcBef>
                          <a:spcPts val="0"/>
                        </a:spcBef>
                        <a:spcAft>
                          <a:spcPts val="0"/>
                        </a:spcAft>
                        <a:buNone/>
                      </a:pPr>
                      <a:r>
                        <a:rPr lang="en" sz="1200"/>
                        <a:t>9</a:t>
                      </a:r>
                      <a:endParaRPr sz="1200"/>
                    </a:p>
                  </a:txBody>
                  <a:tcPr marL="91425" marR="91425" marT="91425" marB="9142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pic>
        <p:nvPicPr>
          <p:cNvPr id="181" name="Google Shape;181;p23"/>
          <p:cNvPicPr preferRelativeResize="0"/>
          <p:nvPr/>
        </p:nvPicPr>
        <p:blipFill>
          <a:blip r:embed="rId3">
            <a:alphaModFix/>
          </a:blip>
          <a:stretch>
            <a:fillRect/>
          </a:stretch>
        </p:blipFill>
        <p:spPr>
          <a:xfrm>
            <a:off x="196385" y="1458550"/>
            <a:ext cx="2853990" cy="2760375"/>
          </a:xfrm>
          <a:prstGeom prst="rect">
            <a:avLst/>
          </a:prstGeom>
          <a:noFill/>
          <a:ln>
            <a:noFill/>
          </a:ln>
        </p:spPr>
      </p:pic>
      <p:pic>
        <p:nvPicPr>
          <p:cNvPr id="182" name="Google Shape;182;p23"/>
          <p:cNvPicPr preferRelativeResize="0"/>
          <p:nvPr/>
        </p:nvPicPr>
        <p:blipFill>
          <a:blip r:embed="rId4">
            <a:alphaModFix/>
          </a:blip>
          <a:stretch>
            <a:fillRect/>
          </a:stretch>
        </p:blipFill>
        <p:spPr>
          <a:xfrm>
            <a:off x="3050371" y="1406701"/>
            <a:ext cx="2898505" cy="2821025"/>
          </a:xfrm>
          <a:prstGeom prst="rect">
            <a:avLst/>
          </a:prstGeom>
          <a:noFill/>
          <a:ln>
            <a:noFill/>
          </a:ln>
        </p:spPr>
      </p:pic>
      <p:pic>
        <p:nvPicPr>
          <p:cNvPr id="183" name="Google Shape;183;p23"/>
          <p:cNvPicPr preferRelativeResize="0"/>
          <p:nvPr/>
        </p:nvPicPr>
        <p:blipFill>
          <a:blip r:embed="rId5">
            <a:alphaModFix/>
          </a:blip>
          <a:stretch>
            <a:fillRect/>
          </a:stretch>
        </p:blipFill>
        <p:spPr>
          <a:xfrm>
            <a:off x="5948875" y="1415500"/>
            <a:ext cx="2998739" cy="2803425"/>
          </a:xfrm>
          <a:prstGeom prst="rect">
            <a:avLst/>
          </a:prstGeom>
          <a:noFill/>
          <a:ln>
            <a:noFill/>
          </a:ln>
        </p:spPr>
      </p:pic>
      <p:sp>
        <p:nvSpPr>
          <p:cNvPr id="184" name="Google Shape;184;p23"/>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 Graphs of Models</a:t>
            </a:r>
            <a:endParaRPr/>
          </a:p>
        </p:txBody>
      </p:sp>
      <p:sp>
        <p:nvSpPr>
          <p:cNvPr id="185" name="Google Shape;185;p23"/>
          <p:cNvSpPr txBox="1">
            <a:spLocks noGrp="1"/>
          </p:cNvSpPr>
          <p:nvPr>
            <p:ph type="body" idx="1"/>
          </p:nvPr>
        </p:nvSpPr>
        <p:spPr>
          <a:xfrm>
            <a:off x="727650" y="4303925"/>
            <a:ext cx="7688700" cy="5352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None/>
            </a:pPr>
            <a:r>
              <a:rPr lang="en"/>
              <a:t>We have used Python with Gurobi 9.1.2 on an Intel</a:t>
            </a:r>
            <a:r>
              <a:rPr lang="en" baseline="30000"/>
              <a:t>(R)</a:t>
            </a:r>
            <a:r>
              <a:rPr lang="en"/>
              <a:t> Core</a:t>
            </a:r>
            <a:r>
              <a:rPr lang="en" baseline="30000"/>
              <a:t>(TM)</a:t>
            </a:r>
            <a:r>
              <a:rPr lang="en"/>
              <a:t> i7-8665U CPU with 16GM RAM.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Further Developments</a:t>
            </a:r>
            <a:endParaRPr/>
          </a:p>
        </p:txBody>
      </p:sp>
      <p:sp>
        <p:nvSpPr>
          <p:cNvPr id="191" name="Google Shape;191;p24"/>
          <p:cNvSpPr txBox="1">
            <a:spLocks noGrp="1"/>
          </p:cNvSpPr>
          <p:nvPr>
            <p:ph type="body" idx="1"/>
          </p:nvPr>
        </p:nvSpPr>
        <p:spPr>
          <a:xfrm>
            <a:off x="729450" y="1368550"/>
            <a:ext cx="7688700" cy="2971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t>Further developments which can be made on the model: </a:t>
            </a:r>
            <a:endParaRPr/>
          </a:p>
          <a:p>
            <a:pPr marL="457200" lvl="0" indent="-311150" algn="just" rtl="0">
              <a:spcBef>
                <a:spcPts val="1200"/>
              </a:spcBef>
              <a:spcAft>
                <a:spcPts val="0"/>
              </a:spcAft>
              <a:buSzPts val="1300"/>
              <a:buChar char="●"/>
            </a:pPr>
            <a:r>
              <a:rPr lang="en"/>
              <a:t>Extending the model to account for time-window based constraints on delivery to customers.</a:t>
            </a:r>
            <a:endParaRPr/>
          </a:p>
          <a:p>
            <a:pPr marL="457200" lvl="0" indent="-311150" algn="just" rtl="0">
              <a:spcBef>
                <a:spcPts val="0"/>
              </a:spcBef>
              <a:spcAft>
                <a:spcPts val="0"/>
              </a:spcAft>
              <a:buSzPts val="1300"/>
              <a:buChar char="●"/>
            </a:pPr>
            <a:r>
              <a:rPr lang="en"/>
              <a:t>Integrate bin packing formulation within Vehicle Routing Problem to account for optimal packing of items within the vehicle payload capacity.</a:t>
            </a:r>
            <a:endParaRPr/>
          </a:p>
          <a:p>
            <a:pPr marL="457200" lvl="0" indent="-311150" algn="just" rtl="0">
              <a:spcBef>
                <a:spcPts val="0"/>
              </a:spcBef>
              <a:spcAft>
                <a:spcPts val="0"/>
              </a:spcAft>
              <a:buSzPts val="1300"/>
              <a:buChar char="●"/>
            </a:pPr>
            <a:r>
              <a:rPr lang="en"/>
              <a:t>Incorporate distances between nodes from </a:t>
            </a:r>
            <a:r>
              <a:rPr lang="en" u="sng">
                <a:solidFill>
                  <a:schemeClr val="hlink"/>
                </a:solidFill>
                <a:hlinkClick r:id="rId3"/>
              </a:rPr>
              <a:t>Open Street Map</a:t>
            </a:r>
            <a:r>
              <a:rPr lang="en"/>
              <a:t> or </a:t>
            </a:r>
            <a:r>
              <a:rPr lang="en" u="sng">
                <a:solidFill>
                  <a:schemeClr val="hlink"/>
                </a:solidFill>
                <a:hlinkClick r:id="rId4"/>
              </a:rPr>
              <a:t>Google Maps</a:t>
            </a:r>
            <a:r>
              <a:rPr lang="en"/>
              <a:t> to account for real/actual travel distance between points.</a:t>
            </a:r>
            <a:endParaRPr/>
          </a:p>
        </p:txBody>
      </p:sp>
      <p:sp>
        <p:nvSpPr>
          <p:cNvPr id="192" name="Google Shape;192;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727650" y="1401300"/>
            <a:ext cx="7688700" cy="256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
        <p:nvSpPr>
          <p:cNvPr id="198" name="Google Shape;198;p2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Identification &amp; Definition</a:t>
            </a:r>
            <a:endParaRPr/>
          </a:p>
        </p:txBody>
      </p:sp>
      <p:sp>
        <p:nvSpPr>
          <p:cNvPr id="93" name="Google Shape;93;p14"/>
          <p:cNvSpPr txBox="1">
            <a:spLocks noGrp="1"/>
          </p:cNvSpPr>
          <p:nvPr>
            <p:ph type="body" idx="1"/>
          </p:nvPr>
        </p:nvSpPr>
        <p:spPr>
          <a:xfrm>
            <a:off x="729425" y="1368550"/>
            <a:ext cx="5415300" cy="2971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t>Grocery e-commerce sales are forecast to account for 9.5% of total U.S. grocery sales of  $1.097 trillion in 2021, up from 8.1% of  $1.137 trillion in 2020. Companies like Instacart, Walmart and Amazon Fresh command a major share in the market in the segment. </a:t>
            </a:r>
            <a:endParaRPr/>
          </a:p>
          <a:p>
            <a:pPr marL="0" lvl="0" indent="0" algn="just" rtl="0">
              <a:spcBef>
                <a:spcPts val="1200"/>
              </a:spcBef>
              <a:spcAft>
                <a:spcPts val="0"/>
              </a:spcAft>
              <a:buNone/>
            </a:pPr>
            <a:r>
              <a:rPr lang="en"/>
              <a:t>However, in order to ensure an economically feasible model and in order to retain the market share by charging the customer a minimum amount for the delivery, it is essential to come up with a delivery model that provides the quickest and cheapest service.</a:t>
            </a:r>
            <a:endParaRPr/>
          </a:p>
          <a:p>
            <a:pPr marL="0" lvl="0" indent="0" algn="just" rtl="0">
              <a:spcBef>
                <a:spcPts val="1200"/>
              </a:spcBef>
              <a:spcAft>
                <a:spcPts val="1200"/>
              </a:spcAft>
              <a:buNone/>
            </a:pPr>
            <a:r>
              <a:rPr lang="en"/>
              <a:t>For our project we are exploring delivery optimization applied to grocery delivery through Kroger outlets in Ann Arbor by assuming reasonable daily demands throughout the city.</a:t>
            </a:r>
            <a:endParaRPr/>
          </a:p>
        </p:txBody>
      </p:sp>
      <p:sp>
        <p:nvSpPr>
          <p:cNvPr id="94" name="Google Shape;94;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pic>
        <p:nvPicPr>
          <p:cNvPr id="95" name="Google Shape;95;p14"/>
          <p:cNvPicPr preferRelativeResize="0"/>
          <p:nvPr/>
        </p:nvPicPr>
        <p:blipFill rotWithShape="1">
          <a:blip r:embed="rId3">
            <a:alphaModFix/>
          </a:blip>
          <a:srcRect l="26380" t="15983" r="25932" b="20765"/>
          <a:stretch/>
        </p:blipFill>
        <p:spPr>
          <a:xfrm>
            <a:off x="6355900" y="1614354"/>
            <a:ext cx="1071531" cy="874233"/>
          </a:xfrm>
          <a:prstGeom prst="rect">
            <a:avLst/>
          </a:prstGeom>
          <a:noFill/>
          <a:ln>
            <a:noFill/>
          </a:ln>
        </p:spPr>
      </p:pic>
      <p:pic>
        <p:nvPicPr>
          <p:cNvPr id="96" name="Google Shape;96;p14"/>
          <p:cNvPicPr preferRelativeResize="0"/>
          <p:nvPr/>
        </p:nvPicPr>
        <p:blipFill>
          <a:blip r:embed="rId4">
            <a:alphaModFix/>
          </a:blip>
          <a:stretch>
            <a:fillRect/>
          </a:stretch>
        </p:blipFill>
        <p:spPr>
          <a:xfrm>
            <a:off x="6355900" y="2934869"/>
            <a:ext cx="1215135" cy="608052"/>
          </a:xfrm>
          <a:prstGeom prst="rect">
            <a:avLst/>
          </a:prstGeom>
          <a:noFill/>
          <a:ln>
            <a:noFill/>
          </a:ln>
        </p:spPr>
      </p:pic>
      <p:pic>
        <p:nvPicPr>
          <p:cNvPr id="97" name="Google Shape;97;p14"/>
          <p:cNvPicPr preferRelativeResize="0"/>
          <p:nvPr/>
        </p:nvPicPr>
        <p:blipFill rotWithShape="1">
          <a:blip r:embed="rId5">
            <a:alphaModFix/>
          </a:blip>
          <a:srcRect l="30978" t="19407" r="31220" b="29972"/>
          <a:stretch/>
        </p:blipFill>
        <p:spPr>
          <a:xfrm>
            <a:off x="7639052" y="2829349"/>
            <a:ext cx="1215123" cy="819075"/>
          </a:xfrm>
          <a:prstGeom prst="rect">
            <a:avLst/>
          </a:prstGeom>
          <a:noFill/>
          <a:ln>
            <a:noFill/>
          </a:ln>
        </p:spPr>
      </p:pic>
      <p:pic>
        <p:nvPicPr>
          <p:cNvPr id="98" name="Google Shape;98;p14"/>
          <p:cNvPicPr preferRelativeResize="0"/>
          <p:nvPr/>
        </p:nvPicPr>
        <p:blipFill rotWithShape="1">
          <a:blip r:embed="rId6">
            <a:alphaModFix/>
          </a:blip>
          <a:srcRect l="17668" t="10551" r="14585" b="14351"/>
          <a:stretch/>
        </p:blipFill>
        <p:spPr>
          <a:xfrm>
            <a:off x="7782644" y="1566575"/>
            <a:ext cx="1071531" cy="992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Initialization - Kroger</a:t>
            </a:r>
            <a:endParaRPr/>
          </a:p>
        </p:txBody>
      </p:sp>
      <p:sp>
        <p:nvSpPr>
          <p:cNvPr id="104" name="Google Shape;104;p15"/>
          <p:cNvSpPr txBox="1">
            <a:spLocks noGrp="1"/>
          </p:cNvSpPr>
          <p:nvPr>
            <p:ph type="body" idx="1"/>
          </p:nvPr>
        </p:nvSpPr>
        <p:spPr>
          <a:xfrm>
            <a:off x="729450" y="1368550"/>
            <a:ext cx="4630500" cy="2971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t>We have assumed Kroger’s shopping mart as our depots for vehicles and distributed customer demands throughout the city of Ann Arbor based on residential areas.  For our problem we have generated 100 demands spread throughout the city based on the following demand distributions:</a:t>
            </a:r>
            <a:endParaRPr/>
          </a:p>
          <a:p>
            <a:pPr marL="457200" lvl="0" indent="-311150" algn="just" rtl="0">
              <a:spcBef>
                <a:spcPts val="1200"/>
              </a:spcBef>
              <a:spcAft>
                <a:spcPts val="0"/>
              </a:spcAft>
              <a:buSzPts val="1300"/>
              <a:buChar char="●"/>
            </a:pPr>
            <a:r>
              <a:rPr lang="en"/>
              <a:t>Burns Park and nearby localities - 25%</a:t>
            </a:r>
            <a:endParaRPr/>
          </a:p>
          <a:p>
            <a:pPr marL="457200" lvl="0" indent="-311150" algn="just" rtl="0">
              <a:spcBef>
                <a:spcPts val="0"/>
              </a:spcBef>
              <a:spcAft>
                <a:spcPts val="0"/>
              </a:spcAft>
              <a:buSzPts val="1300"/>
              <a:buChar char="●"/>
            </a:pPr>
            <a:r>
              <a:rPr lang="en"/>
              <a:t>Eberwhite and nearby localities - 25%</a:t>
            </a:r>
            <a:endParaRPr/>
          </a:p>
          <a:p>
            <a:pPr marL="457200" lvl="0" indent="-311150" algn="just" rtl="0">
              <a:spcBef>
                <a:spcPts val="0"/>
              </a:spcBef>
              <a:spcAft>
                <a:spcPts val="0"/>
              </a:spcAft>
              <a:buSzPts val="1300"/>
              <a:buChar char="●"/>
            </a:pPr>
            <a:r>
              <a:rPr lang="en"/>
              <a:t>North Campus Housing and nearby localities - 25%</a:t>
            </a:r>
            <a:endParaRPr/>
          </a:p>
          <a:p>
            <a:pPr marL="457200" lvl="0" indent="-311150" algn="just" rtl="0">
              <a:spcBef>
                <a:spcPts val="0"/>
              </a:spcBef>
              <a:spcAft>
                <a:spcPts val="0"/>
              </a:spcAft>
              <a:buSzPts val="1300"/>
              <a:buChar char="●"/>
            </a:pPr>
            <a:r>
              <a:rPr lang="en"/>
              <a:t>Central Campus and nearby localities - 15%</a:t>
            </a:r>
            <a:endParaRPr/>
          </a:p>
          <a:p>
            <a:pPr marL="457200" lvl="0" indent="-311150" algn="just" rtl="0">
              <a:spcBef>
                <a:spcPts val="0"/>
              </a:spcBef>
              <a:spcAft>
                <a:spcPts val="0"/>
              </a:spcAft>
              <a:buSzPts val="1300"/>
              <a:buChar char="●"/>
            </a:pPr>
            <a:r>
              <a:rPr lang="en"/>
              <a:t>Random demands distributed over the grid - 10%</a:t>
            </a:r>
            <a:endParaRPr/>
          </a:p>
        </p:txBody>
      </p:sp>
      <p:sp>
        <p:nvSpPr>
          <p:cNvPr id="105" name="Google Shape;105;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pic>
        <p:nvPicPr>
          <p:cNvPr id="106" name="Google Shape;106;p15"/>
          <p:cNvPicPr preferRelativeResize="0"/>
          <p:nvPr/>
        </p:nvPicPr>
        <p:blipFill rotWithShape="1">
          <a:blip r:embed="rId3">
            <a:alphaModFix/>
          </a:blip>
          <a:srcRect/>
          <a:stretch/>
        </p:blipFill>
        <p:spPr>
          <a:xfrm>
            <a:off x="5534575" y="1286250"/>
            <a:ext cx="3304826" cy="313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727650" y="647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Bin Packing - How many vehicles?</a:t>
            </a:r>
            <a:endParaRPr/>
          </a:p>
        </p:txBody>
      </p:sp>
      <p:sp>
        <p:nvSpPr>
          <p:cNvPr id="112" name="Google Shape;112;p16"/>
          <p:cNvSpPr txBox="1">
            <a:spLocks noGrp="1"/>
          </p:cNvSpPr>
          <p:nvPr>
            <p:ph type="body" idx="1"/>
          </p:nvPr>
        </p:nvSpPr>
        <p:spPr>
          <a:xfrm>
            <a:off x="598800" y="1276450"/>
            <a:ext cx="4873500" cy="36369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0"/>
              </a:spcBef>
              <a:spcAft>
                <a:spcPts val="0"/>
              </a:spcAft>
              <a:buNone/>
            </a:pPr>
            <a:r>
              <a:rPr lang="en"/>
              <a:t>We generate demands from the customers on 5 different products and we plan to arrange these items into vehicles (bins) to minimize the number of vehicles deployed for delivery. For the purpose of obtaining the optimal number of vehicles, we use bin packing formulations. </a:t>
            </a:r>
            <a:endParaRPr/>
          </a:p>
          <a:p>
            <a:pPr marL="0" lvl="0" indent="0" algn="just" rtl="0">
              <a:spcBef>
                <a:spcPts val="1200"/>
              </a:spcBef>
              <a:spcAft>
                <a:spcPts val="0"/>
              </a:spcAft>
              <a:buNone/>
            </a:pPr>
            <a:r>
              <a:rPr lang="en"/>
              <a:t>We developed two formulations of bin packing, one with Integer Programming and the other through Columns generation method.</a:t>
            </a:r>
            <a:endParaRPr/>
          </a:p>
          <a:p>
            <a:pPr marL="0" lvl="0" indent="0" algn="just" rtl="0">
              <a:spcBef>
                <a:spcPts val="1200"/>
              </a:spcBef>
              <a:spcAft>
                <a:spcPts val="0"/>
              </a:spcAft>
              <a:buNone/>
            </a:pPr>
            <a:r>
              <a:rPr lang="en"/>
              <a:t>In the Integer programming formulation, our objective is to minimize the number of container/bins needed to transport all items to the respective customers.</a:t>
            </a:r>
            <a:endParaRPr/>
          </a:p>
          <a:p>
            <a:pPr marL="0" lvl="0" indent="0" algn="just" rtl="0">
              <a:spcBef>
                <a:spcPts val="1200"/>
              </a:spcBef>
              <a:spcAft>
                <a:spcPts val="0"/>
              </a:spcAft>
              <a:buNone/>
            </a:pPr>
            <a:r>
              <a:rPr lang="en"/>
              <a:t>Here,</a:t>
            </a:r>
            <a:r>
              <a:rPr lang="en" sz="1100">
                <a:solidFill>
                  <a:srgbClr val="000000"/>
                </a:solidFill>
                <a:latin typeface="Arial"/>
                <a:ea typeface="Arial"/>
                <a:cs typeface="Arial"/>
                <a:sym typeface="Arial"/>
              </a:rPr>
              <a:t>w</a:t>
            </a:r>
            <a:r>
              <a:rPr lang="en" sz="1100" baseline="-25000">
                <a:solidFill>
                  <a:srgbClr val="000000"/>
                </a:solidFill>
                <a:latin typeface="Arial"/>
                <a:ea typeface="Arial"/>
                <a:cs typeface="Arial"/>
                <a:sym typeface="Arial"/>
              </a:rPr>
              <a:t>i  </a:t>
            </a:r>
            <a:r>
              <a:rPr lang="en"/>
              <a:t> represents weight of item i , </a:t>
            </a:r>
            <a:r>
              <a:rPr lang="en" sz="1100">
                <a:solidFill>
                  <a:srgbClr val="000000"/>
                </a:solidFill>
                <a:latin typeface="Arial"/>
                <a:ea typeface="Arial"/>
                <a:cs typeface="Arial"/>
                <a:sym typeface="Arial"/>
              </a:rPr>
              <a:t>b</a:t>
            </a:r>
            <a:r>
              <a:rPr lang="en" sz="1100" baseline="-25000">
                <a:solidFill>
                  <a:srgbClr val="000000"/>
                </a:solidFill>
                <a:latin typeface="Arial"/>
                <a:ea typeface="Arial"/>
                <a:cs typeface="Arial"/>
                <a:sym typeface="Arial"/>
              </a:rPr>
              <a:t>i</a:t>
            </a:r>
            <a:r>
              <a:rPr lang="en"/>
              <a:t>is the quantity of each item, Q represents the vehicle capacity</a:t>
            </a:r>
            <a:endParaRPr/>
          </a:p>
          <a:p>
            <a:pPr marL="0" lvl="0" indent="0" algn="just" rtl="0">
              <a:spcBef>
                <a:spcPts val="1200"/>
              </a:spcBef>
              <a:spcAft>
                <a:spcPts val="0"/>
              </a:spcAft>
              <a:buNone/>
            </a:pPr>
            <a:r>
              <a:rPr lang="en" sz="1100">
                <a:solidFill>
                  <a:srgbClr val="000000"/>
                </a:solidFill>
                <a:latin typeface="Arial"/>
                <a:ea typeface="Arial"/>
                <a:cs typeface="Arial"/>
                <a:sym typeface="Arial"/>
              </a:rPr>
              <a:t>y</a:t>
            </a:r>
            <a:r>
              <a:rPr lang="en" sz="1100" baseline="-25000">
                <a:solidFill>
                  <a:srgbClr val="000000"/>
                </a:solidFill>
                <a:latin typeface="Arial"/>
                <a:ea typeface="Arial"/>
                <a:cs typeface="Arial"/>
                <a:sym typeface="Arial"/>
              </a:rPr>
              <a:t>j   </a:t>
            </a:r>
            <a:r>
              <a:rPr lang="en"/>
              <a:t>a binary variable determines whether a bin j is used or not.</a:t>
            </a:r>
            <a:endParaRPr/>
          </a:p>
          <a:p>
            <a:pPr marL="0" lvl="0" indent="0" algn="just" rtl="0">
              <a:spcBef>
                <a:spcPts val="1200"/>
              </a:spcBef>
              <a:spcAft>
                <a:spcPts val="1200"/>
              </a:spcAft>
              <a:buNone/>
            </a:pPr>
            <a:r>
              <a:rPr lang="en"/>
              <a:t>The variable zij determines the allocation of item i to bin j.</a:t>
            </a:r>
            <a:endParaRPr/>
          </a:p>
        </p:txBody>
      </p:sp>
      <p:sp>
        <p:nvSpPr>
          <p:cNvPr id="113" name="Google Shape;113;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pic>
        <p:nvPicPr>
          <p:cNvPr id="114" name="Google Shape;114;p16"/>
          <p:cNvPicPr preferRelativeResize="0"/>
          <p:nvPr/>
        </p:nvPicPr>
        <p:blipFill>
          <a:blip r:embed="rId3">
            <a:alphaModFix/>
          </a:blip>
          <a:stretch>
            <a:fillRect/>
          </a:stretch>
        </p:blipFill>
        <p:spPr>
          <a:xfrm>
            <a:off x="5513700" y="2137550"/>
            <a:ext cx="3364949" cy="2035334"/>
          </a:xfrm>
          <a:prstGeom prst="rect">
            <a:avLst/>
          </a:prstGeom>
          <a:noFill/>
          <a:ln>
            <a:noFill/>
          </a:ln>
        </p:spPr>
      </p:pic>
      <p:pic>
        <p:nvPicPr>
          <p:cNvPr id="115" name="Google Shape;115;p16"/>
          <p:cNvPicPr preferRelativeResize="0"/>
          <p:nvPr/>
        </p:nvPicPr>
        <p:blipFill>
          <a:blip r:embed="rId4">
            <a:alphaModFix/>
          </a:blip>
          <a:stretch>
            <a:fillRect/>
          </a:stretch>
        </p:blipFill>
        <p:spPr>
          <a:xfrm>
            <a:off x="6472475" y="1535725"/>
            <a:ext cx="1478850" cy="601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Bin Packing - How many vehicles?</a:t>
            </a:r>
            <a:endParaRPr/>
          </a:p>
        </p:txBody>
      </p:sp>
      <p:sp>
        <p:nvSpPr>
          <p:cNvPr id="121" name="Google Shape;121;p17"/>
          <p:cNvSpPr txBox="1">
            <a:spLocks noGrp="1"/>
          </p:cNvSpPr>
          <p:nvPr>
            <p:ph type="body" idx="1"/>
          </p:nvPr>
        </p:nvSpPr>
        <p:spPr>
          <a:xfrm>
            <a:off x="729450" y="1328750"/>
            <a:ext cx="4364700" cy="23085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0"/>
              </a:spcBef>
              <a:spcAft>
                <a:spcPts val="0"/>
              </a:spcAft>
              <a:buNone/>
            </a:pPr>
            <a:r>
              <a:rPr lang="en" b="1"/>
              <a:t>Bin Packing with Column Generation:</a:t>
            </a:r>
            <a:endParaRPr b="1"/>
          </a:p>
          <a:p>
            <a:pPr marL="0" lvl="0" indent="0" algn="just" rtl="0">
              <a:spcBef>
                <a:spcPts val="1200"/>
              </a:spcBef>
              <a:spcAft>
                <a:spcPts val="0"/>
              </a:spcAft>
              <a:buNone/>
            </a:pPr>
            <a:r>
              <a:rPr lang="en"/>
              <a:t>In order to obtain a smaller run time while using a more scalable approach, we can use bin packing with column generation to determine the minimum number of bins needed.</a:t>
            </a:r>
            <a:endParaRPr/>
          </a:p>
          <a:p>
            <a:pPr marL="0" lvl="0" indent="0" algn="just" rtl="0">
              <a:spcBef>
                <a:spcPts val="1200"/>
              </a:spcBef>
              <a:spcAft>
                <a:spcPts val="1200"/>
              </a:spcAft>
              <a:buNone/>
            </a:pPr>
            <a:r>
              <a:rPr lang="en"/>
              <a:t>Before defining the objective function for the problem we define Pattern here the j</a:t>
            </a:r>
            <a:r>
              <a:rPr lang="en" baseline="30000"/>
              <a:t>th</a:t>
            </a:r>
            <a:r>
              <a:rPr lang="en"/>
              <a:t> pattern is given by a vector a</a:t>
            </a:r>
            <a:r>
              <a:rPr lang="en" baseline="-25000"/>
              <a:t>1j</a:t>
            </a:r>
            <a:r>
              <a:rPr lang="en"/>
              <a:t> , a</a:t>
            </a:r>
            <a:r>
              <a:rPr lang="en" baseline="-25000"/>
              <a:t>2j</a:t>
            </a:r>
            <a:r>
              <a:rPr lang="en"/>
              <a:t> , ..., a</a:t>
            </a:r>
            <a:r>
              <a:rPr lang="en" baseline="-25000"/>
              <a:t>mj</a:t>
            </a:r>
            <a:r>
              <a:rPr lang="en"/>
              <a:t> which means that the bin contains a</a:t>
            </a:r>
            <a:r>
              <a:rPr lang="en" baseline="-25000"/>
              <a:t>ij</a:t>
            </a:r>
            <a:r>
              <a:rPr lang="en"/>
              <a:t> units of item i (for  items ranging from i = 1, ..., m), also </a:t>
            </a:r>
            <a:r>
              <a:rPr lang="en" sz="1100">
                <a:solidFill>
                  <a:srgbClr val="000000"/>
                </a:solidFill>
                <a:latin typeface="Arial"/>
                <a:ea typeface="Arial"/>
                <a:cs typeface="Arial"/>
                <a:sym typeface="Arial"/>
              </a:rPr>
              <a:t>X</a:t>
            </a:r>
            <a:r>
              <a:rPr lang="en" sz="1100" baseline="-25000">
                <a:solidFill>
                  <a:srgbClr val="000000"/>
                </a:solidFill>
                <a:latin typeface="Arial"/>
                <a:ea typeface="Arial"/>
                <a:cs typeface="Arial"/>
                <a:sym typeface="Arial"/>
              </a:rPr>
              <a:t>j</a:t>
            </a:r>
            <a:r>
              <a:rPr lang="en"/>
              <a:t>  can be defined as the number of bins filled using pattern j .</a:t>
            </a:r>
            <a:endParaRPr/>
          </a:p>
        </p:txBody>
      </p:sp>
      <p:sp>
        <p:nvSpPr>
          <p:cNvPr id="122" name="Google Shape;122;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pic>
        <p:nvPicPr>
          <p:cNvPr id="123" name="Google Shape;123;p17"/>
          <p:cNvPicPr preferRelativeResize="0"/>
          <p:nvPr/>
        </p:nvPicPr>
        <p:blipFill rotWithShape="1">
          <a:blip r:embed="rId3">
            <a:alphaModFix/>
          </a:blip>
          <a:srcRect l="25592" r="29977" b="68325"/>
          <a:stretch/>
        </p:blipFill>
        <p:spPr>
          <a:xfrm>
            <a:off x="5974045" y="1557350"/>
            <a:ext cx="1324479" cy="551127"/>
          </a:xfrm>
          <a:prstGeom prst="rect">
            <a:avLst/>
          </a:prstGeom>
          <a:noFill/>
          <a:ln>
            <a:noFill/>
          </a:ln>
        </p:spPr>
      </p:pic>
      <p:pic>
        <p:nvPicPr>
          <p:cNvPr id="124" name="Google Shape;124;p17"/>
          <p:cNvPicPr preferRelativeResize="0"/>
          <p:nvPr/>
        </p:nvPicPr>
        <p:blipFill rotWithShape="1">
          <a:blip r:embed="rId3">
            <a:alphaModFix/>
          </a:blip>
          <a:srcRect l="17339" t="47373" r="10831"/>
          <a:stretch/>
        </p:blipFill>
        <p:spPr>
          <a:xfrm>
            <a:off x="6649483" y="2196718"/>
            <a:ext cx="2157491" cy="915683"/>
          </a:xfrm>
          <a:prstGeom prst="rect">
            <a:avLst/>
          </a:prstGeom>
          <a:noFill/>
          <a:ln>
            <a:noFill/>
          </a:ln>
        </p:spPr>
      </p:pic>
      <p:pic>
        <p:nvPicPr>
          <p:cNvPr id="125" name="Google Shape;125;p17"/>
          <p:cNvPicPr preferRelativeResize="0"/>
          <p:nvPr/>
        </p:nvPicPr>
        <p:blipFill>
          <a:blip r:embed="rId4">
            <a:alphaModFix/>
          </a:blip>
          <a:stretch>
            <a:fillRect/>
          </a:stretch>
        </p:blipFill>
        <p:spPr>
          <a:xfrm>
            <a:off x="5094100" y="2315069"/>
            <a:ext cx="1221865" cy="551127"/>
          </a:xfrm>
          <a:prstGeom prst="rect">
            <a:avLst/>
          </a:prstGeom>
          <a:noFill/>
          <a:ln>
            <a:noFill/>
          </a:ln>
        </p:spPr>
      </p:pic>
      <p:cxnSp>
        <p:nvCxnSpPr>
          <p:cNvPr id="126" name="Google Shape;126;p17"/>
          <p:cNvCxnSpPr/>
          <p:nvPr/>
        </p:nvCxnSpPr>
        <p:spPr>
          <a:xfrm>
            <a:off x="6413850" y="2269188"/>
            <a:ext cx="0" cy="642900"/>
          </a:xfrm>
          <a:prstGeom prst="straightConnector1">
            <a:avLst/>
          </a:prstGeom>
          <a:noFill/>
          <a:ln w="9525" cap="flat" cmpd="sng">
            <a:solidFill>
              <a:schemeClr val="accent1"/>
            </a:solidFill>
            <a:prstDash val="solid"/>
            <a:round/>
            <a:headEnd type="none" w="med" len="med"/>
            <a:tailEnd type="none" w="med" len="med"/>
          </a:ln>
        </p:spPr>
      </p:cxnSp>
      <p:pic>
        <p:nvPicPr>
          <p:cNvPr id="127" name="Google Shape;127;p17"/>
          <p:cNvPicPr preferRelativeResize="0"/>
          <p:nvPr/>
        </p:nvPicPr>
        <p:blipFill>
          <a:blip r:embed="rId5">
            <a:alphaModFix/>
          </a:blip>
          <a:stretch>
            <a:fillRect/>
          </a:stretch>
        </p:blipFill>
        <p:spPr>
          <a:xfrm>
            <a:off x="809950" y="3556025"/>
            <a:ext cx="7527700" cy="1467650"/>
          </a:xfrm>
          <a:prstGeom prst="rect">
            <a:avLst/>
          </a:prstGeom>
          <a:noFill/>
          <a:ln>
            <a:noFill/>
          </a:ln>
        </p:spPr>
      </p:pic>
      <p:cxnSp>
        <p:nvCxnSpPr>
          <p:cNvPr id="128" name="Google Shape;128;p17"/>
          <p:cNvCxnSpPr/>
          <p:nvPr/>
        </p:nvCxnSpPr>
        <p:spPr>
          <a:xfrm>
            <a:off x="5170350" y="1633538"/>
            <a:ext cx="0" cy="18594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Vehicle Routing - How &amp; where to deploy vehicles?</a:t>
            </a:r>
            <a:endParaRPr/>
          </a:p>
        </p:txBody>
      </p:sp>
      <p:sp>
        <p:nvSpPr>
          <p:cNvPr id="134" name="Google Shape;134;p18"/>
          <p:cNvSpPr txBox="1">
            <a:spLocks noGrp="1"/>
          </p:cNvSpPr>
          <p:nvPr>
            <p:ph type="body" idx="1"/>
          </p:nvPr>
        </p:nvSpPr>
        <p:spPr>
          <a:xfrm>
            <a:off x="729450" y="1368550"/>
            <a:ext cx="7688700" cy="2971500"/>
          </a:xfrm>
          <a:prstGeom prst="rect">
            <a:avLst/>
          </a:prstGeom>
        </p:spPr>
        <p:txBody>
          <a:bodyPr spcFirstLastPara="1" wrap="square" lIns="91425" tIns="91425" rIns="91425" bIns="91425" anchor="t" anchorCtr="0">
            <a:normAutofit lnSpcReduction="20000"/>
          </a:bodyPr>
          <a:lstStyle/>
          <a:p>
            <a:pPr marL="0" lvl="0" indent="0" algn="just" rtl="0">
              <a:spcBef>
                <a:spcPts val="0"/>
              </a:spcBef>
              <a:spcAft>
                <a:spcPts val="0"/>
              </a:spcAft>
              <a:buNone/>
            </a:pPr>
            <a:r>
              <a:rPr lang="en"/>
              <a:t>Having determined the number of vehicles needed, we now move on to the next phase of the problem of delivery. Here the aim is to plan a set of minimum cost vehicle routes capable of accommodating as many requests as possible before returning back to the depot.  We have explored 3 different models for formulating the problem, namely, Single-depot vehicle routing problem, Multi-depot vehicle routing problem and k-Means clustered vehicle routing problem.</a:t>
            </a:r>
            <a:endParaRPr/>
          </a:p>
          <a:p>
            <a:pPr marL="0" lvl="0" indent="0" algn="just" rtl="0">
              <a:spcBef>
                <a:spcPts val="1200"/>
              </a:spcBef>
              <a:spcAft>
                <a:spcPts val="0"/>
              </a:spcAft>
              <a:buNone/>
            </a:pPr>
            <a:r>
              <a:rPr lang="en" b="1"/>
              <a:t>Assumptions:</a:t>
            </a:r>
            <a:endParaRPr b="1"/>
          </a:p>
          <a:p>
            <a:pPr marL="457200" lvl="0" indent="-311150" algn="just" rtl="0">
              <a:spcBef>
                <a:spcPts val="1200"/>
              </a:spcBef>
              <a:spcAft>
                <a:spcPts val="0"/>
              </a:spcAft>
              <a:buSzPts val="1300"/>
              <a:buChar char="●"/>
            </a:pPr>
            <a:r>
              <a:rPr lang="en"/>
              <a:t>The demand of multiple items from a customer is assumed in a single parameter overall demand. That is, weights of each item is multiplied by its demand and summed up to form a single demand.</a:t>
            </a:r>
            <a:endParaRPr/>
          </a:p>
          <a:p>
            <a:pPr marL="457200" lvl="0" indent="-311150" algn="just" rtl="0">
              <a:spcBef>
                <a:spcPts val="0"/>
              </a:spcBef>
              <a:spcAft>
                <a:spcPts val="0"/>
              </a:spcAft>
              <a:buSzPts val="1300"/>
              <a:buChar char="●"/>
            </a:pPr>
            <a:r>
              <a:rPr lang="en"/>
              <a:t>Each customer is visited by a single  vehicle.</a:t>
            </a:r>
            <a:endParaRPr/>
          </a:p>
          <a:p>
            <a:pPr marL="457200" lvl="0" indent="-311150" algn="just" rtl="0">
              <a:spcBef>
                <a:spcPts val="0"/>
              </a:spcBef>
              <a:spcAft>
                <a:spcPts val="0"/>
              </a:spcAft>
              <a:buSzPts val="1300"/>
              <a:buChar char="●"/>
            </a:pPr>
            <a:r>
              <a:rPr lang="en"/>
              <a:t>Each vehicle must start from and return to the same depot, and cannot travel between depots.</a:t>
            </a:r>
            <a:endParaRPr/>
          </a:p>
          <a:p>
            <a:pPr marL="457200" lvl="0" indent="-311150" algn="just" rtl="0">
              <a:spcBef>
                <a:spcPts val="0"/>
              </a:spcBef>
              <a:spcAft>
                <a:spcPts val="0"/>
              </a:spcAft>
              <a:buSzPts val="1300"/>
              <a:buChar char="●"/>
            </a:pPr>
            <a:r>
              <a:rPr lang="en"/>
              <a:t>Demand at each depot is zero, and all depots have sufficient stocks of each item to cater demands</a:t>
            </a:r>
            <a:endParaRPr/>
          </a:p>
          <a:p>
            <a:pPr marL="457200" lvl="0" indent="-311150" algn="just" rtl="0">
              <a:spcBef>
                <a:spcPts val="0"/>
              </a:spcBef>
              <a:spcAft>
                <a:spcPts val="0"/>
              </a:spcAft>
              <a:buSzPts val="1300"/>
              <a:buChar char="●"/>
            </a:pPr>
            <a:r>
              <a:rPr lang="en"/>
              <a:t>The demands from all the customers is known one day prior to the delivery</a:t>
            </a:r>
            <a:endParaRPr/>
          </a:p>
        </p:txBody>
      </p:sp>
      <p:sp>
        <p:nvSpPr>
          <p:cNvPr id="135" name="Google Shape;135;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Constrained Vehicle Routing</a:t>
            </a:r>
            <a:endParaRPr/>
          </a:p>
        </p:txBody>
      </p:sp>
      <p:sp>
        <p:nvSpPr>
          <p:cNvPr id="141" name="Google Shape;141;p19"/>
          <p:cNvSpPr txBox="1">
            <a:spLocks noGrp="1"/>
          </p:cNvSpPr>
          <p:nvPr>
            <p:ph type="body" idx="1"/>
          </p:nvPr>
        </p:nvSpPr>
        <p:spPr>
          <a:xfrm>
            <a:off x="729450" y="1368550"/>
            <a:ext cx="7688700" cy="13686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a:t>We have defined c</a:t>
            </a:r>
            <a:r>
              <a:rPr lang="en" baseline="-25000"/>
              <a:t>ij</a:t>
            </a:r>
            <a:r>
              <a:rPr lang="en"/>
              <a:t> as the cost for traversing from node </a:t>
            </a:r>
            <a:r>
              <a:rPr lang="en" i="1"/>
              <a:t>i</a:t>
            </a:r>
            <a:r>
              <a:rPr lang="en"/>
              <a:t> to node </a:t>
            </a:r>
            <a:r>
              <a:rPr lang="en" i="1"/>
              <a:t>j</a:t>
            </a:r>
            <a:r>
              <a:rPr lang="en"/>
              <a:t> within  the network of nodes </a:t>
            </a:r>
            <a:r>
              <a:rPr lang="en" i="1"/>
              <a:t>V</a:t>
            </a:r>
            <a:r>
              <a:rPr lang="en"/>
              <a:t>. Customer nodes are defined as set </a:t>
            </a:r>
            <a:r>
              <a:rPr lang="en" i="1"/>
              <a:t>C</a:t>
            </a:r>
            <a:r>
              <a:rPr lang="en"/>
              <a:t>, depot nodes are defined as set </a:t>
            </a:r>
            <a:r>
              <a:rPr lang="en" i="1"/>
              <a:t>D,</a:t>
            </a:r>
            <a:r>
              <a:rPr lang="en"/>
              <a:t> and </a:t>
            </a:r>
            <a:r>
              <a:rPr lang="en" i="1"/>
              <a:t>K</a:t>
            </a:r>
            <a:r>
              <a:rPr lang="en"/>
              <a:t> represents the set of vehicles. </a:t>
            </a:r>
            <a:r>
              <a:rPr lang="en" i="1"/>
              <a:t>Q</a:t>
            </a:r>
            <a:r>
              <a:rPr lang="en"/>
              <a:t> is the maximum load capacity of each vehicle and </a:t>
            </a:r>
            <a:r>
              <a:rPr lang="en" i="1"/>
              <a:t>q</a:t>
            </a:r>
            <a:r>
              <a:rPr lang="en"/>
              <a:t> is the total demand from each node. </a:t>
            </a:r>
            <a:r>
              <a:rPr lang="en" i="1"/>
              <a:t>x</a:t>
            </a:r>
            <a:r>
              <a:rPr lang="en" baseline="-25000"/>
              <a:t>ij</a:t>
            </a:r>
            <a:r>
              <a:rPr lang="en" baseline="30000"/>
              <a:t>k </a:t>
            </a:r>
            <a:r>
              <a:rPr lang="en"/>
              <a:t>is a binary decision variable which tells if a vehicle </a:t>
            </a:r>
            <a:r>
              <a:rPr lang="en" i="1"/>
              <a:t>k</a:t>
            </a:r>
            <a:r>
              <a:rPr lang="en"/>
              <a:t> will traverse between nodes </a:t>
            </a:r>
            <a:r>
              <a:rPr lang="en" i="1"/>
              <a:t>i</a:t>
            </a:r>
            <a:r>
              <a:rPr lang="en"/>
              <a:t> and </a:t>
            </a:r>
            <a:r>
              <a:rPr lang="en" i="1"/>
              <a:t>j</a:t>
            </a:r>
            <a:r>
              <a:rPr lang="en"/>
              <a:t>.</a:t>
            </a:r>
            <a:endParaRPr/>
          </a:p>
          <a:p>
            <a:pPr marL="0" lvl="0" indent="0" algn="just" rtl="0">
              <a:spcBef>
                <a:spcPts val="1200"/>
              </a:spcBef>
              <a:spcAft>
                <a:spcPts val="1200"/>
              </a:spcAft>
              <a:buNone/>
            </a:pPr>
            <a:r>
              <a:rPr lang="en"/>
              <a:t>Based on the assumptions stated we define our single-depot vehicle routing problem as follows:</a:t>
            </a:r>
            <a:endParaRPr/>
          </a:p>
        </p:txBody>
      </p:sp>
      <p:sp>
        <p:nvSpPr>
          <p:cNvPr id="142" name="Google Shape;142;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43" name="Google Shape;143;p19"/>
          <p:cNvPicPr preferRelativeResize="0"/>
          <p:nvPr/>
        </p:nvPicPr>
        <p:blipFill rotWithShape="1">
          <a:blip r:embed="rId3">
            <a:alphaModFix/>
          </a:blip>
          <a:srcRect b="42850"/>
          <a:stretch/>
        </p:blipFill>
        <p:spPr>
          <a:xfrm>
            <a:off x="1352799" y="3064902"/>
            <a:ext cx="3123918" cy="1628773"/>
          </a:xfrm>
          <a:prstGeom prst="rect">
            <a:avLst/>
          </a:prstGeom>
          <a:noFill/>
          <a:ln>
            <a:noFill/>
          </a:ln>
        </p:spPr>
      </p:pic>
      <p:pic>
        <p:nvPicPr>
          <p:cNvPr id="144" name="Google Shape;144;p19"/>
          <p:cNvPicPr preferRelativeResize="0"/>
          <p:nvPr/>
        </p:nvPicPr>
        <p:blipFill rotWithShape="1">
          <a:blip r:embed="rId3">
            <a:alphaModFix/>
          </a:blip>
          <a:srcRect t="57149"/>
          <a:stretch/>
        </p:blipFill>
        <p:spPr>
          <a:xfrm>
            <a:off x="4667306" y="3268677"/>
            <a:ext cx="3123918" cy="1221222"/>
          </a:xfrm>
          <a:prstGeom prst="rect">
            <a:avLst/>
          </a:prstGeom>
          <a:noFill/>
          <a:ln>
            <a:noFill/>
          </a:ln>
        </p:spPr>
      </p:pic>
      <p:cxnSp>
        <p:nvCxnSpPr>
          <p:cNvPr id="145" name="Google Shape;145;p19"/>
          <p:cNvCxnSpPr/>
          <p:nvPr/>
        </p:nvCxnSpPr>
        <p:spPr>
          <a:xfrm>
            <a:off x="4573617" y="3192222"/>
            <a:ext cx="0" cy="1494000"/>
          </a:xfrm>
          <a:prstGeom prst="straightConnector1">
            <a:avLst/>
          </a:prstGeom>
          <a:noFill/>
          <a:ln w="9525" cap="flat" cmpd="sng">
            <a:solidFill>
              <a:schemeClr val="accent1"/>
            </a:solidFill>
            <a:prstDash val="solid"/>
            <a:round/>
            <a:headEnd type="none" w="med" len="med"/>
            <a:tailEnd type="none" w="med" len="med"/>
          </a:ln>
        </p:spPr>
      </p:cxnSp>
      <p:pic>
        <p:nvPicPr>
          <p:cNvPr id="146" name="Google Shape;146;p19"/>
          <p:cNvPicPr preferRelativeResize="0"/>
          <p:nvPr/>
        </p:nvPicPr>
        <p:blipFill>
          <a:blip r:embed="rId4">
            <a:alphaModFix/>
          </a:blip>
          <a:stretch>
            <a:fillRect/>
          </a:stretch>
        </p:blipFill>
        <p:spPr>
          <a:xfrm>
            <a:off x="3808327" y="2647950"/>
            <a:ext cx="1530580" cy="6326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Multi-Depot Vehicle Routing</a:t>
            </a:r>
            <a:endParaRPr/>
          </a:p>
        </p:txBody>
      </p:sp>
      <p:sp>
        <p:nvSpPr>
          <p:cNvPr id="152" name="Google Shape;152;p20"/>
          <p:cNvSpPr txBox="1">
            <a:spLocks noGrp="1"/>
          </p:cNvSpPr>
          <p:nvPr>
            <p:ph type="body" idx="1"/>
          </p:nvPr>
        </p:nvSpPr>
        <p:spPr>
          <a:xfrm>
            <a:off x="729450" y="1368550"/>
            <a:ext cx="7688700" cy="1322700"/>
          </a:xfrm>
          <a:prstGeom prst="rect">
            <a:avLst/>
          </a:prstGeom>
        </p:spPr>
        <p:txBody>
          <a:bodyPr spcFirstLastPara="1" wrap="square" lIns="91425" tIns="91425" rIns="91425" bIns="91425" anchor="t" anchorCtr="0">
            <a:normAutofit lnSpcReduction="20000"/>
          </a:bodyPr>
          <a:lstStyle/>
          <a:p>
            <a:pPr marL="0" lvl="0" indent="0" algn="just" rtl="0">
              <a:spcBef>
                <a:spcPts val="0"/>
              </a:spcBef>
              <a:spcAft>
                <a:spcPts val="0"/>
              </a:spcAft>
              <a:buNone/>
            </a:pPr>
            <a:r>
              <a:rPr lang="en"/>
              <a:t>Following the same conventions and continuing with the equations defined in Constrained VRP, we add two more constraints to scale the single-depot vehicle routing problem to multi-depot vehicle routing problem. The added constraint restricts the travel of a vehicle deployed to a specific depot to other depots in the node. </a:t>
            </a:r>
            <a:r>
              <a:rPr lang="en" i="1"/>
              <a:t>D’</a:t>
            </a:r>
            <a:r>
              <a:rPr lang="en" i="1" baseline="-25000"/>
              <a:t>k</a:t>
            </a:r>
            <a:r>
              <a:rPr lang="en" i="1"/>
              <a:t> </a:t>
            </a:r>
            <a:r>
              <a:rPr lang="en"/>
              <a:t>is a subset of D defining the set of depots not containing vehicle </a:t>
            </a:r>
            <a:r>
              <a:rPr lang="en" i="1"/>
              <a:t>k</a:t>
            </a:r>
            <a:r>
              <a:rPr lang="en"/>
              <a:t>.</a:t>
            </a:r>
            <a:endParaRPr/>
          </a:p>
          <a:p>
            <a:pPr marL="0" lvl="0" indent="0" algn="just" rtl="0">
              <a:spcBef>
                <a:spcPts val="1200"/>
              </a:spcBef>
              <a:spcAft>
                <a:spcPts val="1200"/>
              </a:spcAft>
              <a:buNone/>
            </a:pPr>
            <a:r>
              <a:rPr lang="en"/>
              <a:t>Here we assume that the vehicles have been allotted to a specific depot prior to solving the problem. </a:t>
            </a:r>
            <a:endParaRPr/>
          </a:p>
        </p:txBody>
      </p:sp>
      <p:sp>
        <p:nvSpPr>
          <p:cNvPr id="153" name="Google Shape;153;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cxnSp>
        <p:nvCxnSpPr>
          <p:cNvPr id="154" name="Google Shape;154;p20"/>
          <p:cNvCxnSpPr/>
          <p:nvPr/>
        </p:nvCxnSpPr>
        <p:spPr>
          <a:xfrm>
            <a:off x="4573801" y="3153095"/>
            <a:ext cx="0" cy="1536000"/>
          </a:xfrm>
          <a:prstGeom prst="straightConnector1">
            <a:avLst/>
          </a:prstGeom>
          <a:noFill/>
          <a:ln w="9525" cap="flat" cmpd="sng">
            <a:solidFill>
              <a:schemeClr val="accent1"/>
            </a:solidFill>
            <a:prstDash val="solid"/>
            <a:round/>
            <a:headEnd type="none" w="med" len="med"/>
            <a:tailEnd type="none" w="med" len="med"/>
          </a:ln>
        </p:spPr>
      </p:cxnSp>
      <p:pic>
        <p:nvPicPr>
          <p:cNvPr id="155" name="Google Shape;155;p20"/>
          <p:cNvPicPr preferRelativeResize="0"/>
          <p:nvPr/>
        </p:nvPicPr>
        <p:blipFill>
          <a:blip r:embed="rId3">
            <a:alphaModFix/>
          </a:blip>
          <a:stretch>
            <a:fillRect/>
          </a:stretch>
        </p:blipFill>
        <p:spPr>
          <a:xfrm>
            <a:off x="3787037" y="2585125"/>
            <a:ext cx="1573528" cy="650353"/>
          </a:xfrm>
          <a:prstGeom prst="rect">
            <a:avLst/>
          </a:prstGeom>
          <a:noFill/>
          <a:ln>
            <a:noFill/>
          </a:ln>
        </p:spPr>
      </p:pic>
      <p:pic>
        <p:nvPicPr>
          <p:cNvPr id="156" name="Google Shape;156;p20"/>
          <p:cNvPicPr preferRelativeResize="0"/>
          <p:nvPr/>
        </p:nvPicPr>
        <p:blipFill rotWithShape="1">
          <a:blip r:embed="rId4">
            <a:alphaModFix/>
          </a:blip>
          <a:srcRect b="43646"/>
          <a:stretch/>
        </p:blipFill>
        <p:spPr>
          <a:xfrm>
            <a:off x="1733813" y="3065550"/>
            <a:ext cx="2665495" cy="1872549"/>
          </a:xfrm>
          <a:prstGeom prst="rect">
            <a:avLst/>
          </a:prstGeom>
          <a:noFill/>
          <a:ln>
            <a:noFill/>
          </a:ln>
        </p:spPr>
      </p:pic>
      <p:pic>
        <p:nvPicPr>
          <p:cNvPr id="157" name="Google Shape;157;p20"/>
          <p:cNvPicPr preferRelativeResize="0"/>
          <p:nvPr/>
        </p:nvPicPr>
        <p:blipFill rotWithShape="1">
          <a:blip r:embed="rId4">
            <a:alphaModFix/>
          </a:blip>
          <a:srcRect t="56390"/>
          <a:stretch/>
        </p:blipFill>
        <p:spPr>
          <a:xfrm>
            <a:off x="4794217" y="3277312"/>
            <a:ext cx="2665495" cy="14490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k-Means Clustering with Vehicle Routing</a:t>
            </a:r>
            <a:endParaRPr/>
          </a:p>
        </p:txBody>
      </p:sp>
      <p:sp>
        <p:nvSpPr>
          <p:cNvPr id="163" name="Google Shape;163;p21"/>
          <p:cNvSpPr txBox="1">
            <a:spLocks noGrp="1"/>
          </p:cNvSpPr>
          <p:nvPr>
            <p:ph type="body" idx="1"/>
          </p:nvPr>
        </p:nvSpPr>
        <p:spPr>
          <a:xfrm>
            <a:off x="729450" y="1368550"/>
            <a:ext cx="4836600" cy="29715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For understanding how clustering could help in easing-off computational load of Multi-depot vehicle routing problem, we use k-Means Clustering to divide the data into smaller vehicle routing problems applied to individual depots. </a:t>
            </a:r>
            <a:endParaRPr/>
          </a:p>
          <a:p>
            <a:pPr marL="0" lvl="0" indent="0" algn="l" rtl="0">
              <a:spcBef>
                <a:spcPts val="1200"/>
              </a:spcBef>
              <a:spcAft>
                <a:spcPts val="0"/>
              </a:spcAft>
              <a:buNone/>
            </a:pPr>
            <a:r>
              <a:rPr lang="en"/>
              <a:t>The k-Means algorithm clusters data by trying to separate samples in </a:t>
            </a:r>
            <a:r>
              <a:rPr lang="en" b="1"/>
              <a:t>n groups</a:t>
            </a:r>
            <a:r>
              <a:rPr lang="en"/>
              <a:t> of equal variance, minimizing a criterion known as the </a:t>
            </a:r>
            <a:r>
              <a:rPr lang="en" b="1"/>
              <a:t>inertia</a:t>
            </a:r>
            <a:r>
              <a:rPr lang="en"/>
              <a:t> or within-cluster sum-of-squares.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After applying clustering to the nodes with depot points as our initial cluster centroids (using </a:t>
            </a:r>
            <a:r>
              <a:rPr lang="en" b="1"/>
              <a:t>init </a:t>
            </a:r>
            <a:r>
              <a:rPr lang="en"/>
              <a:t>parameter) we continue with the same formulation of Constrained VRP used previously to solve our single-depot routing problem.</a:t>
            </a:r>
            <a:endParaRPr/>
          </a:p>
        </p:txBody>
      </p:sp>
      <p:sp>
        <p:nvSpPr>
          <p:cNvPr id="164" name="Google Shape;164;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65" name="Google Shape;165;p21"/>
          <p:cNvPicPr preferRelativeResize="0"/>
          <p:nvPr/>
        </p:nvPicPr>
        <p:blipFill>
          <a:blip r:embed="rId3">
            <a:alphaModFix/>
          </a:blip>
          <a:stretch>
            <a:fillRect/>
          </a:stretch>
        </p:blipFill>
        <p:spPr>
          <a:xfrm>
            <a:off x="2425763" y="3021550"/>
            <a:ext cx="1443975" cy="469075"/>
          </a:xfrm>
          <a:prstGeom prst="rect">
            <a:avLst/>
          </a:prstGeom>
          <a:noFill/>
          <a:ln>
            <a:noFill/>
          </a:ln>
        </p:spPr>
      </p:pic>
      <p:pic>
        <p:nvPicPr>
          <p:cNvPr id="166" name="Google Shape;166;p21"/>
          <p:cNvPicPr preferRelativeResize="0"/>
          <p:nvPr/>
        </p:nvPicPr>
        <p:blipFill>
          <a:blip r:embed="rId4">
            <a:alphaModFix/>
          </a:blip>
          <a:stretch>
            <a:fillRect/>
          </a:stretch>
        </p:blipFill>
        <p:spPr>
          <a:xfrm>
            <a:off x="5669750" y="1417950"/>
            <a:ext cx="2945500" cy="28727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1214</Words>
  <Application>Microsoft Office PowerPoint</Application>
  <PresentationFormat>On-screen Show (16:9)</PresentationFormat>
  <Paragraphs>89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Lato</vt:lpstr>
      <vt:lpstr>Raleway</vt:lpstr>
      <vt:lpstr>Arial</vt:lpstr>
      <vt:lpstr>Streamline</vt:lpstr>
      <vt:lpstr>Vehicle Routing Problem applied to grocery delivery at Ann Arbor</vt:lpstr>
      <vt:lpstr>Problem Identification &amp; Definition</vt:lpstr>
      <vt:lpstr>Data Initialization - Kroger</vt:lpstr>
      <vt:lpstr>Bin Packing - How many vehicles?</vt:lpstr>
      <vt:lpstr>Bin Packing - How many vehicles?</vt:lpstr>
      <vt:lpstr>Vehicle Routing - How &amp; where to deploy vehicles?</vt:lpstr>
      <vt:lpstr>Constrained Vehicle Routing</vt:lpstr>
      <vt:lpstr>Multi-Depot Vehicle Routing</vt:lpstr>
      <vt:lpstr>k-Means Clustering with Vehicle Routing</vt:lpstr>
      <vt:lpstr>Results</vt:lpstr>
      <vt:lpstr>Network Graphs of Models</vt:lpstr>
      <vt:lpstr>Further Developments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Routing Problem applied to grocery delivery at Ann Arbor</dc:title>
  <cp:lastModifiedBy>Rao, Krishna</cp:lastModifiedBy>
  <cp:revision>1</cp:revision>
  <dcterms:modified xsi:type="dcterms:W3CDTF">2021-12-01T06:41:55Z</dcterms:modified>
</cp:coreProperties>
</file>