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30"/>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8" r:id="rId17"/>
    <p:sldId id="289" r:id="rId18"/>
    <p:sldId id="290" r:id="rId19"/>
    <p:sldId id="291" r:id="rId20"/>
    <p:sldId id="287" r:id="rId21"/>
    <p:sldId id="293" r:id="rId22"/>
    <p:sldId id="294" r:id="rId23"/>
    <p:sldId id="295" r:id="rId24"/>
    <p:sldId id="296" r:id="rId25"/>
    <p:sldId id="298" r:id="rId26"/>
    <p:sldId id="299" r:id="rId27"/>
    <p:sldId id="300" r:id="rId28"/>
    <p:sldId id="30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6" d="100"/>
          <a:sy n="86" d="100"/>
        </p:scale>
        <p:origin x="379"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0A98D-0DD4-47A4-8943-0045733857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AAA1A9-5F4E-4525-9C6A-404C36CEDF7B}">
      <dgm:prSet/>
      <dgm:spPr/>
      <dgm:t>
        <a:bodyPr/>
        <a:lstStyle/>
        <a:p>
          <a:r>
            <a:rPr lang="en-US" dirty="0">
              <a:latin typeface="Century Gothic" panose="020B0502020202020204" pitchFamily="34" charset="0"/>
            </a:rPr>
            <a:t>Introduction</a:t>
          </a:r>
        </a:p>
      </dgm:t>
    </dgm:pt>
    <dgm:pt modelId="{0955EFC6-FACC-4477-B556-F727CB2DAAED}" type="parTrans" cxnId="{865BD42C-33D7-41B3-9304-40B3BFCCC9FC}">
      <dgm:prSet/>
      <dgm:spPr/>
      <dgm:t>
        <a:bodyPr/>
        <a:lstStyle/>
        <a:p>
          <a:endParaRPr lang="en-US"/>
        </a:p>
      </dgm:t>
    </dgm:pt>
    <dgm:pt modelId="{7951E8E7-D009-4ED3-935E-CA04381D2662}" type="sibTrans" cxnId="{865BD42C-33D7-41B3-9304-40B3BFCCC9FC}">
      <dgm:prSet/>
      <dgm:spPr/>
      <dgm:t>
        <a:bodyPr/>
        <a:lstStyle/>
        <a:p>
          <a:endParaRPr lang="en-US"/>
        </a:p>
      </dgm:t>
    </dgm:pt>
    <dgm:pt modelId="{160445AA-0EB8-416E-B9DA-19268131EC72}">
      <dgm:prSet/>
      <dgm:spPr/>
      <dgm:t>
        <a:bodyPr/>
        <a:lstStyle/>
        <a:p>
          <a:r>
            <a:rPr lang="en-US" dirty="0">
              <a:latin typeface="Century Gothic" panose="020B0502020202020204" pitchFamily="34" charset="0"/>
            </a:rPr>
            <a:t>Entity Relationship Diagram</a:t>
          </a:r>
        </a:p>
      </dgm:t>
    </dgm:pt>
    <dgm:pt modelId="{26EC6A84-6E21-4377-B3F8-539ADCBF4054}" type="parTrans" cxnId="{DBE26C62-22E6-43C4-A07D-D996E77C161F}">
      <dgm:prSet/>
      <dgm:spPr/>
      <dgm:t>
        <a:bodyPr/>
        <a:lstStyle/>
        <a:p>
          <a:endParaRPr lang="en-US"/>
        </a:p>
      </dgm:t>
    </dgm:pt>
    <dgm:pt modelId="{502DB4C4-810D-4BAC-9C88-CAA792C8B534}" type="sibTrans" cxnId="{DBE26C62-22E6-43C4-A07D-D996E77C161F}">
      <dgm:prSet/>
      <dgm:spPr/>
      <dgm:t>
        <a:bodyPr/>
        <a:lstStyle/>
        <a:p>
          <a:endParaRPr lang="en-US"/>
        </a:p>
      </dgm:t>
    </dgm:pt>
    <dgm:pt modelId="{092D4978-800E-4CAD-97B1-612D359A4CF5}">
      <dgm:prSet/>
      <dgm:spPr/>
      <dgm:t>
        <a:bodyPr/>
        <a:lstStyle/>
        <a:p>
          <a:r>
            <a:rPr lang="en-US" dirty="0">
              <a:latin typeface="Century Gothic" panose="020B0502020202020204" pitchFamily="34" charset="0"/>
            </a:rPr>
            <a:t>Database implementation</a:t>
          </a:r>
        </a:p>
      </dgm:t>
    </dgm:pt>
    <dgm:pt modelId="{15B6EB94-D2FA-4746-92B2-D0ABE7AC0471}" type="parTrans" cxnId="{0C575DD9-051C-4BFC-A3A0-78F8A892F179}">
      <dgm:prSet/>
      <dgm:spPr/>
      <dgm:t>
        <a:bodyPr/>
        <a:lstStyle/>
        <a:p>
          <a:endParaRPr lang="en-US"/>
        </a:p>
      </dgm:t>
    </dgm:pt>
    <dgm:pt modelId="{B1765C3D-84A1-4C2A-B956-2742F0434A9B}" type="sibTrans" cxnId="{0C575DD9-051C-4BFC-A3A0-78F8A892F179}">
      <dgm:prSet/>
      <dgm:spPr/>
      <dgm:t>
        <a:bodyPr/>
        <a:lstStyle/>
        <a:p>
          <a:endParaRPr lang="en-US"/>
        </a:p>
      </dgm:t>
    </dgm:pt>
    <dgm:pt modelId="{FC1A4E0F-248B-4EE1-AB79-8F96C36A0BE9}">
      <dgm:prSet/>
      <dgm:spPr/>
      <dgm:t>
        <a:bodyPr/>
        <a:lstStyle/>
        <a:p>
          <a:r>
            <a:rPr lang="en-US" dirty="0">
              <a:latin typeface="Century Gothic" panose="020B0502020202020204" pitchFamily="34" charset="0"/>
            </a:rPr>
            <a:t>Reports and Visualizations</a:t>
          </a:r>
        </a:p>
      </dgm:t>
    </dgm:pt>
    <dgm:pt modelId="{6043E885-D192-40BE-8D24-1A819031CDDC}" type="parTrans" cxnId="{CA762E07-F1CF-47C1-8FFF-922CE5429DD0}">
      <dgm:prSet/>
      <dgm:spPr/>
      <dgm:t>
        <a:bodyPr/>
        <a:lstStyle/>
        <a:p>
          <a:endParaRPr lang="en-US"/>
        </a:p>
      </dgm:t>
    </dgm:pt>
    <dgm:pt modelId="{8CAE5DC8-89BD-498A-B4C6-C0E43132867F}" type="sibTrans" cxnId="{CA762E07-F1CF-47C1-8FFF-922CE5429DD0}">
      <dgm:prSet/>
      <dgm:spPr/>
      <dgm:t>
        <a:bodyPr/>
        <a:lstStyle/>
        <a:p>
          <a:endParaRPr lang="en-US"/>
        </a:p>
      </dgm:t>
    </dgm:pt>
    <dgm:pt modelId="{C196438F-1A67-4848-9559-EDB7A11AAE6C}">
      <dgm:prSet/>
      <dgm:spPr/>
      <dgm:t>
        <a:bodyPr/>
        <a:lstStyle/>
        <a:p>
          <a:r>
            <a:rPr lang="en-US" dirty="0">
              <a:latin typeface="Century Gothic" panose="020B0502020202020204" pitchFamily="34" charset="0"/>
            </a:rPr>
            <a:t>Conclusion</a:t>
          </a:r>
        </a:p>
      </dgm:t>
    </dgm:pt>
    <dgm:pt modelId="{0EC8CA69-60F5-408E-BB36-91BCC958409D}" type="parTrans" cxnId="{24C99921-ACA4-43A7-A961-5660C3E96EFC}">
      <dgm:prSet/>
      <dgm:spPr/>
      <dgm:t>
        <a:bodyPr/>
        <a:lstStyle/>
        <a:p>
          <a:endParaRPr lang="en-US"/>
        </a:p>
      </dgm:t>
    </dgm:pt>
    <dgm:pt modelId="{ACD7419A-031D-40AE-BA56-4BAE54FF5D12}" type="sibTrans" cxnId="{24C99921-ACA4-43A7-A961-5660C3E96EFC}">
      <dgm:prSet/>
      <dgm:spPr/>
      <dgm:t>
        <a:bodyPr/>
        <a:lstStyle/>
        <a:p>
          <a:endParaRPr lang="en-US"/>
        </a:p>
      </dgm:t>
    </dgm:pt>
    <dgm:pt modelId="{6A8C7DDD-5C3D-494B-84BA-EB1A4B817019}" type="pres">
      <dgm:prSet presAssocID="{B150A98D-0DD4-47A4-8943-0045733857F1}" presName="root" presStyleCnt="0">
        <dgm:presLayoutVars>
          <dgm:dir/>
          <dgm:resizeHandles val="exact"/>
        </dgm:presLayoutVars>
      </dgm:prSet>
      <dgm:spPr/>
    </dgm:pt>
    <dgm:pt modelId="{98967033-C627-4D24-BD72-74B431F32931}" type="pres">
      <dgm:prSet presAssocID="{11AAA1A9-5F4E-4525-9C6A-404C36CEDF7B}" presName="compNode" presStyleCnt="0"/>
      <dgm:spPr/>
    </dgm:pt>
    <dgm:pt modelId="{A9FE0141-E92C-4AD1-B27B-468C558B76CA}" type="pres">
      <dgm:prSet presAssocID="{11AAA1A9-5F4E-4525-9C6A-404C36CEDF7B}" presName="bgRect" presStyleLbl="bgShp" presStyleIdx="0" presStyleCnt="5" custLinFactNeighborX="-546"/>
      <dgm:spPr/>
    </dgm:pt>
    <dgm:pt modelId="{3F1E0AF2-8602-49A1-83C2-043F86DB0F23}" type="pres">
      <dgm:prSet presAssocID="{11AAA1A9-5F4E-4525-9C6A-404C36CEDF7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667DA774-3792-44CB-A9B2-3D817928D190}" type="pres">
      <dgm:prSet presAssocID="{11AAA1A9-5F4E-4525-9C6A-404C36CEDF7B}" presName="spaceRect" presStyleCnt="0"/>
      <dgm:spPr/>
    </dgm:pt>
    <dgm:pt modelId="{411353D4-709F-4E84-9D4C-CF994A78F014}" type="pres">
      <dgm:prSet presAssocID="{11AAA1A9-5F4E-4525-9C6A-404C36CEDF7B}" presName="parTx" presStyleLbl="revTx" presStyleIdx="0" presStyleCnt="5">
        <dgm:presLayoutVars>
          <dgm:chMax val="0"/>
          <dgm:chPref val="0"/>
        </dgm:presLayoutVars>
      </dgm:prSet>
      <dgm:spPr/>
    </dgm:pt>
    <dgm:pt modelId="{4AE9CCF5-7513-4012-8A71-A4CE87EBF5EC}" type="pres">
      <dgm:prSet presAssocID="{7951E8E7-D009-4ED3-935E-CA04381D2662}" presName="sibTrans" presStyleCnt="0"/>
      <dgm:spPr/>
    </dgm:pt>
    <dgm:pt modelId="{F0B8F711-DB93-4B64-918B-25EC595BCB7A}" type="pres">
      <dgm:prSet presAssocID="{160445AA-0EB8-416E-B9DA-19268131EC72}" presName="compNode" presStyleCnt="0"/>
      <dgm:spPr/>
    </dgm:pt>
    <dgm:pt modelId="{93E76CD9-C79F-42AC-8028-1AE0E8F943C2}" type="pres">
      <dgm:prSet presAssocID="{160445AA-0EB8-416E-B9DA-19268131EC72}" presName="bgRect" presStyleLbl="bgShp" presStyleIdx="1" presStyleCnt="5"/>
      <dgm:spPr/>
    </dgm:pt>
    <dgm:pt modelId="{75781F78-7638-4989-A9F6-CA40AB78D200}" type="pres">
      <dgm:prSet presAssocID="{160445AA-0EB8-416E-B9DA-19268131EC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lationship"/>
        </a:ext>
      </dgm:extLst>
    </dgm:pt>
    <dgm:pt modelId="{96380F90-ABEE-4149-9234-8E710729BBD1}" type="pres">
      <dgm:prSet presAssocID="{160445AA-0EB8-416E-B9DA-19268131EC72}" presName="spaceRect" presStyleCnt="0"/>
      <dgm:spPr/>
    </dgm:pt>
    <dgm:pt modelId="{A5132EC5-E5CA-4E90-8252-24777B2B3634}" type="pres">
      <dgm:prSet presAssocID="{160445AA-0EB8-416E-B9DA-19268131EC72}" presName="parTx" presStyleLbl="revTx" presStyleIdx="1" presStyleCnt="5">
        <dgm:presLayoutVars>
          <dgm:chMax val="0"/>
          <dgm:chPref val="0"/>
        </dgm:presLayoutVars>
      </dgm:prSet>
      <dgm:spPr/>
    </dgm:pt>
    <dgm:pt modelId="{3A5CCFC8-A085-445D-9B37-F518CB551F46}" type="pres">
      <dgm:prSet presAssocID="{502DB4C4-810D-4BAC-9C88-CAA792C8B534}" presName="sibTrans" presStyleCnt="0"/>
      <dgm:spPr/>
    </dgm:pt>
    <dgm:pt modelId="{AD37E4A2-80EE-4359-BA04-8314DD87352A}" type="pres">
      <dgm:prSet presAssocID="{092D4978-800E-4CAD-97B1-612D359A4CF5}" presName="compNode" presStyleCnt="0"/>
      <dgm:spPr/>
    </dgm:pt>
    <dgm:pt modelId="{60BFA724-91C6-4FB6-9BDD-1B720EA21743}" type="pres">
      <dgm:prSet presAssocID="{092D4978-800E-4CAD-97B1-612D359A4CF5}" presName="bgRect" presStyleLbl="bgShp" presStyleIdx="2" presStyleCnt="5"/>
      <dgm:spPr/>
    </dgm:pt>
    <dgm:pt modelId="{E3C37482-02F1-4B4B-B4B5-9E49DC4068F4}" type="pres">
      <dgm:prSet presAssocID="{092D4978-800E-4CAD-97B1-612D359A4CF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22CF544-7745-44A6-98BB-481D7CB0F0F9}" type="pres">
      <dgm:prSet presAssocID="{092D4978-800E-4CAD-97B1-612D359A4CF5}" presName="spaceRect" presStyleCnt="0"/>
      <dgm:spPr/>
    </dgm:pt>
    <dgm:pt modelId="{8AD930E8-AFB8-4C1F-AFFD-8F51F35A29A2}" type="pres">
      <dgm:prSet presAssocID="{092D4978-800E-4CAD-97B1-612D359A4CF5}" presName="parTx" presStyleLbl="revTx" presStyleIdx="2" presStyleCnt="5">
        <dgm:presLayoutVars>
          <dgm:chMax val="0"/>
          <dgm:chPref val="0"/>
        </dgm:presLayoutVars>
      </dgm:prSet>
      <dgm:spPr/>
    </dgm:pt>
    <dgm:pt modelId="{0258039D-A693-4055-9799-38FCA3640AD5}" type="pres">
      <dgm:prSet presAssocID="{B1765C3D-84A1-4C2A-B956-2742F0434A9B}" presName="sibTrans" presStyleCnt="0"/>
      <dgm:spPr/>
    </dgm:pt>
    <dgm:pt modelId="{AF2D6040-BB19-4C77-B020-068707B24905}" type="pres">
      <dgm:prSet presAssocID="{FC1A4E0F-248B-4EE1-AB79-8F96C36A0BE9}" presName="compNode" presStyleCnt="0"/>
      <dgm:spPr/>
    </dgm:pt>
    <dgm:pt modelId="{E9E6028A-F741-4166-8384-F75B5AE11257}" type="pres">
      <dgm:prSet presAssocID="{FC1A4E0F-248B-4EE1-AB79-8F96C36A0BE9}" presName="bgRect" presStyleLbl="bgShp" presStyleIdx="3" presStyleCnt="5"/>
      <dgm:spPr/>
    </dgm:pt>
    <dgm:pt modelId="{4B81D385-80B7-4E49-9A6C-9775DB7318CD}" type="pres">
      <dgm:prSet presAssocID="{FC1A4E0F-248B-4EE1-AB79-8F96C36A0BE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ort Add"/>
        </a:ext>
      </dgm:extLst>
    </dgm:pt>
    <dgm:pt modelId="{3FD7E73A-9459-43FA-8B86-FDDC061EBBDA}" type="pres">
      <dgm:prSet presAssocID="{FC1A4E0F-248B-4EE1-AB79-8F96C36A0BE9}" presName="spaceRect" presStyleCnt="0"/>
      <dgm:spPr/>
    </dgm:pt>
    <dgm:pt modelId="{77508843-5402-4519-B9EA-3AE1A9386738}" type="pres">
      <dgm:prSet presAssocID="{FC1A4E0F-248B-4EE1-AB79-8F96C36A0BE9}" presName="parTx" presStyleLbl="revTx" presStyleIdx="3" presStyleCnt="5">
        <dgm:presLayoutVars>
          <dgm:chMax val="0"/>
          <dgm:chPref val="0"/>
        </dgm:presLayoutVars>
      </dgm:prSet>
      <dgm:spPr/>
    </dgm:pt>
    <dgm:pt modelId="{FC1281D2-356E-45EC-838F-FCDD093EFF4C}" type="pres">
      <dgm:prSet presAssocID="{8CAE5DC8-89BD-498A-B4C6-C0E43132867F}" presName="sibTrans" presStyleCnt="0"/>
      <dgm:spPr/>
    </dgm:pt>
    <dgm:pt modelId="{BFCF728A-808C-4FE7-A498-9AB8C5593D59}" type="pres">
      <dgm:prSet presAssocID="{C196438F-1A67-4848-9559-EDB7A11AAE6C}" presName="compNode" presStyleCnt="0"/>
      <dgm:spPr/>
    </dgm:pt>
    <dgm:pt modelId="{165AF969-8FAF-4C88-83AF-B7E04C430FA8}" type="pres">
      <dgm:prSet presAssocID="{C196438F-1A67-4848-9559-EDB7A11AAE6C}" presName="bgRect" presStyleLbl="bgShp" presStyleIdx="4" presStyleCnt="5"/>
      <dgm:spPr/>
    </dgm:pt>
    <dgm:pt modelId="{AA5D8BF0-91EF-4822-B41C-861E1454F6DF}" type="pres">
      <dgm:prSet presAssocID="{C196438F-1A67-4848-9559-EDB7A11AAE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F934CC89-E3B7-40D3-8353-7AA905BE591E}" type="pres">
      <dgm:prSet presAssocID="{C196438F-1A67-4848-9559-EDB7A11AAE6C}" presName="spaceRect" presStyleCnt="0"/>
      <dgm:spPr/>
    </dgm:pt>
    <dgm:pt modelId="{D82F21CC-A1F0-4A86-94CA-B1FECAAB5F35}" type="pres">
      <dgm:prSet presAssocID="{C196438F-1A67-4848-9559-EDB7A11AAE6C}" presName="parTx" presStyleLbl="revTx" presStyleIdx="4" presStyleCnt="5">
        <dgm:presLayoutVars>
          <dgm:chMax val="0"/>
          <dgm:chPref val="0"/>
        </dgm:presLayoutVars>
      </dgm:prSet>
      <dgm:spPr/>
    </dgm:pt>
  </dgm:ptLst>
  <dgm:cxnLst>
    <dgm:cxn modelId="{CA762E07-F1CF-47C1-8FFF-922CE5429DD0}" srcId="{B150A98D-0DD4-47A4-8943-0045733857F1}" destId="{FC1A4E0F-248B-4EE1-AB79-8F96C36A0BE9}" srcOrd="3" destOrd="0" parTransId="{6043E885-D192-40BE-8D24-1A819031CDDC}" sibTransId="{8CAE5DC8-89BD-498A-B4C6-C0E43132867F}"/>
    <dgm:cxn modelId="{24C99921-ACA4-43A7-A961-5660C3E96EFC}" srcId="{B150A98D-0DD4-47A4-8943-0045733857F1}" destId="{C196438F-1A67-4848-9559-EDB7A11AAE6C}" srcOrd="4" destOrd="0" parTransId="{0EC8CA69-60F5-408E-BB36-91BCC958409D}" sibTransId="{ACD7419A-031D-40AE-BA56-4BAE54FF5D12}"/>
    <dgm:cxn modelId="{865BD42C-33D7-41B3-9304-40B3BFCCC9FC}" srcId="{B150A98D-0DD4-47A4-8943-0045733857F1}" destId="{11AAA1A9-5F4E-4525-9C6A-404C36CEDF7B}" srcOrd="0" destOrd="0" parTransId="{0955EFC6-FACC-4477-B556-F727CB2DAAED}" sibTransId="{7951E8E7-D009-4ED3-935E-CA04381D2662}"/>
    <dgm:cxn modelId="{9163C631-0FE6-449A-BCD3-98C8071383D3}" type="presOf" srcId="{092D4978-800E-4CAD-97B1-612D359A4CF5}" destId="{8AD930E8-AFB8-4C1F-AFFD-8F51F35A29A2}" srcOrd="0" destOrd="0" presId="urn:microsoft.com/office/officeart/2018/2/layout/IconVerticalSolidList"/>
    <dgm:cxn modelId="{DBE26C62-22E6-43C4-A07D-D996E77C161F}" srcId="{B150A98D-0DD4-47A4-8943-0045733857F1}" destId="{160445AA-0EB8-416E-B9DA-19268131EC72}" srcOrd="1" destOrd="0" parTransId="{26EC6A84-6E21-4377-B3F8-539ADCBF4054}" sibTransId="{502DB4C4-810D-4BAC-9C88-CAA792C8B534}"/>
    <dgm:cxn modelId="{0B68F26C-448A-4469-A71C-7927C403C4B1}" type="presOf" srcId="{C196438F-1A67-4848-9559-EDB7A11AAE6C}" destId="{D82F21CC-A1F0-4A86-94CA-B1FECAAB5F35}" srcOrd="0" destOrd="0" presId="urn:microsoft.com/office/officeart/2018/2/layout/IconVerticalSolidList"/>
    <dgm:cxn modelId="{0DAF4759-1C88-4BAC-ADDA-A9B681346385}" type="presOf" srcId="{11AAA1A9-5F4E-4525-9C6A-404C36CEDF7B}" destId="{411353D4-709F-4E84-9D4C-CF994A78F014}" srcOrd="0" destOrd="0" presId="urn:microsoft.com/office/officeart/2018/2/layout/IconVerticalSolidList"/>
    <dgm:cxn modelId="{8A22F9B2-6585-4329-A51A-5CCACC75E203}" type="presOf" srcId="{FC1A4E0F-248B-4EE1-AB79-8F96C36A0BE9}" destId="{77508843-5402-4519-B9EA-3AE1A9386738}" srcOrd="0" destOrd="0" presId="urn:microsoft.com/office/officeart/2018/2/layout/IconVerticalSolidList"/>
    <dgm:cxn modelId="{9987C3BF-A88D-41F0-9547-6909E873B448}" type="presOf" srcId="{B150A98D-0DD4-47A4-8943-0045733857F1}" destId="{6A8C7DDD-5C3D-494B-84BA-EB1A4B817019}" srcOrd="0" destOrd="0" presId="urn:microsoft.com/office/officeart/2018/2/layout/IconVerticalSolidList"/>
    <dgm:cxn modelId="{0C575DD9-051C-4BFC-A3A0-78F8A892F179}" srcId="{B150A98D-0DD4-47A4-8943-0045733857F1}" destId="{092D4978-800E-4CAD-97B1-612D359A4CF5}" srcOrd="2" destOrd="0" parTransId="{15B6EB94-D2FA-4746-92B2-D0ABE7AC0471}" sibTransId="{B1765C3D-84A1-4C2A-B956-2742F0434A9B}"/>
    <dgm:cxn modelId="{6C546FE5-06DF-44D6-98E2-8B8EB456A86E}" type="presOf" srcId="{160445AA-0EB8-416E-B9DA-19268131EC72}" destId="{A5132EC5-E5CA-4E90-8252-24777B2B3634}" srcOrd="0" destOrd="0" presId="urn:microsoft.com/office/officeart/2018/2/layout/IconVerticalSolidList"/>
    <dgm:cxn modelId="{42C85A33-A14E-424B-902B-3671A5F1E38C}" type="presParOf" srcId="{6A8C7DDD-5C3D-494B-84BA-EB1A4B817019}" destId="{98967033-C627-4D24-BD72-74B431F32931}" srcOrd="0" destOrd="0" presId="urn:microsoft.com/office/officeart/2018/2/layout/IconVerticalSolidList"/>
    <dgm:cxn modelId="{F8BCBB3F-2864-4722-B1D4-81C448C2B966}" type="presParOf" srcId="{98967033-C627-4D24-BD72-74B431F32931}" destId="{A9FE0141-E92C-4AD1-B27B-468C558B76CA}" srcOrd="0" destOrd="0" presId="urn:microsoft.com/office/officeart/2018/2/layout/IconVerticalSolidList"/>
    <dgm:cxn modelId="{C7EB4AC7-CB82-421D-B76A-361CE92388EB}" type="presParOf" srcId="{98967033-C627-4D24-BD72-74B431F32931}" destId="{3F1E0AF2-8602-49A1-83C2-043F86DB0F23}" srcOrd="1" destOrd="0" presId="urn:microsoft.com/office/officeart/2018/2/layout/IconVerticalSolidList"/>
    <dgm:cxn modelId="{4EAB579A-1DA5-4DF2-A05F-4201A2139DFD}" type="presParOf" srcId="{98967033-C627-4D24-BD72-74B431F32931}" destId="{667DA774-3792-44CB-A9B2-3D817928D190}" srcOrd="2" destOrd="0" presId="urn:microsoft.com/office/officeart/2018/2/layout/IconVerticalSolidList"/>
    <dgm:cxn modelId="{890E4B78-A29A-4B23-8E51-99943D10B1AD}" type="presParOf" srcId="{98967033-C627-4D24-BD72-74B431F32931}" destId="{411353D4-709F-4E84-9D4C-CF994A78F014}" srcOrd="3" destOrd="0" presId="urn:microsoft.com/office/officeart/2018/2/layout/IconVerticalSolidList"/>
    <dgm:cxn modelId="{CBA03DF9-706A-447F-8B44-E9FA9BF2792C}" type="presParOf" srcId="{6A8C7DDD-5C3D-494B-84BA-EB1A4B817019}" destId="{4AE9CCF5-7513-4012-8A71-A4CE87EBF5EC}" srcOrd="1" destOrd="0" presId="urn:microsoft.com/office/officeart/2018/2/layout/IconVerticalSolidList"/>
    <dgm:cxn modelId="{BAA76D76-146D-4600-A02E-772EBF2EFD30}" type="presParOf" srcId="{6A8C7DDD-5C3D-494B-84BA-EB1A4B817019}" destId="{F0B8F711-DB93-4B64-918B-25EC595BCB7A}" srcOrd="2" destOrd="0" presId="urn:microsoft.com/office/officeart/2018/2/layout/IconVerticalSolidList"/>
    <dgm:cxn modelId="{5DACBD29-CF79-446A-8308-7885BBA0C813}" type="presParOf" srcId="{F0B8F711-DB93-4B64-918B-25EC595BCB7A}" destId="{93E76CD9-C79F-42AC-8028-1AE0E8F943C2}" srcOrd="0" destOrd="0" presId="urn:microsoft.com/office/officeart/2018/2/layout/IconVerticalSolidList"/>
    <dgm:cxn modelId="{A72369AA-98B8-4934-9DD5-30A847C696DA}" type="presParOf" srcId="{F0B8F711-DB93-4B64-918B-25EC595BCB7A}" destId="{75781F78-7638-4989-A9F6-CA40AB78D200}" srcOrd="1" destOrd="0" presId="urn:microsoft.com/office/officeart/2018/2/layout/IconVerticalSolidList"/>
    <dgm:cxn modelId="{050A3351-D31B-4B84-B5F0-C51F142F6512}" type="presParOf" srcId="{F0B8F711-DB93-4B64-918B-25EC595BCB7A}" destId="{96380F90-ABEE-4149-9234-8E710729BBD1}" srcOrd="2" destOrd="0" presId="urn:microsoft.com/office/officeart/2018/2/layout/IconVerticalSolidList"/>
    <dgm:cxn modelId="{7C6B4F01-75CE-49A3-BE97-14D5C03C57A4}" type="presParOf" srcId="{F0B8F711-DB93-4B64-918B-25EC595BCB7A}" destId="{A5132EC5-E5CA-4E90-8252-24777B2B3634}" srcOrd="3" destOrd="0" presId="urn:microsoft.com/office/officeart/2018/2/layout/IconVerticalSolidList"/>
    <dgm:cxn modelId="{38C93C1A-4176-4942-859B-9429676F9984}" type="presParOf" srcId="{6A8C7DDD-5C3D-494B-84BA-EB1A4B817019}" destId="{3A5CCFC8-A085-445D-9B37-F518CB551F46}" srcOrd="3" destOrd="0" presId="urn:microsoft.com/office/officeart/2018/2/layout/IconVerticalSolidList"/>
    <dgm:cxn modelId="{3829A24B-43A1-4288-BC0E-BF38025E028D}" type="presParOf" srcId="{6A8C7DDD-5C3D-494B-84BA-EB1A4B817019}" destId="{AD37E4A2-80EE-4359-BA04-8314DD87352A}" srcOrd="4" destOrd="0" presId="urn:microsoft.com/office/officeart/2018/2/layout/IconVerticalSolidList"/>
    <dgm:cxn modelId="{9B6D1DB3-3DBD-4903-A5EF-C2087B47FCEF}" type="presParOf" srcId="{AD37E4A2-80EE-4359-BA04-8314DD87352A}" destId="{60BFA724-91C6-4FB6-9BDD-1B720EA21743}" srcOrd="0" destOrd="0" presId="urn:microsoft.com/office/officeart/2018/2/layout/IconVerticalSolidList"/>
    <dgm:cxn modelId="{9101F081-FE49-4C68-9FF2-FB92C524A3C3}" type="presParOf" srcId="{AD37E4A2-80EE-4359-BA04-8314DD87352A}" destId="{E3C37482-02F1-4B4B-B4B5-9E49DC4068F4}" srcOrd="1" destOrd="0" presId="urn:microsoft.com/office/officeart/2018/2/layout/IconVerticalSolidList"/>
    <dgm:cxn modelId="{CA2CC610-30D0-4292-BD94-E80F3966A361}" type="presParOf" srcId="{AD37E4A2-80EE-4359-BA04-8314DD87352A}" destId="{222CF544-7745-44A6-98BB-481D7CB0F0F9}" srcOrd="2" destOrd="0" presId="urn:microsoft.com/office/officeart/2018/2/layout/IconVerticalSolidList"/>
    <dgm:cxn modelId="{C34D1992-EFF2-406B-A932-D4DBA76408C4}" type="presParOf" srcId="{AD37E4A2-80EE-4359-BA04-8314DD87352A}" destId="{8AD930E8-AFB8-4C1F-AFFD-8F51F35A29A2}" srcOrd="3" destOrd="0" presId="urn:microsoft.com/office/officeart/2018/2/layout/IconVerticalSolidList"/>
    <dgm:cxn modelId="{4F7DB0E9-57C4-44D0-9651-1E5E05458102}" type="presParOf" srcId="{6A8C7DDD-5C3D-494B-84BA-EB1A4B817019}" destId="{0258039D-A693-4055-9799-38FCA3640AD5}" srcOrd="5" destOrd="0" presId="urn:microsoft.com/office/officeart/2018/2/layout/IconVerticalSolidList"/>
    <dgm:cxn modelId="{4136A1B2-22E2-4A55-B23C-36DF6DBBF41B}" type="presParOf" srcId="{6A8C7DDD-5C3D-494B-84BA-EB1A4B817019}" destId="{AF2D6040-BB19-4C77-B020-068707B24905}" srcOrd="6" destOrd="0" presId="urn:microsoft.com/office/officeart/2018/2/layout/IconVerticalSolidList"/>
    <dgm:cxn modelId="{4AC9CD24-208E-43FA-8395-09A4F068BC7A}" type="presParOf" srcId="{AF2D6040-BB19-4C77-B020-068707B24905}" destId="{E9E6028A-F741-4166-8384-F75B5AE11257}" srcOrd="0" destOrd="0" presId="urn:microsoft.com/office/officeart/2018/2/layout/IconVerticalSolidList"/>
    <dgm:cxn modelId="{16FA6E4F-6EB7-43D4-BDB8-EE6883D9414C}" type="presParOf" srcId="{AF2D6040-BB19-4C77-B020-068707B24905}" destId="{4B81D385-80B7-4E49-9A6C-9775DB7318CD}" srcOrd="1" destOrd="0" presId="urn:microsoft.com/office/officeart/2018/2/layout/IconVerticalSolidList"/>
    <dgm:cxn modelId="{D15290D4-1198-47AC-9E7C-B286C15C1F95}" type="presParOf" srcId="{AF2D6040-BB19-4C77-B020-068707B24905}" destId="{3FD7E73A-9459-43FA-8B86-FDDC061EBBDA}" srcOrd="2" destOrd="0" presId="urn:microsoft.com/office/officeart/2018/2/layout/IconVerticalSolidList"/>
    <dgm:cxn modelId="{D14382AA-7065-42DB-AFDE-0D0A3D003B97}" type="presParOf" srcId="{AF2D6040-BB19-4C77-B020-068707B24905}" destId="{77508843-5402-4519-B9EA-3AE1A9386738}" srcOrd="3" destOrd="0" presId="urn:microsoft.com/office/officeart/2018/2/layout/IconVerticalSolidList"/>
    <dgm:cxn modelId="{65E993E6-37C3-4678-B038-1DAB449149F0}" type="presParOf" srcId="{6A8C7DDD-5C3D-494B-84BA-EB1A4B817019}" destId="{FC1281D2-356E-45EC-838F-FCDD093EFF4C}" srcOrd="7" destOrd="0" presId="urn:microsoft.com/office/officeart/2018/2/layout/IconVerticalSolidList"/>
    <dgm:cxn modelId="{35B31B2C-AC16-464E-947B-32C6F9BFBCD4}" type="presParOf" srcId="{6A8C7DDD-5C3D-494B-84BA-EB1A4B817019}" destId="{BFCF728A-808C-4FE7-A498-9AB8C5593D59}" srcOrd="8" destOrd="0" presId="urn:microsoft.com/office/officeart/2018/2/layout/IconVerticalSolidList"/>
    <dgm:cxn modelId="{4CA42D00-337A-4266-BF97-162F895C6D00}" type="presParOf" srcId="{BFCF728A-808C-4FE7-A498-9AB8C5593D59}" destId="{165AF969-8FAF-4C88-83AF-B7E04C430FA8}" srcOrd="0" destOrd="0" presId="urn:microsoft.com/office/officeart/2018/2/layout/IconVerticalSolidList"/>
    <dgm:cxn modelId="{F3099B16-8EE5-4970-B914-DE354ACBA18A}" type="presParOf" srcId="{BFCF728A-808C-4FE7-A498-9AB8C5593D59}" destId="{AA5D8BF0-91EF-4822-B41C-861E1454F6DF}" srcOrd="1" destOrd="0" presId="urn:microsoft.com/office/officeart/2018/2/layout/IconVerticalSolidList"/>
    <dgm:cxn modelId="{F47C6491-DA45-4AAD-B254-096F46BDAFA7}" type="presParOf" srcId="{BFCF728A-808C-4FE7-A498-9AB8C5593D59}" destId="{F934CC89-E3B7-40D3-8353-7AA905BE591E}" srcOrd="2" destOrd="0" presId="urn:microsoft.com/office/officeart/2018/2/layout/IconVerticalSolidList"/>
    <dgm:cxn modelId="{16E96C3A-6AF4-4880-ADB3-0A0C48087146}" type="presParOf" srcId="{BFCF728A-808C-4FE7-A498-9AB8C5593D59}" destId="{D82F21CC-A1F0-4A86-94CA-B1FECAAB5F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E0141-E92C-4AD1-B27B-468C558B76CA}">
      <dsp:nvSpPr>
        <dsp:cNvPr id="0" name=""/>
        <dsp:cNvSpPr/>
      </dsp:nvSpPr>
      <dsp:spPr>
        <a:xfrm>
          <a:off x="0" y="4358"/>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E0AF2-8602-49A1-83C2-043F86DB0F23}">
      <dsp:nvSpPr>
        <dsp:cNvPr id="0" name=""/>
        <dsp:cNvSpPr/>
      </dsp:nvSpPr>
      <dsp:spPr>
        <a:xfrm>
          <a:off x="280808" y="213224"/>
          <a:ext cx="510561" cy="510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353D4-709F-4E84-9D4C-CF994A78F014}">
      <dsp:nvSpPr>
        <dsp:cNvPr id="0" name=""/>
        <dsp:cNvSpPr/>
      </dsp:nvSpPr>
      <dsp:spPr>
        <a:xfrm>
          <a:off x="1072178" y="4358"/>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rPr>
            <a:t>Introduction</a:t>
          </a:r>
        </a:p>
      </dsp:txBody>
      <dsp:txXfrm>
        <a:off x="1072178" y="4358"/>
        <a:ext cx="5188921" cy="928293"/>
      </dsp:txXfrm>
    </dsp:sp>
    <dsp:sp modelId="{93E76CD9-C79F-42AC-8028-1AE0E8F943C2}">
      <dsp:nvSpPr>
        <dsp:cNvPr id="0" name=""/>
        <dsp:cNvSpPr/>
      </dsp:nvSpPr>
      <dsp:spPr>
        <a:xfrm>
          <a:off x="0" y="1164724"/>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81F78-7638-4989-A9F6-CA40AB78D200}">
      <dsp:nvSpPr>
        <dsp:cNvPr id="0" name=""/>
        <dsp:cNvSpPr/>
      </dsp:nvSpPr>
      <dsp:spPr>
        <a:xfrm>
          <a:off x="280808" y="1373590"/>
          <a:ext cx="510561" cy="510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32EC5-E5CA-4E90-8252-24777B2B3634}">
      <dsp:nvSpPr>
        <dsp:cNvPr id="0" name=""/>
        <dsp:cNvSpPr/>
      </dsp:nvSpPr>
      <dsp:spPr>
        <a:xfrm>
          <a:off x="1072178" y="1164724"/>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rPr>
            <a:t>Entity Relationship Diagram</a:t>
          </a:r>
        </a:p>
      </dsp:txBody>
      <dsp:txXfrm>
        <a:off x="1072178" y="1164724"/>
        <a:ext cx="5188921" cy="928293"/>
      </dsp:txXfrm>
    </dsp:sp>
    <dsp:sp modelId="{60BFA724-91C6-4FB6-9BDD-1B720EA21743}">
      <dsp:nvSpPr>
        <dsp:cNvPr id="0" name=""/>
        <dsp:cNvSpPr/>
      </dsp:nvSpPr>
      <dsp:spPr>
        <a:xfrm>
          <a:off x="0" y="2325090"/>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37482-02F1-4B4B-B4B5-9E49DC4068F4}">
      <dsp:nvSpPr>
        <dsp:cNvPr id="0" name=""/>
        <dsp:cNvSpPr/>
      </dsp:nvSpPr>
      <dsp:spPr>
        <a:xfrm>
          <a:off x="280808" y="2533956"/>
          <a:ext cx="510561" cy="510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D930E8-AFB8-4C1F-AFFD-8F51F35A29A2}">
      <dsp:nvSpPr>
        <dsp:cNvPr id="0" name=""/>
        <dsp:cNvSpPr/>
      </dsp:nvSpPr>
      <dsp:spPr>
        <a:xfrm>
          <a:off x="1072178" y="2325090"/>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rPr>
            <a:t>Database implementation</a:t>
          </a:r>
        </a:p>
      </dsp:txBody>
      <dsp:txXfrm>
        <a:off x="1072178" y="2325090"/>
        <a:ext cx="5188921" cy="928293"/>
      </dsp:txXfrm>
    </dsp:sp>
    <dsp:sp modelId="{E9E6028A-F741-4166-8384-F75B5AE11257}">
      <dsp:nvSpPr>
        <dsp:cNvPr id="0" name=""/>
        <dsp:cNvSpPr/>
      </dsp:nvSpPr>
      <dsp:spPr>
        <a:xfrm>
          <a:off x="0" y="3485457"/>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1D385-80B7-4E49-9A6C-9775DB7318CD}">
      <dsp:nvSpPr>
        <dsp:cNvPr id="0" name=""/>
        <dsp:cNvSpPr/>
      </dsp:nvSpPr>
      <dsp:spPr>
        <a:xfrm>
          <a:off x="280808" y="3694323"/>
          <a:ext cx="510561" cy="510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508843-5402-4519-B9EA-3AE1A9386738}">
      <dsp:nvSpPr>
        <dsp:cNvPr id="0" name=""/>
        <dsp:cNvSpPr/>
      </dsp:nvSpPr>
      <dsp:spPr>
        <a:xfrm>
          <a:off x="1072178" y="3485457"/>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rPr>
            <a:t>Reports and Visualizations</a:t>
          </a:r>
        </a:p>
      </dsp:txBody>
      <dsp:txXfrm>
        <a:off x="1072178" y="3485457"/>
        <a:ext cx="5188921" cy="928293"/>
      </dsp:txXfrm>
    </dsp:sp>
    <dsp:sp modelId="{165AF969-8FAF-4C88-83AF-B7E04C430FA8}">
      <dsp:nvSpPr>
        <dsp:cNvPr id="0" name=""/>
        <dsp:cNvSpPr/>
      </dsp:nvSpPr>
      <dsp:spPr>
        <a:xfrm>
          <a:off x="0" y="4645823"/>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D8BF0-91EF-4822-B41C-861E1454F6DF}">
      <dsp:nvSpPr>
        <dsp:cNvPr id="0" name=""/>
        <dsp:cNvSpPr/>
      </dsp:nvSpPr>
      <dsp:spPr>
        <a:xfrm>
          <a:off x="280808" y="4854689"/>
          <a:ext cx="510561" cy="5105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2F21CC-A1F0-4A86-94CA-B1FECAAB5F35}">
      <dsp:nvSpPr>
        <dsp:cNvPr id="0" name=""/>
        <dsp:cNvSpPr/>
      </dsp:nvSpPr>
      <dsp:spPr>
        <a:xfrm>
          <a:off x="1072178" y="4645823"/>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rPr>
            <a:t>Conclusion</a:t>
          </a:r>
        </a:p>
      </dsp:txBody>
      <dsp:txXfrm>
        <a:off x="1072178" y="4645823"/>
        <a:ext cx="5188921" cy="9282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A1D30-C0A0-4124-A783-34D9F15FA0FE}" type="datetime1">
              <a:rPr lang="en-US" smtClean="0"/>
              <a:t>8/5/2021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01CF334-2D5C-4859-84A6-CA7E6E43FAEB}" type="slidenum">
              <a:rPr lang="en-US" smtClean="0"/>
              <a:t>‹#›</a:t>
            </a:fld>
            <a:endParaRPr lang="en-US"/>
          </a:p>
        </p:txBody>
      </p:sp>
      <p:cxnSp>
        <p:nvCxnSpPr>
          <p:cNvPr id="11" name="Straight Connector 10">
            <a:extLst>
              <a:ext uri="{FF2B5EF4-FFF2-40B4-BE49-F238E27FC236}">
                <a16:creationId xmlns:a16="http://schemas.microsoft.com/office/drawing/2014/main" id="{BFEEBE3B-0204-A64F-BF0A-54BEFC86DD29}"/>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DCE34ED-649B-AC4A-B71E-B4DE85B142E9}"/>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46459-E3C3-4969-9224-5ED50B492D17}" type="datetime1">
              <a:rPr lang="en-US" smtClean="0"/>
              <a:pPr/>
              <a:t>8/5/2021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7566263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46459-E3C3-4969-9224-5ED50B492D17}" type="datetime1">
              <a:rPr lang="en-US" smtClean="0"/>
              <a:pPr/>
              <a:t>8/5/2021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095395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46459-E3C3-4969-9224-5ED50B492D17}" type="datetime1">
              <a:rPr lang="en-US" smtClean="0"/>
              <a:pPr/>
              <a:t>8/5/2021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01CF334-2D5C-4859-84A6-CA7E6E43FAEB}"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09437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46459-E3C3-4969-9224-5ED50B492D17}" type="datetime1">
              <a:rPr lang="en-US" smtClean="0"/>
              <a:pPr/>
              <a:t>8/5/2021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0909847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146459-E3C3-4969-9224-5ED50B492D17}" type="datetime1">
              <a:rPr lang="en-US" smtClean="0"/>
              <a:pPr/>
              <a:t>8/5/2021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787398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146459-E3C3-4969-9224-5ED50B492D17}" type="datetime1">
              <a:rPr lang="en-US" smtClean="0"/>
              <a:pPr/>
              <a:t>8/5/2021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5766208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46459-E3C3-4969-9224-5ED50B492D17}" type="datetime1">
              <a:rPr lang="en-US" smtClean="0"/>
              <a:pPr/>
              <a:t>8/5/2021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1065432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146459-E3C3-4969-9224-5ED50B492D17}" type="datetime1">
              <a:rPr lang="en-US" smtClean="0"/>
              <a:pPr/>
              <a:t>8/5/2021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42710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46459-E3C3-4969-9224-5ED50B492D17}" type="datetime1">
              <a:rPr lang="en-US" smtClean="0"/>
              <a:pPr/>
              <a:t>8/5/2021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205852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8/5/2021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9358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46459-E3C3-4969-9224-5ED50B492D17}" type="datetime1">
              <a:rPr lang="en-US" smtClean="0"/>
              <a:pPr/>
              <a:t>8/5/2021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312377648"/>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46459-E3C3-4969-9224-5ED50B492D17}" type="datetime1">
              <a:rPr lang="en-US" smtClean="0"/>
              <a:pPr/>
              <a:t>8/5/2021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441701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8/5/2021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806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88D7B8-9F07-4899-827D-5F3CFDDEB574}" type="datetime1">
              <a:rPr lang="en-US" smtClean="0"/>
              <a:t>8/5/2021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74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46459-E3C3-4969-9224-5ED50B492D17}" type="datetime1">
              <a:rPr lang="en-US" smtClean="0"/>
              <a:pPr/>
              <a:t>8/5/2021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165508779"/>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8/5/2021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0916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146459-E3C3-4969-9224-5ED50B492D17}" type="datetime1">
              <a:rPr lang="en-US" smtClean="0"/>
              <a:pPr/>
              <a:t>8/5/2021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008695812"/>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33" name="Rectangle 32">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p:cNvSpPr>
            <a:spLocks noGrp="1"/>
          </p:cNvSpPr>
          <p:nvPr>
            <p:ph type="ctrTitle"/>
          </p:nvPr>
        </p:nvSpPr>
        <p:spPr>
          <a:xfrm>
            <a:off x="680322" y="2403231"/>
            <a:ext cx="5192940" cy="2133600"/>
          </a:xfrm>
        </p:spPr>
        <p:txBody>
          <a:bodyPr anchor="ctr">
            <a:normAutofit/>
          </a:bodyPr>
          <a:lstStyle/>
          <a:p>
            <a:r>
              <a:rPr lang="en-US" sz="4600" b="1" dirty="0">
                <a:latin typeface="Century Gothic" panose="020B0502020202020204" pitchFamily="34" charset="0"/>
              </a:rPr>
              <a:t>Covid-19 Support Management System</a:t>
            </a:r>
          </a:p>
        </p:txBody>
      </p:sp>
      <p:sp>
        <p:nvSpPr>
          <p:cNvPr id="5" name="Subtitle 4"/>
          <p:cNvSpPr>
            <a:spLocks noGrp="1"/>
          </p:cNvSpPr>
          <p:nvPr>
            <p:ph type="subTitle" idx="1"/>
          </p:nvPr>
        </p:nvSpPr>
        <p:spPr>
          <a:xfrm>
            <a:off x="115410" y="4777155"/>
            <a:ext cx="5877017" cy="1960996"/>
          </a:xfrm>
        </p:spPr>
        <p:txBody>
          <a:bodyPr>
            <a:normAutofit lnSpcReduction="10000"/>
          </a:bodyPr>
          <a:lstStyle/>
          <a:p>
            <a:pPr algn="ctr"/>
            <a:r>
              <a:rPr lang="en-US" sz="1600" b="1" u="sng" dirty="0">
                <a:latin typeface="Century Gothic" panose="020B0502020202020204" pitchFamily="34" charset="0"/>
              </a:rPr>
              <a:t>Group 7</a:t>
            </a:r>
            <a:br>
              <a:rPr lang="en-US" sz="1600" b="1" u="sng" dirty="0">
                <a:latin typeface="Century Gothic" panose="020B0502020202020204" pitchFamily="34" charset="0"/>
              </a:rPr>
            </a:br>
            <a:endParaRPr lang="en-US" sz="1600" b="1" u="sng" dirty="0">
              <a:latin typeface="Century Gothic" panose="020B0502020202020204" pitchFamily="34" charset="0"/>
            </a:endParaRPr>
          </a:p>
          <a:p>
            <a:pPr algn="l"/>
            <a:r>
              <a:rPr lang="en-US" sz="1600" b="1" dirty="0" err="1">
                <a:latin typeface="Century Gothic" panose="020B0502020202020204" pitchFamily="34" charset="0"/>
              </a:rPr>
              <a:t>Tarun</a:t>
            </a:r>
            <a:r>
              <a:rPr lang="en-US" sz="1600" b="1" dirty="0">
                <a:latin typeface="Century Gothic" panose="020B0502020202020204" pitchFamily="34" charset="0"/>
              </a:rPr>
              <a:t> </a:t>
            </a:r>
            <a:r>
              <a:rPr lang="en-US" sz="1600" b="1" dirty="0" err="1">
                <a:latin typeface="Century Gothic" panose="020B0502020202020204" pitchFamily="34" charset="0"/>
              </a:rPr>
              <a:t>Chitturi</a:t>
            </a:r>
            <a:r>
              <a:rPr lang="en-US" sz="1600" b="1" dirty="0">
                <a:latin typeface="Century Gothic" panose="020B0502020202020204" pitchFamily="34" charset="0"/>
              </a:rPr>
              <a:t>        Ashwin Kumar </a:t>
            </a:r>
            <a:r>
              <a:rPr lang="en-US" sz="1600" b="1" dirty="0" err="1">
                <a:latin typeface="Century Gothic" panose="020B0502020202020204" pitchFamily="34" charset="0"/>
              </a:rPr>
              <a:t>RameshKumar</a:t>
            </a:r>
            <a:r>
              <a:rPr lang="en-US" sz="1600" b="1" dirty="0">
                <a:latin typeface="Century Gothic" panose="020B0502020202020204" pitchFamily="34" charset="0"/>
              </a:rPr>
              <a:t> </a:t>
            </a:r>
            <a:br>
              <a:rPr lang="en-US" sz="1600" b="1" dirty="0">
                <a:latin typeface="Century Gothic" panose="020B0502020202020204" pitchFamily="34" charset="0"/>
              </a:rPr>
            </a:br>
            <a:endParaRPr lang="en-US" sz="1600" b="1" dirty="0">
              <a:latin typeface="Century Gothic" panose="020B0502020202020204" pitchFamily="34" charset="0"/>
            </a:endParaRPr>
          </a:p>
          <a:p>
            <a:pPr algn="l"/>
            <a:r>
              <a:rPr lang="en-US" sz="1600" b="1" dirty="0">
                <a:latin typeface="Century Gothic" panose="020B0502020202020204" pitchFamily="34" charset="0"/>
              </a:rPr>
              <a:t>Krishna Ravichandran          Sreepad Parigi</a:t>
            </a:r>
            <a:br>
              <a:rPr lang="en-US" sz="1600" b="1" dirty="0">
                <a:latin typeface="Century Gothic" panose="020B0502020202020204" pitchFamily="34" charset="0"/>
              </a:rPr>
            </a:br>
            <a:endParaRPr lang="en-US" sz="1600" b="1" dirty="0">
              <a:latin typeface="Century Gothic" panose="020B0502020202020204" pitchFamily="34" charset="0"/>
            </a:endParaRPr>
          </a:p>
          <a:p>
            <a:pPr algn="l"/>
            <a:r>
              <a:rPr lang="en-US" sz="1600" b="1" dirty="0">
                <a:latin typeface="Century Gothic" panose="020B0502020202020204" pitchFamily="34" charset="0"/>
              </a:rPr>
              <a:t>Trupti Raut</a:t>
            </a:r>
          </a:p>
        </p:txBody>
      </p:sp>
      <p:pic>
        <p:nvPicPr>
          <p:cNvPr id="7" name="Picture 6" descr="Desk with stethoscope and computer keyboard">
            <a:extLst>
              <a:ext uri="{FF2B5EF4-FFF2-40B4-BE49-F238E27FC236}">
                <a16:creationId xmlns:a16="http://schemas.microsoft.com/office/drawing/2014/main" id="{B9C6AC15-A3BF-41C1-9C5F-FE73B56029DA}"/>
              </a:ext>
            </a:extLst>
          </p:cNvPr>
          <p:cNvPicPr>
            <a:picLocks noChangeAspect="1"/>
          </p:cNvPicPr>
          <p:nvPr/>
        </p:nvPicPr>
        <p:blipFill rotWithShape="1">
          <a:blip r:embed="rId5"/>
          <a:srcRect l="31233" r="-2" b="-2"/>
          <a:stretch/>
        </p:blipFill>
        <p:spPr>
          <a:xfrm>
            <a:off x="6736079" y="520505"/>
            <a:ext cx="5024512" cy="585216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timeline&#10;&#10;Description automatically generated">
            <a:extLst>
              <a:ext uri="{FF2B5EF4-FFF2-40B4-BE49-F238E27FC236}">
                <a16:creationId xmlns:a16="http://schemas.microsoft.com/office/drawing/2014/main" id="{480B871B-9EDD-4D1F-BD71-E61E2E8BF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97" y="118269"/>
            <a:ext cx="11691891" cy="6621462"/>
          </a:xfrm>
        </p:spPr>
      </p:pic>
      <p:sp>
        <p:nvSpPr>
          <p:cNvPr id="14" name="Arrow: Right 13">
            <a:extLst>
              <a:ext uri="{FF2B5EF4-FFF2-40B4-BE49-F238E27FC236}">
                <a16:creationId xmlns:a16="http://schemas.microsoft.com/office/drawing/2014/main" id="{9555FBB9-7584-4E4A-9A97-8A4DED6330CD}"/>
              </a:ext>
            </a:extLst>
          </p:cNvPr>
          <p:cNvSpPr/>
          <p:nvPr/>
        </p:nvSpPr>
        <p:spPr>
          <a:xfrm>
            <a:off x="349189" y="4249483"/>
            <a:ext cx="754602" cy="30184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Down 5">
            <a:extLst>
              <a:ext uri="{FF2B5EF4-FFF2-40B4-BE49-F238E27FC236}">
                <a16:creationId xmlns:a16="http://schemas.microsoft.com/office/drawing/2014/main" id="{FC97D23F-7A39-49CC-968C-D402C33694AE}"/>
              </a:ext>
            </a:extLst>
          </p:cNvPr>
          <p:cNvSpPr/>
          <p:nvPr/>
        </p:nvSpPr>
        <p:spPr>
          <a:xfrm>
            <a:off x="466561" y="5024760"/>
            <a:ext cx="342303" cy="71909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Arrow: Down 8">
            <a:extLst>
              <a:ext uri="{FF2B5EF4-FFF2-40B4-BE49-F238E27FC236}">
                <a16:creationId xmlns:a16="http://schemas.microsoft.com/office/drawing/2014/main" id="{A32F939D-EFC4-4BB6-ABAF-DEB473282882}"/>
              </a:ext>
            </a:extLst>
          </p:cNvPr>
          <p:cNvSpPr/>
          <p:nvPr/>
        </p:nvSpPr>
        <p:spPr>
          <a:xfrm>
            <a:off x="466561" y="2016686"/>
            <a:ext cx="342303" cy="71909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261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7DDFD-B538-4A77-BE0D-8D51D38C1ECF}"/>
              </a:ext>
            </a:extLst>
          </p:cNvPr>
          <p:cNvSpPr>
            <a:spLocks noGrp="1"/>
          </p:cNvSpPr>
          <p:nvPr>
            <p:ph idx="1"/>
          </p:nvPr>
        </p:nvSpPr>
        <p:spPr>
          <a:xfrm>
            <a:off x="680321" y="2336873"/>
            <a:ext cx="10503494" cy="3599316"/>
          </a:xfrm>
        </p:spPr>
        <p:txBody>
          <a:bodyPr/>
          <a:lstStyle/>
          <a:p>
            <a:pPr algn="ctr"/>
            <a:endParaRPr lang="en-US" dirty="0"/>
          </a:p>
          <a:p>
            <a:pPr algn="ctr"/>
            <a:endParaRPr lang="en-US" dirty="0"/>
          </a:p>
          <a:p>
            <a:pPr algn="ctr"/>
            <a:endParaRPr lang="en-US" dirty="0"/>
          </a:p>
          <a:p>
            <a:pPr algn="ctr"/>
            <a:endParaRPr lang="en-US" dirty="0"/>
          </a:p>
          <a:p>
            <a:pPr marL="0" indent="0" algn="ctr">
              <a:buNone/>
            </a:pPr>
            <a:endParaRPr lang="en-US" sz="5000" dirty="0">
              <a:solidFill>
                <a:schemeClr val="tx2"/>
              </a:solidFill>
              <a:latin typeface="+mj-lt"/>
            </a:endParaRPr>
          </a:p>
          <a:p>
            <a:pPr marL="0" indent="0" algn="ctr">
              <a:buNone/>
            </a:pPr>
            <a:r>
              <a:rPr lang="en-US" sz="5000" dirty="0">
                <a:solidFill>
                  <a:schemeClr val="tx2"/>
                </a:solidFill>
                <a:latin typeface="+mj-lt"/>
              </a:rPr>
              <a:t>    </a:t>
            </a:r>
            <a:r>
              <a:rPr lang="en-US" sz="5000" b="1" dirty="0">
                <a:solidFill>
                  <a:schemeClr val="tx2"/>
                </a:solidFill>
                <a:latin typeface="Century Gothic" panose="020B0502020202020204" pitchFamily="34" charset="0"/>
              </a:rPr>
              <a:t>Database Implementation</a:t>
            </a:r>
          </a:p>
        </p:txBody>
      </p:sp>
      <p:pic>
        <p:nvPicPr>
          <p:cNvPr id="5" name="Graphic 4" descr="Cmd Terminal with solid fill">
            <a:extLst>
              <a:ext uri="{FF2B5EF4-FFF2-40B4-BE49-F238E27FC236}">
                <a16:creationId xmlns:a16="http://schemas.microsoft.com/office/drawing/2014/main" id="{70C7DAAB-4F41-45A3-8617-57C87B6BA0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5975" y="2336873"/>
            <a:ext cx="2532185" cy="2304977"/>
          </a:xfrm>
          <a:prstGeom prst="rect">
            <a:avLst/>
          </a:prstGeom>
        </p:spPr>
      </p:pic>
    </p:spTree>
    <p:extLst>
      <p:ext uri="{BB962C8B-B14F-4D97-AF65-F5344CB8AC3E}">
        <p14:creationId xmlns:p14="http://schemas.microsoft.com/office/powerpoint/2010/main" val="312051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C6570-8C4A-40AC-B3FE-3F97BA661356}"/>
              </a:ext>
            </a:extLst>
          </p:cNvPr>
          <p:cNvSpPr>
            <a:spLocks noGrp="1"/>
          </p:cNvSpPr>
          <p:nvPr>
            <p:ph idx="1"/>
          </p:nvPr>
        </p:nvSpPr>
        <p:spPr>
          <a:xfrm>
            <a:off x="133165" y="124287"/>
            <a:ext cx="11904955" cy="6613864"/>
          </a:xfrm>
        </p:spPr>
        <p:txBody>
          <a:bodyPr>
            <a:normAutofit/>
          </a:bodyPr>
          <a:lstStyle/>
          <a:p>
            <a:pPr marL="0" indent="0" algn="ctr">
              <a:buNone/>
            </a:pPr>
            <a:endParaRPr lang="en-US" b="1" dirty="0">
              <a:solidFill>
                <a:schemeClr val="tx2"/>
              </a:solidFill>
              <a:latin typeface="+mj-lt"/>
            </a:endParaRPr>
          </a:p>
          <a:p>
            <a:pPr marL="0" indent="0" algn="ctr">
              <a:buNone/>
            </a:pPr>
            <a:endParaRPr lang="en-US" b="1" dirty="0">
              <a:solidFill>
                <a:schemeClr val="tx2"/>
              </a:solidFill>
              <a:latin typeface="+mj-lt"/>
            </a:endParaRPr>
          </a:p>
          <a:p>
            <a:pPr marL="0" indent="0" algn="ctr">
              <a:buNone/>
            </a:pPr>
            <a:r>
              <a:rPr lang="en-US" b="1" dirty="0">
                <a:solidFill>
                  <a:schemeClr val="tx2"/>
                </a:solidFill>
                <a:latin typeface="Century Gothic" panose="020B0502020202020204" pitchFamily="34" charset="0"/>
              </a:rPr>
              <a:t>Check Constraints based on a function</a:t>
            </a:r>
          </a:p>
          <a:p>
            <a:pPr marL="0" indent="0" algn="ctr">
              <a:buNone/>
            </a:pPr>
            <a:endParaRPr lang="en-US" b="1" dirty="0">
              <a:solidFill>
                <a:schemeClr val="tx2"/>
              </a:solidFill>
              <a:latin typeface="+mj-lt"/>
            </a:endParaRPr>
          </a:p>
          <a:p>
            <a:pPr marL="0" indent="0">
              <a:buNone/>
            </a:pPr>
            <a:endParaRPr lang="en-US" sz="1600" b="1" dirty="0">
              <a:solidFill>
                <a:schemeClr val="tx2"/>
              </a:solidFill>
              <a:latin typeface="+mj-lt"/>
            </a:endParaRPr>
          </a:p>
          <a:p>
            <a:r>
              <a:rPr lang="en-US" sz="1600" b="1" dirty="0">
                <a:solidFill>
                  <a:schemeClr val="tx2"/>
                </a:solidFill>
                <a:latin typeface="Century Gothic" panose="020B0502020202020204" pitchFamily="34" charset="0"/>
              </a:rPr>
              <a:t>Type of Vaccine</a:t>
            </a:r>
            <a:r>
              <a:rPr lang="en-US" sz="1600" b="1" dirty="0">
                <a:solidFill>
                  <a:schemeClr val="tx2"/>
                </a:solidFill>
                <a:latin typeface="+mj-lt"/>
              </a:rPr>
              <a:t>: </a:t>
            </a:r>
          </a:p>
          <a:p>
            <a:endParaRPr lang="en-US" sz="1600" b="1" dirty="0">
              <a:solidFill>
                <a:schemeClr val="tx2"/>
              </a:solidFill>
              <a:latin typeface="+mj-lt"/>
            </a:endParaRPr>
          </a:p>
          <a:p>
            <a:endParaRPr lang="en-US" sz="1600" dirty="0">
              <a:solidFill>
                <a:schemeClr val="tx2"/>
              </a:solidFill>
              <a:latin typeface="+mj-lt"/>
            </a:endParaRPr>
          </a:p>
          <a:p>
            <a:pPr marL="0" indent="0" algn="ctr">
              <a:buNone/>
            </a:pPr>
            <a:endParaRPr lang="en-US" b="1" dirty="0">
              <a:solidFill>
                <a:schemeClr val="tx2"/>
              </a:solidFill>
              <a:latin typeface="+mj-lt"/>
            </a:endParaRPr>
          </a:p>
          <a:p>
            <a:r>
              <a:rPr lang="en-US" sz="1600" b="1" dirty="0">
                <a:solidFill>
                  <a:schemeClr val="tx2"/>
                </a:solidFill>
                <a:latin typeface="Century Gothic" panose="020B0502020202020204" pitchFamily="34" charset="0"/>
              </a:rPr>
              <a:t>Availability of beds in a quarantine center</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r>
              <a:rPr lang="en-US" sz="1600" b="1" dirty="0">
                <a:solidFill>
                  <a:schemeClr val="tx2"/>
                </a:solidFill>
                <a:latin typeface="Century Gothic" panose="020B0502020202020204" pitchFamily="34" charset="0"/>
              </a:rPr>
              <a:t>Slots availability in vaccination center</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p:txBody>
      </p:sp>
      <p:pic>
        <p:nvPicPr>
          <p:cNvPr id="5" name="Picture 4" descr="Logo&#10;&#10;Description automatically generated">
            <a:extLst>
              <a:ext uri="{FF2B5EF4-FFF2-40B4-BE49-F238E27FC236}">
                <a16:creationId xmlns:a16="http://schemas.microsoft.com/office/drawing/2014/main" id="{FF5B3D17-62FE-4829-ACAE-8CCFF0767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30" y="2818747"/>
            <a:ext cx="7899631" cy="587832"/>
          </a:xfrm>
          <a:prstGeom prst="rect">
            <a:avLst/>
          </a:prstGeom>
        </p:spPr>
      </p:pic>
      <p:pic>
        <p:nvPicPr>
          <p:cNvPr id="7" name="Picture 6">
            <a:extLst>
              <a:ext uri="{FF2B5EF4-FFF2-40B4-BE49-F238E27FC236}">
                <a16:creationId xmlns:a16="http://schemas.microsoft.com/office/drawing/2014/main" id="{DA33CA42-8514-4985-88F6-F5CD2B2FC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30" y="4333807"/>
            <a:ext cx="10458816" cy="553264"/>
          </a:xfrm>
          <a:prstGeom prst="rect">
            <a:avLst/>
          </a:prstGeom>
        </p:spPr>
      </p:pic>
      <p:pic>
        <p:nvPicPr>
          <p:cNvPr id="9" name="Picture 8">
            <a:extLst>
              <a:ext uri="{FF2B5EF4-FFF2-40B4-BE49-F238E27FC236}">
                <a16:creationId xmlns:a16="http://schemas.microsoft.com/office/drawing/2014/main" id="{D176DC69-FA90-4A9E-A507-020017B93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30" y="5801070"/>
            <a:ext cx="10041566" cy="599937"/>
          </a:xfrm>
          <a:prstGeom prst="rect">
            <a:avLst/>
          </a:prstGeom>
        </p:spPr>
      </p:pic>
    </p:spTree>
    <p:extLst>
      <p:ext uri="{BB962C8B-B14F-4D97-AF65-F5344CB8AC3E}">
        <p14:creationId xmlns:p14="http://schemas.microsoft.com/office/powerpoint/2010/main" val="232790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A5AB0-9D45-4F5E-A511-DC4DC4B2438C}"/>
              </a:ext>
            </a:extLst>
          </p:cNvPr>
          <p:cNvSpPr>
            <a:spLocks noGrp="1"/>
          </p:cNvSpPr>
          <p:nvPr>
            <p:ph idx="1"/>
          </p:nvPr>
        </p:nvSpPr>
        <p:spPr>
          <a:xfrm>
            <a:off x="115410" y="106532"/>
            <a:ext cx="11931588" cy="6676008"/>
          </a:xfrm>
        </p:spPr>
        <p:txBody>
          <a:bodyPr>
            <a:normAutofit/>
          </a:bodyPr>
          <a:lstStyle/>
          <a:p>
            <a:endParaRPr lang="en-US" dirty="0"/>
          </a:p>
          <a:p>
            <a:endParaRPr lang="en-US" dirty="0"/>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r>
              <a:rPr lang="en-US" sz="1600" b="1" dirty="0">
                <a:solidFill>
                  <a:schemeClr val="tx2"/>
                </a:solidFill>
                <a:latin typeface="Century Gothic" panose="020B0502020202020204" pitchFamily="34" charset="0"/>
              </a:rPr>
              <a:t>Hospital Phone number</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pPr marL="0" indent="0">
              <a:buNone/>
            </a:pPr>
            <a:endParaRPr lang="en-US" sz="1600" b="1" dirty="0">
              <a:solidFill>
                <a:schemeClr val="tx2"/>
              </a:solidFill>
              <a:latin typeface="+mj-lt"/>
            </a:endParaRPr>
          </a:p>
          <a:p>
            <a:r>
              <a:rPr lang="en-US" sz="1600" b="1" dirty="0">
                <a:solidFill>
                  <a:schemeClr val="tx2"/>
                </a:solidFill>
                <a:latin typeface="Century Gothic" panose="020B0502020202020204" pitchFamily="34" charset="0"/>
              </a:rPr>
              <a:t>Emergency contact number</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r>
              <a:rPr lang="en-US" sz="1600" b="1" dirty="0">
                <a:solidFill>
                  <a:schemeClr val="tx2"/>
                </a:solidFill>
                <a:latin typeface="Century Gothic" panose="020B0502020202020204" pitchFamily="34" charset="0"/>
              </a:rPr>
              <a:t>Zip Code</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p:txBody>
      </p:sp>
      <p:pic>
        <p:nvPicPr>
          <p:cNvPr id="5" name="Picture 4">
            <a:extLst>
              <a:ext uri="{FF2B5EF4-FFF2-40B4-BE49-F238E27FC236}">
                <a16:creationId xmlns:a16="http://schemas.microsoft.com/office/drawing/2014/main" id="{88002EE7-C1A2-4076-A279-DA928035F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56" y="2889539"/>
            <a:ext cx="9920414" cy="351788"/>
          </a:xfrm>
          <a:prstGeom prst="rect">
            <a:avLst/>
          </a:prstGeom>
        </p:spPr>
      </p:pic>
      <p:pic>
        <p:nvPicPr>
          <p:cNvPr id="7" name="Picture 6">
            <a:extLst>
              <a:ext uri="{FF2B5EF4-FFF2-40B4-BE49-F238E27FC236}">
                <a16:creationId xmlns:a16="http://schemas.microsoft.com/office/drawing/2014/main" id="{16727AEB-99D6-45E8-AF55-CA2C33814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56" y="4380115"/>
            <a:ext cx="11225040" cy="331774"/>
          </a:xfrm>
          <a:prstGeom prst="rect">
            <a:avLst/>
          </a:prstGeom>
        </p:spPr>
      </p:pic>
      <p:pic>
        <p:nvPicPr>
          <p:cNvPr id="9" name="Picture 8">
            <a:extLst>
              <a:ext uri="{FF2B5EF4-FFF2-40B4-BE49-F238E27FC236}">
                <a16:creationId xmlns:a16="http://schemas.microsoft.com/office/drawing/2014/main" id="{AB81AAD6-68B5-4F7B-94BB-5897258F0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856" y="5829199"/>
            <a:ext cx="8659634" cy="353906"/>
          </a:xfrm>
          <a:prstGeom prst="rect">
            <a:avLst/>
          </a:prstGeom>
        </p:spPr>
      </p:pic>
    </p:spTree>
    <p:extLst>
      <p:ext uri="{BB962C8B-B14F-4D97-AF65-F5344CB8AC3E}">
        <p14:creationId xmlns:p14="http://schemas.microsoft.com/office/powerpoint/2010/main" val="172286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79B0E-464F-4ED2-BBEA-584AF8438896}"/>
              </a:ext>
            </a:extLst>
          </p:cNvPr>
          <p:cNvSpPr>
            <a:spLocks noGrp="1"/>
          </p:cNvSpPr>
          <p:nvPr>
            <p:ph idx="1"/>
          </p:nvPr>
        </p:nvSpPr>
        <p:spPr>
          <a:xfrm>
            <a:off x="71021" y="71021"/>
            <a:ext cx="12011488" cy="6693763"/>
          </a:xfrm>
        </p:spPr>
        <p:txBody>
          <a:bodyPr>
            <a:normAutofit/>
          </a:bodyPr>
          <a:lstStyle/>
          <a:p>
            <a:pPr marL="0" indent="0" algn="ctr">
              <a:buNone/>
            </a:pPr>
            <a:endParaRPr lang="en-US" b="1" dirty="0">
              <a:solidFill>
                <a:schemeClr val="tx2"/>
              </a:solidFill>
              <a:latin typeface="+mj-lt"/>
            </a:endParaRPr>
          </a:p>
          <a:p>
            <a:pPr marL="0" indent="0" algn="ctr">
              <a:buNone/>
            </a:pPr>
            <a:endParaRPr lang="en-US" b="1" dirty="0">
              <a:solidFill>
                <a:schemeClr val="tx2"/>
              </a:solidFill>
              <a:latin typeface="+mj-lt"/>
            </a:endParaRPr>
          </a:p>
          <a:p>
            <a:pPr marL="0" indent="0" algn="ctr">
              <a:buNone/>
            </a:pPr>
            <a:r>
              <a:rPr lang="en-US" b="1" dirty="0">
                <a:solidFill>
                  <a:schemeClr val="tx2"/>
                </a:solidFill>
                <a:latin typeface="Century Gothic" panose="020B0502020202020204" pitchFamily="34" charset="0"/>
              </a:rPr>
              <a:t>Computed columns based on a function</a:t>
            </a:r>
          </a:p>
          <a:p>
            <a:pPr marL="0" indent="0" algn="ctr">
              <a:buNone/>
            </a:pPr>
            <a:endParaRPr lang="en-US" b="1" dirty="0">
              <a:solidFill>
                <a:schemeClr val="tx2"/>
              </a:solidFill>
              <a:latin typeface="+mj-lt"/>
            </a:endParaRPr>
          </a:p>
          <a:p>
            <a:r>
              <a:rPr lang="en-US" sz="1600" b="1" u="sng" dirty="0">
                <a:solidFill>
                  <a:schemeClr val="tx2"/>
                </a:solidFill>
                <a:latin typeface="Century Gothic" panose="020B0502020202020204" pitchFamily="34" charset="0"/>
              </a:rPr>
              <a:t>Number of days a patient was in the hospital</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r>
              <a:rPr lang="en-US" sz="1600" b="1" dirty="0">
                <a:solidFill>
                  <a:schemeClr val="tx2"/>
                </a:solidFill>
                <a:latin typeface="Century Gothic" panose="020B0502020202020204" pitchFamily="34" charset="0"/>
              </a:rPr>
              <a:t>Output</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p:txBody>
      </p:sp>
      <p:pic>
        <p:nvPicPr>
          <p:cNvPr id="5" name="Picture 4" descr="Graphical user interface, text, application, email&#10;&#10;Description automatically generated">
            <a:extLst>
              <a:ext uri="{FF2B5EF4-FFF2-40B4-BE49-F238E27FC236}">
                <a16:creationId xmlns:a16="http://schemas.microsoft.com/office/drawing/2014/main" id="{B1F38771-79FF-4087-AF40-EA2021AFA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82" y="2299993"/>
            <a:ext cx="8036018" cy="225801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507F9DF-2592-4EF8-9162-FA813E14C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82" y="5074589"/>
            <a:ext cx="11341000" cy="1712389"/>
          </a:xfrm>
          <a:prstGeom prst="rect">
            <a:avLst/>
          </a:prstGeom>
        </p:spPr>
      </p:pic>
    </p:spTree>
    <p:extLst>
      <p:ext uri="{BB962C8B-B14F-4D97-AF65-F5344CB8AC3E}">
        <p14:creationId xmlns:p14="http://schemas.microsoft.com/office/powerpoint/2010/main" val="64839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A6ED9-5012-48E6-A8DA-6B0C0D4E454C}"/>
              </a:ext>
            </a:extLst>
          </p:cNvPr>
          <p:cNvSpPr>
            <a:spLocks noGrp="1"/>
          </p:cNvSpPr>
          <p:nvPr>
            <p:ph idx="1"/>
          </p:nvPr>
        </p:nvSpPr>
        <p:spPr>
          <a:xfrm>
            <a:off x="115410" y="106532"/>
            <a:ext cx="11984854" cy="6667130"/>
          </a:xfrm>
        </p:spPr>
        <p:txBody>
          <a:bodyPr>
            <a:normAutofit/>
          </a:bodyPr>
          <a:lstStyle/>
          <a:p>
            <a:endParaRPr lang="en-US" sz="1600" dirty="0">
              <a:latin typeface="+mj-lt"/>
            </a:endParaRPr>
          </a:p>
          <a:p>
            <a:endParaRPr lang="en-US" sz="1600" dirty="0">
              <a:latin typeface="+mj-lt"/>
            </a:endParaRPr>
          </a:p>
          <a:p>
            <a:endParaRPr lang="en-US" sz="1600" dirty="0">
              <a:latin typeface="+mj-lt"/>
            </a:endParaRPr>
          </a:p>
          <a:p>
            <a:r>
              <a:rPr lang="en-US" sz="1600" b="1" u="sng" dirty="0">
                <a:solidFill>
                  <a:schemeClr val="tx2"/>
                </a:solidFill>
                <a:latin typeface="Century Gothic" panose="020B0502020202020204" pitchFamily="34" charset="0"/>
              </a:rPr>
              <a:t>Number of staff in a hospital</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a:p>
            <a:r>
              <a:rPr lang="en-US" sz="1600" b="1" u="sng" dirty="0">
                <a:solidFill>
                  <a:schemeClr val="tx2"/>
                </a:solidFill>
                <a:latin typeface="Century Gothic" panose="020B0502020202020204" pitchFamily="34" charset="0"/>
              </a:rPr>
              <a:t>Output</a:t>
            </a:r>
            <a:r>
              <a:rPr lang="en-US" sz="1600" b="1" dirty="0">
                <a:solidFill>
                  <a:schemeClr val="tx2"/>
                </a:solidFill>
                <a:latin typeface="+mj-lt"/>
              </a:rPr>
              <a:t>:</a:t>
            </a:r>
          </a:p>
          <a:p>
            <a:endParaRPr lang="en-US" sz="1600" b="1" dirty="0">
              <a:solidFill>
                <a:schemeClr val="tx2"/>
              </a:solidFill>
              <a:latin typeface="+mj-lt"/>
            </a:endParaRPr>
          </a:p>
          <a:p>
            <a:endParaRPr lang="en-US" sz="1600" b="1" dirty="0">
              <a:solidFill>
                <a:schemeClr val="tx2"/>
              </a:solidFill>
              <a:latin typeface="+mj-lt"/>
            </a:endParaRPr>
          </a:p>
          <a:p>
            <a:endParaRPr lang="en-US" sz="1600" b="1" dirty="0">
              <a:solidFill>
                <a:schemeClr val="tx2"/>
              </a:solidFill>
              <a:latin typeface="+mj-lt"/>
            </a:endParaRPr>
          </a:p>
        </p:txBody>
      </p:sp>
      <p:pic>
        <p:nvPicPr>
          <p:cNvPr id="5" name="Picture 4" descr="Graphical user interface, text, application, email&#10;&#10;Description automatically generated">
            <a:extLst>
              <a:ext uri="{FF2B5EF4-FFF2-40B4-BE49-F238E27FC236}">
                <a16:creationId xmlns:a16="http://schemas.microsoft.com/office/drawing/2014/main" id="{FB462534-A557-4DAD-A686-0DB3FC7B4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17" y="1581568"/>
            <a:ext cx="9511843" cy="2638739"/>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6A33B32-5BFE-4CD6-B8A2-20379524C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17" y="4820824"/>
            <a:ext cx="11044677" cy="1930644"/>
          </a:xfrm>
          <a:prstGeom prst="rect">
            <a:avLst/>
          </a:prstGeom>
        </p:spPr>
      </p:pic>
    </p:spTree>
    <p:extLst>
      <p:ext uri="{BB962C8B-B14F-4D97-AF65-F5344CB8AC3E}">
        <p14:creationId xmlns:p14="http://schemas.microsoft.com/office/powerpoint/2010/main" val="239948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3E0EE6-45ED-3C45-A2D6-974C070BCC85}"/>
              </a:ext>
            </a:extLst>
          </p:cNvPr>
          <p:cNvSpPr>
            <a:spLocks noGrp="1"/>
          </p:cNvSpPr>
          <p:nvPr>
            <p:ph type="title"/>
          </p:nvPr>
        </p:nvSpPr>
        <p:spPr>
          <a:xfrm>
            <a:off x="680321" y="753228"/>
            <a:ext cx="4136123" cy="1080938"/>
          </a:xfrm>
        </p:spPr>
        <p:txBody>
          <a:bodyPr>
            <a:normAutofit/>
          </a:bodyPr>
          <a:lstStyle/>
          <a:p>
            <a:r>
              <a:rPr lang="en-US" sz="2800" b="1" dirty="0">
                <a:latin typeface="Century Gothic" panose="020B0502020202020204" pitchFamily="34" charset="0"/>
              </a:rPr>
              <a:t>Triggers</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547A07D1-F0CB-4B36-AD6A-6DC471D9B962}"/>
              </a:ext>
            </a:extLst>
          </p:cNvPr>
          <p:cNvSpPr>
            <a:spLocks noGrp="1"/>
          </p:cNvSpPr>
          <p:nvPr>
            <p:ph idx="1"/>
          </p:nvPr>
        </p:nvSpPr>
        <p:spPr>
          <a:xfrm>
            <a:off x="680321" y="2336873"/>
            <a:ext cx="4136123" cy="3599316"/>
          </a:xfrm>
        </p:spPr>
        <p:txBody>
          <a:bodyPr>
            <a:normAutofit/>
          </a:bodyPr>
          <a:lstStyle/>
          <a:p>
            <a:pPr marL="0" indent="0">
              <a:buNone/>
            </a:pPr>
            <a:r>
              <a:rPr lang="en-US" sz="2800" dirty="0">
                <a:solidFill>
                  <a:schemeClr val="tx2"/>
                </a:solidFill>
                <a:latin typeface="Century Gothic" panose="020B0502020202020204" pitchFamily="34" charset="0"/>
              </a:rPr>
              <a:t>Trigger to update the vaccination status of a person</a:t>
            </a:r>
          </a:p>
          <a:p>
            <a:endParaRPr lang="en-US" sz="1800" dirty="0"/>
          </a:p>
        </p:txBody>
      </p:sp>
      <p:pic>
        <p:nvPicPr>
          <p:cNvPr id="4" name="Content Placeholder 3">
            <a:extLst>
              <a:ext uri="{FF2B5EF4-FFF2-40B4-BE49-F238E27FC236}">
                <a16:creationId xmlns:a16="http://schemas.microsoft.com/office/drawing/2014/main" id="{81AA87C8-6688-CA48-A417-FE7F46F11BF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320" y="103954"/>
            <a:ext cx="6780628" cy="66063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49562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065A-2CBA-BD43-9C34-AFDD62A0B43E}"/>
              </a:ext>
            </a:extLst>
          </p:cNvPr>
          <p:cNvSpPr>
            <a:spLocks noGrp="1"/>
          </p:cNvSpPr>
          <p:nvPr>
            <p:ph type="title"/>
          </p:nvPr>
        </p:nvSpPr>
        <p:spPr/>
        <p:txBody>
          <a:bodyPr>
            <a:normAutofit fontScale="90000"/>
          </a:bodyPr>
          <a:lstStyle/>
          <a:p>
            <a:br>
              <a:rPr lang="en-US" b="1" dirty="0">
                <a:solidFill>
                  <a:schemeClr val="tx2"/>
                </a:solidFill>
              </a:rPr>
            </a:br>
            <a:r>
              <a:rPr lang="en-US" b="1" dirty="0">
                <a:solidFill>
                  <a:schemeClr val="tx2"/>
                </a:solidFill>
                <a:latin typeface="Century Gothic" panose="020B0502020202020204" pitchFamily="34" charset="0"/>
              </a:rPr>
              <a:t>Output of first trigger</a:t>
            </a:r>
            <a:br>
              <a:rPr lang="en-US" b="1" dirty="0">
                <a:solidFill>
                  <a:schemeClr val="tx2"/>
                </a:solidFill>
              </a:rPr>
            </a:br>
            <a:endParaRPr lang="en-US" dirty="0"/>
          </a:p>
        </p:txBody>
      </p:sp>
      <p:pic>
        <p:nvPicPr>
          <p:cNvPr id="4" name="Content Placeholder 3" descr="Graphical user interface, application&#10;&#10;Description automatically generated">
            <a:extLst>
              <a:ext uri="{FF2B5EF4-FFF2-40B4-BE49-F238E27FC236}">
                <a16:creationId xmlns:a16="http://schemas.microsoft.com/office/drawing/2014/main" id="{6F247BEB-8B4E-DE4E-907F-C89F992F9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66" y="2715064"/>
            <a:ext cx="11434228" cy="3024553"/>
          </a:xfrm>
          <a:prstGeom prst="rect">
            <a:avLst/>
          </a:prstGeom>
        </p:spPr>
      </p:pic>
    </p:spTree>
    <p:extLst>
      <p:ext uri="{BB962C8B-B14F-4D97-AF65-F5344CB8AC3E}">
        <p14:creationId xmlns:p14="http://schemas.microsoft.com/office/powerpoint/2010/main" val="2381652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2E0075-D687-4342-9CE5-C471DA5785A5}"/>
              </a:ext>
            </a:extLst>
          </p:cNvPr>
          <p:cNvSpPr>
            <a:spLocks noGrp="1"/>
          </p:cNvSpPr>
          <p:nvPr>
            <p:ph type="title"/>
          </p:nvPr>
        </p:nvSpPr>
        <p:spPr>
          <a:xfrm>
            <a:off x="680321" y="753228"/>
            <a:ext cx="4136123" cy="1080938"/>
          </a:xfrm>
        </p:spPr>
        <p:txBody>
          <a:bodyPr>
            <a:normAutofit/>
          </a:bodyPr>
          <a:lstStyle/>
          <a:p>
            <a:r>
              <a:rPr lang="en-US" sz="2800" b="1" dirty="0">
                <a:latin typeface="Century Gothic" panose="020B0502020202020204" pitchFamily="34" charset="0"/>
              </a:rPr>
              <a:t>Triggers</a:t>
            </a:r>
            <a:endParaRPr lang="en-US" sz="2800" dirty="0">
              <a:latin typeface="Century Gothic" panose="020B0502020202020204" pitchFamily="34" charset="0"/>
            </a:endParaRP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4E6D155A-47B6-40B8-BFCE-213AAAD11D99}"/>
              </a:ext>
            </a:extLst>
          </p:cNvPr>
          <p:cNvSpPr>
            <a:spLocks noGrp="1"/>
          </p:cNvSpPr>
          <p:nvPr>
            <p:ph idx="1"/>
          </p:nvPr>
        </p:nvSpPr>
        <p:spPr>
          <a:xfrm>
            <a:off x="680321" y="2336873"/>
            <a:ext cx="4136123" cy="3599316"/>
          </a:xfrm>
        </p:spPr>
        <p:txBody>
          <a:bodyPr>
            <a:normAutofit/>
          </a:bodyPr>
          <a:lstStyle/>
          <a:p>
            <a:pPr marL="0" indent="0">
              <a:buNone/>
            </a:pPr>
            <a:r>
              <a:rPr lang="en-US" sz="2800" dirty="0">
                <a:solidFill>
                  <a:schemeClr val="tx2"/>
                </a:solidFill>
                <a:latin typeface="Century Gothic" panose="020B0502020202020204" pitchFamily="34" charset="0"/>
              </a:rPr>
              <a:t>Trigger to update the number of beds in a quarantine center</a:t>
            </a:r>
          </a:p>
          <a:p>
            <a:endParaRPr lang="en-US" sz="1800" dirty="0"/>
          </a:p>
        </p:txBody>
      </p:sp>
      <p:pic>
        <p:nvPicPr>
          <p:cNvPr id="4" name="Content Placeholder 3" descr="Text&#10;&#10;Description automatically generated with low confidence">
            <a:extLst>
              <a:ext uri="{FF2B5EF4-FFF2-40B4-BE49-F238E27FC236}">
                <a16:creationId xmlns:a16="http://schemas.microsoft.com/office/drawing/2014/main" id="{72D016E8-B895-A44B-9F7A-43943C1AE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572" y="281354"/>
            <a:ext cx="6901126" cy="633123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8115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6FCE-BB47-9B4F-A56E-E23D0E9F65B8}"/>
              </a:ext>
            </a:extLst>
          </p:cNvPr>
          <p:cNvSpPr>
            <a:spLocks noGrp="1"/>
          </p:cNvSpPr>
          <p:nvPr>
            <p:ph type="title"/>
          </p:nvPr>
        </p:nvSpPr>
        <p:spPr/>
        <p:txBody>
          <a:bodyPr>
            <a:normAutofit fontScale="90000"/>
          </a:bodyPr>
          <a:lstStyle/>
          <a:p>
            <a:br>
              <a:rPr lang="en-US" b="1" dirty="0">
                <a:solidFill>
                  <a:schemeClr val="tx2"/>
                </a:solidFill>
              </a:rPr>
            </a:br>
            <a:r>
              <a:rPr lang="en-US" b="1" dirty="0">
                <a:solidFill>
                  <a:schemeClr val="tx2"/>
                </a:solidFill>
                <a:latin typeface="Century Gothic" panose="020B0502020202020204" pitchFamily="34" charset="0"/>
              </a:rPr>
              <a:t>Output of second trigger</a:t>
            </a:r>
            <a:br>
              <a:rPr lang="en-US" b="1" dirty="0">
                <a:solidFill>
                  <a:schemeClr val="tx2"/>
                </a:solidFill>
              </a:rPr>
            </a:br>
            <a:endParaRPr lang="en-US" dirty="0"/>
          </a:p>
        </p:txBody>
      </p:sp>
      <p:pic>
        <p:nvPicPr>
          <p:cNvPr id="4" name="Content Placeholder 3" descr="Table&#10;&#10;Description automatically generated">
            <a:extLst>
              <a:ext uri="{FF2B5EF4-FFF2-40B4-BE49-F238E27FC236}">
                <a16:creationId xmlns:a16="http://schemas.microsoft.com/office/drawing/2014/main" id="{62204E44-2D99-B042-BABE-7C8CA4143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813" y="2363372"/>
            <a:ext cx="10894356" cy="3927897"/>
          </a:xfrm>
          <a:prstGeom prst="rect">
            <a:avLst/>
          </a:prstGeom>
        </p:spPr>
      </p:pic>
    </p:spTree>
    <p:extLst>
      <p:ext uri="{BB962C8B-B14F-4D97-AF65-F5344CB8AC3E}">
        <p14:creationId xmlns:p14="http://schemas.microsoft.com/office/powerpoint/2010/main" val="262898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680321" y="2063262"/>
            <a:ext cx="3739279" cy="2661052"/>
          </a:xfrm>
        </p:spPr>
        <p:txBody>
          <a:bodyPr>
            <a:normAutofit/>
          </a:bodyPr>
          <a:lstStyle/>
          <a:p>
            <a:pPr algn="r"/>
            <a:r>
              <a:rPr lang="en-US" sz="5000" b="1" dirty="0">
                <a:latin typeface="Century Gothic" panose="020B0502020202020204" pitchFamily="34" charset="0"/>
              </a:rPr>
              <a:t>Contents</a:t>
            </a:r>
          </a:p>
        </p:txBody>
      </p:sp>
      <p:graphicFrame>
        <p:nvGraphicFramePr>
          <p:cNvPr id="6" name="Content Placeholder 1">
            <a:extLst>
              <a:ext uri="{FF2B5EF4-FFF2-40B4-BE49-F238E27FC236}">
                <a16:creationId xmlns:a16="http://schemas.microsoft.com/office/drawing/2014/main" id="{0719E4C1-FCDE-4EFB-9389-4607DF59F57F}"/>
              </a:ext>
            </a:extLst>
          </p:cNvPr>
          <p:cNvGraphicFramePr>
            <a:graphicFrameLocks noGrp="1"/>
          </p:cNvGraphicFramePr>
          <p:nvPr>
            <p:ph idx="1"/>
            <p:extLst>
              <p:ext uri="{D42A27DB-BD31-4B8C-83A1-F6EECF244321}">
                <p14:modId xmlns:p14="http://schemas.microsoft.com/office/powerpoint/2010/main" val="657176519"/>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E01A4-251F-4A0A-82CA-B04681F8811D}"/>
              </a:ext>
            </a:extLst>
          </p:cNvPr>
          <p:cNvSpPr>
            <a:spLocks noGrp="1"/>
          </p:cNvSpPr>
          <p:nvPr>
            <p:ph idx="1"/>
          </p:nvPr>
        </p:nvSpPr>
        <p:spPr>
          <a:xfrm>
            <a:off x="124287" y="106531"/>
            <a:ext cx="11931589" cy="6640497"/>
          </a:xfrm>
        </p:spPr>
        <p:txBody>
          <a:bodyPr/>
          <a:lstStyle/>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endParaRPr lang="en-US" sz="5000" b="1" dirty="0">
              <a:solidFill>
                <a:schemeClr val="tx2"/>
              </a:solidFill>
              <a:latin typeface="+mj-lt"/>
            </a:endParaRPr>
          </a:p>
          <a:p>
            <a:pPr marL="0" indent="0" algn="ctr">
              <a:buNone/>
            </a:pPr>
            <a:endParaRPr lang="en-US" sz="5000" b="1" dirty="0">
              <a:solidFill>
                <a:schemeClr val="tx2"/>
              </a:solidFill>
              <a:latin typeface="+mj-lt"/>
            </a:endParaRPr>
          </a:p>
          <a:p>
            <a:pPr marL="0" indent="0" algn="ctr">
              <a:buNone/>
            </a:pPr>
            <a:r>
              <a:rPr lang="en-US" sz="5000" b="1" dirty="0">
                <a:solidFill>
                  <a:schemeClr val="tx2"/>
                </a:solidFill>
                <a:latin typeface="Century Gothic" panose="020B0502020202020204" pitchFamily="34" charset="0"/>
              </a:rPr>
              <a:t>Reports and visualizations</a:t>
            </a:r>
          </a:p>
          <a:p>
            <a:pPr marL="0" indent="0" algn="ctr">
              <a:buNone/>
            </a:pPr>
            <a:endParaRPr lang="en-US" dirty="0"/>
          </a:p>
        </p:txBody>
      </p:sp>
      <p:pic>
        <p:nvPicPr>
          <p:cNvPr id="5" name="Graphic 4" descr="Bar graph with upward trend with solid fill">
            <a:extLst>
              <a:ext uri="{FF2B5EF4-FFF2-40B4-BE49-F238E27FC236}">
                <a16:creationId xmlns:a16="http://schemas.microsoft.com/office/drawing/2014/main" id="{E6879092-506F-40C9-A624-6172AAAA0C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6620" y="2299077"/>
            <a:ext cx="2947018" cy="1971082"/>
          </a:xfrm>
          <a:prstGeom prst="rect">
            <a:avLst/>
          </a:prstGeom>
        </p:spPr>
      </p:pic>
    </p:spTree>
    <p:extLst>
      <p:ext uri="{BB962C8B-B14F-4D97-AF65-F5344CB8AC3E}">
        <p14:creationId xmlns:p14="http://schemas.microsoft.com/office/powerpoint/2010/main" val="280547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0E197BFF-5AFC-7D4C-A566-4973027D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03" y="198071"/>
            <a:ext cx="9478499" cy="6461858"/>
          </a:xfrm>
          <a:prstGeom prst="rect">
            <a:avLst/>
          </a:prstGeom>
        </p:spPr>
      </p:pic>
      <p:sp>
        <p:nvSpPr>
          <p:cNvPr id="4" name="TextBox 3">
            <a:extLst>
              <a:ext uri="{FF2B5EF4-FFF2-40B4-BE49-F238E27FC236}">
                <a16:creationId xmlns:a16="http://schemas.microsoft.com/office/drawing/2014/main" id="{A9A5A92F-FED1-414D-BEB9-C9B06B0C5927}"/>
              </a:ext>
            </a:extLst>
          </p:cNvPr>
          <p:cNvSpPr txBox="1"/>
          <p:nvPr/>
        </p:nvSpPr>
        <p:spPr>
          <a:xfrm>
            <a:off x="9889588" y="2504049"/>
            <a:ext cx="1885070" cy="1323439"/>
          </a:xfrm>
          <a:prstGeom prst="rect">
            <a:avLst/>
          </a:prstGeom>
          <a:noFill/>
        </p:spPr>
        <p:txBody>
          <a:bodyPr wrap="square" rtlCol="0">
            <a:spAutoFit/>
          </a:bodyPr>
          <a:lstStyle/>
          <a:p>
            <a:r>
              <a:rPr lang="en-US" sz="2000" dirty="0">
                <a:latin typeface="Century Gothic" panose="020B0502020202020204" pitchFamily="34" charset="0"/>
              </a:rPr>
              <a:t>Number of Vaccination Centers in Each State</a:t>
            </a:r>
          </a:p>
        </p:txBody>
      </p:sp>
    </p:spTree>
    <p:extLst>
      <p:ext uri="{BB962C8B-B14F-4D97-AF65-F5344CB8AC3E}">
        <p14:creationId xmlns:p14="http://schemas.microsoft.com/office/powerpoint/2010/main" val="171864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1E8CA70-1B2B-8943-8A97-51134B6F2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9" y="185127"/>
            <a:ext cx="9070535" cy="6487746"/>
          </a:xfrm>
          <a:prstGeom prst="rect">
            <a:avLst/>
          </a:prstGeom>
        </p:spPr>
      </p:pic>
      <p:sp>
        <p:nvSpPr>
          <p:cNvPr id="4" name="TextBox 3">
            <a:extLst>
              <a:ext uri="{FF2B5EF4-FFF2-40B4-BE49-F238E27FC236}">
                <a16:creationId xmlns:a16="http://schemas.microsoft.com/office/drawing/2014/main" id="{09868961-203E-D54A-9C77-E17A7B8AB563}"/>
              </a:ext>
            </a:extLst>
          </p:cNvPr>
          <p:cNvSpPr txBox="1"/>
          <p:nvPr/>
        </p:nvSpPr>
        <p:spPr>
          <a:xfrm>
            <a:off x="9453489" y="2096086"/>
            <a:ext cx="2349305" cy="1754326"/>
          </a:xfrm>
          <a:prstGeom prst="rect">
            <a:avLst/>
          </a:prstGeom>
          <a:noFill/>
        </p:spPr>
        <p:txBody>
          <a:bodyPr wrap="square" rtlCol="0">
            <a:spAutoFit/>
          </a:bodyPr>
          <a:lstStyle/>
          <a:p>
            <a:r>
              <a:rPr lang="en-US" dirty="0">
                <a:latin typeface="Century Gothic" panose="020B0502020202020204" pitchFamily="34" charset="0"/>
              </a:rPr>
              <a:t>Dual Axis Graph depicting the number of specialists and number of nurses in hospitals</a:t>
            </a:r>
          </a:p>
        </p:txBody>
      </p:sp>
    </p:spTree>
    <p:extLst>
      <p:ext uri="{BB962C8B-B14F-4D97-AF65-F5344CB8AC3E}">
        <p14:creationId xmlns:p14="http://schemas.microsoft.com/office/powerpoint/2010/main" val="306089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78824B81-1A06-8649-8E12-C8B444622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06" y="309490"/>
            <a:ext cx="8915791" cy="6260121"/>
          </a:xfrm>
          <a:prstGeom prst="rect">
            <a:avLst/>
          </a:prstGeom>
        </p:spPr>
      </p:pic>
      <p:sp>
        <p:nvSpPr>
          <p:cNvPr id="4" name="TextBox 3">
            <a:extLst>
              <a:ext uri="{FF2B5EF4-FFF2-40B4-BE49-F238E27FC236}">
                <a16:creationId xmlns:a16="http://schemas.microsoft.com/office/drawing/2014/main" id="{7D217AF3-7E10-644B-A650-8FB3AE630780}"/>
              </a:ext>
            </a:extLst>
          </p:cNvPr>
          <p:cNvSpPr txBox="1"/>
          <p:nvPr/>
        </p:nvSpPr>
        <p:spPr>
          <a:xfrm>
            <a:off x="9411286" y="2293034"/>
            <a:ext cx="2335237" cy="1015663"/>
          </a:xfrm>
          <a:prstGeom prst="rect">
            <a:avLst/>
          </a:prstGeom>
          <a:noFill/>
        </p:spPr>
        <p:txBody>
          <a:bodyPr wrap="square" rtlCol="0">
            <a:spAutoFit/>
          </a:bodyPr>
          <a:lstStyle/>
          <a:p>
            <a:r>
              <a:rPr lang="en-US" sz="2000" dirty="0">
                <a:latin typeface="Century Gothic" panose="020B0502020202020204" pitchFamily="34" charset="0"/>
              </a:rPr>
              <a:t>Number of hospitals in each city</a:t>
            </a:r>
          </a:p>
        </p:txBody>
      </p:sp>
    </p:spTree>
    <p:extLst>
      <p:ext uri="{BB962C8B-B14F-4D97-AF65-F5344CB8AC3E}">
        <p14:creationId xmlns:p14="http://schemas.microsoft.com/office/powerpoint/2010/main" val="9194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5D0B2695-5EA8-3244-9242-F04D25DC2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334931"/>
            <a:ext cx="9329203" cy="6122140"/>
          </a:xfrm>
          <a:prstGeom prst="rect">
            <a:avLst/>
          </a:prstGeom>
        </p:spPr>
      </p:pic>
      <p:sp>
        <p:nvSpPr>
          <p:cNvPr id="4" name="TextBox 3">
            <a:extLst>
              <a:ext uri="{FF2B5EF4-FFF2-40B4-BE49-F238E27FC236}">
                <a16:creationId xmlns:a16="http://schemas.microsoft.com/office/drawing/2014/main" id="{2E5AB925-9D4A-EC4D-A7E6-037EDD73E3F3}"/>
              </a:ext>
            </a:extLst>
          </p:cNvPr>
          <p:cNvSpPr txBox="1"/>
          <p:nvPr/>
        </p:nvSpPr>
        <p:spPr>
          <a:xfrm>
            <a:off x="9453490" y="2377440"/>
            <a:ext cx="2208628" cy="1015663"/>
          </a:xfrm>
          <a:prstGeom prst="rect">
            <a:avLst/>
          </a:prstGeom>
          <a:noFill/>
        </p:spPr>
        <p:txBody>
          <a:bodyPr wrap="square" rtlCol="0">
            <a:spAutoFit/>
          </a:bodyPr>
          <a:lstStyle/>
          <a:p>
            <a:r>
              <a:rPr lang="en-US" sz="2000" dirty="0">
                <a:latin typeface="Century Gothic" panose="020B0502020202020204" pitchFamily="34" charset="0"/>
              </a:rPr>
              <a:t>Pie Chart for Vaccination Status</a:t>
            </a:r>
          </a:p>
        </p:txBody>
      </p:sp>
    </p:spTree>
    <p:extLst>
      <p:ext uri="{BB962C8B-B14F-4D97-AF65-F5344CB8AC3E}">
        <p14:creationId xmlns:p14="http://schemas.microsoft.com/office/powerpoint/2010/main" val="270566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137C-2222-604C-A947-15A1F606CF0F}"/>
              </a:ext>
            </a:extLst>
          </p:cNvPr>
          <p:cNvSpPr>
            <a:spLocks noGrp="1"/>
          </p:cNvSpPr>
          <p:nvPr>
            <p:ph type="title"/>
          </p:nvPr>
        </p:nvSpPr>
        <p:spPr>
          <a:xfrm>
            <a:off x="1130488" y="2888530"/>
            <a:ext cx="9613861" cy="3303263"/>
          </a:xfrm>
        </p:spPr>
        <p:txBody>
          <a:bodyPr>
            <a:normAutofit/>
          </a:bodyPr>
          <a:lstStyle/>
          <a:p>
            <a:pPr algn="ctr"/>
            <a:r>
              <a:rPr lang="en-US" dirty="0"/>
              <a:t>  </a:t>
            </a:r>
            <a:br>
              <a:rPr lang="en-US" dirty="0"/>
            </a:br>
            <a:r>
              <a:rPr lang="en-US" sz="5000" b="1" dirty="0">
                <a:latin typeface="Century Gothic" panose="020B0502020202020204" pitchFamily="34" charset="0"/>
              </a:rPr>
              <a:t>Future Scope</a:t>
            </a:r>
          </a:p>
        </p:txBody>
      </p:sp>
      <p:pic>
        <p:nvPicPr>
          <p:cNvPr id="4" name="Graphic 3" descr="Artificial Intelligence with solid fill">
            <a:extLst>
              <a:ext uri="{FF2B5EF4-FFF2-40B4-BE49-F238E27FC236}">
                <a16:creationId xmlns:a16="http://schemas.microsoft.com/office/drawing/2014/main" id="{2184D786-EDF6-4911-9A34-DC13E098C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5239" y="2266740"/>
            <a:ext cx="1981521" cy="1981521"/>
          </a:xfrm>
          <a:prstGeom prst="rect">
            <a:avLst/>
          </a:prstGeom>
        </p:spPr>
      </p:pic>
    </p:spTree>
    <p:extLst>
      <p:ext uri="{BB962C8B-B14F-4D97-AF65-F5344CB8AC3E}">
        <p14:creationId xmlns:p14="http://schemas.microsoft.com/office/powerpoint/2010/main" val="76836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29">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31">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33">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37">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046" y="0"/>
            <a:ext cx="40689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80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44E1D6F-3949-4794-8E57-B8179BB69150}"/>
              </a:ext>
            </a:extLst>
          </p:cNvPr>
          <p:cNvSpPr>
            <a:spLocks noGrp="1"/>
          </p:cNvSpPr>
          <p:nvPr>
            <p:ph type="title"/>
          </p:nvPr>
        </p:nvSpPr>
        <p:spPr>
          <a:xfrm>
            <a:off x="643467" y="1286929"/>
            <a:ext cx="7674983" cy="4284129"/>
          </a:xfrm>
        </p:spPr>
        <p:txBody>
          <a:bodyPr vert="horz" lIns="91440" tIns="45720" rIns="91440" bIns="45720" rtlCol="0" anchor="ctr">
            <a:normAutofit/>
          </a:bodyPr>
          <a:lstStyle/>
          <a:p>
            <a:pPr algn="r"/>
            <a:r>
              <a:rPr lang="en-US" sz="2600" dirty="0"/>
              <a:t>The database can be scaled to a global level. Currently our database contains data of resources in one country.</a:t>
            </a:r>
            <a:br>
              <a:rPr lang="en-US" sz="2600" dirty="0"/>
            </a:br>
            <a:br>
              <a:rPr lang="en-US" sz="2600" dirty="0"/>
            </a:br>
            <a:br>
              <a:rPr lang="en-US" sz="2600" dirty="0"/>
            </a:br>
            <a:r>
              <a:rPr lang="en-US" sz="2600" dirty="0"/>
              <a:t>A data warehouse can be implemented which stores large amount of historical data to analyze trends and patterns in the data.</a:t>
            </a:r>
            <a:br>
              <a:rPr lang="en-US" sz="2600" dirty="0"/>
            </a:br>
            <a:br>
              <a:rPr lang="en-US" sz="2600" dirty="0"/>
            </a:br>
            <a:br>
              <a:rPr lang="en-US" sz="2600" dirty="0"/>
            </a:br>
            <a:endParaRPr lang="en-US" sz="2600" dirty="0"/>
          </a:p>
        </p:txBody>
      </p:sp>
    </p:spTree>
    <p:extLst>
      <p:ext uri="{BB962C8B-B14F-4D97-AF65-F5344CB8AC3E}">
        <p14:creationId xmlns:p14="http://schemas.microsoft.com/office/powerpoint/2010/main" val="324515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B66BEB-EC60-4ECC-819F-218721AE88D3}"/>
              </a:ext>
            </a:extLst>
          </p:cNvPr>
          <p:cNvSpPr>
            <a:spLocks noGrp="1"/>
          </p:cNvSpPr>
          <p:nvPr>
            <p:ph type="title"/>
          </p:nvPr>
        </p:nvSpPr>
        <p:spPr>
          <a:xfrm>
            <a:off x="643467" y="643467"/>
            <a:ext cx="10905066" cy="3251878"/>
          </a:xfrm>
          <a:effectLst>
            <a:outerShdw blurRad="88900" dist="38100" dir="2700000" algn="tl" rotWithShape="0">
              <a:prstClr val="black">
                <a:alpha val="30000"/>
              </a:prstClr>
            </a:outerShdw>
          </a:effectLst>
        </p:spPr>
        <p:txBody>
          <a:bodyPr vert="horz" lIns="91440" tIns="45720" rIns="91440" bIns="45720" rtlCol="0" anchor="b">
            <a:normAutofit/>
          </a:bodyPr>
          <a:lstStyle/>
          <a:p>
            <a:pPr algn="ctr"/>
            <a:r>
              <a:rPr lang="en-US" sz="7200" b="1"/>
              <a:t>Thank You!</a:t>
            </a:r>
          </a:p>
        </p:txBody>
      </p:sp>
    </p:spTree>
    <p:extLst>
      <p:ext uri="{BB962C8B-B14F-4D97-AF65-F5344CB8AC3E}">
        <p14:creationId xmlns:p14="http://schemas.microsoft.com/office/powerpoint/2010/main" val="31184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6" name="Picture 25">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8" name="Picture 27">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0" name="Rectangle 29">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33">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508890-98FF-407F-B04B-0FF6EE2DB01F}"/>
              </a:ext>
            </a:extLst>
          </p:cNvPr>
          <p:cNvSpPr>
            <a:spLocks noGrp="1"/>
          </p:cNvSpPr>
          <p:nvPr>
            <p:ph type="title"/>
          </p:nvPr>
        </p:nvSpPr>
        <p:spPr>
          <a:xfrm>
            <a:off x="643467" y="643467"/>
            <a:ext cx="10905066" cy="3251878"/>
          </a:xfrm>
          <a:effectLst>
            <a:outerShdw blurRad="88900" dist="38100" dir="2700000" algn="tl" rotWithShape="0">
              <a:prstClr val="black">
                <a:alpha val="30000"/>
              </a:prstClr>
            </a:outerShdw>
          </a:effectLst>
        </p:spPr>
        <p:txBody>
          <a:bodyPr vert="horz" lIns="91440" tIns="45720" rIns="91440" bIns="45720" rtlCol="0" anchor="b">
            <a:normAutofit/>
          </a:bodyPr>
          <a:lstStyle/>
          <a:p>
            <a:pPr algn="ctr"/>
            <a:r>
              <a:rPr lang="en-US" sz="7200" dirty="0"/>
              <a:t>Q &amp; A</a:t>
            </a:r>
          </a:p>
        </p:txBody>
      </p:sp>
    </p:spTree>
    <p:extLst>
      <p:ext uri="{BB962C8B-B14F-4D97-AF65-F5344CB8AC3E}">
        <p14:creationId xmlns:p14="http://schemas.microsoft.com/office/powerpoint/2010/main" val="113319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1"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3"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4"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6" name="Rectangle 19">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1">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23">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5">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28" name="Rectangle 27">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5000" b="1" dirty="0">
                <a:latin typeface="Century Gothic" panose="020B0502020202020204" pitchFamily="34" charset="0"/>
              </a:rPr>
              <a:t>Introduction</a:t>
            </a:r>
          </a:p>
        </p:txBody>
      </p:sp>
      <p:pic>
        <p:nvPicPr>
          <p:cNvPr id="5" name="Graphic 4" descr="Classroom with solid fill">
            <a:extLst>
              <a:ext uri="{FF2B5EF4-FFF2-40B4-BE49-F238E27FC236}">
                <a16:creationId xmlns:a16="http://schemas.microsoft.com/office/drawing/2014/main" id="{0F1FCAD1-54E9-469E-B005-3B9D6CE011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6079" y="1024255"/>
            <a:ext cx="4809490" cy="480949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680321" y="2063262"/>
            <a:ext cx="3739279" cy="2661052"/>
          </a:xfrm>
        </p:spPr>
        <p:txBody>
          <a:bodyPr>
            <a:normAutofit/>
          </a:bodyPr>
          <a:lstStyle/>
          <a:p>
            <a:pPr algn="r"/>
            <a:r>
              <a:rPr lang="en-US" sz="5000" b="1" dirty="0">
                <a:solidFill>
                  <a:srgbClr val="FFFFFF"/>
                </a:solidFill>
                <a:latin typeface="Century Gothic" panose="020B0502020202020204" pitchFamily="34" charset="0"/>
              </a:rPr>
              <a:t>Database Purpose</a:t>
            </a:r>
          </a:p>
        </p:txBody>
      </p:sp>
      <p:sp>
        <p:nvSpPr>
          <p:cNvPr id="2" name="Content Placeholder 1"/>
          <p:cNvSpPr>
            <a:spLocks noGrp="1"/>
          </p:cNvSpPr>
          <p:nvPr>
            <p:ph idx="1"/>
          </p:nvPr>
        </p:nvSpPr>
        <p:spPr>
          <a:xfrm>
            <a:off x="5287995" y="798786"/>
            <a:ext cx="6257362" cy="5365421"/>
          </a:xfrm>
        </p:spPr>
        <p:txBody>
          <a:bodyPr anchor="ctr">
            <a:noAutofit/>
          </a:bodyPr>
          <a:lstStyle/>
          <a:p>
            <a:r>
              <a:rPr lang="en-US" sz="1900" dirty="0">
                <a:solidFill>
                  <a:srgbClr val="FFFFFF"/>
                </a:solidFill>
                <a:latin typeface="Century Gothic" panose="020B0502020202020204" pitchFamily="34" charset="0"/>
                <a:cs typeface="Times New Roman" panose="02020603050405020304" pitchFamily="18" charset="0"/>
              </a:rPr>
              <a:t>The purpose of this database is to maintain the data related to healthcare facilities, basic needs and citizens data to provide the required services which are of utmost importance during the times of the Covid-19 surge. </a:t>
            </a:r>
          </a:p>
          <a:p>
            <a:endParaRPr lang="en-US" sz="1900" dirty="0">
              <a:solidFill>
                <a:srgbClr val="FFFFFF"/>
              </a:solidFill>
              <a:latin typeface="Century Gothic" panose="020B0502020202020204" pitchFamily="34" charset="0"/>
              <a:cs typeface="Times New Roman" panose="02020603050405020304" pitchFamily="18" charset="0"/>
            </a:endParaRPr>
          </a:p>
          <a:p>
            <a:r>
              <a:rPr lang="en-US" sz="1900" dirty="0">
                <a:solidFill>
                  <a:srgbClr val="FFFFFF"/>
                </a:solidFill>
                <a:latin typeface="Century Gothic" panose="020B0502020202020204" pitchFamily="34" charset="0"/>
                <a:cs typeface="Times New Roman" panose="02020603050405020304" pitchFamily="18" charset="0"/>
              </a:rPr>
              <a:t>This database captures information related to healthcare facilities like hospitals, emergency services, laboratory testing facilities, pharmacies, vaccination centers. </a:t>
            </a:r>
          </a:p>
          <a:p>
            <a:pPr marL="0" indent="0">
              <a:buNone/>
            </a:pPr>
            <a:endParaRPr lang="en-US" sz="1900" dirty="0">
              <a:solidFill>
                <a:srgbClr val="FFFFFF"/>
              </a:solidFill>
              <a:latin typeface="Century Gothic" panose="020B0502020202020204" pitchFamily="34" charset="0"/>
              <a:cs typeface="Times New Roman" panose="02020603050405020304" pitchFamily="18" charset="0"/>
            </a:endParaRPr>
          </a:p>
          <a:p>
            <a:r>
              <a:rPr lang="en-US" sz="1900" dirty="0">
                <a:solidFill>
                  <a:srgbClr val="FFFFFF"/>
                </a:solidFill>
                <a:latin typeface="Century Gothic" panose="020B0502020202020204" pitchFamily="34" charset="0"/>
                <a:cs typeface="Times New Roman" panose="02020603050405020304" pitchFamily="18" charset="0"/>
              </a:rPr>
              <a:t>The database also maintains information on the basic needs like groceries and food supply. </a:t>
            </a:r>
          </a:p>
          <a:p>
            <a:pPr marL="0" indent="0">
              <a:buNone/>
            </a:pPr>
            <a:endParaRPr lang="en-US" sz="1900" dirty="0">
              <a:solidFill>
                <a:srgbClr val="FFFFFF"/>
              </a:solidFill>
              <a:latin typeface="Century Gothic" panose="020B0502020202020204" pitchFamily="34" charset="0"/>
              <a:cs typeface="Times New Roman" panose="02020603050405020304" pitchFamily="18" charset="0"/>
            </a:endParaRPr>
          </a:p>
          <a:p>
            <a:r>
              <a:rPr lang="en-US" sz="1900" dirty="0">
                <a:solidFill>
                  <a:srgbClr val="FFFFFF"/>
                </a:solidFill>
                <a:latin typeface="Century Gothic" panose="020B0502020202020204" pitchFamily="34" charset="0"/>
                <a:cs typeface="Times New Roman" panose="02020603050405020304" pitchFamily="18" charset="0"/>
              </a:rPr>
              <a:t>To have easy access, the information in this database will be accessible to general public.</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680321" y="2063262"/>
            <a:ext cx="3739279" cy="2661052"/>
          </a:xfrm>
        </p:spPr>
        <p:txBody>
          <a:bodyPr>
            <a:normAutofit/>
          </a:bodyPr>
          <a:lstStyle/>
          <a:p>
            <a:pPr algn="r"/>
            <a:r>
              <a:rPr lang="en-US" sz="5000" b="1" dirty="0">
                <a:solidFill>
                  <a:srgbClr val="FFFFFF"/>
                </a:solidFill>
                <a:latin typeface="Century Gothic" panose="020B0502020202020204" pitchFamily="34" charset="0"/>
              </a:rPr>
              <a:t>Problems Addressed</a:t>
            </a:r>
          </a:p>
        </p:txBody>
      </p:sp>
      <p:sp>
        <p:nvSpPr>
          <p:cNvPr id="2" name="Content Placeholder 1"/>
          <p:cNvSpPr>
            <a:spLocks noGrp="1"/>
          </p:cNvSpPr>
          <p:nvPr>
            <p:ph idx="1"/>
          </p:nvPr>
        </p:nvSpPr>
        <p:spPr>
          <a:xfrm>
            <a:off x="5287995" y="661106"/>
            <a:ext cx="6257362" cy="5503101"/>
          </a:xfrm>
        </p:spPr>
        <p:txBody>
          <a:bodyPr anchor="ctr">
            <a:normAutofit fontScale="92500" lnSpcReduction="20000"/>
          </a:bodyPr>
          <a:lstStyle/>
          <a:p>
            <a:endParaRPr lang="en-US" sz="1300" dirty="0">
              <a:solidFill>
                <a:srgbClr val="FFFFFF"/>
              </a:solidFill>
              <a:latin typeface="Century Gothic" panose="020B0502020202020204" pitchFamily="34" charset="0"/>
            </a:endParaRPr>
          </a:p>
          <a:p>
            <a:r>
              <a:rPr lang="en-US" sz="1800" dirty="0">
                <a:solidFill>
                  <a:srgbClr val="FFFFFF"/>
                </a:solidFill>
                <a:latin typeface="Century Gothic" panose="020B0502020202020204" pitchFamily="34" charset="0"/>
              </a:rPr>
              <a:t>Maintain information on availability of hospital beds and oxygen facilities so that the public can directly contact the hospital to make a booking.</a:t>
            </a:r>
          </a:p>
          <a:p>
            <a:pPr marL="0" indent="0">
              <a:buNone/>
            </a:pPr>
            <a:endParaRPr lang="en-US" sz="1800" dirty="0">
              <a:solidFill>
                <a:srgbClr val="FFFFFF"/>
              </a:solidFill>
              <a:latin typeface="Century Gothic" panose="020B0502020202020204" pitchFamily="34" charset="0"/>
            </a:endParaRPr>
          </a:p>
          <a:p>
            <a:r>
              <a:rPr lang="en-US" sz="1800" dirty="0">
                <a:solidFill>
                  <a:srgbClr val="FFFFFF"/>
                </a:solidFill>
                <a:latin typeface="Century Gothic" panose="020B0502020202020204" pitchFamily="34" charset="0"/>
              </a:rPr>
              <a:t>Track information on availability of emergency services like ambulance, quarantine centers and helpdesk services to make it easier for the public in case of emergencies.</a:t>
            </a:r>
          </a:p>
          <a:p>
            <a:pPr marL="0" indent="0">
              <a:buNone/>
            </a:pPr>
            <a:endParaRPr lang="en-US" sz="1800" dirty="0">
              <a:solidFill>
                <a:srgbClr val="FFFFFF"/>
              </a:solidFill>
              <a:latin typeface="Century Gothic" panose="020B0502020202020204" pitchFamily="34" charset="0"/>
            </a:endParaRPr>
          </a:p>
          <a:p>
            <a:r>
              <a:rPr lang="en-US" sz="1800" dirty="0">
                <a:solidFill>
                  <a:srgbClr val="FFFFFF"/>
                </a:solidFill>
                <a:latin typeface="Century Gothic" panose="020B0502020202020204" pitchFamily="34" charset="0"/>
              </a:rPr>
              <a:t>Maintain the list of vaccination centers and Covid testing centers so that people can directly book an appointment for vaccination or Covid testing.</a:t>
            </a:r>
          </a:p>
          <a:p>
            <a:pPr marL="0" indent="0">
              <a:buNone/>
            </a:pPr>
            <a:endParaRPr lang="en-US" sz="1800" dirty="0">
              <a:solidFill>
                <a:srgbClr val="FFFFFF"/>
              </a:solidFill>
              <a:latin typeface="Century Gothic" panose="020B0502020202020204" pitchFamily="34" charset="0"/>
            </a:endParaRPr>
          </a:p>
          <a:p>
            <a:r>
              <a:rPr lang="en-US" sz="1800" dirty="0">
                <a:solidFill>
                  <a:srgbClr val="FFFFFF"/>
                </a:solidFill>
                <a:latin typeface="Century Gothic" panose="020B0502020202020204" pitchFamily="34" charset="0"/>
              </a:rPr>
              <a:t>Maintain and update the list of daily essential services, pharmacies and food supply services so that people can opt for home delivery and prevent the spread of Covid-19 virus as far as possible.</a:t>
            </a:r>
          </a:p>
          <a:p>
            <a:pPr marL="0" indent="0">
              <a:buNone/>
            </a:pPr>
            <a:endParaRPr lang="en-US" sz="1800" dirty="0">
              <a:solidFill>
                <a:srgbClr val="FFFFFF"/>
              </a:solidFill>
              <a:latin typeface="Century Gothic" panose="020B0502020202020204" pitchFamily="34" charset="0"/>
            </a:endParaRPr>
          </a:p>
          <a:p>
            <a:r>
              <a:rPr lang="en-US" sz="1800" dirty="0">
                <a:solidFill>
                  <a:srgbClr val="FFFFFF"/>
                </a:solidFill>
                <a:latin typeface="Century Gothic" panose="020B0502020202020204" pitchFamily="34" charset="0"/>
              </a:rPr>
              <a:t>Track the list of plasma donors and volunteers required for essential help</a:t>
            </a:r>
            <a:r>
              <a:rPr lang="en-US" sz="1300" dirty="0">
                <a:solidFill>
                  <a:srgbClr val="FFFFFF"/>
                </a:solidFill>
                <a:latin typeface="Century Gothic" panose="020B0502020202020204" pitchFamily="34" charset="0"/>
              </a:rPr>
              <a:t>.</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21" y="2336872"/>
            <a:ext cx="10869254" cy="4260875"/>
          </a:xfrm>
        </p:spPr>
        <p:txBody>
          <a:bodyPr>
            <a:normAutofit/>
          </a:bodyPr>
          <a:lstStyle/>
          <a:p>
            <a:endParaRPr lang="en-US" dirty="0"/>
          </a:p>
          <a:p>
            <a:endParaRPr lang="en-US" dirty="0"/>
          </a:p>
          <a:p>
            <a:pPr marL="0" indent="0" algn="ctr">
              <a:buNone/>
            </a:pPr>
            <a:endParaRPr lang="en-US" dirty="0"/>
          </a:p>
          <a:p>
            <a:endParaRPr lang="en-US" dirty="0"/>
          </a:p>
          <a:p>
            <a:endParaRPr lang="en-US" dirty="0"/>
          </a:p>
          <a:p>
            <a:pPr marL="0" indent="0" algn="ctr">
              <a:buNone/>
            </a:pPr>
            <a:r>
              <a:rPr lang="en-US" sz="5000" b="1" dirty="0">
                <a:solidFill>
                  <a:schemeClr val="tx2"/>
                </a:solidFill>
                <a:latin typeface="Century Gothic" panose="020B0502020202020204" pitchFamily="34" charset="0"/>
              </a:rPr>
              <a:t>Entity Relationship Diagram</a:t>
            </a:r>
          </a:p>
          <a:p>
            <a:endParaRPr lang="en-US" dirty="0"/>
          </a:p>
          <a:p>
            <a:endParaRPr lang="en-US" dirty="0"/>
          </a:p>
          <a:p>
            <a:endParaRPr lang="en-US" dirty="0"/>
          </a:p>
          <a:p>
            <a:endParaRPr lang="en-US" dirty="0"/>
          </a:p>
        </p:txBody>
      </p:sp>
      <p:pic>
        <p:nvPicPr>
          <p:cNvPr id="5" name="Graphic 4" descr="Hierarchy with solid fill">
            <a:extLst>
              <a:ext uri="{FF2B5EF4-FFF2-40B4-BE49-F238E27FC236}">
                <a16:creationId xmlns:a16="http://schemas.microsoft.com/office/drawing/2014/main" id="{B77AA647-D38C-45FB-B870-C5315A2469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220" y="2200220"/>
            <a:ext cx="2457560" cy="2457560"/>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imeline&#10;&#10;Description automatically generated">
            <a:extLst>
              <a:ext uri="{FF2B5EF4-FFF2-40B4-BE49-F238E27FC236}">
                <a16:creationId xmlns:a16="http://schemas.microsoft.com/office/drawing/2014/main" id="{7CD93DA6-F836-47BA-AA80-2D6B29B0F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06" y="115802"/>
            <a:ext cx="11718388" cy="6626396"/>
          </a:xfrm>
        </p:spPr>
      </p:pic>
      <p:sp>
        <p:nvSpPr>
          <p:cNvPr id="8" name="Arrow: Right 7">
            <a:extLst>
              <a:ext uri="{FF2B5EF4-FFF2-40B4-BE49-F238E27FC236}">
                <a16:creationId xmlns:a16="http://schemas.microsoft.com/office/drawing/2014/main" id="{C026AB17-75FB-4A09-A5C0-5501569ED33D}"/>
              </a:ext>
            </a:extLst>
          </p:cNvPr>
          <p:cNvSpPr/>
          <p:nvPr/>
        </p:nvSpPr>
        <p:spPr>
          <a:xfrm>
            <a:off x="5958396" y="1608338"/>
            <a:ext cx="754602" cy="30184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Arrow: Left 8">
            <a:extLst>
              <a:ext uri="{FF2B5EF4-FFF2-40B4-BE49-F238E27FC236}">
                <a16:creationId xmlns:a16="http://schemas.microsoft.com/office/drawing/2014/main" id="{61BF3ECF-88C1-4B19-8C13-23C69A5929EC}"/>
              </a:ext>
            </a:extLst>
          </p:cNvPr>
          <p:cNvSpPr/>
          <p:nvPr/>
        </p:nvSpPr>
        <p:spPr>
          <a:xfrm>
            <a:off x="10892899" y="3269506"/>
            <a:ext cx="754603" cy="31898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Arrow: Down 10">
            <a:extLst>
              <a:ext uri="{FF2B5EF4-FFF2-40B4-BE49-F238E27FC236}">
                <a16:creationId xmlns:a16="http://schemas.microsoft.com/office/drawing/2014/main" id="{7C78A094-FD4D-4ED1-A59B-A1BACAE915C4}"/>
              </a:ext>
            </a:extLst>
          </p:cNvPr>
          <p:cNvSpPr/>
          <p:nvPr/>
        </p:nvSpPr>
        <p:spPr>
          <a:xfrm>
            <a:off x="5958879" y="2050741"/>
            <a:ext cx="342303" cy="71909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2DE2A57B-14F0-42DF-80FC-7A4D050B902B}"/>
              </a:ext>
            </a:extLst>
          </p:cNvPr>
          <p:cNvSpPr/>
          <p:nvPr/>
        </p:nvSpPr>
        <p:spPr>
          <a:xfrm>
            <a:off x="3099784" y="1440271"/>
            <a:ext cx="754603" cy="31898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timeline&#10;&#10;Description automatically generated">
            <a:extLst>
              <a:ext uri="{FF2B5EF4-FFF2-40B4-BE49-F238E27FC236}">
                <a16:creationId xmlns:a16="http://schemas.microsoft.com/office/drawing/2014/main" id="{480B871B-9EDD-4D1F-BD71-E61E2E8BF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71" y="118269"/>
            <a:ext cx="11788490" cy="6621462"/>
          </a:xfrm>
        </p:spPr>
      </p:pic>
      <p:sp>
        <p:nvSpPr>
          <p:cNvPr id="9" name="Arrow: Left 8">
            <a:extLst>
              <a:ext uri="{FF2B5EF4-FFF2-40B4-BE49-F238E27FC236}">
                <a16:creationId xmlns:a16="http://schemas.microsoft.com/office/drawing/2014/main" id="{FC692C92-8013-482E-B0E5-146BCDEF5AA7}"/>
              </a:ext>
            </a:extLst>
          </p:cNvPr>
          <p:cNvSpPr/>
          <p:nvPr/>
        </p:nvSpPr>
        <p:spPr>
          <a:xfrm>
            <a:off x="11011897" y="1573131"/>
            <a:ext cx="754603" cy="31898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6EB7E6AF-A2D1-4553-83B2-2564B95BCA16}"/>
              </a:ext>
            </a:extLst>
          </p:cNvPr>
          <p:cNvSpPr/>
          <p:nvPr/>
        </p:nvSpPr>
        <p:spPr>
          <a:xfrm>
            <a:off x="10634595" y="367220"/>
            <a:ext cx="754603" cy="31898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Arrow: Up 11">
            <a:extLst>
              <a:ext uri="{FF2B5EF4-FFF2-40B4-BE49-F238E27FC236}">
                <a16:creationId xmlns:a16="http://schemas.microsoft.com/office/drawing/2014/main" id="{F88804E1-705F-43BB-84CF-01DE21312376}"/>
              </a:ext>
            </a:extLst>
          </p:cNvPr>
          <p:cNvSpPr/>
          <p:nvPr/>
        </p:nvSpPr>
        <p:spPr>
          <a:xfrm>
            <a:off x="9055224" y="5785636"/>
            <a:ext cx="378100" cy="739451"/>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Arrow: Up 13">
            <a:extLst>
              <a:ext uri="{FF2B5EF4-FFF2-40B4-BE49-F238E27FC236}">
                <a16:creationId xmlns:a16="http://schemas.microsoft.com/office/drawing/2014/main" id="{BAEE0C97-C0B7-45A1-9846-82E04AEB2815}"/>
              </a:ext>
            </a:extLst>
          </p:cNvPr>
          <p:cNvSpPr/>
          <p:nvPr/>
        </p:nvSpPr>
        <p:spPr>
          <a:xfrm>
            <a:off x="4029835" y="993174"/>
            <a:ext cx="378100" cy="739451"/>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Arrow: Up 10">
            <a:extLst>
              <a:ext uri="{FF2B5EF4-FFF2-40B4-BE49-F238E27FC236}">
                <a16:creationId xmlns:a16="http://schemas.microsoft.com/office/drawing/2014/main" id="{AE573315-9AF7-4EBC-92CA-57025D7221E9}"/>
              </a:ext>
            </a:extLst>
          </p:cNvPr>
          <p:cNvSpPr/>
          <p:nvPr/>
        </p:nvSpPr>
        <p:spPr>
          <a:xfrm>
            <a:off x="11011896" y="5785637"/>
            <a:ext cx="378100" cy="739451"/>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timeline&#10;&#10;Description automatically generated">
            <a:extLst>
              <a:ext uri="{FF2B5EF4-FFF2-40B4-BE49-F238E27FC236}">
                <a16:creationId xmlns:a16="http://schemas.microsoft.com/office/drawing/2014/main" id="{480B871B-9EDD-4D1F-BD71-E61E2E8BF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64" y="118269"/>
            <a:ext cx="11736280" cy="6621462"/>
          </a:xfrm>
        </p:spPr>
      </p:pic>
      <p:sp>
        <p:nvSpPr>
          <p:cNvPr id="12" name="Arrow: Up 11">
            <a:extLst>
              <a:ext uri="{FF2B5EF4-FFF2-40B4-BE49-F238E27FC236}">
                <a16:creationId xmlns:a16="http://schemas.microsoft.com/office/drawing/2014/main" id="{F88804E1-705F-43BB-84CF-01DE21312376}"/>
              </a:ext>
            </a:extLst>
          </p:cNvPr>
          <p:cNvSpPr/>
          <p:nvPr/>
        </p:nvSpPr>
        <p:spPr>
          <a:xfrm>
            <a:off x="7244178" y="5794515"/>
            <a:ext cx="378100" cy="739451"/>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Arrow: Down 1">
            <a:extLst>
              <a:ext uri="{FF2B5EF4-FFF2-40B4-BE49-F238E27FC236}">
                <a16:creationId xmlns:a16="http://schemas.microsoft.com/office/drawing/2014/main" id="{1BA34723-4562-4C44-BF9E-4F4BD7D6B66F}"/>
              </a:ext>
            </a:extLst>
          </p:cNvPr>
          <p:cNvSpPr/>
          <p:nvPr/>
        </p:nvSpPr>
        <p:spPr>
          <a:xfrm>
            <a:off x="3586578" y="2148395"/>
            <a:ext cx="342303" cy="71909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Arrow: Up 12">
            <a:extLst>
              <a:ext uri="{FF2B5EF4-FFF2-40B4-BE49-F238E27FC236}">
                <a16:creationId xmlns:a16="http://schemas.microsoft.com/office/drawing/2014/main" id="{5BA030DD-56B7-4BDA-BE01-8EB6C9ECA646}"/>
              </a:ext>
            </a:extLst>
          </p:cNvPr>
          <p:cNvSpPr/>
          <p:nvPr/>
        </p:nvSpPr>
        <p:spPr>
          <a:xfrm>
            <a:off x="5292570" y="5582931"/>
            <a:ext cx="378100" cy="739451"/>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Arrow: Right 13">
            <a:extLst>
              <a:ext uri="{FF2B5EF4-FFF2-40B4-BE49-F238E27FC236}">
                <a16:creationId xmlns:a16="http://schemas.microsoft.com/office/drawing/2014/main" id="{5910D37F-28C3-414E-9176-EE9DB084E25B}"/>
              </a:ext>
            </a:extLst>
          </p:cNvPr>
          <p:cNvSpPr/>
          <p:nvPr/>
        </p:nvSpPr>
        <p:spPr>
          <a:xfrm>
            <a:off x="1535837" y="6340138"/>
            <a:ext cx="754602" cy="30184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213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{54CE190D-0912-9B44-AFE2-76F2DA3817A7}tf10001057</Template>
  <TotalTime>1022</TotalTime>
  <Words>449</Words>
  <Application>Microsoft Office PowerPoint</Application>
  <PresentationFormat>Widescreen</PresentationFormat>
  <Paragraphs>130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Trebuchet MS</vt:lpstr>
      <vt:lpstr>Berlin</vt:lpstr>
      <vt:lpstr>Covid-19 Support Management System</vt:lpstr>
      <vt:lpstr>Contents</vt:lpstr>
      <vt:lpstr>Introduction</vt:lpstr>
      <vt:lpstr>Database Purpose</vt:lpstr>
      <vt:lpstr>Problems Addressed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Triggers</vt:lpstr>
      <vt:lpstr> Output of first trigger </vt:lpstr>
      <vt:lpstr>Triggers</vt:lpstr>
      <vt:lpstr> Output of second trigger </vt:lpstr>
      <vt:lpstr>PowerPoint Presentation</vt:lpstr>
      <vt:lpstr>PowerPoint Presentation</vt:lpstr>
      <vt:lpstr>PowerPoint Presentation</vt:lpstr>
      <vt:lpstr>PowerPoint Presentation</vt:lpstr>
      <vt:lpstr>PowerPoint Presentation</vt:lpstr>
      <vt:lpstr>   Future Scope</vt:lpstr>
      <vt:lpstr>The database can be scaled to a global level. Currently our database contains data of resources in one country.   A data warehouse can be implemented which stores large amount of historical data to analyze trends and patterns in the data.   </vt:lpstr>
      <vt:lpstr>Thank You!</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Support Management System</dc:title>
  <dc:creator>sreepad parigi</dc:creator>
  <cp:lastModifiedBy>sreepad parigi</cp:lastModifiedBy>
  <cp:revision>37</cp:revision>
  <dcterms:created xsi:type="dcterms:W3CDTF">2021-08-03T21:03:24Z</dcterms:created>
  <dcterms:modified xsi:type="dcterms:W3CDTF">2021-08-06T01:36:13Z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