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79" r:id="rId6"/>
    <p:sldId id="260" r:id="rId7"/>
    <p:sldId id="261" r:id="rId8"/>
    <p:sldId id="262" r:id="rId9"/>
    <p:sldId id="280" r:id="rId10"/>
    <p:sldId id="281" r:id="rId11"/>
    <p:sldId id="264" r:id="rId12"/>
    <p:sldId id="282" r:id="rId13"/>
    <p:sldId id="283" r:id="rId14"/>
    <p:sldId id="284" r:id="rId15"/>
    <p:sldId id="288" r:id="rId16"/>
    <p:sldId id="285" r:id="rId17"/>
    <p:sldId id="286" r:id="rId18"/>
    <p:sldId id="289" r:id="rId19"/>
    <p:sldId id="287" r:id="rId20"/>
    <p:sldId id="290" r:id="rId21"/>
    <p:sldId id="276" r:id="rId22"/>
    <p:sldId id="277" r:id="rId23"/>
    <p:sldId id="278" r:id="rId24"/>
    <p:sldId id="265" r:id="rId25"/>
    <p:sldId id="266" r:id="rId26"/>
  </p:sldIdLst>
  <p:sldSz cx="18288000" cy="10287000"/>
  <p:notesSz cx="6858000" cy="9144000"/>
  <p:embeddedFontLst>
    <p:embeddedFont>
      <p:font typeface="Arial Black" panose="020B0A04020102020204" pitchFamily="34" charset="0"/>
      <p:bold r:id="rId28"/>
    </p:embeddedFont>
    <p:embeddedFont>
      <p:font typeface="Calibri" panose="020F0502020204030204" pitchFamily="34" charset="0"/>
      <p:regular r:id="rId29"/>
      <p:bold r:id="rId30"/>
      <p:italic r:id="rId31"/>
      <p:boldItalic r:id="rId32"/>
    </p:embeddedFont>
    <p:embeddedFont>
      <p:font typeface="Questrial"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65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Srivastava" userId="171f7526dc5671c9" providerId="LiveId" clId="{B7D565D2-FD17-4544-B662-4A342022B7FD}"/>
    <pc:docChg chg="undo custSel addSld modSld">
      <pc:chgData name="Ayush Srivastava" userId="171f7526dc5671c9" providerId="LiveId" clId="{B7D565D2-FD17-4544-B662-4A342022B7FD}" dt="2024-11-25T11:17:51.130" v="813" actId="20577"/>
      <pc:docMkLst>
        <pc:docMk/>
      </pc:docMkLst>
      <pc:sldChg chg="addSp delSp modSp new mod modClrScheme chgLayout">
        <pc:chgData name="Ayush Srivastava" userId="171f7526dc5671c9" providerId="LiveId" clId="{B7D565D2-FD17-4544-B662-4A342022B7FD}" dt="2024-11-25T11:05:17.444" v="225" actId="2711"/>
        <pc:sldMkLst>
          <pc:docMk/>
          <pc:sldMk cId="3013198009" sldId="271"/>
        </pc:sldMkLst>
        <pc:spChg chg="del">
          <ac:chgData name="Ayush Srivastava" userId="171f7526dc5671c9" providerId="LiveId" clId="{B7D565D2-FD17-4544-B662-4A342022B7FD}" dt="2024-11-25T10:48:09.757" v="2" actId="700"/>
          <ac:spMkLst>
            <pc:docMk/>
            <pc:sldMk cId="3013198009" sldId="271"/>
            <ac:spMk id="2" creationId="{CEE55D3C-0C8A-57FD-8D15-4CFB0F12884E}"/>
          </ac:spMkLst>
        </pc:spChg>
        <pc:spChg chg="del">
          <ac:chgData name="Ayush Srivastava" userId="171f7526dc5671c9" providerId="LiveId" clId="{B7D565D2-FD17-4544-B662-4A342022B7FD}" dt="2024-11-25T10:48:09.757" v="2" actId="700"/>
          <ac:spMkLst>
            <pc:docMk/>
            <pc:sldMk cId="3013198009" sldId="271"/>
            <ac:spMk id="3" creationId="{FBA61D00-4E66-DD4A-F76D-2907DCF77DD5}"/>
          </ac:spMkLst>
        </pc:spChg>
        <pc:spChg chg="add del mod">
          <ac:chgData name="Ayush Srivastava" userId="171f7526dc5671c9" providerId="LiveId" clId="{B7D565D2-FD17-4544-B662-4A342022B7FD}" dt="2024-11-25T10:48:47.408" v="4" actId="21"/>
          <ac:spMkLst>
            <pc:docMk/>
            <pc:sldMk cId="3013198009" sldId="271"/>
            <ac:spMk id="4" creationId="{65BA70C7-4148-552C-F535-5516280B0335}"/>
          </ac:spMkLst>
        </pc:spChg>
        <pc:spChg chg="add mod">
          <ac:chgData name="Ayush Srivastava" userId="171f7526dc5671c9" providerId="LiveId" clId="{B7D565D2-FD17-4544-B662-4A342022B7FD}" dt="2024-11-25T11:03:38.750" v="202" actId="113"/>
          <ac:spMkLst>
            <pc:docMk/>
            <pc:sldMk cId="3013198009" sldId="271"/>
            <ac:spMk id="5" creationId="{B3517B1D-2B47-3ABA-72E1-BD48848E8402}"/>
          </ac:spMkLst>
        </pc:spChg>
        <pc:graphicFrameChg chg="add mod modGraphic">
          <ac:chgData name="Ayush Srivastava" userId="171f7526dc5671c9" providerId="LiveId" clId="{B7D565D2-FD17-4544-B662-4A342022B7FD}" dt="2024-11-25T11:05:17.444" v="225" actId="2711"/>
          <ac:graphicFrameMkLst>
            <pc:docMk/>
            <pc:sldMk cId="3013198009" sldId="271"/>
            <ac:graphicFrameMk id="6" creationId="{C2E2D7F4-A8EE-6422-9D9B-003A941B617E}"/>
          </ac:graphicFrameMkLst>
        </pc:graphicFrameChg>
      </pc:sldChg>
      <pc:sldChg chg="addSp delSp modSp new mod">
        <pc:chgData name="Ayush Srivastava" userId="171f7526dc5671c9" providerId="LiveId" clId="{B7D565D2-FD17-4544-B662-4A342022B7FD}" dt="2024-11-25T11:08:57.008" v="310" actId="255"/>
        <pc:sldMkLst>
          <pc:docMk/>
          <pc:sldMk cId="3495905127" sldId="272"/>
        </pc:sldMkLst>
        <pc:spChg chg="del">
          <ac:chgData name="Ayush Srivastava" userId="171f7526dc5671c9" providerId="LiveId" clId="{B7D565D2-FD17-4544-B662-4A342022B7FD}" dt="2024-11-25T11:00:45.755" v="174" actId="21"/>
          <ac:spMkLst>
            <pc:docMk/>
            <pc:sldMk cId="3495905127" sldId="272"/>
            <ac:spMk id="2" creationId="{4AD2DC87-91A0-B529-DD76-19C80ABA9597}"/>
          </ac:spMkLst>
        </pc:spChg>
        <pc:spChg chg="mod">
          <ac:chgData name="Ayush Srivastava" userId="171f7526dc5671c9" providerId="LiveId" clId="{B7D565D2-FD17-4544-B662-4A342022B7FD}" dt="2024-11-25T11:03:45.126" v="203" actId="20577"/>
          <ac:spMkLst>
            <pc:docMk/>
            <pc:sldMk cId="3495905127" sldId="272"/>
            <ac:spMk id="3" creationId="{55138237-3183-5AFF-7077-D97FA4C05F8B}"/>
          </ac:spMkLst>
        </pc:spChg>
        <pc:graphicFrameChg chg="add mod modGraphic">
          <ac:chgData name="Ayush Srivastava" userId="171f7526dc5671c9" providerId="LiveId" clId="{B7D565D2-FD17-4544-B662-4A342022B7FD}" dt="2024-11-25T11:08:57.008" v="310" actId="255"/>
          <ac:graphicFrameMkLst>
            <pc:docMk/>
            <pc:sldMk cId="3495905127" sldId="272"/>
            <ac:graphicFrameMk id="4" creationId="{F5A17D81-F517-E523-4143-A1D86E03122A}"/>
          </ac:graphicFrameMkLst>
        </pc:graphicFrameChg>
      </pc:sldChg>
      <pc:sldChg chg="addSp delSp modSp new mod">
        <pc:chgData name="Ayush Srivastava" userId="171f7526dc5671c9" providerId="LiveId" clId="{B7D565D2-FD17-4544-B662-4A342022B7FD}" dt="2024-11-25T11:11:28.436" v="359" actId="14100"/>
        <pc:sldMkLst>
          <pc:docMk/>
          <pc:sldMk cId="1893347887" sldId="273"/>
        </pc:sldMkLst>
        <pc:spChg chg="del">
          <ac:chgData name="Ayush Srivastava" userId="171f7526dc5671c9" providerId="LiveId" clId="{B7D565D2-FD17-4544-B662-4A342022B7FD}" dt="2024-11-25T11:09:37.081" v="312" actId="21"/>
          <ac:spMkLst>
            <pc:docMk/>
            <pc:sldMk cId="1893347887" sldId="273"/>
            <ac:spMk id="2" creationId="{308CD96C-0F6F-CC09-C076-F110D98C59DE}"/>
          </ac:spMkLst>
        </pc:spChg>
        <pc:spChg chg="mod">
          <ac:chgData name="Ayush Srivastava" userId="171f7526dc5671c9" providerId="LiveId" clId="{B7D565D2-FD17-4544-B662-4A342022B7FD}" dt="2024-11-25T11:10:22.356" v="350" actId="20577"/>
          <ac:spMkLst>
            <pc:docMk/>
            <pc:sldMk cId="1893347887" sldId="273"/>
            <ac:spMk id="3" creationId="{F0A4F8C9-91C5-7F62-B259-3409ECD4BC00}"/>
          </ac:spMkLst>
        </pc:spChg>
        <pc:picChg chg="add mod">
          <ac:chgData name="Ayush Srivastava" userId="171f7526dc5671c9" providerId="LiveId" clId="{B7D565D2-FD17-4544-B662-4A342022B7FD}" dt="2024-11-25T11:11:28.436" v="359" actId="14100"/>
          <ac:picMkLst>
            <pc:docMk/>
            <pc:sldMk cId="1893347887" sldId="273"/>
            <ac:picMk id="5" creationId="{A02B3D16-E457-07F4-FD39-743041F8D5D1}"/>
          </ac:picMkLst>
        </pc:picChg>
      </pc:sldChg>
      <pc:sldChg chg="addSp delSp modSp new mod modClrScheme chgLayout">
        <pc:chgData name="Ayush Srivastava" userId="171f7526dc5671c9" providerId="LiveId" clId="{B7D565D2-FD17-4544-B662-4A342022B7FD}" dt="2024-11-25T11:17:51.130" v="813" actId="20577"/>
        <pc:sldMkLst>
          <pc:docMk/>
          <pc:sldMk cId="2839336648" sldId="274"/>
        </pc:sldMkLst>
        <pc:spChg chg="del">
          <ac:chgData name="Ayush Srivastava" userId="171f7526dc5671c9" providerId="LiveId" clId="{B7D565D2-FD17-4544-B662-4A342022B7FD}" dt="2024-11-25T11:12:00.471" v="361" actId="21"/>
          <ac:spMkLst>
            <pc:docMk/>
            <pc:sldMk cId="2839336648" sldId="274"/>
            <ac:spMk id="2" creationId="{C73624EE-95DF-CE88-4618-6A1288DDB7E6}"/>
          </ac:spMkLst>
        </pc:spChg>
        <pc:spChg chg="del mod ord">
          <ac:chgData name="Ayush Srivastava" userId="171f7526dc5671c9" providerId="LiveId" clId="{B7D565D2-FD17-4544-B662-4A342022B7FD}" dt="2024-11-25T11:12:05.542" v="362" actId="700"/>
          <ac:spMkLst>
            <pc:docMk/>
            <pc:sldMk cId="2839336648" sldId="274"/>
            <ac:spMk id="3" creationId="{9A70D808-5528-A5EC-E403-1FBBFE016C8C}"/>
          </ac:spMkLst>
        </pc:spChg>
        <pc:spChg chg="add del mod ord">
          <ac:chgData name="Ayush Srivastava" userId="171f7526dc5671c9" providerId="LiveId" clId="{B7D565D2-FD17-4544-B662-4A342022B7FD}" dt="2024-11-25T11:12:11.848" v="363" actId="21"/>
          <ac:spMkLst>
            <pc:docMk/>
            <pc:sldMk cId="2839336648" sldId="274"/>
            <ac:spMk id="4" creationId="{737CF757-4A6D-6642-415F-C3FF1DD43FC8}"/>
          </ac:spMkLst>
        </pc:spChg>
        <pc:spChg chg="add mod ord">
          <ac:chgData name="Ayush Srivastava" userId="171f7526dc5671c9" providerId="LiveId" clId="{B7D565D2-FD17-4544-B662-4A342022B7FD}" dt="2024-11-25T11:17:51.130" v="813" actId="20577"/>
          <ac:spMkLst>
            <pc:docMk/>
            <pc:sldMk cId="2839336648" sldId="274"/>
            <ac:spMk id="5" creationId="{7D8AE92F-5FD9-C355-35D8-830C42BB21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49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96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262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87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536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47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108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52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03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105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91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46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93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13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06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a:solidFill>
                  <a:srgbClr val="404040"/>
                </a:solidFill>
                <a:latin typeface="Questrial"/>
                <a:ea typeface="Questrial"/>
                <a:cs typeface="Questrial"/>
                <a:sym typeface="Questrial"/>
              </a:rPr>
              <a:t>Using RNN and hybrid LSTM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200" y="499063"/>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2" name="Google Shape;182;p20"/>
          <p:cNvSpPr txBox="1"/>
          <p:nvPr/>
        </p:nvSpPr>
        <p:spPr>
          <a:xfrm>
            <a:off x="8853054" y="2605568"/>
            <a:ext cx="8394684" cy="2954655"/>
          </a:xfrm>
          <a:prstGeom prst="rect">
            <a:avLst/>
          </a:prstGeom>
          <a:noFill/>
          <a:ln>
            <a:noFill/>
          </a:ln>
        </p:spPr>
        <p:txBody>
          <a:bodyPr spcFirstLastPara="1" wrap="square" lIns="0" tIns="0" rIns="0" bIns="0" anchor="t" anchorCtr="0">
            <a:spAutoFit/>
          </a:bodyPr>
          <a:lstStyle/>
          <a:p>
            <a:pPr lvl="0"/>
            <a:r>
              <a:rPr lang="en-US" sz="3200" b="1" u="sng" dirty="0" smtClean="0">
                <a:solidFill>
                  <a:schemeClr val="dk1"/>
                </a:solidFill>
                <a:latin typeface="Times New Roman"/>
                <a:ea typeface="Times New Roman"/>
                <a:cs typeface="Times New Roman"/>
                <a:sym typeface="Times New Roman"/>
              </a:rPr>
              <a:t>K-NEAREST NEIGHBOUR(KNN):</a:t>
            </a:r>
            <a:endParaRPr lang="en-US" sz="3200" b="1" u="sng" dirty="0">
              <a:solidFill>
                <a:schemeClr val="dk1"/>
              </a:solidFill>
              <a:latin typeface="Times New Roman"/>
              <a:ea typeface="Times New Roman"/>
              <a:cs typeface="Times New Roman"/>
              <a:sym typeface="Times New Roman"/>
            </a:endParaRPr>
          </a:p>
          <a:p>
            <a:pPr lvl="0"/>
            <a:endParaRPr lang="en-US" sz="3200" b="1" u="sng" dirty="0">
              <a:solidFill>
                <a:schemeClr val="dk1"/>
              </a:solidFill>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0.2 : </a:t>
            </a:r>
            <a:r>
              <a:rPr lang="en-US" sz="3200" dirty="0" smtClean="0">
                <a:solidFill>
                  <a:schemeClr val="dk1"/>
                </a:solidFill>
                <a:latin typeface="Times New Roman"/>
                <a:ea typeface="Times New Roman"/>
                <a:cs typeface="Times New Roman"/>
                <a:sym typeface="Times New Roman"/>
              </a:rPr>
              <a:t>65.98 </a:t>
            </a:r>
            <a:r>
              <a:rPr lang="en-US" sz="3200" dirty="0">
                <a:solidFill>
                  <a:schemeClr val="dk1"/>
                </a:solidFill>
                <a:latin typeface="Times New Roman"/>
                <a:ea typeface="Times New Roman"/>
                <a:cs typeface="Times New Roman"/>
                <a:sym typeface="Times New Roman"/>
              </a:rPr>
              <a:t>%</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0.25 : </a:t>
            </a:r>
            <a:r>
              <a:rPr lang="en-US" sz="3200" dirty="0" smtClean="0">
                <a:solidFill>
                  <a:schemeClr val="dk1"/>
                </a:solidFill>
                <a:latin typeface="Times New Roman"/>
                <a:ea typeface="Times New Roman"/>
                <a:cs typeface="Times New Roman"/>
                <a:sym typeface="Times New Roman"/>
              </a:rPr>
              <a:t>67.07 </a:t>
            </a:r>
            <a:r>
              <a:rPr lang="en-US" sz="3200" dirty="0">
                <a:solidFill>
                  <a:schemeClr val="dk1"/>
                </a:solidFill>
                <a:latin typeface="Times New Roman"/>
                <a:ea typeface="Times New Roman"/>
                <a:cs typeface="Times New Roman"/>
                <a:sym typeface="Times New Roman"/>
              </a:rPr>
              <a:t>%</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0.3 : </a:t>
            </a:r>
            <a:r>
              <a:rPr lang="en-US" sz="3200" dirty="0" smtClean="0">
                <a:solidFill>
                  <a:schemeClr val="dk1"/>
                </a:solidFill>
                <a:latin typeface="Times New Roman"/>
                <a:ea typeface="Times New Roman"/>
                <a:cs typeface="Times New Roman"/>
                <a:sym typeface="Times New Roman"/>
              </a:rPr>
              <a:t>67.11 </a:t>
            </a:r>
            <a:r>
              <a:rPr lang="en-US" sz="3200" dirty="0">
                <a:solidFill>
                  <a:schemeClr val="dk1"/>
                </a:solidFill>
                <a:latin typeface="Times New Roman"/>
                <a:ea typeface="Times New Roman"/>
                <a:cs typeface="Times New Roman"/>
                <a:sym typeface="Times New Roman"/>
              </a:rPr>
              <a:t>%</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0.33 : </a:t>
            </a:r>
            <a:r>
              <a:rPr lang="en-US" sz="3200" dirty="0" smtClean="0">
                <a:solidFill>
                  <a:schemeClr val="dk1"/>
                </a:solidFill>
                <a:latin typeface="Times New Roman"/>
                <a:ea typeface="Times New Roman"/>
                <a:cs typeface="Times New Roman"/>
                <a:sym typeface="Times New Roman"/>
              </a:rPr>
              <a:t>69.44%</a:t>
            </a:r>
            <a:endParaRPr lang="en-US" sz="3200" dirty="0">
              <a:latin typeface="Times New Roman"/>
              <a:ea typeface="Times New Roman"/>
              <a:cs typeface="Times New Roman"/>
              <a:sym typeface="Times New Roman"/>
            </a:endParaRPr>
          </a:p>
        </p:txBody>
      </p:sp>
      <p:sp>
        <p:nvSpPr>
          <p:cNvPr id="183" name="Google Shape;183;p20"/>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ACCURACY RATE</a:t>
            </a:r>
            <a:endParaRPr sz="7200" b="1">
              <a:solidFill>
                <a:schemeClr val="dk1"/>
              </a:solidFill>
              <a:latin typeface="Times New Roman"/>
              <a:ea typeface="Times New Roman"/>
              <a:cs typeface="Times New Roman"/>
              <a:sym typeface="Times New Roman"/>
            </a:endParaRPr>
          </a:p>
        </p:txBody>
      </p:sp>
      <p:sp>
        <p:nvSpPr>
          <p:cNvPr id="184" name="Google Shape;184;p20"/>
          <p:cNvSpPr txBox="1"/>
          <p:nvPr/>
        </p:nvSpPr>
        <p:spPr>
          <a:xfrm>
            <a:off x="1548475" y="2640250"/>
            <a:ext cx="6514870" cy="609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u="sng" dirty="0" smtClean="0">
                <a:solidFill>
                  <a:schemeClr val="dk1"/>
                </a:solidFill>
                <a:latin typeface="Times New Roman"/>
                <a:ea typeface="Times New Roman"/>
                <a:cs typeface="Times New Roman"/>
                <a:sym typeface="Times New Roman"/>
              </a:rPr>
              <a:t>DECISION TREE CLASSIFIER:</a:t>
            </a:r>
            <a:endParaRPr sz="30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b="1" u="sng"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 : </a:t>
            </a:r>
            <a:r>
              <a:rPr lang="en-US" sz="3000" dirty="0" smtClean="0">
                <a:solidFill>
                  <a:schemeClr val="dk1"/>
                </a:solidFill>
                <a:latin typeface="Times New Roman"/>
                <a:ea typeface="Times New Roman"/>
                <a:cs typeface="Times New Roman"/>
                <a:sym typeface="Times New Roman"/>
              </a:rPr>
              <a:t>61</a:t>
            </a:r>
            <a:r>
              <a:rPr lang="en-US" sz="3000" dirty="0" smtClean="0">
                <a:solidFill>
                  <a:schemeClr val="dk1"/>
                </a:solidFill>
                <a:latin typeface="Times New Roman"/>
                <a:ea typeface="Times New Roman"/>
                <a:cs typeface="Times New Roman"/>
                <a:sym typeface="Times New Roman"/>
              </a:rPr>
              <a:t>.92 </a:t>
            </a:r>
            <a:r>
              <a:rPr lang="en-US" sz="3000" dirty="0">
                <a:solidFill>
                  <a:schemeClr val="dk1"/>
                </a:solidFill>
                <a:latin typeface="Times New Roman"/>
                <a:ea typeface="Times New Roman"/>
                <a:cs typeface="Times New Roman"/>
                <a:sym typeface="Times New Roman"/>
              </a:rPr>
              <a:t>%</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0.25 : </a:t>
            </a:r>
            <a:r>
              <a:rPr lang="en-US" sz="3000" dirty="0" smtClean="0">
                <a:solidFill>
                  <a:schemeClr val="dk1"/>
                </a:solidFill>
                <a:latin typeface="Times New Roman"/>
                <a:ea typeface="Times New Roman"/>
                <a:cs typeface="Times New Roman"/>
                <a:sym typeface="Times New Roman"/>
              </a:rPr>
              <a:t>60</a:t>
            </a:r>
            <a:r>
              <a:rPr lang="en-US" sz="3000" dirty="0" smtClean="0">
                <a:solidFill>
                  <a:schemeClr val="dk1"/>
                </a:solidFill>
                <a:latin typeface="Times New Roman"/>
                <a:ea typeface="Times New Roman"/>
                <a:cs typeface="Times New Roman"/>
                <a:sym typeface="Times New Roman"/>
              </a:rPr>
              <a:t>.56 </a:t>
            </a:r>
            <a:r>
              <a:rPr lang="en-US" sz="3000" dirty="0">
                <a:solidFill>
                  <a:schemeClr val="dk1"/>
                </a:solidFill>
                <a:latin typeface="Times New Roman"/>
                <a:ea typeface="Times New Roman"/>
                <a:cs typeface="Times New Roman"/>
                <a:sym typeface="Times New Roman"/>
              </a:rPr>
              <a:t>%</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 : </a:t>
            </a:r>
            <a:r>
              <a:rPr lang="en-US" sz="3000" dirty="0" smtClean="0">
                <a:solidFill>
                  <a:schemeClr val="dk1"/>
                </a:solidFill>
                <a:latin typeface="Times New Roman"/>
                <a:ea typeface="Times New Roman"/>
                <a:cs typeface="Times New Roman"/>
                <a:sym typeface="Times New Roman"/>
              </a:rPr>
              <a:t>61.35 </a:t>
            </a:r>
            <a:r>
              <a:rPr lang="en-US" sz="3000" dirty="0">
                <a:solidFill>
                  <a:schemeClr val="dk1"/>
                </a:solidFill>
                <a:latin typeface="Times New Roman"/>
                <a:ea typeface="Times New Roman"/>
                <a:cs typeface="Times New Roman"/>
                <a:sym typeface="Times New Roman"/>
              </a:rPr>
              <a:t>%</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0.33 : </a:t>
            </a:r>
            <a:r>
              <a:rPr lang="en-US" sz="3000" dirty="0" smtClean="0">
                <a:solidFill>
                  <a:schemeClr val="dk1"/>
                </a:solidFill>
                <a:latin typeface="Times New Roman"/>
                <a:ea typeface="Times New Roman"/>
                <a:cs typeface="Times New Roman"/>
                <a:sym typeface="Times New Roman"/>
              </a:rPr>
              <a:t>62.96%</a:t>
            </a:r>
            <a:endParaRPr sz="3000" dirty="0">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b="1" u="sng" dirty="0" smtClean="0">
                <a:solidFill>
                  <a:schemeClr val="dk1"/>
                </a:solidFill>
                <a:latin typeface="Times New Roman"/>
                <a:ea typeface="Times New Roman"/>
                <a:cs typeface="Times New Roman"/>
                <a:sym typeface="Times New Roman"/>
              </a:rPr>
              <a:t>SUPPORT VECTOR MACHINE</a:t>
            </a:r>
            <a:endParaRPr sz="3000" b="1" u="sng" dirty="0">
              <a:latin typeface="Times New Roman"/>
              <a:ea typeface="Times New Roman"/>
              <a:cs typeface="Times New Roman"/>
              <a:sym typeface="Times New Roman"/>
            </a:endParaRPr>
          </a:p>
          <a:p>
            <a:pPr marL="0" marR="0" lvl="0" indent="0" algn="l" rtl="0">
              <a:spcBef>
                <a:spcPts val="0"/>
              </a:spcBef>
              <a:spcAft>
                <a:spcPts val="0"/>
              </a:spcAft>
              <a:buNone/>
            </a:pP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 : </a:t>
            </a:r>
            <a:r>
              <a:rPr lang="en-US" sz="3000" dirty="0" smtClean="0">
                <a:solidFill>
                  <a:schemeClr val="dk1"/>
                </a:solidFill>
                <a:latin typeface="Times New Roman"/>
                <a:ea typeface="Times New Roman"/>
                <a:cs typeface="Times New Roman"/>
                <a:sym typeface="Times New Roman"/>
              </a:rPr>
              <a:t>61.92 </a:t>
            </a:r>
            <a:r>
              <a:rPr lang="en-US" sz="3000" dirty="0">
                <a:solidFill>
                  <a:schemeClr val="dk1"/>
                </a:solidFill>
                <a:latin typeface="Times New Roman"/>
                <a:ea typeface="Times New Roman"/>
                <a:cs typeface="Times New Roman"/>
                <a:sym typeface="Times New Roman"/>
              </a:rPr>
              <a:t>%</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0.25 : </a:t>
            </a:r>
            <a:r>
              <a:rPr lang="en-US" sz="3000" dirty="0" smtClean="0">
                <a:solidFill>
                  <a:schemeClr val="dk1"/>
                </a:solidFill>
                <a:latin typeface="Times New Roman"/>
                <a:ea typeface="Times New Roman"/>
                <a:cs typeface="Times New Roman"/>
                <a:sym typeface="Times New Roman"/>
              </a:rPr>
              <a:t>60.56%</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 : </a:t>
            </a:r>
            <a:r>
              <a:rPr lang="en-US" sz="3000" dirty="0" smtClean="0">
                <a:solidFill>
                  <a:schemeClr val="dk1"/>
                </a:solidFill>
                <a:latin typeface="Times New Roman"/>
                <a:ea typeface="Times New Roman"/>
                <a:cs typeface="Times New Roman"/>
                <a:sym typeface="Times New Roman"/>
              </a:rPr>
              <a:t>61</a:t>
            </a:r>
            <a:r>
              <a:rPr lang="en-US" sz="3000" dirty="0" smtClean="0">
                <a:solidFill>
                  <a:schemeClr val="dk1"/>
                </a:solidFill>
                <a:latin typeface="Times New Roman"/>
                <a:ea typeface="Times New Roman"/>
                <a:cs typeface="Times New Roman"/>
                <a:sym typeface="Times New Roman"/>
              </a:rPr>
              <a:t>.35 </a:t>
            </a:r>
            <a:r>
              <a:rPr lang="en-US" sz="3000" dirty="0">
                <a:solidFill>
                  <a:schemeClr val="dk1"/>
                </a:solidFill>
                <a:latin typeface="Times New Roman"/>
                <a:ea typeface="Times New Roman"/>
                <a:cs typeface="Times New Roman"/>
                <a:sym typeface="Times New Roman"/>
              </a:rPr>
              <a:t>%</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0.33 : </a:t>
            </a:r>
            <a:r>
              <a:rPr lang="en-US" sz="3000" dirty="0" smtClean="0">
                <a:solidFill>
                  <a:schemeClr val="dk1"/>
                </a:solidFill>
                <a:latin typeface="Times New Roman"/>
                <a:ea typeface="Times New Roman"/>
                <a:cs typeface="Times New Roman"/>
                <a:sym typeface="Times New Roman"/>
              </a:rPr>
              <a:t>62</a:t>
            </a:r>
            <a:r>
              <a:rPr lang="en-US" sz="3000" dirty="0" smtClean="0">
                <a:solidFill>
                  <a:schemeClr val="dk1"/>
                </a:solidFill>
                <a:latin typeface="Times New Roman"/>
                <a:ea typeface="Times New Roman"/>
                <a:cs typeface="Times New Roman"/>
                <a:sym typeface="Times New Roman"/>
              </a:rPr>
              <a:t>.96 </a:t>
            </a:r>
            <a:r>
              <a:rPr lang="en-US" sz="3000" dirty="0">
                <a:solidFill>
                  <a:schemeClr val="dk1"/>
                </a:solidFill>
                <a:latin typeface="Times New Roman"/>
                <a:ea typeface="Times New Roman"/>
                <a:cs typeface="Times New Roman"/>
                <a:sym typeface="Times New Roman"/>
              </a:rPr>
              <a:t>%</a:t>
            </a:r>
            <a:endParaRPr sz="3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5728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405511"/>
            <a:ext cx="160020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Confusion </a:t>
            </a:r>
            <a:r>
              <a:rPr lang="en-US" sz="7200" b="1" dirty="0" smtClean="0">
                <a:solidFill>
                  <a:schemeClr val="dk1"/>
                </a:solidFill>
                <a:latin typeface="Times New Roman"/>
                <a:ea typeface="Times New Roman"/>
                <a:cs typeface="Times New Roman"/>
                <a:sym typeface="Times New Roman"/>
              </a:rPr>
              <a:t>Matrix</a:t>
            </a:r>
            <a:endParaRPr sz="7200" b="1" dirty="0">
              <a:latin typeface="Times New Roman"/>
              <a:ea typeface="Times New Roman"/>
              <a:cs typeface="Times New Roman"/>
              <a:sym typeface="Times New Roman"/>
            </a:endParaRPr>
          </a:p>
        </p:txBody>
      </p:sp>
      <p:sp>
        <p:nvSpPr>
          <p:cNvPr id="197" name="Google Shape;197;p21"/>
          <p:cNvSpPr txBox="1"/>
          <p:nvPr/>
        </p:nvSpPr>
        <p:spPr>
          <a:xfrm>
            <a:off x="1066800" y="2797975"/>
            <a:ext cx="163830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rPr>
              <a:t>Logistic Regression                                      </a:t>
            </a:r>
            <a:r>
              <a:rPr lang="en-US" sz="3000" dirty="0" smtClean="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rPr>
              <a:t>Radom forest classifier</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9" name="Google Shape;199;p21"/>
          <p:cNvPicPr preferRelativeResize="0"/>
          <p:nvPr/>
        </p:nvPicPr>
        <p:blipFill rotWithShape="1">
          <a:blip r:embed="rId4">
            <a:alphaModFix/>
          </a:blip>
          <a:srcRect l="1982" t="2886"/>
          <a:stretch/>
        </p:blipFill>
        <p:spPr>
          <a:xfrm>
            <a:off x="2770219" y="3404963"/>
            <a:ext cx="5060886" cy="4847685"/>
          </a:xfrm>
          <a:prstGeom prst="rect">
            <a:avLst/>
          </a:prstGeom>
          <a:noFill/>
          <a:ln>
            <a:noFill/>
          </a:ln>
        </p:spPr>
      </p:pic>
      <p:pic>
        <p:nvPicPr>
          <p:cNvPr id="200" name="Google Shape;200;p21"/>
          <p:cNvPicPr preferRelativeResize="0"/>
          <p:nvPr/>
        </p:nvPicPr>
        <p:blipFill rotWithShape="1">
          <a:blip r:embed="rId5">
            <a:alphaModFix/>
          </a:blip>
          <a:srcRect l="3516"/>
          <a:stretch/>
        </p:blipFill>
        <p:spPr>
          <a:xfrm>
            <a:off x="9870830" y="3404963"/>
            <a:ext cx="5018569" cy="4829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Confusion </a:t>
            </a:r>
            <a:r>
              <a:rPr lang="en-US" sz="7200" b="1" dirty="0" smtClean="0">
                <a:solidFill>
                  <a:schemeClr val="dk1"/>
                </a:solidFill>
                <a:latin typeface="Times New Roman"/>
                <a:ea typeface="Times New Roman"/>
                <a:cs typeface="Times New Roman"/>
                <a:sym typeface="Times New Roman"/>
              </a:rPr>
              <a:t>Matrix</a:t>
            </a:r>
            <a:endParaRPr sz="7200" b="1" dirty="0">
              <a:latin typeface="Times New Roman"/>
              <a:ea typeface="Times New Roman"/>
              <a:cs typeface="Times New Roman"/>
              <a:sym typeface="Times New Roman"/>
            </a:endParaRPr>
          </a:p>
        </p:txBody>
      </p:sp>
      <p:sp>
        <p:nvSpPr>
          <p:cNvPr id="197" name="Google Shape;197;p21"/>
          <p:cNvSpPr txBox="1"/>
          <p:nvPr/>
        </p:nvSpPr>
        <p:spPr>
          <a:xfrm>
            <a:off x="2233864" y="2941671"/>
            <a:ext cx="16383000" cy="523180"/>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a:ea typeface="Times New Roman"/>
                <a:cs typeface="Times New Roman"/>
                <a:sym typeface="Times New Roman"/>
              </a:rPr>
              <a:t>NAÏVE BAYERS </a:t>
            </a:r>
            <a:r>
              <a:rPr lang="en-US" sz="2800" dirty="0" smtClean="0">
                <a:solidFill>
                  <a:schemeClr val="dk1"/>
                </a:solidFill>
                <a:latin typeface="Times New Roman"/>
                <a:ea typeface="Times New Roman"/>
                <a:cs typeface="Times New Roman"/>
                <a:sym typeface="Times New Roman"/>
              </a:rPr>
              <a:t>CLASSIFIER                                           DECISION </a:t>
            </a:r>
            <a:r>
              <a:rPr lang="en-US" sz="2800" dirty="0">
                <a:solidFill>
                  <a:schemeClr val="dk1"/>
                </a:solidFill>
                <a:latin typeface="Times New Roman"/>
                <a:ea typeface="Times New Roman"/>
                <a:cs typeface="Times New Roman"/>
                <a:sym typeface="Times New Roman"/>
              </a:rPr>
              <a:t>TREE CLASSIFIER</a:t>
            </a:r>
            <a:r>
              <a:rPr lang="en-US" sz="2800" dirty="0" smtClean="0">
                <a:solidFill>
                  <a:schemeClr val="dk1"/>
                </a:solidFill>
                <a:latin typeface="Times New Roman"/>
                <a:ea typeface="Times New Roman"/>
                <a:cs typeface="Times New Roman"/>
                <a:sym typeface="Times New Roman"/>
              </a:rPr>
              <a:t>:</a:t>
            </a:r>
            <a:endParaRPr lang="en-US" sz="2800" dirty="0">
              <a:solidFill>
                <a:schemeClr val="dk1"/>
              </a:solidFill>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8881" y="3742930"/>
            <a:ext cx="5286761" cy="499894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3864" y="3742930"/>
            <a:ext cx="5261307" cy="5003176"/>
          </a:xfrm>
          <a:prstGeom prst="rect">
            <a:avLst/>
          </a:prstGeom>
        </p:spPr>
      </p:pic>
    </p:spTree>
    <p:extLst>
      <p:ext uri="{BB962C8B-B14F-4D97-AF65-F5344CB8AC3E}">
        <p14:creationId xmlns:p14="http://schemas.microsoft.com/office/powerpoint/2010/main" val="362106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Confusion </a:t>
            </a:r>
            <a:r>
              <a:rPr lang="en-US" sz="7200" b="1" dirty="0" smtClean="0">
                <a:solidFill>
                  <a:schemeClr val="dk1"/>
                </a:solidFill>
                <a:latin typeface="Times New Roman"/>
                <a:ea typeface="Times New Roman"/>
                <a:cs typeface="Times New Roman"/>
                <a:sym typeface="Times New Roman"/>
              </a:rPr>
              <a:t>Matrix</a:t>
            </a:r>
            <a:endParaRPr sz="7200" b="1" dirty="0">
              <a:latin typeface="Times New Roman"/>
              <a:ea typeface="Times New Roman"/>
              <a:cs typeface="Times New Roman"/>
              <a:sym typeface="Times New Roman"/>
            </a:endParaRPr>
          </a:p>
        </p:txBody>
      </p:sp>
      <p:sp>
        <p:nvSpPr>
          <p:cNvPr id="197" name="Google Shape;197;p21"/>
          <p:cNvSpPr txBox="1"/>
          <p:nvPr/>
        </p:nvSpPr>
        <p:spPr>
          <a:xfrm>
            <a:off x="1752600" y="2579540"/>
            <a:ext cx="163830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r>
              <a:rPr lang="en-US" sz="3000" dirty="0" smtClean="0">
                <a:solidFill>
                  <a:schemeClr val="dk1"/>
                </a:solidFill>
                <a:latin typeface="Times New Roman"/>
                <a:ea typeface="Times New Roman"/>
                <a:cs typeface="Times New Roman"/>
                <a:sym typeface="Times New Roman"/>
              </a:rPr>
              <a:t>Support Vector Machine                          	           K-Nearest </a:t>
            </a:r>
            <a:r>
              <a:rPr lang="en-US" sz="3000" dirty="0" err="1" smtClean="0">
                <a:solidFill>
                  <a:schemeClr val="dk1"/>
                </a:solidFill>
                <a:latin typeface="Times New Roman"/>
                <a:ea typeface="Times New Roman"/>
                <a:cs typeface="Times New Roman"/>
                <a:sym typeface="Times New Roman"/>
              </a:rPr>
              <a:t>Neighbour</a:t>
            </a:r>
            <a:r>
              <a:rPr lang="en-US" sz="3000" dirty="0" smtClean="0">
                <a:solidFill>
                  <a:schemeClr val="dk1"/>
                </a:solidFill>
                <a:latin typeface="Times New Roman"/>
                <a:ea typeface="Times New Roman"/>
                <a:cs typeface="Times New Roman"/>
                <a:sym typeface="Times New Roman"/>
              </a:rPr>
              <a:t>(KNN)</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8847" y="3440801"/>
            <a:ext cx="5056012" cy="475817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1048" y="3483881"/>
            <a:ext cx="5117312" cy="4795192"/>
          </a:xfrm>
          <a:prstGeom prst="rect">
            <a:avLst/>
          </a:prstGeom>
        </p:spPr>
      </p:pic>
    </p:spTree>
    <p:extLst>
      <p:ext uri="{BB962C8B-B14F-4D97-AF65-F5344CB8AC3E}">
        <p14:creationId xmlns:p14="http://schemas.microsoft.com/office/powerpoint/2010/main" val="178202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dirty="0">
                <a:latin typeface="Times New Roman" panose="02020603050405020304" pitchFamily="18" charset="0"/>
                <a:cs typeface="Times New Roman" panose="02020603050405020304" pitchFamily="18" charset="0"/>
              </a:rPr>
              <a:t>Recurrent Neural </a:t>
            </a:r>
            <a:r>
              <a:rPr lang="en-IN" sz="7200" b="1" dirty="0" smtClean="0">
                <a:latin typeface="Times New Roman" panose="02020603050405020304" pitchFamily="18" charset="0"/>
                <a:cs typeface="Times New Roman" panose="02020603050405020304" pitchFamily="18" charset="0"/>
              </a:rPr>
              <a:t>Network</a:t>
            </a:r>
            <a:endParaRPr sz="7200" b="1"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400105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chemeClr val="tx1"/>
                </a:solidFill>
                <a:latin typeface="Times New Roman" panose="02020603050405020304" pitchFamily="18" charset="0"/>
                <a:cs typeface="Times New Roman" panose="02020603050405020304" pitchFamily="18" charset="0"/>
              </a:rPr>
              <a:t>Recurrent Neural Network (RNN)</a:t>
            </a:r>
            <a:r>
              <a:rPr lang="en-US" sz="3200"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sz="3200" dirty="0"/>
          </a:p>
          <a:p>
            <a:pPr marL="0" marR="0" lvl="0" indent="0" algn="l" rtl="0">
              <a:spcBef>
                <a:spcPts val="0"/>
              </a:spcBef>
              <a:spcAft>
                <a:spcPts val="0"/>
              </a:spcAft>
              <a:buNone/>
            </a:pPr>
            <a:r>
              <a:rPr lang="en-US" sz="3000" dirty="0" smtClean="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557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dirty="0">
                <a:latin typeface="Times New Roman" panose="02020603050405020304" pitchFamily="18" charset="0"/>
                <a:cs typeface="Times New Roman" panose="02020603050405020304" pitchFamily="18" charset="0"/>
              </a:rPr>
              <a:t>Accuracy For </a:t>
            </a:r>
            <a:r>
              <a:rPr lang="en-IN" sz="7200" b="1" dirty="0" smtClean="0">
                <a:latin typeface="Times New Roman" panose="02020603050405020304" pitchFamily="18" charset="0"/>
                <a:cs typeface="Times New Roman" panose="02020603050405020304" pitchFamily="18" charset="0"/>
              </a:rPr>
              <a:t>RNN</a:t>
            </a:r>
            <a:endParaRPr lang="en-IN" sz="7200" b="1" dirty="0">
              <a:latin typeface="Times New Roman" panose="02020603050405020304" pitchFamily="18" charset="0"/>
              <a:cs typeface="Times New Roman" panose="02020603050405020304" pitchFamily="18" charset="0"/>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029" y="3145619"/>
            <a:ext cx="7392432" cy="4029637"/>
          </a:xfrm>
          <a:prstGeom prst="rect">
            <a:avLst/>
          </a:prstGeom>
        </p:spPr>
      </p:pic>
    </p:spTree>
    <p:extLst>
      <p:ext uri="{BB962C8B-B14F-4D97-AF65-F5344CB8AC3E}">
        <p14:creationId xmlns:p14="http://schemas.microsoft.com/office/powerpoint/2010/main" val="4293213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00061" y="677171"/>
            <a:ext cx="17135475" cy="4524275"/>
          </a:xfrm>
          <a:prstGeom prst="rect">
            <a:avLst/>
          </a:prstGeom>
          <a:noFill/>
          <a:ln>
            <a:noFill/>
          </a:ln>
        </p:spPr>
        <p:txBody>
          <a:bodyPr spcFirstLastPara="1" wrap="square" lIns="91425" tIns="45700" rIns="91425" bIns="45700" anchor="t" anchorCtr="0">
            <a:spAutoFit/>
          </a:bodyPr>
          <a:lstStyle/>
          <a:p>
            <a:pPr marL="114300" indent="0">
              <a:buNone/>
            </a:pPr>
            <a:r>
              <a:rPr lang="en-IN" sz="7200" b="1" dirty="0">
                <a:latin typeface="Times New Roman" panose="02020603050405020304" pitchFamily="18" charset="0"/>
                <a:cs typeface="Times New Roman" panose="02020603050405020304" pitchFamily="18" charset="0"/>
              </a:rPr>
              <a:t>Confusion Matrix for </a:t>
            </a:r>
            <a:endParaRPr lang="en-IN" sz="7200" b="1" dirty="0" smtClean="0">
              <a:latin typeface="Times New Roman" panose="02020603050405020304" pitchFamily="18" charset="0"/>
              <a:cs typeface="Times New Roman" panose="02020603050405020304" pitchFamily="18" charset="0"/>
            </a:endParaRPr>
          </a:p>
          <a:p>
            <a:pPr marL="114300" indent="0">
              <a:buNone/>
            </a:pPr>
            <a:r>
              <a:rPr lang="en-IN" sz="7200" b="1" dirty="0" smtClean="0">
                <a:latin typeface="Times New Roman" panose="02020603050405020304" pitchFamily="18" charset="0"/>
                <a:cs typeface="Times New Roman" panose="02020603050405020304" pitchFamily="18" charset="0"/>
              </a:rPr>
              <a:t>Recurrent </a:t>
            </a:r>
            <a:r>
              <a:rPr lang="en-IN" sz="7200" b="1" dirty="0">
                <a:latin typeface="Times New Roman" panose="02020603050405020304" pitchFamily="18" charset="0"/>
                <a:cs typeface="Times New Roman" panose="02020603050405020304" pitchFamily="18" charset="0"/>
              </a:rPr>
              <a:t>Neural Network</a:t>
            </a:r>
          </a:p>
          <a:p>
            <a:pPr marL="114300" indent="0">
              <a:buNone/>
            </a:pPr>
            <a:endParaRPr lang="en-IN" sz="7200" b="1" dirty="0">
              <a:latin typeface="Times New Roman" panose="02020603050405020304" pitchFamily="18" charset="0"/>
              <a:cs typeface="Times New Roman" panose="02020603050405020304" pitchFamily="18" charset="0"/>
            </a:endParaRPr>
          </a:p>
          <a:p>
            <a:pPr lvl="0" algn="ct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6850777" y="2766246"/>
            <a:ext cx="10784759" cy="7059780"/>
          </a:xfrm>
          <a:prstGeom prst="rect">
            <a:avLst/>
          </a:prstGeom>
        </p:spPr>
      </p:pic>
    </p:spTree>
    <p:extLst>
      <p:ext uri="{BB962C8B-B14F-4D97-AF65-F5344CB8AC3E}">
        <p14:creationId xmlns:p14="http://schemas.microsoft.com/office/powerpoint/2010/main" val="32634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799" y="1926762"/>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dirty="0">
                <a:latin typeface="Times New Roman" panose="02020603050405020304" pitchFamily="18" charset="0"/>
                <a:cs typeface="Times New Roman" panose="02020603050405020304" pitchFamily="18" charset="0"/>
              </a:rPr>
              <a:t>Long Short-Term Memory (LSTM)</a:t>
            </a:r>
            <a:endParaRPr sz="7200" b="1"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255450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 Long Short-Term Memory (LSTM)</a:t>
            </a:r>
            <a:r>
              <a:rPr lang="en-US" sz="3200"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r>
              <a:rPr lang="en-US" sz="3000" dirty="0" smtClean="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05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dirty="0">
                <a:latin typeface="Times New Roman" panose="02020603050405020304" pitchFamily="18" charset="0"/>
                <a:cs typeface="Times New Roman" panose="02020603050405020304" pitchFamily="18" charset="0"/>
              </a:rPr>
              <a:t>Accuracy For </a:t>
            </a:r>
            <a:r>
              <a:rPr lang="en-IN" sz="7200" b="1" dirty="0" smtClean="0">
                <a:latin typeface="Times New Roman" panose="02020603050405020304" pitchFamily="18" charset="0"/>
                <a:cs typeface="Times New Roman" panose="02020603050405020304" pitchFamily="18" charset="0"/>
              </a:rPr>
              <a:t>LSTM</a:t>
            </a:r>
            <a:endParaRPr lang="en-IN" sz="7200" b="1" dirty="0">
              <a:latin typeface="Times New Roman" panose="02020603050405020304" pitchFamily="18" charset="0"/>
              <a:cs typeface="Times New Roman" panose="02020603050405020304" pitchFamily="18" charset="0"/>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396" y="3340909"/>
            <a:ext cx="8935697" cy="3639058"/>
          </a:xfrm>
          <a:prstGeom prst="rect">
            <a:avLst/>
          </a:prstGeom>
        </p:spPr>
      </p:pic>
    </p:spTree>
    <p:extLst>
      <p:ext uri="{BB962C8B-B14F-4D97-AF65-F5344CB8AC3E}">
        <p14:creationId xmlns:p14="http://schemas.microsoft.com/office/powerpoint/2010/main" val="83638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00061" y="677171"/>
            <a:ext cx="17135475" cy="3416279"/>
          </a:xfrm>
          <a:prstGeom prst="rect">
            <a:avLst/>
          </a:prstGeom>
          <a:noFill/>
          <a:ln>
            <a:noFill/>
          </a:ln>
        </p:spPr>
        <p:txBody>
          <a:bodyPr spcFirstLastPara="1" wrap="square" lIns="91425" tIns="45700" rIns="91425" bIns="45700" anchor="t" anchorCtr="0">
            <a:spAutoFit/>
          </a:bodyPr>
          <a:lstStyle/>
          <a:p>
            <a:pPr marL="114300" indent="0">
              <a:buNone/>
            </a:pPr>
            <a:r>
              <a:rPr lang="en-IN" sz="7200" b="1" dirty="0" smtClean="0">
                <a:latin typeface="Times New Roman" panose="02020603050405020304" pitchFamily="18" charset="0"/>
                <a:cs typeface="Times New Roman" panose="02020603050405020304" pitchFamily="18" charset="0"/>
              </a:rPr>
              <a:t>Confusion </a:t>
            </a:r>
            <a:r>
              <a:rPr lang="en-IN" sz="7200" b="1" dirty="0">
                <a:latin typeface="Times New Roman" panose="02020603050405020304" pitchFamily="18" charset="0"/>
                <a:cs typeface="Times New Roman" panose="02020603050405020304" pitchFamily="18" charset="0"/>
              </a:rPr>
              <a:t>Matrix for </a:t>
            </a:r>
            <a:r>
              <a:rPr lang="en-IN" sz="7200" b="1" dirty="0" smtClean="0">
                <a:latin typeface="Times New Roman" panose="02020603050405020304" pitchFamily="18" charset="0"/>
                <a:cs typeface="Times New Roman" panose="02020603050405020304" pitchFamily="18" charset="0"/>
              </a:rPr>
              <a:t>LSTM</a:t>
            </a:r>
            <a:endParaRPr lang="en-IN" sz="7200" b="1" dirty="0">
              <a:latin typeface="Times New Roman" panose="02020603050405020304" pitchFamily="18" charset="0"/>
              <a:cs typeface="Times New Roman" panose="02020603050405020304" pitchFamily="18" charset="0"/>
            </a:endParaRPr>
          </a:p>
          <a:p>
            <a:pPr marL="114300" indent="0">
              <a:buNone/>
            </a:pPr>
            <a:endParaRPr lang="en-IN" sz="7200" b="1" dirty="0">
              <a:latin typeface="Times New Roman" panose="02020603050405020304" pitchFamily="18" charset="0"/>
              <a:cs typeface="Times New Roman" panose="02020603050405020304" pitchFamily="18" charset="0"/>
            </a:endParaRPr>
          </a:p>
          <a:p>
            <a:pPr lvl="0" algn="ct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 name="Picture 10">
            <a:extLst>
              <a:ext uri="{FF2B5EF4-FFF2-40B4-BE49-F238E27FC236}">
                <a16:creationId xmlns:a16="http://schemas.microsoft.com/office/drawing/2014/main" id="{B15ACF09-BB44-C170-5156-3F82CFFB8F8C}"/>
              </a:ext>
            </a:extLst>
          </p:cNvPr>
          <p:cNvPicPr>
            <a:picLocks noChangeAspect="1"/>
          </p:cNvPicPr>
          <p:nvPr/>
        </p:nvPicPr>
        <p:blipFill>
          <a:blip r:embed="rId4"/>
          <a:stretch>
            <a:fillRect/>
          </a:stretch>
        </p:blipFill>
        <p:spPr>
          <a:xfrm>
            <a:off x="7591424" y="2285568"/>
            <a:ext cx="10044112" cy="7343775"/>
          </a:xfrm>
          <a:prstGeom prst="rect">
            <a:avLst/>
          </a:prstGeom>
        </p:spPr>
      </p:pic>
    </p:spTree>
    <p:extLst>
      <p:ext uri="{BB962C8B-B14F-4D97-AF65-F5344CB8AC3E}">
        <p14:creationId xmlns:p14="http://schemas.microsoft.com/office/powerpoint/2010/main" val="326516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7" name="Google Shape;107;p14"/>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i="0" u="none" strike="noStrike" cap="non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143000" y="1740330"/>
            <a:ext cx="15357764"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dirty="0">
                <a:solidFill>
                  <a:schemeClr val="dk1"/>
                </a:solidFill>
                <a:latin typeface="Times New Roman"/>
                <a:ea typeface="Times New Roman"/>
                <a:cs typeface="Times New Roman"/>
                <a:sym typeface="Times New Roman"/>
              </a:rPr>
              <a:t> </a:t>
            </a:r>
            <a:r>
              <a:rPr lang="en-US" sz="7200" b="1" i="0" u="none" strike="noStrike" cap="none" dirty="0">
                <a:solidFill>
                  <a:schemeClr val="dk1"/>
                </a:solidFill>
                <a:latin typeface="Times New Roman"/>
                <a:ea typeface="Times New Roman"/>
                <a:cs typeface="Times New Roman"/>
                <a:sym typeface="Times New Roman"/>
              </a:rPr>
              <a:t>Introduction</a:t>
            </a:r>
            <a:endParaRPr sz="7200" b="1" dirty="0">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00061" y="677171"/>
            <a:ext cx="17135475" cy="1200288"/>
          </a:xfrm>
          <a:prstGeom prst="rect">
            <a:avLst/>
          </a:prstGeom>
          <a:noFill/>
          <a:ln>
            <a:noFill/>
          </a:ln>
        </p:spPr>
        <p:txBody>
          <a:bodyPr spcFirstLastPara="1" wrap="square" lIns="91425" tIns="45700" rIns="91425" bIns="45700" anchor="t" anchorCtr="0">
            <a:spAutoFit/>
          </a:bodyPr>
          <a:lstStyle/>
          <a:p>
            <a:pPr lvl="0"/>
            <a:r>
              <a:rPr lang="en-US" sz="7200" b="1" dirty="0" smtClean="0">
                <a:latin typeface="Times New Roman"/>
                <a:ea typeface="Times New Roman"/>
                <a:cs typeface="Times New Roman"/>
                <a:sym typeface="Times New Roman"/>
              </a:rPr>
              <a:t>FLOWCHART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9661" y="759438"/>
            <a:ext cx="2440617" cy="8983548"/>
          </a:xfrm>
          <a:prstGeom prst="rect">
            <a:avLst/>
          </a:prstGeom>
        </p:spPr>
      </p:pic>
    </p:spTree>
    <p:extLst>
      <p:ext uri="{BB962C8B-B14F-4D97-AF65-F5344CB8AC3E}">
        <p14:creationId xmlns:p14="http://schemas.microsoft.com/office/powerpoint/2010/main" val="991419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smtClean="0">
                <a:solidFill>
                  <a:schemeClr val="dk1"/>
                </a:solidFill>
                <a:latin typeface="Times New Roman"/>
                <a:ea typeface="Times New Roman"/>
                <a:cs typeface="Times New Roman"/>
                <a:sym typeface="Times New Roman"/>
              </a:rPr>
              <a:t>Frontend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smtClean="0"/>
              <a:t>Model Predicting as Not </a:t>
            </a:r>
            <a:r>
              <a:rPr lang="en-IN" sz="3000" dirty="0" err="1" smtClean="0"/>
              <a:t>CyberBullying</a:t>
            </a:r>
            <a:endParaRPr lang="en-IN" sz="3000" dirty="0"/>
          </a:p>
        </p:txBody>
      </p:sp>
    </p:spTree>
    <p:extLst>
      <p:ext uri="{BB962C8B-B14F-4D97-AF65-F5344CB8AC3E}">
        <p14:creationId xmlns:p14="http://schemas.microsoft.com/office/powerpoint/2010/main" val="4091161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smtClean="0">
                <a:solidFill>
                  <a:schemeClr val="dk1"/>
                </a:solidFill>
                <a:latin typeface="Times New Roman"/>
                <a:ea typeface="Times New Roman"/>
                <a:cs typeface="Times New Roman"/>
                <a:sym typeface="Times New Roman"/>
              </a:rPr>
              <a:t>Frontend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smtClean="0"/>
              <a:t>Model Predicting as </a:t>
            </a:r>
            <a:r>
              <a:rPr lang="en-IN" sz="3000" dirty="0" err="1" smtClean="0"/>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3" name="Picture 12">
            <a:extLst>
              <a:ext uri="{FF2B5EF4-FFF2-40B4-BE49-F238E27FC236}">
                <a16:creationId xmlns:a16="http://schemas.microsoft.com/office/drawing/2014/main" id="{A02B3D16-E457-07F4-FD39-743041F8D5D1}"/>
              </a:ext>
            </a:extLst>
          </p:cNvPr>
          <p:cNvPicPr>
            <a:picLocks noChangeAspect="1"/>
          </p:cNvPicPr>
          <p:nvPr/>
        </p:nvPicPr>
        <p:blipFill>
          <a:blip r:embed="rId3"/>
          <a:stretch>
            <a:fillRect/>
          </a:stretch>
        </p:blipFill>
        <p:spPr>
          <a:xfrm>
            <a:off x="460375" y="1685926"/>
            <a:ext cx="16963102" cy="8516936"/>
          </a:xfrm>
          <a:prstGeom prst="rect">
            <a:avLst/>
          </a:prstGeom>
        </p:spPr>
      </p:pic>
      <p:grpSp>
        <p:nvGrpSpPr>
          <p:cNvPr id="189" name="Google Shape;189;p21"/>
          <p:cNvGrpSpPr/>
          <p:nvPr/>
        </p:nvGrpSpPr>
        <p:grpSpPr>
          <a:xfrm>
            <a:off x="460375" y="553310"/>
            <a:ext cx="17544992" cy="9733689"/>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smtClean="0">
                <a:solidFill>
                  <a:schemeClr val="dk1"/>
                </a:solidFill>
                <a:latin typeface="Times New Roman"/>
                <a:ea typeface="Times New Roman"/>
                <a:cs typeface="Times New Roman"/>
                <a:sym typeface="Times New Roman"/>
              </a:rPr>
              <a:t>Flow Chart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9488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2" name="Google Shape;212;p22"/>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Conclusion</a:t>
            </a:r>
            <a:endParaRPr sz="7200" b="1">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Team Members</a:t>
            </a:r>
            <a:endParaRPr sz="7200" b="1">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76263" y="460963"/>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0" name="Google Shape;120;p15"/>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21" name="Google Shape;121;p15"/>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22" name="Google Shape;122;p15"/>
          <p:cNvSpPr txBox="1"/>
          <p:nvPr/>
        </p:nvSpPr>
        <p:spPr>
          <a:xfrm>
            <a:off x="1066800" y="1028700"/>
            <a:ext cx="15752618"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Milestone 1</a:t>
            </a:r>
            <a:endParaRPr sz="7200" b="1" dirty="0">
              <a:latin typeface="Times New Roman"/>
              <a:ea typeface="Times New Roman"/>
              <a:cs typeface="Times New Roman"/>
              <a:sym typeface="Times New Roman"/>
            </a:endParaRPr>
          </a:p>
        </p:txBody>
      </p:sp>
      <p:sp>
        <p:nvSpPr>
          <p:cNvPr id="123" name="Google Shape;123;p15"/>
          <p:cNvSpPr txBox="1"/>
          <p:nvPr/>
        </p:nvSpPr>
        <p:spPr>
          <a:xfrm>
            <a:off x="1094509" y="2245192"/>
            <a:ext cx="16383000" cy="5633700"/>
          </a:xfrm>
          <a:prstGeom prst="rect">
            <a:avLst/>
          </a:prstGeom>
          <a:noFill/>
          <a:ln>
            <a:noFill/>
          </a:ln>
        </p:spPr>
        <p:txBody>
          <a:bodyPr spcFirstLastPara="1" wrap="square" lIns="91425" tIns="45700" rIns="91425" bIns="45700" anchor="t" anchorCtr="0">
            <a:spAutoFit/>
          </a:bodyPr>
          <a:lstStyle/>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Collection: web scraping</a:t>
            </a:r>
            <a:endParaRPr sz="3000">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      Social media platforms used : Youtube </a:t>
            </a:r>
            <a:endParaRPr sz="3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      Link - </a:t>
            </a:r>
            <a:r>
              <a:rPr lang="en-US" sz="3000" u="sng">
                <a:solidFill>
                  <a:schemeClr val="hlink"/>
                </a:solidFill>
                <a:latin typeface="Times New Roman"/>
                <a:ea typeface="Times New Roman"/>
                <a:cs typeface="Times New Roman"/>
                <a:sym typeface="Times New Roman"/>
                <a:hlinkClick r:id="rId4"/>
              </a:rPr>
              <a:t>https://youtu.be/YgQy70_LPS4?si=aR3qko1M_niA8VAN</a:t>
            </a:r>
            <a:endParaRPr sz="300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Preprocessing</a:t>
            </a:r>
            <a:endParaRPr sz="300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Class labelling</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Text Cleaning - normalized text(convert to lower case, stemming)</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Removing contractions and punctuations</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Tokenization – Breaking text into tokens</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Stop words Removal(e.g: is,the,and,of etc.)</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Splitting(Divide the dataset into training, validation, and testing sets.)</a:t>
            </a:r>
            <a:endParaRPr sz="3000">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By leveraging web scraping and advanced text preprocessing techniques, we can effectively collect and prepare a robust dataset for training our cyberbullying detection model.</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16"/>
          <p:cNvGrpSpPr/>
          <p:nvPr/>
        </p:nvGrpSpPr>
        <p:grpSpPr>
          <a:xfrm>
            <a:off x="576263" y="460963"/>
            <a:ext cx="17135475" cy="9256578"/>
            <a:chOff x="0" y="-28575"/>
            <a:chExt cx="4513047" cy="2437946"/>
          </a:xfrm>
        </p:grpSpPr>
        <p:sp>
          <p:nvSpPr>
            <p:cNvPr id="129" name="Google Shape;129;p16"/>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30" name="Google Shape;130;p16"/>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31" name="Google Shape;131;p16"/>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2" name="Google Shape;132;p16"/>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3" name="Google Shape;133;p16"/>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34" name="Google Shape;134;p16"/>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35" name="Google Shape;135;p16"/>
          <p:cNvSpPr txBox="1"/>
          <p:nvPr/>
        </p:nvSpPr>
        <p:spPr>
          <a:xfrm>
            <a:off x="1066799" y="1028700"/>
            <a:ext cx="15627927"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Milestone 2</a:t>
            </a:r>
            <a:endParaRPr sz="7200" b="1" dirty="0">
              <a:latin typeface="Times New Roman"/>
              <a:ea typeface="Times New Roman"/>
              <a:cs typeface="Times New Roman"/>
              <a:sym typeface="Times New Roman"/>
            </a:endParaRPr>
          </a:p>
        </p:txBody>
      </p:sp>
      <p:sp>
        <p:nvSpPr>
          <p:cNvPr id="136" name="Google Shape;136;p16"/>
          <p:cNvSpPr txBox="1"/>
          <p:nvPr/>
        </p:nvSpPr>
        <p:spPr>
          <a:xfrm>
            <a:off x="1094509" y="2245192"/>
            <a:ext cx="16383000" cy="517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u="sng" dirty="0">
                <a:solidFill>
                  <a:schemeClr val="dk1"/>
                </a:solidFill>
                <a:latin typeface="Times New Roman"/>
                <a:ea typeface="Times New Roman"/>
                <a:cs typeface="Times New Roman"/>
                <a:sym typeface="Times New Roman"/>
              </a:rPr>
              <a:t>Implementing Traditional ML models:</a:t>
            </a:r>
            <a:endParaRPr sz="3000" b="1" u="sng" dirty="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Logistic Regression</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Text preprocessing-Convert text data into numerical features (e.g., TF-IDF, bag-of-words).</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Model Training-Train a logistic regression model to classify text as cyberbullying or non-cyberbullying.</a:t>
            </a:r>
            <a:endParaRPr sz="3000" dirty="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Random Forest Classifier</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Text preprocessing- similar to Logistic regression</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Model Training- Train a random forest classifier to classify text.</a:t>
            </a:r>
            <a:endParaRPr sz="3000" i="0" u="none" strike="noStrike" cap="none" dirty="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Performance</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Evaluate model performance using metrics like accuracy, precision, recall, and F1-score.</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Use confusion matrices to visualize classification results.</a:t>
            </a:r>
            <a:endParaRPr sz="30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16"/>
          <p:cNvGrpSpPr/>
          <p:nvPr/>
        </p:nvGrpSpPr>
        <p:grpSpPr>
          <a:xfrm>
            <a:off x="718271" y="553311"/>
            <a:ext cx="17135475" cy="9256578"/>
            <a:chOff x="0" y="-28575"/>
            <a:chExt cx="4513047" cy="2437946"/>
          </a:xfrm>
        </p:grpSpPr>
        <p:sp>
          <p:nvSpPr>
            <p:cNvPr id="129" name="Google Shape;129;p16"/>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30" name="Google Shape;130;p16"/>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31" name="Google Shape;131;p16"/>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2" name="Google Shape;132;p16"/>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3" name="Google Shape;133;p16"/>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34" name="Google Shape;134;p16"/>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35" name="Google Shape;135;p16"/>
          <p:cNvSpPr txBox="1"/>
          <p:nvPr/>
        </p:nvSpPr>
        <p:spPr>
          <a:xfrm>
            <a:off x="1066800" y="1028700"/>
            <a:ext cx="15946582"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dk1"/>
                </a:solidFill>
                <a:latin typeface="Times New Roman"/>
                <a:ea typeface="Times New Roman"/>
                <a:cs typeface="Times New Roman"/>
                <a:sym typeface="Times New Roman"/>
              </a:rPr>
              <a:t>Milestone </a:t>
            </a:r>
            <a:r>
              <a:rPr lang="en-US" sz="7200" b="1" dirty="0" smtClean="0">
                <a:solidFill>
                  <a:schemeClr val="dk1"/>
                </a:solidFill>
                <a:latin typeface="Times New Roman"/>
                <a:ea typeface="Times New Roman"/>
                <a:cs typeface="Times New Roman"/>
                <a:sym typeface="Times New Roman"/>
              </a:rPr>
              <a:t>3</a:t>
            </a:r>
            <a:endParaRPr sz="7200" b="1" dirty="0">
              <a:latin typeface="Times New Roman"/>
              <a:ea typeface="Times New Roman"/>
              <a:cs typeface="Times New Roman"/>
              <a:sym typeface="Times New Roman"/>
            </a:endParaRPr>
          </a:p>
        </p:txBody>
      </p:sp>
      <p:sp>
        <p:nvSpPr>
          <p:cNvPr id="136" name="Google Shape;136;p16"/>
          <p:cNvSpPr txBox="1"/>
          <p:nvPr/>
        </p:nvSpPr>
        <p:spPr>
          <a:xfrm>
            <a:off x="1094509" y="2245192"/>
            <a:ext cx="16383000" cy="5509160"/>
          </a:xfrm>
          <a:prstGeom prst="rect">
            <a:avLst/>
          </a:prstGeom>
          <a:noFill/>
          <a:ln>
            <a:noFill/>
          </a:ln>
        </p:spPr>
        <p:txBody>
          <a:bodyPr spcFirstLastPara="1" wrap="square" lIns="91425" tIns="45700" rIns="91425" bIns="45700" anchor="t" anchorCtr="0">
            <a:spAutoFit/>
          </a:bodyPr>
          <a:lstStyle/>
          <a:p>
            <a:pPr marL="114300" indent="0">
              <a:buNone/>
            </a:pPr>
            <a:r>
              <a:rPr lang="en-US" sz="3200" dirty="0">
                <a:latin typeface="Times New Roman" panose="02020603050405020304" pitchFamily="18" charset="0"/>
                <a:cs typeface="Times New Roman" panose="02020603050405020304" pitchFamily="18" charset="0"/>
              </a:rPr>
              <a:t>In this milestone, we explored advanced models beyond traditional </a:t>
            </a:r>
            <a:r>
              <a:rPr lang="en-US" sz="3200" dirty="0" smtClean="0">
                <a:latin typeface="Times New Roman" panose="02020603050405020304" pitchFamily="18" charset="0"/>
                <a:cs typeface="Times New Roman" panose="02020603050405020304" pitchFamily="18" charset="0"/>
              </a:rPr>
              <a:t>machine-learning </a:t>
            </a:r>
            <a:r>
              <a:rPr lang="en-US" sz="3200" dirty="0">
                <a:latin typeface="Times New Roman" panose="02020603050405020304" pitchFamily="18" charset="0"/>
                <a:cs typeface="Times New Roman" panose="02020603050405020304" pitchFamily="18" charset="0"/>
              </a:rPr>
              <a:t>approaches. Specifically, we implemented </a:t>
            </a:r>
            <a:r>
              <a:rPr lang="en-US" sz="3200" b="1" dirty="0" smtClean="0">
                <a:latin typeface="Times New Roman" panose="02020603050405020304" pitchFamily="18" charset="0"/>
                <a:cs typeface="Times New Roman" panose="02020603050405020304" pitchFamily="18" charset="0"/>
              </a:rPr>
              <a:t>Recurrent </a:t>
            </a:r>
            <a:r>
              <a:rPr lang="en-US" sz="3200" b="1" dirty="0">
                <a:latin typeface="Times New Roman" panose="02020603050405020304" pitchFamily="18" charset="0"/>
                <a:cs typeface="Times New Roman" panose="02020603050405020304" pitchFamily="18" charset="0"/>
              </a:rPr>
              <a:t>Neural Networks (RNN</a:t>
            </a:r>
            <a:r>
              <a:rPr lang="en-US" sz="3200" dirty="0" smtClean="0">
                <a:latin typeface="Times New Roman" panose="02020603050405020304" pitchFamily="18" charset="0"/>
                <a:cs typeface="Times New Roman" panose="02020603050405020304" pitchFamily="18" charset="0"/>
              </a:rPr>
              <a:t>) and </a:t>
            </a:r>
            <a:r>
              <a:rPr lang="en-US" sz="3200" b="1" dirty="0" smtClean="0">
                <a:latin typeface="Times New Roman" panose="02020603050405020304" pitchFamily="18" charset="0"/>
                <a:cs typeface="Times New Roman" panose="02020603050405020304" pitchFamily="18" charset="0"/>
              </a:rPr>
              <a:t>Long </a:t>
            </a:r>
            <a:r>
              <a:rPr lang="en-US" sz="3200" b="1" dirty="0">
                <a:latin typeface="Times New Roman" panose="02020603050405020304" pitchFamily="18" charset="0"/>
                <a:cs typeface="Times New Roman" panose="02020603050405020304" pitchFamily="18" charset="0"/>
              </a:rPr>
              <a:t>Short-Term Memory </a:t>
            </a:r>
            <a:r>
              <a:rPr lang="en-US" sz="3200" b="1" dirty="0" smtClean="0">
                <a:latin typeface="Times New Roman" panose="02020603050405020304" pitchFamily="18" charset="0"/>
                <a:cs typeface="Times New Roman" panose="02020603050405020304" pitchFamily="18" charset="0"/>
              </a:rPr>
              <a:t>Networks </a:t>
            </a:r>
            <a:r>
              <a:rPr lang="en-US" sz="3200" b="1" dirty="0">
                <a:latin typeface="Times New Roman" panose="02020603050405020304" pitchFamily="18" charset="0"/>
                <a:cs typeface="Times New Roman" panose="02020603050405020304" pitchFamily="18" charset="0"/>
              </a:rPr>
              <a:t>(</a:t>
            </a:r>
            <a:r>
              <a:rPr lang="en-US" sz="3200" b="1" dirty="0" smtClean="0">
                <a:latin typeface="Times New Roman" panose="02020603050405020304" pitchFamily="18" charset="0"/>
                <a:cs typeface="Times New Roman" panose="02020603050405020304" pitchFamily="18" charset="0"/>
              </a:rPr>
              <a:t>LSTM</a:t>
            </a:r>
            <a:r>
              <a:rPr lang="en-US" sz="3200" b="1" dirty="0">
                <a:latin typeface="Times New Roman" panose="02020603050405020304" pitchFamily="18" charset="0"/>
                <a:cs typeface="Times New Roman" panose="02020603050405020304" pitchFamily="18" charset="0"/>
              </a:rPr>
              <a:t>)</a:t>
            </a:r>
            <a:r>
              <a:rPr lang="en-US" sz="3200" b="1"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to achieve more accurate results in our classification task. </a:t>
            </a:r>
          </a:p>
          <a:p>
            <a:pPr marL="114300" indent="0">
              <a:buNone/>
            </a:pPr>
            <a:endParaRPr lang="en-US" sz="3200" dirty="0">
              <a:latin typeface="Times New Roman" panose="02020603050405020304" pitchFamily="18" charset="0"/>
              <a:cs typeface="Times New Roman" panose="02020603050405020304" pitchFamily="18" charset="0"/>
            </a:endParaRPr>
          </a:p>
          <a:p>
            <a:pPr marL="114300" indent="0">
              <a:buNone/>
            </a:pPr>
            <a:r>
              <a:rPr lang="en-US" sz="3200" dirty="0">
                <a:latin typeface="Times New Roman" panose="02020603050405020304" pitchFamily="18" charset="0"/>
                <a:cs typeface="Times New Roman" panose="02020603050405020304" pitchFamily="18" charset="0"/>
              </a:rPr>
              <a:t>The implementation of the RNN model yielded </a:t>
            </a: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highest accuracy of </a:t>
            </a:r>
            <a:r>
              <a:rPr lang="en-US" sz="3200" b="1" dirty="0" smtClean="0">
                <a:latin typeface="Times New Roman" panose="02020603050405020304" pitchFamily="18" charset="0"/>
                <a:cs typeface="Times New Roman" panose="02020603050405020304" pitchFamily="18" charset="0"/>
              </a:rPr>
              <a:t>83%</a:t>
            </a:r>
            <a:r>
              <a:rPr lang="en-US" sz="3200" dirty="0" smtClean="0">
                <a:latin typeface="Times New Roman" panose="02020603050405020304" pitchFamily="18" charset="0"/>
                <a:cs typeface="Times New Roman" panose="02020603050405020304" pitchFamily="18" charset="0"/>
              </a:rPr>
              <a:t>, showcasing </a:t>
            </a:r>
            <a:r>
              <a:rPr lang="en-US" sz="3200" dirty="0">
                <a:latin typeface="Times New Roman" panose="02020603050405020304" pitchFamily="18" charset="0"/>
                <a:cs typeface="Times New Roman" panose="02020603050405020304" pitchFamily="18" charset="0"/>
              </a:rPr>
              <a:t>its effectiveness in capturing sequential patterns. Similarly, the LSTM model, known for its ability to handle long-term dependencies in data, also achieved a peak accuracy of </a:t>
            </a:r>
            <a:r>
              <a:rPr lang="en-US" sz="3200" b="1" dirty="0" smtClean="0">
                <a:latin typeface="Times New Roman" panose="02020603050405020304" pitchFamily="18" charset="0"/>
                <a:cs typeface="Times New Roman" panose="02020603050405020304" pitchFamily="18" charset="0"/>
              </a:rPr>
              <a:t>83%</a:t>
            </a:r>
            <a:r>
              <a:rPr lang="en-US" sz="3200"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a:p>
            <a:pPr marL="114300" indent="0">
              <a:buNone/>
            </a:pPr>
            <a:endParaRPr lang="en-US" sz="3200" dirty="0">
              <a:latin typeface="Times New Roman" panose="02020603050405020304" pitchFamily="18" charset="0"/>
              <a:cs typeface="Times New Roman" panose="02020603050405020304" pitchFamily="18" charset="0"/>
            </a:endParaRPr>
          </a:p>
          <a:p>
            <a:pPr marL="114300" indent="0">
              <a:buNone/>
            </a:pPr>
            <a:r>
              <a:rPr lang="en-US" sz="3200" dirty="0">
                <a:latin typeface="Times New Roman" panose="02020603050405020304" pitchFamily="18" charset="0"/>
                <a:cs typeface="Times New Roman" panose="02020603050405020304" pitchFamily="18" charset="0"/>
              </a:rPr>
              <a:t>Additionally, we successfully integrated the trained model with a user-friendly front-end interface using </a:t>
            </a:r>
            <a:r>
              <a:rPr lang="en-US" sz="3200" b="1" dirty="0" smtClean="0">
                <a:latin typeface="Times New Roman" panose="02020603050405020304" pitchFamily="18" charset="0"/>
                <a:cs typeface="Times New Roman" panose="02020603050405020304" pitchFamily="18" charset="0"/>
              </a:rPr>
              <a:t>Flask</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enabling seamless interaction and real-time predictions. This milestone marks significant progress toward building a robust and accessible classification solution.</a:t>
            </a:r>
            <a:endParaRPr sz="300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3665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dirty="0">
                <a:solidFill>
                  <a:schemeClr val="dk1"/>
                </a:solidFill>
                <a:latin typeface="Times New Roman"/>
                <a:ea typeface="Times New Roman"/>
                <a:cs typeface="Times New Roman"/>
                <a:sym typeface="Times New Roman"/>
              </a:rPr>
              <a:t>WEB SCRAPING</a:t>
            </a:r>
            <a:endParaRPr sz="48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Sending a Request: </a:t>
            </a:r>
            <a:r>
              <a:rPr lang="en-US" sz="2000" dirty="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Retrieving the HTML: </a:t>
            </a:r>
            <a:r>
              <a:rPr lang="en-US" sz="2000" dirty="0">
                <a:solidFill>
                  <a:schemeClr val="dk1"/>
                </a:solidFill>
                <a:latin typeface="Times New Roman"/>
                <a:ea typeface="Times New Roman"/>
                <a:cs typeface="Times New Roman"/>
                <a:sym typeface="Times New Roman"/>
              </a:rPr>
              <a:t>If the request is successful, the server responds with the HTML content of the webpage.</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Parsing the HTML: </a:t>
            </a:r>
            <a:r>
              <a:rPr lang="en-US" sz="2000" dirty="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Extracting and Storing Data</a:t>
            </a:r>
            <a:r>
              <a:rPr lang="en-US" sz="2000" dirty="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Pre-processing:</a:t>
            </a: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Text Normalization:</a:t>
            </a: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dirty="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3" name="Google Shape;143;p17"/>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Tokenization and Text Conversion</a:t>
            </a:r>
            <a:r>
              <a:rPr lang="en-US" sz="6000" u="sng" dirty="0">
                <a:solidFill>
                  <a:schemeClr val="dk1"/>
                </a:solidFill>
                <a:latin typeface="Arial Black"/>
                <a:ea typeface="Arial Black"/>
                <a:cs typeface="Arial Black"/>
                <a:sym typeface="Arial Black"/>
              </a:rPr>
              <a:t> </a:t>
            </a:r>
            <a:endParaRPr sz="6000" u="sng" dirty="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162" name="Google Shape;162;p19"/>
          <p:cNvGrpSpPr/>
          <p:nvPr/>
        </p:nvGrpSpPr>
        <p:grpSpPr>
          <a:xfrm>
            <a:off x="576263" y="460963"/>
            <a:ext cx="17135475" cy="9256578"/>
            <a:chOff x="0" y="-28575"/>
            <a:chExt cx="4513047" cy="2437946"/>
          </a:xfrm>
        </p:grpSpPr>
        <p:sp>
          <p:nvSpPr>
            <p:cNvPr id="163" name="Google Shape;163;p19"/>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64" name="Google Shape;164;p19"/>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65" name="Google Shape;165;p19"/>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66" name="Google Shape;166;p19"/>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67" name="Google Shape;167;p19"/>
          <p:cNvSpPr txBox="1"/>
          <p:nvPr/>
        </p:nvSpPr>
        <p:spPr>
          <a:xfrm>
            <a:off x="2947366"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68" name="Google Shape;168;p19"/>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69" name="Google Shape;169;p19"/>
          <p:cNvSpPr txBox="1"/>
          <p:nvPr/>
        </p:nvSpPr>
        <p:spPr>
          <a:xfrm>
            <a:off x="16540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a:solidFill>
                  <a:schemeClr val="dk1"/>
                </a:solidFill>
                <a:latin typeface="Times New Roman"/>
                <a:ea typeface="Times New Roman"/>
                <a:cs typeface="Times New Roman"/>
                <a:sym typeface="Times New Roman"/>
              </a:rPr>
              <a:t>Flow chart</a:t>
            </a:r>
            <a:endParaRPr sz="7200" b="1" dirty="0">
              <a:latin typeface="Times New Roman"/>
              <a:ea typeface="Times New Roman"/>
              <a:cs typeface="Times New Roman"/>
              <a:sym typeface="Times New Roman"/>
            </a:endParaRPr>
          </a:p>
        </p:txBody>
      </p:sp>
      <p:sp>
        <p:nvSpPr>
          <p:cNvPr id="170" name="Google Shape;170;p19"/>
          <p:cNvSpPr txBox="1"/>
          <p:nvPr/>
        </p:nvSpPr>
        <p:spPr>
          <a:xfrm>
            <a:off x="1485909" y="2229292"/>
            <a:ext cx="16383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pic>
        <p:nvPicPr>
          <p:cNvPr id="171" name="Google Shape;171;p19"/>
          <p:cNvPicPr preferRelativeResize="0"/>
          <p:nvPr/>
        </p:nvPicPr>
        <p:blipFill rotWithShape="1">
          <a:blip r:embed="rId4">
            <a:alphaModFix/>
          </a:blip>
          <a:srcRect/>
          <a:stretch/>
        </p:blipFill>
        <p:spPr>
          <a:xfrm>
            <a:off x="6021412" y="1448088"/>
            <a:ext cx="7010400" cy="80292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200" y="499063"/>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2" name="Google Shape;182;p20"/>
          <p:cNvSpPr txBox="1"/>
          <p:nvPr/>
        </p:nvSpPr>
        <p:spPr>
          <a:xfrm>
            <a:off x="8853054" y="2605568"/>
            <a:ext cx="8394684" cy="2954655"/>
          </a:xfrm>
          <a:prstGeom prst="rect">
            <a:avLst/>
          </a:prstGeom>
          <a:noFill/>
          <a:ln>
            <a:noFill/>
          </a:ln>
        </p:spPr>
        <p:txBody>
          <a:bodyPr spcFirstLastPara="1" wrap="square" lIns="0" tIns="0" rIns="0" bIns="0" anchor="t" anchorCtr="0">
            <a:spAutoFit/>
          </a:bodyPr>
          <a:lstStyle/>
          <a:p>
            <a:pPr lvl="0"/>
            <a:r>
              <a:rPr lang="en-US" sz="3200" b="1" u="sng" dirty="0" smtClean="0">
                <a:solidFill>
                  <a:schemeClr val="dk1"/>
                </a:solidFill>
                <a:latin typeface="Times New Roman"/>
                <a:ea typeface="Times New Roman"/>
                <a:cs typeface="Times New Roman"/>
                <a:sym typeface="Times New Roman"/>
              </a:rPr>
              <a:t>NAÏVE BAYERS CLASSIFIER:</a:t>
            </a:r>
            <a:endParaRPr lang="en-US" sz="3200" b="1" u="sng" dirty="0">
              <a:solidFill>
                <a:schemeClr val="dk1"/>
              </a:solidFill>
              <a:latin typeface="Times New Roman"/>
              <a:ea typeface="Times New Roman"/>
              <a:cs typeface="Times New Roman"/>
              <a:sym typeface="Times New Roman"/>
            </a:endParaRPr>
          </a:p>
          <a:p>
            <a:pPr lvl="0"/>
            <a:endParaRPr lang="en-US" sz="3200" b="1" u="sng" dirty="0">
              <a:solidFill>
                <a:schemeClr val="dk1"/>
              </a:solidFill>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0.2 : </a:t>
            </a:r>
            <a:r>
              <a:rPr lang="en-US" sz="3200" dirty="0" smtClean="0">
                <a:solidFill>
                  <a:schemeClr val="dk1"/>
                </a:solidFill>
                <a:latin typeface="Times New Roman"/>
                <a:ea typeface="Times New Roman"/>
                <a:cs typeface="Times New Roman"/>
                <a:sym typeface="Times New Roman"/>
              </a:rPr>
              <a:t>62.94 </a:t>
            </a:r>
            <a:r>
              <a:rPr lang="en-US" sz="3200" dirty="0">
                <a:solidFill>
                  <a:schemeClr val="dk1"/>
                </a:solidFill>
                <a:latin typeface="Times New Roman"/>
                <a:ea typeface="Times New Roman"/>
                <a:cs typeface="Times New Roman"/>
                <a:sym typeface="Times New Roman"/>
              </a:rPr>
              <a:t>%</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0.25 : </a:t>
            </a:r>
            <a:r>
              <a:rPr lang="en-US" sz="3200" dirty="0" smtClean="0">
                <a:solidFill>
                  <a:schemeClr val="dk1"/>
                </a:solidFill>
                <a:latin typeface="Times New Roman"/>
                <a:ea typeface="Times New Roman"/>
                <a:cs typeface="Times New Roman"/>
                <a:sym typeface="Times New Roman"/>
              </a:rPr>
              <a:t>63.82 </a:t>
            </a:r>
            <a:r>
              <a:rPr lang="en-US" sz="3200" dirty="0">
                <a:solidFill>
                  <a:schemeClr val="dk1"/>
                </a:solidFill>
                <a:latin typeface="Times New Roman"/>
                <a:ea typeface="Times New Roman"/>
                <a:cs typeface="Times New Roman"/>
                <a:sym typeface="Times New Roman"/>
              </a:rPr>
              <a:t>%</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0.3 : </a:t>
            </a:r>
            <a:r>
              <a:rPr lang="en-US" sz="3200" dirty="0" smtClean="0">
                <a:solidFill>
                  <a:schemeClr val="dk1"/>
                </a:solidFill>
                <a:latin typeface="Times New Roman"/>
                <a:ea typeface="Times New Roman"/>
                <a:cs typeface="Times New Roman"/>
                <a:sym typeface="Times New Roman"/>
              </a:rPr>
              <a:t>64.74 </a:t>
            </a:r>
            <a:r>
              <a:rPr lang="en-US" sz="3200" dirty="0">
                <a:solidFill>
                  <a:schemeClr val="dk1"/>
                </a:solidFill>
                <a:latin typeface="Times New Roman"/>
                <a:ea typeface="Times New Roman"/>
                <a:cs typeface="Times New Roman"/>
                <a:sym typeface="Times New Roman"/>
              </a:rPr>
              <a:t>%</a:t>
            </a:r>
            <a:endParaRPr lang="en-US" sz="3200" dirty="0">
              <a:latin typeface="Times New Roman"/>
              <a:ea typeface="Times New Roman"/>
              <a:cs typeface="Times New Roman"/>
              <a:sym typeface="Times New Roman"/>
            </a:endParaRPr>
          </a:p>
          <a:p>
            <a:pPr marL="457200" lvl="0" indent="-419100">
              <a:buClr>
                <a:schemeClr val="dk1"/>
              </a:buClr>
              <a:buSzPts val="3000"/>
              <a:buFont typeface="Times New Roman"/>
              <a:buChar char="●"/>
            </a:pPr>
            <a:r>
              <a:rPr lang="en-US" sz="3200" dirty="0">
                <a:solidFill>
                  <a:schemeClr val="dk1"/>
                </a:solidFill>
                <a:latin typeface="Times New Roman"/>
                <a:ea typeface="Times New Roman"/>
                <a:cs typeface="Times New Roman"/>
                <a:sym typeface="Times New Roman"/>
              </a:rPr>
              <a:t>For test size 0.33 : </a:t>
            </a:r>
            <a:r>
              <a:rPr lang="en-US" sz="3200" dirty="0" smtClean="0">
                <a:solidFill>
                  <a:schemeClr val="dk1"/>
                </a:solidFill>
                <a:latin typeface="Times New Roman"/>
                <a:ea typeface="Times New Roman"/>
                <a:cs typeface="Times New Roman"/>
                <a:sym typeface="Times New Roman"/>
              </a:rPr>
              <a:t>65.74%</a:t>
            </a:r>
            <a:endParaRPr lang="en-US" sz="3200" dirty="0">
              <a:latin typeface="Times New Roman"/>
              <a:ea typeface="Times New Roman"/>
              <a:cs typeface="Times New Roman"/>
              <a:sym typeface="Times New Roman"/>
            </a:endParaRPr>
          </a:p>
        </p:txBody>
      </p:sp>
      <p:sp>
        <p:nvSpPr>
          <p:cNvPr id="183" name="Google Shape;183;p20"/>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ACCURACY RATE</a:t>
            </a:r>
            <a:endParaRPr sz="7200" b="1">
              <a:solidFill>
                <a:schemeClr val="dk1"/>
              </a:solidFill>
              <a:latin typeface="Times New Roman"/>
              <a:ea typeface="Times New Roman"/>
              <a:cs typeface="Times New Roman"/>
              <a:sym typeface="Times New Roman"/>
            </a:endParaRPr>
          </a:p>
        </p:txBody>
      </p:sp>
      <p:sp>
        <p:nvSpPr>
          <p:cNvPr id="184" name="Google Shape;184;p20"/>
          <p:cNvSpPr txBox="1"/>
          <p:nvPr/>
        </p:nvSpPr>
        <p:spPr>
          <a:xfrm>
            <a:off x="1548475" y="2640250"/>
            <a:ext cx="6514870" cy="609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u="sng" dirty="0">
                <a:solidFill>
                  <a:schemeClr val="dk1"/>
                </a:solidFill>
                <a:latin typeface="Times New Roman"/>
                <a:ea typeface="Times New Roman"/>
                <a:cs typeface="Times New Roman"/>
                <a:sym typeface="Times New Roman"/>
              </a:rPr>
              <a:t>LOGISTIC REGRESSION:</a:t>
            </a:r>
            <a:endParaRPr sz="30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b="1" u="sng"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 : 70.70 %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0.25 : 70.45 %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 : 69.36 %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0.33 : 68.50</a:t>
            </a:r>
            <a:endParaRPr sz="3000" dirty="0">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b="1" u="sng" dirty="0">
                <a:solidFill>
                  <a:schemeClr val="dk1"/>
                </a:solidFill>
                <a:latin typeface="Times New Roman"/>
                <a:ea typeface="Times New Roman"/>
                <a:cs typeface="Times New Roman"/>
                <a:sym typeface="Times New Roman"/>
              </a:rPr>
              <a:t>RANDOM FOREST REGRESSION</a:t>
            </a:r>
            <a:endParaRPr sz="3000" b="1" u="sng" dirty="0">
              <a:latin typeface="Times New Roman"/>
              <a:ea typeface="Times New Roman"/>
              <a:cs typeface="Times New Roman"/>
              <a:sym typeface="Times New Roman"/>
            </a:endParaRPr>
          </a:p>
          <a:p>
            <a:pPr marL="0" marR="0" lvl="0" indent="0" algn="l" rtl="0">
              <a:spcBef>
                <a:spcPts val="0"/>
              </a:spcBef>
              <a:spcAft>
                <a:spcPts val="0"/>
              </a:spcAft>
              <a:buNone/>
            </a:pP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 : 68.68 %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0.25 : 68.01 %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 : 70.03 %</a:t>
            </a:r>
            <a:endParaRPr sz="3000" dirty="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 test size 0.33 : 71.25 %</a:t>
            </a:r>
            <a:endParaRPr sz="3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9196724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1397</Words>
  <Application>Microsoft Office PowerPoint</Application>
  <PresentationFormat>Custom</PresentationFormat>
  <Paragraphs>135</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 Black</vt:lpstr>
      <vt:lpstr>Arial</vt:lpstr>
      <vt:lpstr>Calibri</vt:lpstr>
      <vt:lpstr>Times New Roman</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HP</cp:lastModifiedBy>
  <cp:revision>14</cp:revision>
  <dcterms:modified xsi:type="dcterms:W3CDTF">2024-11-26T13:43:45Z</dcterms:modified>
</cp:coreProperties>
</file>